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89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5" y="1643062"/>
            <a:ext cx="59626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548187"/>
            <a:ext cx="11049000" cy="666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5275" y="2205037"/>
            <a:ext cx="11601450" cy="1238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75"/>
              </a:lnSpc>
            </a:pPr>
            <a:r>
              <a:rPr sz="3900" b="1" i="0" u="none">
                <a:solidFill>
                  <a:srgbClr val="0F172A"/>
                </a:solidFill>
                <a:latin typeface="Merriweather"/>
              </a:rPr>
              <a:t>Strategi Penyusunan Soal Ujian Semester Ganjil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3633787"/>
            <a:ext cx="857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Pengembangan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Asesmen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Berbasis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HOTS dan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Kurikulum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Merdeka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untuk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Jenjang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SMA</a:t>
            </a:r>
            <a:r>
              <a:rPr sz="2000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(Kelas 10, 11, &amp; 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748212"/>
            <a:ext cx="110490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 dirty="0">
                <a:solidFill>
                  <a:srgbClr val="0F172A"/>
                </a:solidFill>
                <a:latin typeface="Poppins"/>
              </a:rPr>
              <a:t>CUT SAIFUL, S.H., Gr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033962"/>
            <a:ext cx="110490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 dirty="0">
                <a:solidFill>
                  <a:srgbClr val="D97706"/>
                </a:solidFill>
                <a:latin typeface="Lato SemiBold"/>
              </a:rPr>
              <a:t>Guru  </a:t>
            </a:r>
            <a:r>
              <a:rPr sz="1200" b="0" i="0" u="none" dirty="0" err="1">
                <a:solidFill>
                  <a:srgbClr val="D97706"/>
                </a:solidFill>
                <a:latin typeface="Lato SemiBold"/>
              </a:rPr>
              <a:t>Bidang</a:t>
            </a:r>
            <a:r>
              <a:rPr sz="1200" b="0" i="0" u="none" dirty="0">
                <a:solidFill>
                  <a:srgbClr val="D97706"/>
                </a:solidFill>
                <a:latin typeface="Lato SemiBold"/>
              </a:rPr>
              <a:t> Pendidikan Pancasila dan </a:t>
            </a:r>
            <a:r>
              <a:rPr sz="1200" b="0" i="0" u="none" dirty="0" err="1">
                <a:solidFill>
                  <a:srgbClr val="D97706"/>
                </a:solidFill>
                <a:latin typeface="Lato SemiBold"/>
              </a:rPr>
              <a:t>Kewarganegaraan</a:t>
            </a:r>
            <a:endParaRPr sz="1200" b="0" i="0" u="none" dirty="0">
              <a:solidFill>
                <a:srgbClr val="D97706"/>
              </a:solidFill>
              <a:latin typeface="Lato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743200"/>
            <a:ext cx="762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590561" y="3009900"/>
            <a:ext cx="7010876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Merriweather"/>
              </a:rPr>
              <a:t>Landasan &amp; Filosofi Asesmen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3771900"/>
            <a:ext cx="8572500" cy="862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Menggeser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paradigma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evaluasi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dari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hafalan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tekstual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menuju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penalaran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kritis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,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kesadaran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berbangsa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, dan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pembentukan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karakter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Profil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/>
              </a:rPr>
              <a:t>Pelajar</a:t>
            </a:r>
            <a:r>
              <a:rPr sz="2000" b="0" i="0" u="none" dirty="0">
                <a:solidFill>
                  <a:srgbClr val="475569"/>
                </a:solidFill>
                <a:latin typeface="Lato"/>
              </a:rPr>
              <a:t> Pancasila.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52712"/>
            <a:ext cx="5353050" cy="34536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652712"/>
            <a:ext cx="5353050" cy="4100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4875" y="2947987"/>
            <a:ext cx="496062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Kelas 10 &amp; 11: Fondasi &amp; Analisis Konsep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875" y="3390613"/>
            <a:ext cx="47244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Fokus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 Utama: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Memahami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Pancasila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sebagai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Pandangan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Hidup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&amp;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Ideologi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Negara,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Konstitusi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UUD NRI 1945,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serta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Bhinneka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Tunggal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Ika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875" y="4678208"/>
            <a:ext cx="47244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Pendekatan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Soal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: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Menguji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kemampuan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pemahaman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struktur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hukum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analisis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kasus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intoleransi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serta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penerapan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norma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sosial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politik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dalam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kehidupan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nyata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2947987"/>
            <a:ext cx="496062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Kelas 12: Evaluasi &amp; Perancangan Solusi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357562"/>
            <a:ext cx="47244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Fokus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 Utama: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Pelanggaran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Hak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&amp;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Pengingkaran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Kewajiban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Penegakan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Hukum,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serta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Dinamika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Pancasila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dalam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Era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Globalisasi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4711259"/>
            <a:ext cx="4724400" cy="17858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Pendekatan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Soal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: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Menguji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evaluasi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kebijakan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publik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penyelesaian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sengketa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konstitusional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, dan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rekomendasi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aksi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nyata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kewarganegaraan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Pemetaan Karakteristik Soal Kelas 10, 11, &amp; 12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028825"/>
            <a:ext cx="535305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975" y="2038350"/>
            <a:ext cx="5334000" cy="3600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2028825"/>
            <a:ext cx="4933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Lato"/>
              </a:rPr>
              <a:t>Stimulus Kontekstual: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Gunakan berita aktual, data infografis, atau studi kasus kemasyarakatan sebagai penyulut nalar.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657475"/>
            <a:ext cx="4933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Lato"/>
              </a:rPr>
              <a:t>Berbasis HOTS (C4–C6):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Mendorong peserta didik menganalisis fenomena, mengevaluasi fakta, dan merekomendasikan solusi.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3286125"/>
            <a:ext cx="4933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Lato"/>
              </a:rPr>
              <a:t>Obyektif &amp; Bebas Bias: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Soal tidak mengandalkan pandangan politik praktis, Bebas SARA, serta adil secara gender.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3914775"/>
            <a:ext cx="4933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Lato"/>
              </a:rPr>
              <a:t>Bahasa Tegas &amp; Jelas: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Menggunakan Bahasa Indonesia yang baku (PUEBI) tanpa menimbulkan multitafsir.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43112"/>
            <a:ext cx="171450" cy="2000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671762"/>
            <a:ext cx="190500" cy="2000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300412"/>
            <a:ext cx="238125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929062"/>
            <a:ext cx="190500" cy="2000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Prinsip Utut Penyusunan Soal Pancasila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3009900"/>
            <a:ext cx="10629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Lato"/>
              </a:rPr>
              <a:t>Level 1 (L1 - LOTS / Pemahaman):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Menguji kemampuan mengingat fakta sejarah perumusan Pancasila, definisi pasal UUD 1945, atau istilah kewarganegaraan (C1-C2).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3638550"/>
            <a:ext cx="10629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Lato"/>
              </a:rPr>
              <a:t>Level 2 (L2 - MOTS / Aplikasi):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Menguji kemampuan menerapkan konsep nilai Pancasila dan pasal konstitusi ke dalam skenario kehidupan sehari-hari (C3).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4038600"/>
            <a:ext cx="10629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Lato"/>
              </a:rPr>
              <a:t>Level 3 (L3 - HOTS / Penalaran):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Menguji kemampuan menganalisis akar masalah pelanggaran hukum, mengevaluasi efektivitas undang-undang, serta merancang gagasan solutif (C4-C6).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24187"/>
            <a:ext cx="219075" cy="2000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652837"/>
            <a:ext cx="238125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052887"/>
            <a:ext cx="190500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Tingkat Kognitif Soal (Taksonomi Bloom Revisi)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00250"/>
            <a:ext cx="11049000" cy="367665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2009775"/>
          <a:ext cx="1102994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3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5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Tingkat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Elemen Materi Ganjil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Indikator Ketercapaian Soal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Level Kognitif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Lato"/>
                        </a:rPr>
                        <a:t>Kelas 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Pancasila &amp; UUD NRI 1945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Disajikan kasus, siswa dapat menganalisis kesesuaian tindakan warga negara dengan Sila ke-2 &amp; ke-5.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L2 - C3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Lato"/>
                        </a:rPr>
                        <a:t>Kelas 11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Ideologi Pancasila &amp; Demokrasi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Disajikan narasi ideologi transnasional, siswa mengevaluasi strategi membentengi generasi muda.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L3 - C5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Lato"/>
                        </a:rPr>
                        <a:t>Kelas 11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Harmoni Keberagaman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Disajikan isu konflik horizontal, siswa menentukan langkah preventif penegakan Bhinneka Tunggal Ika.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L3 - C4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Lato"/>
                        </a:rPr>
                        <a:t>Kelas 12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Pelanggaran Hak &amp; Kewajiban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Disajikan data fenomena cyberbullying/hoaks, siswa merumuskan solusi berbasis etika Pancasila.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Lato"/>
                        </a:rPr>
                        <a:t>L3 - C6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3452812"/>
            <a:ext cx="9334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514475" y="3452812"/>
            <a:ext cx="22830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797498" y="3452812"/>
            <a:ext cx="6457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255448" y="3452812"/>
            <a:ext cx="13555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1025" y="4186237"/>
            <a:ext cx="9334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514475" y="4186237"/>
            <a:ext cx="22830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797498" y="4186237"/>
            <a:ext cx="6457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255448" y="4186237"/>
            <a:ext cx="13555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1025" y="4919662"/>
            <a:ext cx="9334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514475" y="4919662"/>
            <a:ext cx="22830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797498" y="4919662"/>
            <a:ext cx="6457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0255448" y="4919662"/>
            <a:ext cx="13555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1025" y="5653087"/>
            <a:ext cx="9334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514475" y="5653087"/>
            <a:ext cx="22830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797498" y="5653087"/>
            <a:ext cx="6457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0255448" y="5653087"/>
            <a:ext cx="13555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6898" y="3019425"/>
            <a:ext cx="49530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6898" y="3752850"/>
            <a:ext cx="495300" cy="1809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6898" y="4486275"/>
            <a:ext cx="495300" cy="1809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6898" y="5219700"/>
            <a:ext cx="495300" cy="1809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Matriks Kisi-Kisi Soal Semester Ganjil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66962"/>
            <a:ext cx="5353050" cy="2943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366962"/>
            <a:ext cx="5353050" cy="2943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4875" y="2662237"/>
            <a:ext cx="4960620" cy="314325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Contoh Soal Tradisional (LOTS)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875" y="3071812"/>
            <a:ext cx="4724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Lato"/>
              </a:rPr>
              <a:t>Stimulus: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Tidak ada / hanya pertanyaan langsung.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875" y="3414712"/>
            <a:ext cx="472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Lato"/>
              </a:rPr>
              <a:t>Soal: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"Sebutkan 5 pasal dalam UUD NRI Tahun 1945 yang mengatur tentang hak asasi manusia!"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75" y="3986212"/>
            <a:ext cx="472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Lato"/>
              </a:rPr>
              <a:t>Kelemahan: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Hanya menguji daya ingat/hafalan, tidak membangun kepekaan kritis siswa terhadap isu nyata.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2662237"/>
            <a:ext cx="4960620" cy="314325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Contoh Soal HOTS (Konstruktif)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3071812"/>
            <a:ext cx="472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Lato"/>
              </a:rPr>
              <a:t>Stimulus: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Studi kasus singkat penolakan pembangunan rumah ibadah di suatu wilayah.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0825" y="3643312"/>
            <a:ext cx="47244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Lato"/>
              </a:rPr>
              <a:t>Soal: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"Berdasarkan kasus tersebut, analisislah benturan antara pasal 29 UUD 1945 dengan norma masyarakat lokal, serta rumuskan 2 solusi damai berlandaskan Sila ke-3!"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0825" y="4443412"/>
            <a:ext cx="472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Lato"/>
              </a:rPr>
              <a:t>Keunggulan: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Menguji sintesis hukum, analisis nilai, dan pemecahan masalah.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5" y="2709862"/>
            <a:ext cx="209550" cy="2095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825" y="2709862"/>
            <a:ext cx="161925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Anatomi Komparasi Soal LOTS vs HOTS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33675"/>
            <a:ext cx="4419600" cy="2209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3124200"/>
            <a:ext cx="401955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>
                <a:solidFill>
                  <a:srgbClr val="1E3A8A"/>
                </a:solidFill>
                <a:latin typeface="Poppins"/>
              </a:rPr>
              <a:t>50%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1525" y="4267200"/>
            <a:ext cx="40195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D97706"/>
                </a:solidFill>
                <a:latin typeface="Poppins"/>
              </a:rPr>
              <a:t>Target Soal HOTS (Level 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72100" y="2833687"/>
            <a:ext cx="6819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Standardisasi Tingkat Penalaran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72100" y="3243262"/>
            <a:ext cx="6629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Untuk tingkat SMA/SMK/MA, ujian semester ganjil disarankan menggunakan porsi: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2100" y="3586162"/>
            <a:ext cx="6629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Lato"/>
              </a:rPr>
              <a:t>20% Soal LOTS (L1):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Memastikan pemahaman konsep dasar dan regulasi.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72100" y="3929062"/>
            <a:ext cx="6629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Lato"/>
              </a:rPr>
              <a:t>30% Soal MOTS (L2):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Menerapkan konsep pada studi kasus sederhana.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72100" y="4271962"/>
            <a:ext cx="6629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Lato"/>
              </a:rPr>
              <a:t>50% Soal HOTS (L3):</a:t>
            </a:r>
            <a:r>
              <a:rPr sz="1200" b="0" i="0" u="none">
                <a:solidFill>
                  <a:srgbClr val="334155"/>
                </a:solidFill>
                <a:latin typeface="Lato"/>
              </a:rPr>
              <a:t> Menantang penalaran tingkat tinggi, analisis kritis, serta sintesis nilai kewarganegaraan.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Proporsi Komposisi Soal Ujian Ganjil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10075"/>
            <a:ext cx="11049000" cy="628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295400"/>
            <a:ext cx="11049000" cy="5086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Distribud Tingkat Kesukaran Soal Ideal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257675"/>
            <a:ext cx="2541240" cy="1438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419" y="2362200"/>
            <a:ext cx="2541240" cy="14382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39" y="4257675"/>
            <a:ext cx="2541240" cy="12096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259" y="2362200"/>
            <a:ext cx="2541240" cy="14382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" y="4010025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7990" y="4419600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1. Analisis CP &amp; TP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4733925"/>
            <a:ext cx="221739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Memetakan Capaian Pembelajaran &amp; Tujuan Pembelajaran materi ganjil.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3910" y="2524125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2. Buat Kisi-Kisi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9344" y="2838450"/>
            <a:ext cx="221739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Menentukan indikator soal, bentuk tes, dan sebaran level kognitif.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9830" y="4419600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3. Penyusunan Stimulus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5264" y="4733925"/>
            <a:ext cx="221739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Mencari isu/kasus faktual terbaru yang relevan dan obyektif.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5750" y="2524125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4. Review &amp; Rubrik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1184" y="2838450"/>
            <a:ext cx="221739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Telaah kualitatif (materi, konstruk, bahasa) &amp; buat pedoman skor.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Tahapan Alur Penyusunan Soal Standar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746870" y="39338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82790" y="39338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18709" y="39338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0254629" y="39338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81275"/>
            <a:ext cx="3530649" cy="2514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581275"/>
            <a:ext cx="3530649" cy="2514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581275"/>
            <a:ext cx="3530649" cy="251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9625" y="3419475"/>
            <a:ext cx="320711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Pilihan Ganda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3829050"/>
            <a:ext cx="30543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Pengecoh (distractor) harus berfungsi secara logis dan homogen. Hindari pilihan "semua jawaban benar/salah" serta cegah petunjuk jawaban terselubung.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8874" y="3419475"/>
            <a:ext cx="320711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Soal Uraian / Essay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8874" y="3829050"/>
            <a:ext cx="30543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Harus dilengkapi dengan Rubrik Penskoran yang rinci, pedoman kunci jawaban yang objektif, serta alokasi skor berjenjang sesuai tingkat pemikiran.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8124" y="3419475"/>
            <a:ext cx="320711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Etika &amp; Kebangsaan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8124" y="3829050"/>
            <a:ext cx="305439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Bebas dari narasi kebencian, paham radikalisme, polarisasi politik praktis, dan diskriminasi SARA. Menjaga semangat keutuhan NKRI.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895600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874" y="2895600"/>
            <a:ext cx="342900" cy="3429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8124" y="2895600"/>
            <a:ext cx="3429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Merriweather"/>
              </a:rPr>
              <a:t>Kaidah Penulisan Pilihan Ganda &amp; Uraian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99060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912" y="2419350"/>
            <a:ext cx="8258175" cy="581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0F172A"/>
                </a:solidFill>
                <a:latin typeface="Merriweather"/>
              </a:rPr>
              <a:t>Sesi Diskusi &amp; Tanya Jawab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333500"/>
            <a:ext cx="11049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Lato"/>
              </a:rPr>
              <a:t>"Pendidikan Pancasila bukan sekadar mengajarkan aturan, melainkan membentuk jiwa kewarganegaraan berlandaskan nalar kritis dan nurani bangsa."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828</Words>
  <Application>Microsoft Office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Lato</vt:lpstr>
      <vt:lpstr>Lato SemiBold</vt:lpstr>
      <vt:lpstr>Merriweather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Cut</cp:lastModifiedBy>
  <cp:revision>2</cp:revision>
  <dcterms:created xsi:type="dcterms:W3CDTF">2013-01-27T09:14:16Z</dcterms:created>
  <dcterms:modified xsi:type="dcterms:W3CDTF">2026-09-10T02:21:32Z</dcterms:modified>
  <cp:category/>
</cp:coreProperties>
</file>