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63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615755"/>
            <a:ext cx="609600" cy="38100"/>
          </a:xfrm>
          <a:prstGeom prst="rect">
            <a:avLst/>
          </a:prstGeom>
          <a:solidFill>
            <a:srgbClr val="8B2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204144"/>
            <a:ext cx="115824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Cinzel"/>
              </a:rPr>
              <a:t>PEMBELAJARAN SEJARAH KONTEKSTUAL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413694"/>
            <a:ext cx="9101137" cy="1097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3600" b="1" i="0" u="none">
                <a:solidFill>
                  <a:srgbClr val="FFFFFF"/>
                </a:solidFill>
                <a:latin typeface="Cinzel"/>
              </a:rPr>
              <a:t>Peranan Sejarah Lokal Benteng Kuta Gle Bate Iliek di Samalanga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739455"/>
            <a:ext cx="72390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A8A29E"/>
                </a:solidFill>
                <a:latin typeface="Plus Jakarta Sans"/>
              </a:rPr>
              <a:t>Merekontruksi Peristiwa Perang Samalanga (1877–1880) Melalui Model Group Investigation Berbasis Lingkungan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557462"/>
            <a:ext cx="525780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881437"/>
            <a:ext cx="525780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557462"/>
            <a:ext cx="38100" cy="1133475"/>
          </a:xfrm>
          <a:prstGeom prst="rect">
            <a:avLst/>
          </a:prstGeom>
          <a:solidFill>
            <a:srgbClr val="8B2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881437"/>
            <a:ext cx="38100" cy="11334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976437"/>
            <a:ext cx="2114550" cy="2000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8B261A"/>
                </a:solidFill>
                <a:latin typeface="Cinzel"/>
              </a:rPr>
              <a:t>Kontekstualisasi Sejarah Lokal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747962"/>
            <a:ext cx="63507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1C1917"/>
                </a:solidFill>
                <a:latin typeface="Plus Jakarta Sans"/>
              </a:rPr>
              <a:t>Pemanfaatan</a:t>
            </a:r>
            <a:r>
              <a:rPr sz="1500" b="1" i="0" u="none" dirty="0">
                <a:solidFill>
                  <a:srgbClr val="1C1917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1C1917"/>
                </a:solidFill>
                <a:latin typeface="Plus Jakarta Sans"/>
              </a:rPr>
              <a:t>Lingkungan</a:t>
            </a:r>
            <a:r>
              <a:rPr sz="1500" b="1" i="0" u="none" dirty="0">
                <a:solidFill>
                  <a:srgbClr val="1C1917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1C1917"/>
                </a:solidFill>
                <a:latin typeface="Plus Jakarta Sans"/>
              </a:rPr>
              <a:t>Situs</a:t>
            </a:r>
            <a:endParaRPr sz="1500" b="1" i="0" u="none" dirty="0">
              <a:solidFill>
                <a:srgbClr val="1C1917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3062287"/>
            <a:ext cx="49339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Mengintegrasikan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peninggalan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fisik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Bate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Iliek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ke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dalam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kurikulum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pembelajaran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071937"/>
            <a:ext cx="6350793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Pembelajaran Bermakna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386262"/>
            <a:ext cx="49339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50" dirty="0" err="1">
                <a:solidFill>
                  <a:srgbClr val="44403C"/>
                </a:solidFill>
                <a:latin typeface="Plus Jakarta Sans"/>
              </a:rPr>
              <a:t>M</a:t>
            </a:r>
            <a:r>
              <a:rPr sz="1350" b="0" i="0" u="none" dirty="0" err="1" smtClean="0">
                <a:solidFill>
                  <a:srgbClr val="44403C"/>
                </a:solidFill>
                <a:latin typeface="Plus Jakarta Sans"/>
              </a:rPr>
              <a:t>emahami</a:t>
            </a:r>
            <a:r>
              <a:rPr sz="1350" b="0" i="0" u="none" dirty="0" smtClean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peristiwa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sejarah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melalui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observasi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44403C"/>
                </a:solidFill>
                <a:latin typeface="Plus Jakarta Sans"/>
              </a:rPr>
              <a:t>jejak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 </a:t>
            </a:r>
            <a:r>
              <a:rPr sz="1350" b="0" i="0" u="none" dirty="0" smtClean="0">
                <a:solidFill>
                  <a:srgbClr val="44403C"/>
                </a:solidFill>
                <a:latin typeface="Plus Jakarta Sans"/>
              </a:rPr>
              <a:t>r</a:t>
            </a:r>
            <a:r>
              <a:rPr lang="en-US" sz="1350" b="0" i="0" u="none" dirty="0" smtClean="0">
                <a:solidFill>
                  <a:srgbClr val="44403C"/>
                </a:solidFill>
                <a:latin typeface="Plus Jakarta Sans"/>
              </a:rPr>
              <a:t>ea</a:t>
            </a:r>
            <a:r>
              <a:rPr sz="1350" b="0" i="0" u="none" dirty="0" smtClean="0">
                <a:solidFill>
                  <a:srgbClr val="44403C"/>
                </a:solidFill>
                <a:latin typeface="Plus Jakarta Sans"/>
              </a:rPr>
              <a:t>l </a:t>
            </a:r>
            <a:r>
              <a:rPr sz="1350" b="0" i="0" u="none" dirty="0">
                <a:solidFill>
                  <a:srgbClr val="44403C"/>
                </a:solidFill>
                <a:latin typeface="Plus Jakarta Sans"/>
              </a:rPr>
              <a:t>di </a:t>
            </a:r>
            <a:r>
              <a:rPr sz="1350" b="0" i="0" u="none" dirty="0" err="1" smtClean="0">
                <a:solidFill>
                  <a:srgbClr val="44403C"/>
                </a:solidFill>
                <a:latin typeface="Plus Jakarta Sans"/>
              </a:rPr>
              <a:t>sekitar</a:t>
            </a:r>
            <a:r>
              <a:rPr sz="1350" b="0" i="0" u="none" dirty="0" smtClean="0">
                <a:solidFill>
                  <a:srgbClr val="44403C"/>
                </a:solidFill>
                <a:latin typeface="Plus Jakarta Sans"/>
              </a:rPr>
              <a:t>.</a:t>
            </a:r>
            <a:endParaRPr sz="1350" b="0" i="0" u="none" dirty="0">
              <a:solidFill>
                <a:srgbClr val="44403C"/>
              </a:solidFill>
              <a:latin typeface="Plus Jakarta San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853" y="2249556"/>
            <a:ext cx="2047303" cy="3332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9525" y="3514725"/>
            <a:ext cx="9525" cy="95250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419975" y="3514725"/>
            <a:ext cx="9525" cy="95250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5334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Cinzel"/>
              </a:rPr>
              <a:t>PERISTIWA HISTORIS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90575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1917"/>
                </a:solidFill>
                <a:latin typeface="Cinzel"/>
              </a:rPr>
              <a:t>Perang Samalanga (1877–1880)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8681" y="3462337"/>
            <a:ext cx="2357437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1" i="0" u="none">
                <a:solidFill>
                  <a:srgbClr val="8B261A"/>
                </a:solidFill>
                <a:latin typeface="Plus Jakarta Sans"/>
              </a:rPr>
              <a:t>1877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681" y="4300537"/>
            <a:ext cx="235743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44403C"/>
                </a:solidFill>
                <a:latin typeface="Plus Jakarta Sans"/>
              </a:rPr>
              <a:t>Awal Ekspedisi Belanda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4121" y="3462337"/>
            <a:ext cx="2440781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1" i="0" u="none">
                <a:solidFill>
                  <a:srgbClr val="D97706"/>
                </a:solidFill>
                <a:latin typeface="Plus Jakarta Sans"/>
              </a:rPr>
              <a:t>3 Thn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04121" y="4300537"/>
            <a:ext cx="244078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44403C"/>
                </a:solidFill>
                <a:latin typeface="Plus Jakarta Sans"/>
              </a:rPr>
              <a:t>Fase Perlawanan Sengit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95034" y="3462337"/>
            <a:ext cx="3536156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1" i="0" u="none">
                <a:solidFill>
                  <a:srgbClr val="1C1917"/>
                </a:solidFill>
                <a:latin typeface="Plus Jakarta Sans"/>
              </a:rPr>
              <a:t>Kuta 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5034" y="4300537"/>
            <a:ext cx="353615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44403C"/>
                </a:solidFill>
                <a:latin typeface="Plus Jakarta Sans"/>
              </a:rPr>
              <a:t>Pusat Pertahanan Utama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5125"/>
            <a:ext cx="3505200" cy="1838325"/>
          </a:xfrm>
          <a:prstGeom prst="roundRect">
            <a:avLst>
              <a:gd name="adj" fmla="val 6217"/>
            </a:avLst>
          </a:prstGeom>
          <a:solidFill>
            <a:srgbClr val="FFFFFF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795587"/>
            <a:ext cx="3505200" cy="2057400"/>
          </a:xfrm>
          <a:prstGeom prst="roundRect">
            <a:avLst>
              <a:gd name="adj" fmla="val 5555"/>
            </a:avLst>
          </a:prstGeom>
          <a:solidFill>
            <a:srgbClr val="FFFFFF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905125"/>
            <a:ext cx="3505200" cy="1838325"/>
          </a:xfrm>
          <a:prstGeom prst="roundRect">
            <a:avLst>
              <a:gd name="adj" fmla="val 6217"/>
            </a:avLst>
          </a:prstGeom>
          <a:solidFill>
            <a:srgbClr val="FFFFFF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219450"/>
            <a:ext cx="26670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109912"/>
            <a:ext cx="2667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219450"/>
            <a:ext cx="200025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8B261A"/>
                </a:solidFill>
                <a:latin typeface="Cinzel"/>
              </a:rPr>
              <a:t>Situs Benteng Kuta Gle Bate Iliek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3638550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Topografi Alami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990975"/>
            <a:ext cx="29718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Posisi perbukitan strategis di sepanjang aliran Krueng Bate Iliek.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57725" y="3529012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Simbiosis Perlawanan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7725" y="3881437"/>
            <a:ext cx="29718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Pusat integrasi kekuatan ulama, pejuang lokal, dan rakyat Samalanga.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1525" y="3638550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Saksi Historis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525" y="3990975"/>
            <a:ext cx="29718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Situs pertahanan terkuat yang sulit ditembus pasukan kolonial.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76437"/>
            <a:ext cx="5257800" cy="361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1917"/>
                </a:solidFill>
                <a:latin typeface="Cinzel"/>
              </a:rPr>
              <a:t>Kepemimpinan &amp; Taktik Pejuang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24600" y="2890837"/>
            <a:ext cx="58674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8B261A"/>
                </a:solidFill>
                <a:latin typeface="Plus Jakarta Sans"/>
              </a:rPr>
              <a:t>Peran Tgk Chik Kuta 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4600" y="3233737"/>
            <a:ext cx="5353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4403C"/>
                </a:solidFill>
                <a:latin typeface="Plus Jakarta Sans"/>
              </a:rPr>
              <a:t>Ulama sekaligus komandan pertempuran yang mengorbankan jiwa membela wilayah Samalanga.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600" y="3900487"/>
            <a:ext cx="58674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8B261A"/>
                </a:solidFill>
                <a:latin typeface="Plus Jakarta Sans"/>
              </a:rPr>
              <a:t>Strategi Pertahanan Non-Konvensional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4600" y="4243387"/>
            <a:ext cx="5353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4403C"/>
                </a:solidFill>
                <a:latin typeface="Plus Jakarta Sans"/>
              </a:rPr>
              <a:t>Memanfaatkan benteng tanah dan vegetasi rapat untuk menahan gempuran artileri Belanda.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1917"/>
                </a:solidFill>
                <a:latin typeface="Cinzel"/>
              </a:rPr>
              <a:t>Titik Puncak Perlawanan Bate Iliek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41031" y="2795587"/>
            <a:ext cx="3309937" cy="1143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sz="9000" b="1" i="0" u="none">
                <a:solidFill>
                  <a:srgbClr val="8B261A"/>
                </a:solidFill>
                <a:latin typeface="Cinzel"/>
              </a:rPr>
              <a:t>1880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8812" y="4167187"/>
            <a:ext cx="8334375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292524"/>
                </a:solidFill>
                <a:latin typeface="Plus Jakarta Sans"/>
              </a:rPr>
              <a:t>Kegagalan ekspedisi militer Belanda menundukkan Benteng Bate Iliek secara efektif.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71837"/>
            <a:ext cx="3505200" cy="1362075"/>
          </a:xfrm>
          <a:prstGeom prst="roundRect">
            <a:avLst>
              <a:gd name="adj" fmla="val 8391"/>
            </a:avLst>
          </a:prstGeom>
          <a:solidFill>
            <a:srgbClr val="FC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271837"/>
            <a:ext cx="3505200" cy="1362075"/>
          </a:xfrm>
          <a:prstGeom prst="roundRect">
            <a:avLst>
              <a:gd name="adj" fmla="val 8391"/>
            </a:avLst>
          </a:prstGeom>
          <a:solidFill>
            <a:srgbClr val="FC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271837"/>
            <a:ext cx="3505200" cy="1362075"/>
          </a:xfrm>
          <a:prstGeom prst="roundRect">
            <a:avLst>
              <a:gd name="adj" fmla="val 8391"/>
            </a:avLst>
          </a:prstGeom>
          <a:solidFill>
            <a:srgbClr val="FCFB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271837"/>
            <a:ext cx="3505200" cy="38100"/>
          </a:xfrm>
          <a:prstGeom prst="rect">
            <a:avLst/>
          </a:prstGeom>
          <a:solidFill>
            <a:srgbClr val="8B2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343400" y="3271837"/>
            <a:ext cx="35052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77200" y="3271837"/>
            <a:ext cx="3505200" cy="38100"/>
          </a:xfrm>
          <a:prstGeom prst="rect">
            <a:avLst/>
          </a:prstGeom>
          <a:solidFill>
            <a:srgbClr val="1C1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5334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Cinzel"/>
              </a:rPr>
              <a:t>PENDEKATAN PEDAGOGIS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90575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1C1917"/>
                </a:solidFill>
                <a:latin typeface="Cinzel"/>
              </a:rPr>
              <a:t>Model Group Investigation (GI)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57663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1C1917"/>
                </a:solidFill>
                <a:latin typeface="Plus Jakarta Sans"/>
              </a:rPr>
              <a:t>Eksplorasi</a:t>
            </a:r>
            <a:r>
              <a:rPr sz="1500" b="1" i="0" u="none" dirty="0">
                <a:solidFill>
                  <a:srgbClr val="1C1917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1C1917"/>
                </a:solidFill>
                <a:latin typeface="Plus Jakarta Sans"/>
              </a:rPr>
              <a:t>Mandiri</a:t>
            </a:r>
            <a:endParaRPr sz="1500" b="1" i="0" u="none" dirty="0">
              <a:solidFill>
                <a:srgbClr val="1C1917"/>
              </a:solidFill>
              <a:latin typeface="Plus Jakarta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300" y="3929062"/>
            <a:ext cx="30670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350" dirty="0" err="1">
                <a:solidFill>
                  <a:srgbClr val="57534E"/>
                </a:solidFill>
                <a:latin typeface="Plus Jakarta Sans"/>
              </a:rPr>
              <a:t>M</a:t>
            </a:r>
            <a:r>
              <a:rPr sz="1350" b="0" i="0" u="none" dirty="0" err="1" smtClean="0">
                <a:solidFill>
                  <a:srgbClr val="57534E"/>
                </a:solidFill>
                <a:latin typeface="Plus Jakarta Sans"/>
              </a:rPr>
              <a:t>embentuk</a:t>
            </a:r>
            <a:r>
              <a:rPr sz="1350" b="0" i="0" u="none" dirty="0" smtClean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kelompok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untuk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menginvestigasi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aspek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sejarah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lokal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0100" y="3576637"/>
            <a:ext cx="39004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Inkuiri Lapangan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392906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Pengumpulan data dari situs fisik, narasumber lokal, dan dokumen.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576637"/>
            <a:ext cx="38481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Konstruksi Pengetahuan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929062"/>
            <a:ext cx="30670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Menyusun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temuan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sejarah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menjadi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laporan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dan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presentasi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reflektif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19337"/>
            <a:ext cx="10972800" cy="876300"/>
          </a:xfrm>
          <a:prstGeom prst="roundRect">
            <a:avLst>
              <a:gd name="adj" fmla="val 10869"/>
            </a:avLst>
          </a:prstGeom>
          <a:solidFill>
            <a:srgbClr val="FFFFFF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86137"/>
            <a:ext cx="10972800" cy="876300"/>
          </a:xfrm>
          <a:prstGeom prst="roundRect">
            <a:avLst>
              <a:gd name="adj" fmla="val 10869"/>
            </a:avLst>
          </a:prstGeom>
          <a:solidFill>
            <a:srgbClr val="FFFFFF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52937"/>
            <a:ext cx="10972800" cy="876300"/>
          </a:xfrm>
          <a:prstGeom prst="roundRect">
            <a:avLst>
              <a:gd name="adj" fmla="val 10869"/>
            </a:avLst>
          </a:prstGeom>
          <a:solidFill>
            <a:srgbClr val="FFFFFF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8B261A"/>
                </a:solidFill>
                <a:latin typeface="Cinzel"/>
              </a:rPr>
              <a:t>Sintaks Group Investigation (Fase 1–3)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2614612"/>
            <a:ext cx="7429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8B261A"/>
                </a:solidFill>
                <a:latin typeface="Plus Jakarta San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681412"/>
            <a:ext cx="7429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D97706"/>
                </a:solidFill>
                <a:latin typeface="Plus Jakarta San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4748212"/>
            <a:ext cx="7429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C1917"/>
                </a:solidFill>
                <a:latin typeface="Plus Jakarta Sans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3025" y="2519362"/>
            <a:ext cx="733841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Pengelompokan &amp; Identifikasi Topik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3025" y="2776537"/>
            <a:ext cx="698896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Menentukan sub-topik spesifik seputar Perang Samalanga 1877–1880.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3025" y="3586162"/>
            <a:ext cx="818852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Perencanaan Investigasi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3025" y="3843337"/>
            <a:ext cx="779859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Merumuskan langkah kerja, pembagian tugas, dan metode pengumpulan data.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43025" y="4652962"/>
            <a:ext cx="661332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Pelaksanaan Penyelidikan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3025" y="4910137"/>
            <a:ext cx="629840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Observasi situs Benteng Kuta Gle dan analisis dokumen sejarah.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19337"/>
            <a:ext cx="10972800" cy="876300"/>
          </a:xfrm>
          <a:prstGeom prst="roundRect">
            <a:avLst>
              <a:gd name="adj" fmla="val 10869"/>
            </a:avLst>
          </a:prstGeom>
          <a:solidFill>
            <a:srgbClr val="FCFBF9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86137"/>
            <a:ext cx="10972800" cy="876300"/>
          </a:xfrm>
          <a:prstGeom prst="roundRect">
            <a:avLst>
              <a:gd name="adj" fmla="val 10869"/>
            </a:avLst>
          </a:prstGeom>
          <a:solidFill>
            <a:srgbClr val="FCFBF9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452937"/>
            <a:ext cx="10972800" cy="876300"/>
          </a:xfrm>
          <a:prstGeom prst="roundRect">
            <a:avLst>
              <a:gd name="adj" fmla="val 10869"/>
            </a:avLst>
          </a:prstGeom>
          <a:solidFill>
            <a:srgbClr val="FCFBF9"/>
          </a:solidFill>
          <a:ln w="9525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1C1917"/>
                </a:solidFill>
                <a:latin typeface="Cinzel"/>
              </a:rPr>
              <a:t>Sintaks Group Investigation (Fase 4–6)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2614612"/>
            <a:ext cx="7429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8B261A"/>
                </a:solidFill>
                <a:latin typeface="Plus Jakarta Sans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681412"/>
            <a:ext cx="7429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D97706"/>
                </a:solidFill>
                <a:latin typeface="Plus Jakarta Sans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4748212"/>
            <a:ext cx="742950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C1917"/>
                </a:solidFill>
                <a:latin typeface="Plus Jakarta Sans"/>
              </a:rPr>
              <a:t>06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3025" y="2519362"/>
            <a:ext cx="70758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Analisis &amp; Sintesis Temuan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3025" y="2776537"/>
            <a:ext cx="673893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Mengolah informasi hasil lapangan menjadi narasi sejarah terstruktur.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3025" y="3586162"/>
            <a:ext cx="721340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Penyajian Laporan Akhir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3025" y="3843337"/>
            <a:ext cx="281807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Mempresentasikan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Plus Jakarta Sans"/>
              </a:rPr>
              <a:t>hasil</a:t>
            </a:r>
            <a:r>
              <a:rPr sz="1350" b="0" i="0" u="none" dirty="0">
                <a:solidFill>
                  <a:srgbClr val="57534E"/>
                </a:solidFill>
                <a:latin typeface="Plus Jakarta Sans"/>
              </a:rPr>
              <a:t> </a:t>
            </a:r>
            <a:r>
              <a:rPr sz="1350" b="0" i="0" u="none" dirty="0" err="1" smtClean="0">
                <a:solidFill>
                  <a:srgbClr val="57534E"/>
                </a:solidFill>
                <a:latin typeface="Plus Jakarta Sans"/>
              </a:rPr>
              <a:t>investigasi</a:t>
            </a:r>
            <a:r>
              <a:rPr sz="1350" b="0" i="0" u="none" dirty="0" smtClean="0">
                <a:solidFill>
                  <a:srgbClr val="57534E"/>
                </a:solidFill>
                <a:latin typeface="Plus Jakarta Sans"/>
              </a:rPr>
              <a:t>.</a:t>
            </a:r>
            <a:endParaRPr sz="1350" b="0" i="0" u="none" dirty="0">
              <a:solidFill>
                <a:srgbClr val="57534E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3025" y="4652962"/>
            <a:ext cx="676334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C1917"/>
                </a:solidFill>
                <a:latin typeface="Plus Jakarta Sans"/>
              </a:rPr>
              <a:t>Evaluasi &amp; Refleksi Pembelajaran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3025" y="4910137"/>
            <a:ext cx="6441281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Menilai pemahaman materi serta internalisasi nilai-nilai kejuangan.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481262"/>
            <a:ext cx="5257800" cy="1209675"/>
          </a:xfrm>
          <a:prstGeom prst="roundRect">
            <a:avLst>
              <a:gd name="adj" fmla="val 787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881437"/>
            <a:ext cx="5257800" cy="1209675"/>
          </a:xfrm>
          <a:prstGeom prst="roundRect">
            <a:avLst>
              <a:gd name="adj" fmla="val 787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976437"/>
            <a:ext cx="1781175" cy="200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5334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8B261A"/>
                </a:solidFill>
                <a:latin typeface="Cinzel"/>
              </a:rPr>
              <a:t>Pemanfaatan Lingkungan Situs Bate Iliek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09862"/>
            <a:ext cx="63007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Laboratorium Sejarah Terbuka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024187"/>
            <a:ext cx="4895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Sungai Krueng Bate Iliek dan perbukitan sekitar sebagai media belajar riil.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110037"/>
            <a:ext cx="630078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C1917"/>
                </a:solidFill>
                <a:latin typeface="Plus Jakarta Sans"/>
              </a:rPr>
              <a:t>Menghubungkan Masa Lalu &amp; Kini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424362"/>
            <a:ext cx="48958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57534E"/>
                </a:solidFill>
                <a:latin typeface="Plus Jakarta Sans"/>
              </a:rPr>
              <a:t>Mengubah pemandangan alam menjadi sumber pemahaman taktik pertempuran.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878" y="2315333"/>
            <a:ext cx="3851483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7400" y="4655790"/>
            <a:ext cx="457200" cy="28575"/>
          </a:xfrm>
          <a:prstGeom prst="rect">
            <a:avLst/>
          </a:prstGeom>
          <a:solidFill>
            <a:srgbClr val="8B2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38687" y="2173634"/>
            <a:ext cx="271462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 dirty="0">
                <a:solidFill>
                  <a:srgbClr val="D97706"/>
                </a:solidFill>
                <a:latin typeface="Cinzel"/>
              </a:rPr>
              <a:t>KESIMPULAN &amp; REFLEKSI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2835" y="2507009"/>
            <a:ext cx="10626328" cy="1005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sz="3300" b="1" i="0" u="none">
                <a:solidFill>
                  <a:srgbClr val="FFFFFF"/>
                </a:solidFill>
                <a:latin typeface="Cinzel"/>
              </a:rPr>
              <a:t>Menjaga Warisan Kuta Gle Melalui Pendidikan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8812" y="3741390"/>
            <a:ext cx="83343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Model Group Investigation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menjadikan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sejarah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lokal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Benteng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Kuta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Gle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hidup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,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bermakna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,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serta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menumbuhkan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karakter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A8A29E"/>
                </a:solidFill>
                <a:latin typeface="Plus Jakarta Sans"/>
              </a:rPr>
              <a:t>patriotik</a:t>
            </a:r>
            <a:r>
              <a:rPr sz="1500" b="0" i="0" u="none" dirty="0">
                <a:solidFill>
                  <a:srgbClr val="A8A29E"/>
                </a:solidFill>
                <a:latin typeface="Plus Jakarta Sans"/>
              </a:rPr>
              <a:t> </a:t>
            </a:r>
            <a:r>
              <a:rPr lang="en-US" sz="1500" dirty="0" err="1" smtClean="0">
                <a:solidFill>
                  <a:srgbClr val="A8A29E"/>
                </a:solidFill>
                <a:latin typeface="Plus Jakarta Sans"/>
              </a:rPr>
              <a:t>generasi</a:t>
            </a:r>
            <a:r>
              <a:rPr lang="en-US" sz="1500" dirty="0" smtClean="0">
                <a:solidFill>
                  <a:srgbClr val="A8A29E"/>
                </a:solidFill>
                <a:latin typeface="Plus Jakarta Sans"/>
              </a:rPr>
              <a:t> </a:t>
            </a:r>
            <a:r>
              <a:rPr lang="en-US" sz="1500" dirty="0" err="1" smtClean="0">
                <a:solidFill>
                  <a:srgbClr val="A8A29E"/>
                </a:solidFill>
                <a:latin typeface="Plus Jakarta Sans"/>
              </a:rPr>
              <a:t>masa</a:t>
            </a:r>
            <a:r>
              <a:rPr lang="en-US" sz="1500" dirty="0" smtClean="0">
                <a:solidFill>
                  <a:srgbClr val="A8A29E"/>
                </a:solidFill>
                <a:latin typeface="Plus Jakarta Sans"/>
              </a:rPr>
              <a:t> </a:t>
            </a:r>
            <a:r>
              <a:rPr lang="en-US" sz="1500" dirty="0" err="1" smtClean="0">
                <a:solidFill>
                  <a:srgbClr val="A8A29E"/>
                </a:solidFill>
                <a:latin typeface="Plus Jakarta Sans"/>
              </a:rPr>
              <a:t>kini</a:t>
            </a:r>
            <a:r>
              <a:rPr sz="1500" b="0" i="0" u="none" dirty="0" smtClean="0">
                <a:solidFill>
                  <a:srgbClr val="A8A29E"/>
                </a:solidFill>
                <a:latin typeface="Plus Jakarta Sans"/>
              </a:rPr>
              <a:t>.</a:t>
            </a:r>
            <a:endParaRPr sz="1500" b="0" i="0" u="none" dirty="0">
              <a:solidFill>
                <a:srgbClr val="A8A29E"/>
              </a:solidFill>
              <a:latin typeface="Plus Jakart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371</Words>
  <Application>Microsoft Office PowerPoint</Application>
  <PresentationFormat>Custom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Cinzel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2026-09-24T12:11:55Z</dcterms:modified>
  <cp:category/>
</cp:coreProperties>
</file>