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75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607040" y="-502920"/>
            <a:ext cx="2011680" cy="20116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966960" y="5440680"/>
            <a:ext cx="2560320" cy="2560320"/>
          </a:xfrm>
          <a:prstGeom prst="ellipse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005840"/>
            <a:ext cx="71323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PEMBUATAN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664208"/>
            <a:ext cx="713232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500" b="1">
                <a:solidFill>
                  <a:srgbClr val="DCA437"/>
                </a:solidFill>
                <a:latin typeface="Aptos"/>
              </a:rPr>
              <a:t>LKPD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761488"/>
            <a:ext cx="7315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FFFFFF"/>
                </a:solidFill>
                <a:latin typeface="Aptos"/>
              </a:rPr>
              <a:t>Lembar Kerja Peserta Didik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3401568"/>
            <a:ext cx="658368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E0EBF1"/>
                </a:solidFill>
                <a:latin typeface="Aptos"/>
              </a:rPr>
              <a:t>Panduan merancang LKPD yang jelas, aktif,
kontekstual, dan terukur untuk pembelajaran vokasi &amp; praktik.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1417320"/>
            <a:ext cx="2788920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549640" y="1783080"/>
            <a:ext cx="2148840" cy="292608"/>
          </a:xfrm>
          <a:prstGeom prst="roundRect">
            <a:avLst/>
          </a:prstGeom>
          <a:solidFill>
            <a:srgbClr val="E0F2E8"/>
          </a:solidFill>
          <a:ln>
            <a:solidFill>
              <a:srgbClr val="E0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549640" y="2395728"/>
            <a:ext cx="2148840" cy="118872"/>
          </a:xfrm>
          <a:prstGeom prst="round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549640" y="2907792"/>
            <a:ext cx="2148840" cy="118872"/>
          </a:xfrm>
          <a:prstGeom prst="round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549640" y="3419856"/>
            <a:ext cx="2148840" cy="118872"/>
          </a:xfrm>
          <a:prstGeom prst="round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549640" y="3931920"/>
            <a:ext cx="2148840" cy="118872"/>
          </a:xfrm>
          <a:prstGeom prst="round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549640" y="4443984"/>
            <a:ext cx="2148840" cy="118872"/>
          </a:xfrm>
          <a:prstGeom prst="round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162288" y="4736592"/>
            <a:ext cx="566928" cy="566928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2288" y="4736592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" y="6144768"/>
            <a:ext cx="5029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D8E1"/>
                </a:solidFill>
                <a:latin typeface="Aptos"/>
              </a:rPr>
              <a:t>SMK • Pembelajaran Vokasi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1. Pengertian LKPD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67665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 b="1">
                <a:solidFill>
                  <a:srgbClr val="2A7A53"/>
                </a:solidFill>
                <a:latin typeface="Aptos"/>
              </a:rPr>
              <a:t>●  </a:t>
            </a:r>
            <a:r>
              <a:rPr sz="1700">
                <a:solidFill>
                  <a:srgbClr val="262F38"/>
                </a:solidFill>
                <a:latin typeface="Aptos"/>
              </a:rPr>
              <a:t>LKPD adalah lembar kerja yang memandu peserta didik melakukan aktivitas belajar secara terstruktur.</a:t>
            </a:r>
          </a:p>
          <a:p>
            <a:pPr>
              <a:spcAft>
                <a:spcPts val="800"/>
              </a:spcAft>
            </a:pPr>
            <a:r>
              <a:rPr sz="1700" b="1">
                <a:solidFill>
                  <a:srgbClr val="2A7A53"/>
                </a:solidFill>
                <a:latin typeface="Aptos"/>
              </a:rPr>
              <a:t>●  </a:t>
            </a:r>
            <a:r>
              <a:rPr sz="1700">
                <a:solidFill>
                  <a:srgbClr val="262F38"/>
                </a:solidFill>
                <a:latin typeface="Aptos"/>
              </a:rPr>
              <a:t>LKPD berisi tujuan, informasi pendukung, langkah kegiatan, ruang pencatatan, dan refleksi/asesmen.</a:t>
            </a:r>
          </a:p>
          <a:p>
            <a:pPr>
              <a:spcAft>
                <a:spcPts val="800"/>
              </a:spcAft>
            </a:pPr>
            <a:r>
              <a:rPr sz="1700" b="1">
                <a:solidFill>
                  <a:srgbClr val="2A7A53"/>
                </a:solidFill>
                <a:latin typeface="Aptos"/>
              </a:rPr>
              <a:t>●  </a:t>
            </a:r>
            <a:r>
              <a:rPr sz="1700">
                <a:solidFill>
                  <a:srgbClr val="262F38"/>
                </a:solidFill>
                <a:latin typeface="Aptos"/>
              </a:rPr>
              <a:t>LKPD sebaiknya membuat peserta didik melakukan, mengamati, mencatat, menganalisis, dan menyimpulkan.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55279" y="1828800"/>
            <a:ext cx="324612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21040" y="2148840"/>
            <a:ext cx="2514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A7A53"/>
                </a:solidFill>
                <a:latin typeface="Aptos"/>
              </a:rPr>
              <a:t>ALUR BELAJAR</a:t>
            </a:r>
          </a:p>
        </p:txBody>
      </p:sp>
      <p:sp>
        <p:nvSpPr>
          <p:cNvPr id="10" name="Oval 9"/>
          <p:cNvSpPr/>
          <p:nvPr/>
        </p:nvSpPr>
        <p:spPr>
          <a:xfrm>
            <a:off x="8458200" y="2697480"/>
            <a:ext cx="347472" cy="34747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58200" y="2697480"/>
            <a:ext cx="347472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79408" y="2688336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Lakukan</a:t>
            </a:r>
          </a:p>
        </p:txBody>
      </p:sp>
      <p:sp>
        <p:nvSpPr>
          <p:cNvPr id="13" name="Oval 12"/>
          <p:cNvSpPr/>
          <p:nvPr/>
        </p:nvSpPr>
        <p:spPr>
          <a:xfrm>
            <a:off x="8458200" y="3182112"/>
            <a:ext cx="347472" cy="34747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58200" y="3182112"/>
            <a:ext cx="347472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79408" y="3172968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Amati</a:t>
            </a:r>
          </a:p>
        </p:txBody>
      </p:sp>
      <p:sp>
        <p:nvSpPr>
          <p:cNvPr id="16" name="Oval 15"/>
          <p:cNvSpPr/>
          <p:nvPr/>
        </p:nvSpPr>
        <p:spPr>
          <a:xfrm>
            <a:off x="8458200" y="3666744"/>
            <a:ext cx="347472" cy="34747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58200" y="3666744"/>
            <a:ext cx="347472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79408" y="3657600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Catat</a:t>
            </a:r>
          </a:p>
        </p:txBody>
      </p:sp>
      <p:sp>
        <p:nvSpPr>
          <p:cNvPr id="19" name="Oval 18"/>
          <p:cNvSpPr/>
          <p:nvPr/>
        </p:nvSpPr>
        <p:spPr>
          <a:xfrm>
            <a:off x="8458200" y="4151376"/>
            <a:ext cx="347472" cy="34747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58200" y="4151376"/>
            <a:ext cx="347472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9408" y="4142232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Analisis</a:t>
            </a:r>
          </a:p>
        </p:txBody>
      </p:sp>
      <p:sp>
        <p:nvSpPr>
          <p:cNvPr id="22" name="Oval 21"/>
          <p:cNvSpPr/>
          <p:nvPr/>
        </p:nvSpPr>
        <p:spPr>
          <a:xfrm>
            <a:off x="8458200" y="4636008"/>
            <a:ext cx="347472" cy="34747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636008"/>
            <a:ext cx="347472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79408" y="4626864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Simpulkan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2. Fungsi LKPD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83080"/>
            <a:ext cx="49834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1783080"/>
            <a:ext cx="100584" cy="1417320"/>
          </a:xfrm>
          <a:prstGeom prst="round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9339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A7A53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1947672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B3751"/>
                </a:solidFill>
                <a:latin typeface="Aptos"/>
              </a:rPr>
              <a:t>Panduan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1328" y="2350008"/>
            <a:ext cx="4023360" cy="7223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D6973"/>
                </a:solidFill>
                <a:latin typeface="Aptos"/>
              </a:rPr>
              <a:t>Mengikuti urutan kegiatan pembelajaran.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783080"/>
            <a:ext cx="49834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217920" y="1783080"/>
            <a:ext cx="100584" cy="1417320"/>
          </a:xfrm>
          <a:prstGeom prst="round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99339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DCA437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7728" y="1947672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B3751"/>
                </a:solidFill>
                <a:latin typeface="Aptos"/>
              </a:rPr>
              <a:t>Aktivitas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67728" y="2350008"/>
            <a:ext cx="4023360" cy="7223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D6973"/>
                </a:solidFill>
                <a:latin typeface="Aptos"/>
              </a:rPr>
              <a:t>Belajar mandiri, aktif, kreatif, kolaboratif.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657600"/>
            <a:ext cx="49834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31520" y="3657600"/>
            <a:ext cx="100584" cy="1417320"/>
          </a:xfrm>
          <a:prstGeom prst="roundRect">
            <a:avLst/>
          </a:prstGeom>
          <a:solidFill>
            <a:srgbClr val="D67530"/>
          </a:solidFill>
          <a:ln>
            <a:solidFill>
              <a:srgbClr val="D675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386791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D67530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1328" y="3822191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B3751"/>
                </a:solidFill>
                <a:latin typeface="Aptos"/>
              </a:rPr>
              <a:t>Bukti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1328" y="4224528"/>
            <a:ext cx="4023360" cy="7223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D6973"/>
                </a:solidFill>
                <a:latin typeface="Aptos"/>
              </a:rPr>
              <a:t>Catatan, data, produk, atau refleksi.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657600"/>
            <a:ext cx="49834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217920" y="3657600"/>
            <a:ext cx="100584" cy="1417320"/>
          </a:xfrm>
          <a:prstGeom prst="roundRect">
            <a:avLst/>
          </a:prstGeom>
          <a:solidFill>
            <a:srgbClr val="1B3751"/>
          </a:solidFill>
          <a:ln>
            <a:solidFill>
              <a:srgbClr val="1B37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86791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B3751"/>
                </a:solidFill>
                <a:latin typeface="Apto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67728" y="3822191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B3751"/>
                </a:solidFill>
                <a:latin typeface="Aptos"/>
              </a:rPr>
              <a:t>Asesmen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67728" y="4224528"/>
            <a:ext cx="4023360" cy="7223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D6973"/>
                </a:solidFill>
                <a:latin typeface="Aptos"/>
              </a:rPr>
              <a:t>Memantau proses maupun hasil.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3. Prinsip LKPD yang Baik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27632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20" b="1">
                <a:solidFill>
                  <a:srgbClr val="2A7A53"/>
                </a:solidFill>
                <a:latin typeface="Aptos"/>
              </a:rPr>
              <a:t>●  </a:t>
            </a:r>
            <a:r>
              <a:rPr sz="1620">
                <a:solidFill>
                  <a:srgbClr val="262F38"/>
                </a:solidFill>
                <a:latin typeface="Aptos"/>
              </a:rPr>
              <a:t>Selaras dengan tujuan pembelajaran dan karakteristik peserta didik.</a:t>
            </a:r>
          </a:p>
          <a:p>
            <a:pPr>
              <a:spcAft>
                <a:spcPts val="800"/>
              </a:spcAft>
            </a:pPr>
            <a:r>
              <a:rPr sz="1620" b="1">
                <a:solidFill>
                  <a:srgbClr val="2A7A53"/>
                </a:solidFill>
                <a:latin typeface="Aptos"/>
              </a:rPr>
              <a:t>●  </a:t>
            </a:r>
            <a:r>
              <a:rPr sz="1620">
                <a:solidFill>
                  <a:srgbClr val="262F38"/>
                </a:solidFill>
                <a:latin typeface="Aptos"/>
              </a:rPr>
              <a:t>Instruksi singkat, jelas, berurutan, dan menggunakan bahasa yang mudah dipahami.</a:t>
            </a:r>
          </a:p>
          <a:p>
            <a:pPr>
              <a:spcAft>
                <a:spcPts val="800"/>
              </a:spcAft>
            </a:pPr>
            <a:r>
              <a:rPr sz="1620" b="1">
                <a:solidFill>
                  <a:srgbClr val="2A7A53"/>
                </a:solidFill>
                <a:latin typeface="Aptos"/>
              </a:rPr>
              <a:t>●  </a:t>
            </a:r>
            <a:r>
              <a:rPr sz="1620">
                <a:solidFill>
                  <a:srgbClr val="262F38"/>
                </a:solidFill>
                <a:latin typeface="Aptos"/>
              </a:rPr>
              <a:t>Aktivitas menuntut peserta didik berpikir dan melakukan, bukan sekadar menyalin.</a:t>
            </a:r>
          </a:p>
          <a:p>
            <a:pPr>
              <a:spcAft>
                <a:spcPts val="800"/>
              </a:spcAft>
            </a:pPr>
            <a:r>
              <a:rPr sz="1620" b="1">
                <a:solidFill>
                  <a:srgbClr val="2A7A53"/>
                </a:solidFill>
                <a:latin typeface="Aptos"/>
              </a:rPr>
              <a:t>●  </a:t>
            </a:r>
            <a:r>
              <a:rPr sz="1620">
                <a:solidFill>
                  <a:srgbClr val="262F38"/>
                </a:solidFill>
                <a:latin typeface="Aptos"/>
              </a:rPr>
              <a:t>Visual/gambar digunakan untuk memperjelas langkah, objek, atau hasil yang diamati.</a:t>
            </a:r>
          </a:p>
          <a:p>
            <a:pPr>
              <a:spcAft>
                <a:spcPts val="800"/>
              </a:spcAft>
            </a:pPr>
            <a:r>
              <a:rPr sz="1620" b="1">
                <a:solidFill>
                  <a:srgbClr val="2A7A53"/>
                </a:solidFill>
                <a:latin typeface="Aptos"/>
              </a:rPr>
              <a:t>●  </a:t>
            </a:r>
            <a:r>
              <a:rPr sz="1620">
                <a:solidFill>
                  <a:srgbClr val="262F38"/>
                </a:solidFill>
                <a:latin typeface="Aptos"/>
              </a:rPr>
              <a:t>Ruang jawaban cukup untuk menuliskan data dan kesimpulan.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49640" y="5349240"/>
            <a:ext cx="2514600" cy="502920"/>
          </a:xfrm>
          <a:prstGeom prst="round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68512" y="5458968"/>
            <a:ext cx="2267712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Jelas • Aktif • Visual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4. Struktur LKPD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83080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6112" y="1965960"/>
            <a:ext cx="438912" cy="43891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196596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4752" y="2011680"/>
            <a:ext cx="1463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Identitas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4752" y="2441448"/>
            <a:ext cx="144475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Isi sesuai jenis kegiatan.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20439" y="1783080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85031" y="1965960"/>
            <a:ext cx="438912" cy="43891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85031" y="196596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33672" y="2011680"/>
            <a:ext cx="1463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Tujuan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33672" y="2441448"/>
            <a:ext cx="144475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Isi sesuai jenis kegiatan.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1783080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73951" y="1965960"/>
            <a:ext cx="438912" cy="43891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73951" y="196596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2592" y="2011680"/>
            <a:ext cx="1463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Alat &amp; bahan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22592" y="2441448"/>
            <a:ext cx="144475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Isi sesuai jenis kegiatan.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98280" y="1783080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262872" y="1965960"/>
            <a:ext cx="438912" cy="43891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62872" y="196596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11511" y="2011680"/>
            <a:ext cx="1463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Langkah kerja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11511" y="2441448"/>
            <a:ext cx="144475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Isi sesuai jenis kegiatan.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3749039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96112" y="3931920"/>
            <a:ext cx="438912" cy="43891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6112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44752" y="3977639"/>
            <a:ext cx="1463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Pengamatan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44752" y="4407407"/>
            <a:ext cx="144475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Isi sesuai jenis kegiatan.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520439" y="3749039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685031" y="3931920"/>
            <a:ext cx="438912" cy="43891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85031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33672" y="3977639"/>
            <a:ext cx="1463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Analisis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33672" y="4407407"/>
            <a:ext cx="144475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Isi sesuai jenis kegiatan.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59" y="3749039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473951" y="3931920"/>
            <a:ext cx="438912" cy="43891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73951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22592" y="3977639"/>
            <a:ext cx="1463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Kesimpulan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22592" y="4407407"/>
            <a:ext cx="144475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Isi sesuai jenis kegiatan.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098280" y="3749039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62872" y="3931920"/>
            <a:ext cx="438912" cy="438912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262872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811511" y="3977639"/>
            <a:ext cx="1463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3751"/>
                </a:solidFill>
                <a:latin typeface="Aptos"/>
              </a:rPr>
              <a:t>Refleksi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811511" y="4407407"/>
            <a:ext cx="144475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Isi sesuai jenis kegiatan.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5. Langkah Pembuatan LKPD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00200"/>
            <a:ext cx="3429000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1783080"/>
            <a:ext cx="475488" cy="475488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78308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1764792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B3751"/>
                </a:solidFill>
                <a:latin typeface="Aptos"/>
              </a:rPr>
              <a:t>Analisis CP/TP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258568"/>
            <a:ext cx="23317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D6973"/>
                </a:solidFill>
                <a:latin typeface="Aptos"/>
              </a:rPr>
              <a:t>Tentukan kompetensi dan bukti belajar.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1600200"/>
            <a:ext cx="3429000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17720" y="1783080"/>
            <a:ext cx="475488" cy="475488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17720" y="178308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1764792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B3751"/>
                </a:solidFill>
                <a:latin typeface="Aptos"/>
              </a:rPr>
              <a:t>Tentukan aktivitas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7800" y="2258568"/>
            <a:ext cx="23317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D6973"/>
                </a:solidFill>
                <a:latin typeface="Aptos"/>
              </a:rPr>
              <a:t>Pilih tugas yang membuat siswa belajar melalui pengalaman.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75320" y="1600200"/>
            <a:ext cx="3429000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58200" y="1783080"/>
            <a:ext cx="475488" cy="475488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58200" y="178308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98280" y="1764792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B3751"/>
                </a:solidFill>
                <a:latin typeface="Aptos"/>
              </a:rPr>
              <a:t>Susun instruksi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98280" y="2258568"/>
            <a:ext cx="23317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D6973"/>
                </a:solidFill>
                <a:latin typeface="Aptos"/>
              </a:rPr>
              <a:t>Tuliskan alat, bahan, langkah, dan keselamatan kerja.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3749039"/>
            <a:ext cx="3429000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7240" y="3931920"/>
            <a:ext cx="475488" cy="475488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393192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3913631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B3751"/>
                </a:solidFill>
                <a:latin typeface="Aptos"/>
              </a:rPr>
              <a:t>Siapkan bukti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17320" y="4407407"/>
            <a:ext cx="23317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D6973"/>
                </a:solidFill>
                <a:latin typeface="Aptos"/>
              </a:rPr>
              <a:t>Tabel pengamatan, foto, produk, atau laporan.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34840" y="3749039"/>
            <a:ext cx="3429000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617720" y="3931920"/>
            <a:ext cx="475488" cy="475488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617720" y="393192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57800" y="3913631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B3751"/>
                </a:solidFill>
                <a:latin typeface="Aptos"/>
              </a:rPr>
              <a:t>Susun asesmen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57800" y="4407407"/>
            <a:ext cx="23317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D6973"/>
                </a:solidFill>
                <a:latin typeface="Aptos"/>
              </a:rPr>
              <a:t>Buat kriteria/rubrik yang dapat diamati.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275320" y="3749039"/>
            <a:ext cx="3429000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458200" y="3931920"/>
            <a:ext cx="475488" cy="475488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458200" y="393192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98280" y="3913631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B3751"/>
                </a:solidFill>
                <a:latin typeface="Aptos"/>
              </a:rPr>
              <a:t>Uji &amp; revisi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98280" y="4407407"/>
            <a:ext cx="23317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D6973"/>
                </a:solidFill>
                <a:latin typeface="Aptos"/>
              </a:rPr>
              <a:t>Cek keterbacaan, waktu, dan kesesuaian kegiatan.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6. LKPD untuk Kegiatan Praktik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45920"/>
            <a:ext cx="71323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1">
                <a:solidFill>
                  <a:srgbClr val="2A7A53"/>
                </a:solidFill>
                <a:latin typeface="Aptos"/>
              </a:rPr>
              <a:t>●  </a:t>
            </a:r>
            <a:r>
              <a:rPr sz="1600">
                <a:solidFill>
                  <a:srgbClr val="262F38"/>
                </a:solidFill>
                <a:latin typeface="Aptos"/>
              </a:rPr>
              <a:t>Tuliskan tujuan praktik yang dapat diamati hasilnya.</a:t>
            </a:r>
          </a:p>
          <a:p>
            <a:pPr>
              <a:spcAft>
                <a:spcPts val="800"/>
              </a:spcAft>
            </a:pPr>
            <a:r>
              <a:rPr sz="1600" b="1">
                <a:solidFill>
                  <a:srgbClr val="2A7A53"/>
                </a:solidFill>
                <a:latin typeface="Aptos"/>
              </a:rPr>
              <a:t>●  </a:t>
            </a:r>
            <a:r>
              <a:rPr sz="1600">
                <a:solidFill>
                  <a:srgbClr val="262F38"/>
                </a:solidFill>
                <a:latin typeface="Aptos"/>
              </a:rPr>
              <a:t>Cantumkan alat dan bahan sesuai kegiatan.</a:t>
            </a:r>
          </a:p>
          <a:p>
            <a:pPr>
              <a:spcAft>
                <a:spcPts val="800"/>
              </a:spcAft>
            </a:pPr>
            <a:r>
              <a:rPr sz="1600" b="1">
                <a:solidFill>
                  <a:srgbClr val="2A7A53"/>
                </a:solidFill>
                <a:latin typeface="Aptos"/>
              </a:rPr>
              <a:t>●  </a:t>
            </a:r>
            <a:r>
              <a:rPr sz="1600">
                <a:solidFill>
                  <a:srgbClr val="262F38"/>
                </a:solidFill>
                <a:latin typeface="Aptos"/>
              </a:rPr>
              <a:t>Gunakan langkah kerja bernomor dan urut.</a:t>
            </a:r>
          </a:p>
          <a:p>
            <a:pPr>
              <a:spcAft>
                <a:spcPts val="800"/>
              </a:spcAft>
            </a:pPr>
            <a:r>
              <a:rPr sz="1600" b="1">
                <a:solidFill>
                  <a:srgbClr val="2A7A53"/>
                </a:solidFill>
                <a:latin typeface="Aptos"/>
              </a:rPr>
              <a:t>●  </a:t>
            </a:r>
            <a:r>
              <a:rPr sz="1600">
                <a:solidFill>
                  <a:srgbClr val="262F38"/>
                </a:solidFill>
                <a:latin typeface="Aptos"/>
              </a:rPr>
              <a:t>Sediakan tabel pengamatan: waktu, perlakuan, kondisi, hasil, dan catatan.</a:t>
            </a:r>
          </a:p>
          <a:p>
            <a:pPr>
              <a:spcAft>
                <a:spcPts val="800"/>
              </a:spcAft>
            </a:pPr>
            <a:r>
              <a:rPr sz="1600" b="1">
                <a:solidFill>
                  <a:srgbClr val="2A7A53"/>
                </a:solidFill>
                <a:latin typeface="Aptos"/>
              </a:rPr>
              <a:t>●  </a:t>
            </a:r>
            <a:r>
              <a:rPr sz="1600">
                <a:solidFill>
                  <a:srgbClr val="262F38"/>
                </a:solidFill>
                <a:latin typeface="Aptos"/>
              </a:rPr>
              <a:t>Minta peserta didik menyusun kesimpulan berdasarkan data.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1783080"/>
            <a:ext cx="288036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49640" y="2057400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2A7A53"/>
                </a:solidFill>
                <a:latin typeface="Aptos"/>
              </a:rPr>
              <a:t>TABEL PENGAMATAN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49640" y="2651760"/>
            <a:ext cx="2240280" cy="292608"/>
          </a:xfrm>
          <a:prstGeom prst="rect">
            <a:avLst/>
          </a:prstGeom>
          <a:solidFill>
            <a:srgbClr val="E0F2E8"/>
          </a:solidFill>
          <a:ln>
            <a:solidFill>
              <a:srgbClr val="E0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49640" y="3127248"/>
            <a:ext cx="2240280" cy="292608"/>
          </a:xfrm>
          <a:prstGeom prst="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549640" y="3602736"/>
            <a:ext cx="2240280" cy="292608"/>
          </a:xfrm>
          <a:prstGeom prst="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549640" y="4078224"/>
            <a:ext cx="2240280" cy="292608"/>
          </a:xfrm>
          <a:prstGeom prst="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549640" y="4553712"/>
            <a:ext cx="2240280" cy="292608"/>
          </a:xfrm>
          <a:prstGeom prst="rect">
            <a:avLst/>
          </a:prstGeom>
          <a:solidFill>
            <a:srgbClr val="EBEFF1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49640" y="5074920"/>
            <a:ext cx="2240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0">
                <a:solidFill>
                  <a:srgbClr val="5D6973"/>
                </a:solidFill>
                <a:latin typeface="Aptos"/>
              </a:rPr>
              <a:t>Waktu   •   Kondisi   •   Hasil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7. Contoh LKPD Agribisnis Tanaman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572768"/>
            <a:ext cx="64008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B3751"/>
                </a:solidFill>
                <a:latin typeface="Aptos"/>
              </a:rPr>
              <a:t>Penanaman &amp; pemeliharaan tanaman</a:t>
            </a:r>
          </a:p>
        </p:txBody>
      </p:sp>
      <p:sp>
        <p:nvSpPr>
          <p:cNvPr id="8" name="Oval 7"/>
          <p:cNvSpPr/>
          <p:nvPr/>
        </p:nvSpPr>
        <p:spPr>
          <a:xfrm>
            <a:off x="749808" y="2286000"/>
            <a:ext cx="1051560" cy="105156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286000"/>
            <a:ext cx="1051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TANAM</a:t>
            </a:r>
          </a:p>
        </p:txBody>
      </p:sp>
      <p:sp>
        <p:nvSpPr>
          <p:cNvPr id="10" name="Oval 9"/>
          <p:cNvSpPr/>
          <p:nvPr/>
        </p:nvSpPr>
        <p:spPr>
          <a:xfrm>
            <a:off x="2898648" y="2286000"/>
            <a:ext cx="1051560" cy="1051560"/>
          </a:xfrm>
          <a:prstGeom prst="ellipse">
            <a:avLst/>
          </a:prstGeom>
          <a:solidFill>
            <a:srgbClr val="1B3751"/>
          </a:solidFill>
          <a:ln>
            <a:solidFill>
              <a:srgbClr val="1B37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98648" y="2286000"/>
            <a:ext cx="1051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AIR</a:t>
            </a:r>
          </a:p>
        </p:txBody>
      </p:sp>
      <p:sp>
        <p:nvSpPr>
          <p:cNvPr id="12" name="Oval 11"/>
          <p:cNvSpPr/>
          <p:nvPr/>
        </p:nvSpPr>
        <p:spPr>
          <a:xfrm>
            <a:off x="5047488" y="2286000"/>
            <a:ext cx="1051560" cy="1051560"/>
          </a:xfrm>
          <a:prstGeom prst="ellipse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47488" y="2286000"/>
            <a:ext cx="1051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PUPUK</a:t>
            </a:r>
          </a:p>
        </p:txBody>
      </p:sp>
      <p:sp>
        <p:nvSpPr>
          <p:cNvPr id="14" name="Oval 13"/>
          <p:cNvSpPr/>
          <p:nvPr/>
        </p:nvSpPr>
        <p:spPr>
          <a:xfrm>
            <a:off x="749808" y="3611880"/>
            <a:ext cx="1051560" cy="1051560"/>
          </a:xfrm>
          <a:prstGeom prst="ellipse">
            <a:avLst/>
          </a:prstGeom>
          <a:solidFill>
            <a:srgbClr val="D67530"/>
          </a:solidFill>
          <a:ln>
            <a:solidFill>
              <a:srgbClr val="D675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611880"/>
            <a:ext cx="1051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PANTAU OPT</a:t>
            </a:r>
          </a:p>
        </p:txBody>
      </p:sp>
      <p:sp>
        <p:nvSpPr>
          <p:cNvPr id="16" name="Oval 15"/>
          <p:cNvSpPr/>
          <p:nvPr/>
        </p:nvSpPr>
        <p:spPr>
          <a:xfrm>
            <a:off x="2898648" y="3611880"/>
            <a:ext cx="1051560" cy="105156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98648" y="3611880"/>
            <a:ext cx="1051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CATAT</a:t>
            </a:r>
          </a:p>
        </p:txBody>
      </p:sp>
      <p:sp>
        <p:nvSpPr>
          <p:cNvPr id="18" name="Oval 17"/>
          <p:cNvSpPr/>
          <p:nvPr/>
        </p:nvSpPr>
        <p:spPr>
          <a:xfrm>
            <a:off x="5047488" y="3611880"/>
            <a:ext cx="1051560" cy="1051560"/>
          </a:xfrm>
          <a:prstGeom prst="ellipse">
            <a:avLst/>
          </a:prstGeom>
          <a:solidFill>
            <a:srgbClr val="1B3751"/>
          </a:solidFill>
          <a:ln>
            <a:solidFill>
              <a:srgbClr val="1B37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47488" y="3611880"/>
            <a:ext cx="1051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SIMPULKAN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43800" y="1572768"/>
            <a:ext cx="36576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09560" y="1901952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A7A53"/>
                </a:solidFill>
                <a:latin typeface="Aptos"/>
              </a:rPr>
              <a:t>BUKTI BELAJAR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79" y="2514600"/>
            <a:ext cx="278892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200" b="1">
                <a:solidFill>
                  <a:srgbClr val="2A7A53"/>
                </a:solidFill>
                <a:latin typeface="Aptos"/>
              </a:rPr>
              <a:t>●  </a:t>
            </a:r>
            <a:r>
              <a:rPr sz="1200">
                <a:solidFill>
                  <a:srgbClr val="262F38"/>
                </a:solidFill>
                <a:latin typeface="Aptos"/>
              </a:rPr>
              <a:t>Tanggal kegiatan</a:t>
            </a:r>
          </a:p>
          <a:p>
            <a:pPr>
              <a:spcAft>
                <a:spcPts val="800"/>
              </a:spcAft>
            </a:pPr>
            <a:r>
              <a:rPr sz="1200" b="1">
                <a:solidFill>
                  <a:srgbClr val="2A7A53"/>
                </a:solidFill>
                <a:latin typeface="Aptos"/>
              </a:rPr>
              <a:t>●  </a:t>
            </a:r>
            <a:r>
              <a:rPr sz="1200">
                <a:solidFill>
                  <a:srgbClr val="262F38"/>
                </a:solidFill>
                <a:latin typeface="Aptos"/>
              </a:rPr>
              <a:t>Kondisi tanah &amp; tanaman</a:t>
            </a:r>
          </a:p>
          <a:p>
            <a:pPr>
              <a:spcAft>
                <a:spcPts val="800"/>
              </a:spcAft>
            </a:pPr>
            <a:r>
              <a:rPr sz="1200" b="1">
                <a:solidFill>
                  <a:srgbClr val="2A7A53"/>
                </a:solidFill>
                <a:latin typeface="Aptos"/>
              </a:rPr>
              <a:t>●  </a:t>
            </a:r>
            <a:r>
              <a:rPr sz="1200">
                <a:solidFill>
                  <a:srgbClr val="262F38"/>
                </a:solidFill>
                <a:latin typeface="Aptos"/>
              </a:rPr>
              <a:t>Tindakan pemeliharaan</a:t>
            </a:r>
          </a:p>
          <a:p>
            <a:pPr>
              <a:spcAft>
                <a:spcPts val="800"/>
              </a:spcAft>
            </a:pPr>
            <a:r>
              <a:rPr sz="1200" b="1">
                <a:solidFill>
                  <a:srgbClr val="2A7A53"/>
                </a:solidFill>
                <a:latin typeface="Aptos"/>
              </a:rPr>
              <a:t>●  </a:t>
            </a:r>
            <a:r>
              <a:rPr sz="1200">
                <a:solidFill>
                  <a:srgbClr val="262F38"/>
                </a:solidFill>
                <a:latin typeface="Aptos"/>
              </a:rPr>
              <a:t>Foto + kesimpulan kelompok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8. LKPD Berbasis Project Based Learning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965960"/>
            <a:ext cx="914400" cy="9144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96596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599" y="2999232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B3751"/>
                </a:solidFill>
                <a:latin typeface="Aptos"/>
              </a:rPr>
              <a:t>Masalah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599" y="3401568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D6973"/>
                </a:solidFill>
                <a:latin typeface="Aptos"/>
              </a:rPr>
              <a:t>Kebutuhan nyata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54480" y="2368296"/>
            <a:ext cx="1234440" cy="73152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07791" y="1965960"/>
            <a:ext cx="914400" cy="9144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07791" y="196596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96311" y="2999232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B3751"/>
                </a:solidFill>
                <a:latin typeface="Aptos"/>
              </a:rPr>
              <a:t>Rencana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6311" y="3401568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D6973"/>
                </a:solidFill>
                <a:latin typeface="Aptos"/>
              </a:rPr>
              <a:t>Rencana kerja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22191" y="2368296"/>
            <a:ext cx="1234440" cy="73152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175504" y="1965960"/>
            <a:ext cx="914400" cy="9144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75504" y="196596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64024" y="2999232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B3751"/>
                </a:solidFill>
                <a:latin typeface="Aptos"/>
              </a:rPr>
              <a:t>Produk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64024" y="3401568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D6973"/>
                </a:solidFill>
                <a:latin typeface="Aptos"/>
              </a:rPr>
              <a:t>Produk/solusi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89904" y="2368296"/>
            <a:ext cx="1234440" cy="73152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443215" y="1965960"/>
            <a:ext cx="914400" cy="9144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43215" y="196596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31735" y="2999232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B3751"/>
                </a:solidFill>
                <a:latin typeface="Aptos"/>
              </a:rPr>
              <a:t>Dokumentasi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31735" y="3401568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D6973"/>
                </a:solidFill>
                <a:latin typeface="Aptos"/>
              </a:rPr>
              <a:t>Proses + presentasi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57615" y="2368296"/>
            <a:ext cx="1234440" cy="73152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710928" y="1965960"/>
            <a:ext cx="914400" cy="9144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10928" y="196596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99448" y="2999232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B3751"/>
                </a:solidFill>
                <a:latin typeface="Aptos"/>
              </a:rPr>
              <a:t>Refleksi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99448" y="3401568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D6973"/>
                </a:solidFill>
                <a:latin typeface="Aptos"/>
              </a:rPr>
              <a:t>Perbaikan berikutnya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4800600"/>
            <a:ext cx="10241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5D6973"/>
                </a:solidFill>
                <a:latin typeface="Aptos"/>
              </a:rPr>
              <a:t>Proyek membuat peserta didik belajar melalui pengalaman dan menghasilkan bukti nyata.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9. Integrasi Pendekatan Deep Learning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3756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984248" y="2011680"/>
            <a:ext cx="822960" cy="82296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984248" y="2011680"/>
            <a:ext cx="8229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017520"/>
            <a:ext cx="27889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B3751"/>
                </a:solidFill>
                <a:latin typeface="Aptos"/>
              </a:rPr>
              <a:t>BERKESADARAN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520440"/>
            <a:ext cx="2514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D6973"/>
                </a:solidFill>
                <a:latin typeface="Aptos"/>
              </a:rPr>
              <a:t>Memahami tujuan dan alasan melakukan kegiatan.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1737360"/>
            <a:ext cx="333756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733288" y="2011680"/>
            <a:ext cx="822960" cy="822960"/>
          </a:xfrm>
          <a:prstGeom prst="ellipse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33288" y="2011680"/>
            <a:ext cx="8229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79" y="3017520"/>
            <a:ext cx="27889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B3751"/>
                </a:solidFill>
                <a:latin typeface="Aptos"/>
              </a:rPr>
              <a:t>BERMAKNA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3520440"/>
            <a:ext cx="2514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D6973"/>
                </a:solidFill>
                <a:latin typeface="Aptos"/>
              </a:rPr>
              <a:t>Terhubung dengan konteks nyata di lingkungan belajar/kerja.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1737360"/>
            <a:ext cx="333756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482328" y="2011680"/>
            <a:ext cx="822960" cy="822960"/>
          </a:xfrm>
          <a:prstGeom prst="ellipse">
            <a:avLst/>
          </a:prstGeom>
          <a:solidFill>
            <a:srgbClr val="D67530"/>
          </a:solidFill>
          <a:ln>
            <a:solidFill>
              <a:srgbClr val="D675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82328" y="2011680"/>
            <a:ext cx="8229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3017520"/>
            <a:ext cx="27889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B3751"/>
                </a:solidFill>
                <a:latin typeface="Aptos"/>
              </a:rPr>
              <a:t>MENGGEMBIRAKAN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41080" y="3520440"/>
            <a:ext cx="2514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D6973"/>
                </a:solidFill>
                <a:latin typeface="Aptos"/>
              </a:rPr>
              <a:t>Menantang tetapi realistis, memberi ruang pilihan &amp; kolaborasi.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074920"/>
            <a:ext cx="10332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2A7A53"/>
                </a:solidFill>
                <a:latin typeface="Aptos"/>
              </a:rPr>
              <a:t>Tanyakan: apa?  •  mengapa?  •  bagaimana?  •  apa buktinya?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10. Asesmen dalam LKPD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498348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1645920"/>
            <a:ext cx="100584" cy="1554480"/>
          </a:xfrm>
          <a:prstGeom prst="round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85623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A7A53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1810512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B3751"/>
                </a:solidFill>
                <a:latin typeface="Aptos"/>
              </a:rPr>
              <a:t>PROSES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1328" y="2212848"/>
            <a:ext cx="4023360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D6973"/>
                </a:solidFill>
                <a:latin typeface="Aptos"/>
              </a:rPr>
              <a:t>Ketepatan langkah, disiplin, kerja sama, keselamatan kerja.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645920"/>
            <a:ext cx="498348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217920" y="1645920"/>
            <a:ext cx="100584" cy="1554480"/>
          </a:xfrm>
          <a:prstGeom prst="round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85623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DCA437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7728" y="1810512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B3751"/>
                </a:solidFill>
                <a:latin typeface="Aptos"/>
              </a:rPr>
              <a:t>PRODUK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67728" y="2212848"/>
            <a:ext cx="4023360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D6973"/>
                </a:solidFill>
                <a:latin typeface="Aptos"/>
              </a:rPr>
              <a:t>Kualitas hasil sesuai kriteria.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657600"/>
            <a:ext cx="498348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31520" y="3657600"/>
            <a:ext cx="100584" cy="1554480"/>
          </a:xfrm>
          <a:prstGeom prst="roundRect">
            <a:avLst/>
          </a:prstGeom>
          <a:solidFill>
            <a:srgbClr val="1B3751"/>
          </a:solidFill>
          <a:ln>
            <a:solidFill>
              <a:srgbClr val="1B37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386791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B3751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1328" y="3822191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B3751"/>
                </a:solidFill>
                <a:latin typeface="Aptos"/>
              </a:rPr>
              <a:t>PENGETAHUAN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1328" y="4224528"/>
            <a:ext cx="4023360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D6973"/>
                </a:solidFill>
                <a:latin typeface="Aptos"/>
              </a:rPr>
              <a:t>Pertanyaan analisis terkait kegiatan.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657600"/>
            <a:ext cx="498348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217920" y="3657600"/>
            <a:ext cx="100584" cy="1554480"/>
          </a:xfrm>
          <a:prstGeom prst="roundRect">
            <a:avLst/>
          </a:prstGeom>
          <a:solidFill>
            <a:srgbClr val="D67530"/>
          </a:solidFill>
          <a:ln>
            <a:solidFill>
              <a:srgbClr val="D675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86791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D67530"/>
                </a:solidFill>
                <a:latin typeface="Apto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67728" y="3822191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B3751"/>
                </a:solidFill>
                <a:latin typeface="Aptos"/>
              </a:rPr>
              <a:t>REFLEKSI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67728" y="4224528"/>
            <a:ext cx="4023360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D6973"/>
                </a:solidFill>
                <a:latin typeface="Aptos"/>
              </a:rPr>
              <a:t>Apa yang dipelajari, kesulitan, dan perbaikan.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11. Pemanfaatan Digital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91640"/>
            <a:ext cx="498348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2011680"/>
            <a:ext cx="685800" cy="6858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201168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196596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B3751"/>
                </a:solidFill>
                <a:latin typeface="Aptos"/>
              </a:rPr>
              <a:t>Foto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2441448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D6973"/>
                </a:solidFill>
                <a:latin typeface="Aptos"/>
              </a:rPr>
              <a:t>Kondisi awal, proses, dan hasil.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691640"/>
            <a:ext cx="498348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419088" y="2011680"/>
            <a:ext cx="685800" cy="6858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088" y="201168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0" y="196596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B3751"/>
                </a:solidFill>
                <a:latin typeface="Aptos"/>
              </a:rPr>
              <a:t>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0" y="2441448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D6973"/>
                </a:solidFill>
                <a:latin typeface="Aptos"/>
              </a:rPr>
              <a:t>Formulir/tabel digital untuk data kelompok.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703320"/>
            <a:ext cx="498348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32688" y="4023360"/>
            <a:ext cx="685800" cy="6858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88" y="40233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28800" y="397764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B3751"/>
                </a:solidFill>
                <a:latin typeface="Aptos"/>
              </a:rPr>
              <a:t>Video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453128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D6973"/>
                </a:solidFill>
                <a:latin typeface="Aptos"/>
              </a:rPr>
              <a:t>Prosedur yang sulit dijelaskan dengan teks.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703320"/>
            <a:ext cx="498348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19088" y="4023360"/>
            <a:ext cx="685800" cy="68580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40233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397764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B3751"/>
                </a:solidFill>
                <a:latin typeface="Aptos"/>
              </a:rPr>
              <a:t>Relevan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0" y="4453128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D6973"/>
                </a:solidFill>
                <a:latin typeface="Aptos"/>
              </a:rPr>
              <a:t>Sumber digital aman dan mendukung tujuan.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12. Checklist Sebelum LKPD Digunakan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1572768"/>
            <a:ext cx="310896" cy="310896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572768"/>
            <a:ext cx="310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545336"/>
            <a:ext cx="9692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2F38"/>
                </a:solidFill>
                <a:latin typeface="Aptos"/>
              </a:rPr>
              <a:t>Tujuan pembelajaran sudah jelas.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185416"/>
            <a:ext cx="310896" cy="310896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185416"/>
            <a:ext cx="310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157984"/>
            <a:ext cx="9692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2F38"/>
                </a:solidFill>
                <a:latin typeface="Aptos"/>
              </a:rPr>
              <a:t>Aktivitas sesuai waktu dan fasilitas.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2798064"/>
            <a:ext cx="310896" cy="310896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2798064"/>
            <a:ext cx="310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770632"/>
            <a:ext cx="9692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2F38"/>
                </a:solidFill>
                <a:latin typeface="Aptos"/>
              </a:rPr>
              <a:t>Instruksi dapat dipahami tanpa penjelasan berulang.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3410712"/>
            <a:ext cx="310896" cy="310896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3410712"/>
            <a:ext cx="310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383280"/>
            <a:ext cx="9692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2F38"/>
                </a:solidFill>
                <a:latin typeface="Aptos"/>
              </a:rPr>
              <a:t>Gambar/visual benar-benar membantu.</a:t>
            </a:r>
          </a:p>
        </p:txBody>
      </p:sp>
      <p:sp>
        <p:nvSpPr>
          <p:cNvPr id="19" name="Oval 18"/>
          <p:cNvSpPr/>
          <p:nvPr/>
        </p:nvSpPr>
        <p:spPr>
          <a:xfrm>
            <a:off x="868680" y="4023360"/>
            <a:ext cx="310896" cy="310896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4023360"/>
            <a:ext cx="310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995928"/>
            <a:ext cx="9692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2F38"/>
                </a:solidFill>
                <a:latin typeface="Aptos"/>
              </a:rPr>
              <a:t>Tabel pengamatan cukup untuk mencatat data.</a:t>
            </a:r>
          </a:p>
        </p:txBody>
      </p:sp>
      <p:sp>
        <p:nvSpPr>
          <p:cNvPr id="22" name="Oval 21"/>
          <p:cNvSpPr/>
          <p:nvPr/>
        </p:nvSpPr>
        <p:spPr>
          <a:xfrm>
            <a:off x="868680" y="4636008"/>
            <a:ext cx="310896" cy="310896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636008"/>
            <a:ext cx="310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608576"/>
            <a:ext cx="9692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2F38"/>
                </a:solidFill>
                <a:latin typeface="Aptos"/>
              </a:rPr>
              <a:t>Kriteria penilaian dapat diamati dan diukur.</a:t>
            </a:r>
          </a:p>
        </p:txBody>
      </p:sp>
      <p:sp>
        <p:nvSpPr>
          <p:cNvPr id="25" name="Oval 24"/>
          <p:cNvSpPr/>
          <p:nvPr/>
        </p:nvSpPr>
        <p:spPr>
          <a:xfrm>
            <a:off x="868680" y="5248656"/>
            <a:ext cx="310896" cy="310896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5248656"/>
            <a:ext cx="310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221224"/>
            <a:ext cx="9692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2F38"/>
                </a:solidFill>
                <a:latin typeface="Aptos"/>
              </a:rPr>
              <a:t>Ada ruang refleksi dan tindak lanjut.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13. Contoh Format Singkat LKPD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554480"/>
            <a:ext cx="257860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58952" y="1719072"/>
            <a:ext cx="411480" cy="4114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719072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7592" y="1719072"/>
            <a:ext cx="16002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B3751"/>
                </a:solidFill>
                <a:latin typeface="Aptos"/>
              </a:rPr>
              <a:t>Identitas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7592" y="2212848"/>
            <a:ext cx="1554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Nama, kelas, kelompok, tanggal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02152" y="1554480"/>
            <a:ext cx="257860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66744" y="1719072"/>
            <a:ext cx="411480" cy="4114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66744" y="1719072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5384" y="1719072"/>
            <a:ext cx="16002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B3751"/>
                </a:solidFill>
                <a:latin typeface="Aptos"/>
              </a:rPr>
              <a:t>Tujuan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5384" y="2212848"/>
            <a:ext cx="1554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Kompetensi/hasil yang harus dicapai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9944" y="1554480"/>
            <a:ext cx="257860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74536" y="1719072"/>
            <a:ext cx="411480" cy="4114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74536" y="1719072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23176" y="1719072"/>
            <a:ext cx="16002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B3751"/>
                </a:solidFill>
                <a:latin typeface="Aptos"/>
              </a:rPr>
              <a:t>Alat &amp; bahan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23176" y="2212848"/>
            <a:ext cx="1554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Daftar kebutuhan kegiatan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317736" y="1554480"/>
            <a:ext cx="257860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482328" y="1719072"/>
            <a:ext cx="411480" cy="4114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482328" y="1719072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30968" y="1719072"/>
            <a:ext cx="16002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B3751"/>
                </a:solidFill>
                <a:latin typeface="Aptos"/>
              </a:rPr>
              <a:t>Langkah kerja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30968" y="2212848"/>
            <a:ext cx="1554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Instruksi 1–n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4360" y="3657600"/>
            <a:ext cx="257860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58952" y="3822191"/>
            <a:ext cx="411480" cy="4114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58952" y="3822191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07592" y="3822191"/>
            <a:ext cx="16002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B3751"/>
                </a:solidFill>
                <a:latin typeface="Aptos"/>
              </a:rPr>
              <a:t>Pengamatan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07592" y="4315968"/>
            <a:ext cx="1554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Tabel data + dokumentasi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502152" y="3657600"/>
            <a:ext cx="257860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666744" y="3822191"/>
            <a:ext cx="411480" cy="4114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66744" y="3822191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F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15384" y="3822191"/>
            <a:ext cx="16002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B3751"/>
                </a:solidFill>
                <a:latin typeface="Aptos"/>
              </a:rPr>
              <a:t>Analisis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15384" y="4315968"/>
            <a:ext cx="1554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Pertanyaan pemantik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9944" y="3657600"/>
            <a:ext cx="257860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574536" y="3822191"/>
            <a:ext cx="411480" cy="4114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74536" y="3822191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23176" y="3822191"/>
            <a:ext cx="16002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B3751"/>
                </a:solidFill>
                <a:latin typeface="Aptos"/>
              </a:rPr>
              <a:t>Kesimpulan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23176" y="4315968"/>
            <a:ext cx="1554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Temuan berdasarkan data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317736" y="3657600"/>
            <a:ext cx="257860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482328" y="3822191"/>
            <a:ext cx="411480" cy="411480"/>
          </a:xfrm>
          <a:prstGeom prst="ellipse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482328" y="3822191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030968" y="3822191"/>
            <a:ext cx="16002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B3751"/>
                </a:solidFill>
                <a:latin typeface="Aptos"/>
              </a:rPr>
              <a:t>Refleksi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030968" y="4315968"/>
            <a:ext cx="1554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D6973"/>
                </a:solidFill>
                <a:latin typeface="Aptos"/>
              </a:rPr>
              <a:t>Apa yang dipelajari &amp; diperbaiki?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7A53"/>
          </a:solidFill>
          <a:ln>
            <a:solidFill>
              <a:srgbClr val="2A7A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38912"/>
            <a:ext cx="106070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B3751"/>
                </a:solidFill>
                <a:latin typeface="Aptos"/>
              </a:rPr>
              <a:t>Penutup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42415"/>
            <a:ext cx="1051560" cy="64008"/>
          </a:xfrm>
          <a:prstGeom prst="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6473952"/>
            <a:ext cx="3840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D6973"/>
                </a:solidFill>
                <a:latin typeface="Aptos"/>
              </a:rPr>
              <a:t>PEMBUATAN LKPD  • 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6473952"/>
            <a:ext cx="3566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50" b="0">
                <a:solidFill>
                  <a:srgbClr val="5D6973"/>
                </a:solidFill>
                <a:latin typeface="Aptos"/>
              </a:rPr>
              <a:t>SMK • Pembelajaran Vokasi &amp; Praktik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10698480" cy="3566160"/>
          </a:xfrm>
          <a:prstGeom prst="roundRect">
            <a:avLst/>
          </a:prstGeom>
          <a:solidFill>
            <a:srgbClr val="1B3751"/>
          </a:solidFill>
          <a:ln>
            <a:solidFill>
              <a:srgbClr val="1B37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084831"/>
            <a:ext cx="9875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LKPD yang baik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852928"/>
            <a:ext cx="9692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0">
                <a:solidFill>
                  <a:srgbClr val="E1ECF1"/>
                </a:solidFill>
                <a:latin typeface="Aptos"/>
              </a:rPr>
              <a:t>memudahkan memahami tujuan  •  mendorong aktivitas  •  menghasilkan bukti belajar  •  membantu asesmen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4069080"/>
            <a:ext cx="5394960" cy="566928"/>
          </a:xfrm>
          <a:prstGeom prst="roundRect">
            <a:avLst/>
          </a:prstGeom>
          <a:solidFill>
            <a:srgbClr val="DCA437"/>
          </a:solidFill>
          <a:ln>
            <a:solidFill>
              <a:srgbClr val="DCA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4206240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B3751"/>
                </a:solidFill>
                <a:latin typeface="Aptos"/>
              </a:rPr>
              <a:t>Gunakan LKPD sebagai alat belajar, bukan sekadar lembar soal.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