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7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66760" y="868680"/>
            <a:ext cx="960120" cy="960120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281160" y="1325880"/>
            <a:ext cx="685800" cy="685800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66960" y="731520"/>
            <a:ext cx="475488" cy="475488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378440" y="1874519"/>
            <a:ext cx="777240" cy="777240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60920" y="1828800"/>
            <a:ext cx="388620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26679" y="2148840"/>
            <a:ext cx="1143000" cy="34747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99831" y="2185416"/>
            <a:ext cx="9966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STIMULUS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2697480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141F34"/>
                </a:solidFill>
                <a:latin typeface="Aptos Display"/>
              </a:defRPr>
            </a:pPr>
            <a:r>
              <a:t>What can 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26679" y="3127248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E56F51"/>
                </a:solidFill>
                <a:latin typeface="Aptos Display"/>
              </a:defRPr>
            </a:pPr>
            <a:r>
              <a:t>inferred?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754112" y="3703320"/>
            <a:ext cx="2990088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726679" y="3977639"/>
            <a:ext cx="2286000" cy="100584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26679" y="4251960"/>
            <a:ext cx="2743200" cy="100584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726679" y="4526280"/>
            <a:ext cx="1965960" cy="100584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104120" y="3977639"/>
            <a:ext cx="370332" cy="37033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6" name="Connector 15"/>
          <p:cNvCxnSpPr/>
          <p:nvPr/>
        </p:nvCxnSpPr>
        <p:spPr>
          <a:xfrm>
            <a:off x="10400385" y="4273905"/>
            <a:ext cx="213970" cy="213970"/>
          </a:xfrm>
          <a:prstGeom prst="line">
            <a:avLst/>
          </a:prstGeom>
          <a:ln w="38100">
            <a:solidFill>
              <a:srgbClr val="E56F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8368" y="621792"/>
            <a:ext cx="603504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E8B54D"/>
                </a:solidFill>
                <a:latin typeface="Aptos"/>
              </a:defRPr>
            </a:pPr>
            <a:r>
              <a:rPr lang="en-US" dirty="0" smtClean="0"/>
              <a:t>TKA </a:t>
            </a:r>
            <a:r>
              <a:rPr dirty="0" smtClean="0"/>
              <a:t>ASSESSMENT </a:t>
            </a:r>
            <a:r>
              <a:rPr dirty="0"/>
              <a:t>DESIGN • SMA / SMK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1115568"/>
            <a:ext cx="640080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Constructing</a:t>
            </a:r>
            <a:br>
              <a:rPr dirty="0"/>
            </a:br>
            <a:r>
              <a:rPr dirty="0"/>
              <a:t>Quality English TKA Items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" y="2606040"/>
            <a:ext cx="5669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0">
                <a:solidFill>
                  <a:srgbClr val="D3DCE6"/>
                </a:solidFill>
                <a:latin typeface="Aptos"/>
              </a:defRPr>
            </a:pPr>
            <a:r>
              <a:t>From reading text → to valid, reasoning-rich questions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6655" y="3730752"/>
            <a:ext cx="3022985" cy="153619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9808" y="3767327"/>
            <a:ext cx="2949832" cy="12772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 smtClean="0"/>
              <a:t>English Teachers Weekly Meetings and Discussions</a:t>
            </a:r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 smtClean="0"/>
              <a:t>Aceh </a:t>
            </a:r>
            <a:r>
              <a:rPr lang="en-US" dirty="0" err="1" smtClean="0"/>
              <a:t>Besar</a:t>
            </a:r>
            <a:endParaRPr lang="en-US" dirty="0" smtClean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lang="en-US" dirty="0" smtClean="0"/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 smtClean="0"/>
              <a:t>September 11, 2026</a:t>
            </a:r>
          </a:p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7577960" y="5074920"/>
            <a:ext cx="3811786" cy="51380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820220" y="5166360"/>
            <a:ext cx="3011881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 smtClean="0"/>
              <a:t>Fadhlullah Romi, </a:t>
            </a:r>
            <a:r>
              <a:rPr lang="en-US" dirty="0" err="1" smtClean="0"/>
              <a:t>S.Pd.I</a:t>
            </a:r>
            <a:r>
              <a:rPr lang="en-US" dirty="0" smtClean="0"/>
              <a:t>,. M&gt;TESOL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THE BIG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rPr dirty="0"/>
              <a:t>A strong TKA item measures what students can DO with a text</a:t>
            </a:r>
            <a:r>
              <a:rPr dirty="0" smtClean="0"/>
              <a:t>.</a:t>
            </a:r>
            <a:r>
              <a:rPr lang="en-US" dirty="0" smtClean="0"/>
              <a:t> Not just what they can locate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658368" y="2057400"/>
            <a:ext cx="51663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60120" y="2359152"/>
            <a:ext cx="914400" cy="347472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2" y="2395728"/>
            <a:ext cx="7680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WEAK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34640"/>
            <a:ext cx="4480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141F34"/>
                </a:solidFill>
                <a:latin typeface="Aptos Display"/>
              </a:defRPr>
            </a:pPr>
            <a:r>
              <a:t>“What does the text say?”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456432"/>
            <a:ext cx="42519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5B6878"/>
                </a:solidFill>
                <a:latin typeface="Aptos"/>
              </a:defRPr>
            </a:pPr>
            <a:r>
              <a:t>Mostly retrieval.</a:t>
            </a:r>
            <a:br/>
            <a:r>
              <a:t>Easy to answer by scanning.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4160520"/>
            <a:ext cx="441655" cy="609904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929073" y="4160520"/>
            <a:ext cx="441655" cy="609904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2" name="Connector 11"/>
          <p:cNvCxnSpPr/>
          <p:nvPr/>
        </p:nvCxnSpPr>
        <p:spPr>
          <a:xfrm>
            <a:off x="4897526" y="4202582"/>
            <a:ext cx="0" cy="52578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897880" y="3154680"/>
            <a:ext cx="457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000" b="1">
                <a:solidFill>
                  <a:srgbClr val="2C9796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46520" y="2057400"/>
            <a:ext cx="5074920" cy="3337560"/>
          </a:xfrm>
          <a:prstGeom prst="roundRect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905927" y="2359152"/>
            <a:ext cx="914400" cy="34747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21423" y="2395728"/>
            <a:ext cx="1061335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STRONG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8272" y="2834640"/>
            <a:ext cx="43891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FFFFFF"/>
                </a:solidFill>
                <a:latin typeface="Aptos Display"/>
              </a:defRPr>
            </a:pPr>
            <a:r>
              <a:t>“What can students</a:t>
            </a:r>
            <a:br/>
            <a:r>
              <a:t>DO with the text?”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8272" y="3794760"/>
            <a:ext cx="42519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0">
                <a:solidFill>
                  <a:srgbClr val="D3DCE6"/>
                </a:solidFill>
                <a:latin typeface="Aptos"/>
              </a:defRPr>
            </a:pPr>
            <a:r>
              <a:t>Interpret • connect • infer • conclude • evaluate</a:t>
            </a:r>
          </a:p>
        </p:txBody>
      </p:sp>
      <p:sp>
        <p:nvSpPr>
          <p:cNvPr id="19" name="Cloud 18"/>
          <p:cNvSpPr/>
          <p:nvPr/>
        </p:nvSpPr>
        <p:spPr>
          <a:xfrm>
            <a:off x="10287000" y="4133087"/>
            <a:ext cx="685800" cy="502920"/>
          </a:xfrm>
          <a:prstGeom prst="cloud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625328" y="4224527"/>
            <a:ext cx="0" cy="329185"/>
          </a:xfrm>
          <a:prstGeom prst="line">
            <a:avLst/>
          </a:prstGeom>
          <a:ln w="25400">
            <a:solidFill>
              <a:srgbClr val="141F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THE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Build the item in a deliberate sequence.</a:t>
            </a:r>
          </a:p>
        </p:txBody>
      </p:sp>
      <p:sp>
        <p:nvSpPr>
          <p:cNvPr id="4" name="Oval 3"/>
          <p:cNvSpPr/>
          <p:nvPr/>
        </p:nvSpPr>
        <p:spPr>
          <a:xfrm>
            <a:off x="685800" y="2240280"/>
            <a:ext cx="566928" cy="566928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Choose a rich stimulus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44168" y="2523744"/>
            <a:ext cx="1124712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569464" y="2240280"/>
            <a:ext cx="566928" cy="566928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69464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78024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SKILL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13432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Name the target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227832" y="2523744"/>
            <a:ext cx="1124712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453128" y="2240280"/>
            <a:ext cx="566928" cy="566928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53128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1688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THINK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7096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Set cognitive demand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111496" y="2523744"/>
            <a:ext cx="1124712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336792" y="2240280"/>
            <a:ext cx="566928" cy="566928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36792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5352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ASK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0759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Write the stem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995159" y="2523744"/>
            <a:ext cx="1124712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220456" y="2240280"/>
            <a:ext cx="566928" cy="566928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20456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29016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OPTIONS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64424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Build plausible choices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878824" y="2523744"/>
            <a:ext cx="1124712" cy="0"/>
          </a:xfrm>
          <a:prstGeom prst="line">
            <a:avLst/>
          </a:prstGeom>
          <a:ln w="25400">
            <a:solidFill>
              <a:srgbClr val="E2E9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0104120" y="2240280"/>
            <a:ext cx="566928" cy="566928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104120" y="2350008"/>
            <a:ext cx="56692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680" y="2999232"/>
            <a:ext cx="960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PROVE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48088" y="3429000"/>
            <a:ext cx="1298448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Check evidence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3232" y="4983480"/>
            <a:ext cx="106070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41F34"/>
                </a:solidFill>
                <a:latin typeface="Aptos"/>
              </a:defRPr>
            </a:pPr>
            <a:r>
              <a:t>The order matters: start with the competency—not with a question you happen to think of.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8B54D"/>
                </a:solidFill>
                <a:latin typeface="Aptos"/>
              </a:defRPr>
            </a:pPr>
            <a:r>
              <a:t>STIMULUS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A good stimulus gives students something to think with.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BEC7D3"/>
                </a:solidFill>
                <a:latin typeface="Aptos"/>
              </a:defRPr>
            </a:pPr>
            <a:r>
              <a:t>Use content-rich texts with relationships and enough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240280"/>
            <a:ext cx="384048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51560" y="2542032"/>
            <a:ext cx="914400" cy="34747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24712" y="2578608"/>
            <a:ext cx="7680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TEXT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78992" y="3063240"/>
            <a:ext cx="2834640" cy="118872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78992" y="3401568"/>
            <a:ext cx="2468880" cy="118872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78992" y="3739896"/>
            <a:ext cx="3154680" cy="118872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078992" y="4078224"/>
            <a:ext cx="2148840" cy="118872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78992" y="4416552"/>
            <a:ext cx="2743200" cy="118872"/>
          </a:xfrm>
          <a:prstGeom prst="roundRect">
            <a:avLst/>
          </a:prstGeom>
          <a:solidFill>
            <a:srgbClr val="E2E9EA"/>
          </a:solidFill>
          <a:ln>
            <a:solidFill>
              <a:srgbClr val="E2E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669280" y="2331720"/>
            <a:ext cx="640080" cy="640080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32120" y="3081527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1F34"/>
                </a:solidFill>
                <a:latin typeface="Aptos"/>
              </a:defRPr>
            </a:pPr>
            <a:r>
              <a:t>CAUSE</a:t>
            </a:r>
          </a:p>
        </p:txBody>
      </p:sp>
      <p:sp>
        <p:nvSpPr>
          <p:cNvPr id="15" name="Oval 14"/>
          <p:cNvSpPr/>
          <p:nvPr/>
        </p:nvSpPr>
        <p:spPr>
          <a:xfrm>
            <a:off x="8321040" y="2331720"/>
            <a:ext cx="640080" cy="640080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83879" y="3081527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1F34"/>
                </a:solidFill>
                <a:latin typeface="Aptos"/>
              </a:defRPr>
            </a:pPr>
            <a:r>
              <a:t>EFFECT</a:t>
            </a:r>
          </a:p>
        </p:txBody>
      </p:sp>
      <p:sp>
        <p:nvSpPr>
          <p:cNvPr id="17" name="Oval 16"/>
          <p:cNvSpPr/>
          <p:nvPr/>
        </p:nvSpPr>
        <p:spPr>
          <a:xfrm>
            <a:off x="6995160" y="4160520"/>
            <a:ext cx="640080" cy="640080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0" y="4910328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1F34"/>
                </a:solidFill>
                <a:latin typeface="Aptos"/>
              </a:defRPr>
            </a:pPr>
            <a:r>
              <a:t>CONTRAST</a:t>
            </a:r>
          </a:p>
        </p:txBody>
      </p:sp>
      <p:sp>
        <p:nvSpPr>
          <p:cNvPr id="19" name="Oval 18"/>
          <p:cNvSpPr/>
          <p:nvPr/>
        </p:nvSpPr>
        <p:spPr>
          <a:xfrm>
            <a:off x="9646920" y="4160520"/>
            <a:ext cx="640080" cy="640080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509760" y="4910328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1F34"/>
                </a:solidFill>
                <a:latin typeface="Aptos"/>
              </a:defRPr>
            </a:pPr>
            <a: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309360" y="2651760"/>
            <a:ext cx="2011680" cy="0"/>
          </a:xfrm>
          <a:prstGeom prst="line">
            <a:avLst/>
          </a:prstGeom>
          <a:ln w="25400">
            <a:solidFill>
              <a:srgbClr val="8291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6400800" y="2971800"/>
            <a:ext cx="868680" cy="1188720"/>
          </a:xfrm>
          <a:prstGeom prst="line">
            <a:avLst/>
          </a:prstGeom>
          <a:ln w="25400">
            <a:solidFill>
              <a:srgbClr val="8291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915400" y="2971800"/>
            <a:ext cx="1005840" cy="1188720"/>
          </a:xfrm>
          <a:prstGeom prst="line">
            <a:avLst/>
          </a:prstGeom>
          <a:ln w="25400">
            <a:solidFill>
              <a:srgbClr val="8291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32120" y="5074920"/>
            <a:ext cx="5394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D3DCE6"/>
                </a:solidFill>
                <a:latin typeface="Aptos"/>
              </a:defRPr>
            </a:pPr>
            <a:r>
              <a:t>Cause • effect • contrast • problem–solution • claim–evidence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TARGET SKILL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Choose the thinking you want to observe.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4251960"/>
            <a:ext cx="1828800" cy="914400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4416552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IDENTIFY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475488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Find stated information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63240" y="3840480"/>
            <a:ext cx="1828800" cy="1325880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0" y="4005072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INTERPRET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434340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Understand meaning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03520" y="3429000"/>
            <a:ext cx="1828800" cy="1737360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40680" y="3593592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INFER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40680" y="393192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Combine evidence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43800" y="3017520"/>
            <a:ext cx="1828800" cy="2148840"/>
          </a:xfrm>
          <a:prstGeom prst="roundRect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680960" y="3182112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CONCLUDE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352044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Synthesize ideas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784080" y="2606040"/>
            <a:ext cx="1828800" cy="2560320"/>
          </a:xfrm>
          <a:prstGeom prst="roundRect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921240" y="2770632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EVALUATE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21240" y="310896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Judge best support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" y="2057400"/>
            <a:ext cx="104241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41F34"/>
                </a:solidFill>
                <a:latin typeface="Aptos"/>
              </a:defRPr>
            </a:pPr>
            <a:r>
              <a:t>A balanced test uses foundational comprehension—but gives more weight to reasoning.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623560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00" b="1">
                <a:solidFill>
                  <a:srgbClr val="5B6878"/>
                </a:solidFill>
                <a:latin typeface="Aptos"/>
              </a:defRPr>
            </a:pPr>
            <a:r>
              <a:t>LOWER DEMAND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38360" y="5623560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00" b="1">
                <a:solidFill>
                  <a:srgbClr val="5B6878"/>
                </a:solidFill>
                <a:latin typeface="Aptos"/>
              </a:defRPr>
            </a:pPr>
            <a:r>
              <a:t>HIGHER DEMAND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COGNITIVE DEMAND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Move from finding information to using information.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5166360"/>
            <a:ext cx="4663440" cy="512064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4712" y="5257800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Locate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5257800"/>
            <a:ext cx="3474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The answer is stated.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4507992"/>
            <a:ext cx="5166359" cy="512064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27632" y="4599432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Interpret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4599432"/>
            <a:ext cx="3886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The wording changes.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3849624"/>
            <a:ext cx="5669279" cy="512064"/>
          </a:xfrm>
          <a:prstGeom prst="roundRect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30552" y="3941064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941064"/>
            <a:ext cx="4297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Ideas must be linked.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3191256"/>
            <a:ext cx="6172200" cy="512064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33472" y="3282696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Infer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3282696"/>
            <a:ext cx="4709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Evidence leads to a conclusion.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71800" y="2532888"/>
            <a:ext cx="6675120" cy="512064"/>
          </a:xfrm>
          <a:prstGeom prst="roundRect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36392" y="2624328"/>
            <a:ext cx="1143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Evaluate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80" y="2624328"/>
            <a:ext cx="5120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Alternatives must be judged.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3461" y="4089260"/>
            <a:ext cx="3246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2C9796"/>
                </a:solidFill>
                <a:latin typeface="Aptos"/>
              </a:defRPr>
            </a:pPr>
            <a:r>
              <a:rPr dirty="0"/>
              <a:t>Key principle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1900" y="4581144"/>
            <a:ext cx="3246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>
                <a:solidFill>
                  <a:srgbClr val="141F34"/>
                </a:solidFill>
                <a:latin typeface="Aptos Display"/>
              </a:defRPr>
            </a:pPr>
            <a:r>
              <a:rPr dirty="0"/>
              <a:t>Difficulty should come from reasoning—not unnecessarily difficult vocabulary.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8B54D"/>
                </a:solidFill>
                <a:latin typeface="Aptos"/>
              </a:defRPr>
            </a:pPr>
            <a:r>
              <a:t>QUESTION STEMS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The stem should make the thinking task unmistakable.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BEC7D3"/>
                </a:solidFill>
                <a:latin typeface="Aptos"/>
              </a:defRPr>
            </a:pPr>
            <a:r>
              <a:t>Keep the wording clear; put complexity in the reasoning.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24028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33271" y="2468880"/>
            <a:ext cx="914400" cy="347472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6424" y="2505456"/>
            <a:ext cx="7680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INFER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0552" y="2514600"/>
            <a:ext cx="3566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 Display"/>
              </a:defRPr>
            </a:pPr>
            <a:r>
              <a:t>What can be inferred from the text about …?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24028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656832" y="2468879"/>
            <a:ext cx="914400" cy="537079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9984" y="2505456"/>
            <a:ext cx="7680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RELATE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54112" y="2514600"/>
            <a:ext cx="3566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 Display"/>
              </a:defRPr>
            </a:pPr>
            <a:r>
              <a:t>Which statement best explains the relationship between X and Y?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93192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33270" y="4160520"/>
            <a:ext cx="1005209" cy="658368"/>
          </a:xfrm>
          <a:prstGeom prst="roundRect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06424" y="4197096"/>
            <a:ext cx="76809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0552" y="4206240"/>
            <a:ext cx="3566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 Display"/>
              </a:defRPr>
            </a:pPr>
            <a:r>
              <a:t>Why does the author mention …?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393192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656831" y="4160520"/>
            <a:ext cx="1005209" cy="600666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729984" y="4197096"/>
            <a:ext cx="1024128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CONCLUDE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4112" y="4206240"/>
            <a:ext cx="35661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 Display"/>
              </a:defRPr>
            </a:pPr>
            <a:r>
              <a:t>Which conclusion is best supported by the text?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rPr dirty="0"/>
              <a:t>OPTIONS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Strong distractors reveal realistic misunderstandings.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2148840"/>
            <a:ext cx="438912" cy="438912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2240280"/>
            <a:ext cx="43891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2167128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BEST SUPPORTED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9039" y="2157984"/>
            <a:ext cx="6309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Correct inference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2907792"/>
            <a:ext cx="438912" cy="438912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999232"/>
            <a:ext cx="43891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926080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56F51"/>
                </a:solidFill>
                <a:latin typeface="Aptos"/>
              </a:defRPr>
            </a:pPr>
            <a:r>
              <a:t>PARTIAL 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2916936"/>
            <a:ext cx="6309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Not enough support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666744"/>
            <a:ext cx="438912" cy="438912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43891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685031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8B54D"/>
                </a:solidFill>
                <a:latin typeface="Aptos"/>
              </a:defRPr>
            </a:pPr>
            <a:r>
              <a:t>MISREAD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675887"/>
            <a:ext cx="6309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Misinterprets a relationship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425696"/>
            <a:ext cx="438912" cy="438912"/>
          </a:xfrm>
          <a:prstGeom prst="ellipse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4517136"/>
            <a:ext cx="43891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443983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5B6878"/>
                </a:solidFill>
                <a:latin typeface="Aptos"/>
              </a:defRPr>
            </a:pPr>
            <a:r>
              <a:t>UNSUPPORTED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9039" y="4434840"/>
            <a:ext cx="6309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Sounds right, but no evidence</a:t>
            </a:r>
          </a:p>
        </p:txBody>
      </p:sp>
      <p:sp>
        <p:nvSpPr>
          <p:cNvPr id="20" name="Oval 19"/>
          <p:cNvSpPr/>
          <p:nvPr/>
        </p:nvSpPr>
        <p:spPr>
          <a:xfrm>
            <a:off x="868680" y="5184648"/>
            <a:ext cx="438912" cy="438912"/>
          </a:xfrm>
          <a:prstGeom prst="ellipse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5276088"/>
            <a:ext cx="438912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5202936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41F34"/>
                </a:solidFill>
                <a:latin typeface="Aptos"/>
              </a:defRPr>
            </a:pPr>
            <a:r>
              <a:t>REVERSED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49039" y="5193792"/>
            <a:ext cx="6309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Confuses cause and effect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98280" y="2331720"/>
            <a:ext cx="201168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41F34"/>
                </a:solidFill>
                <a:latin typeface="Aptos Display"/>
              </a:defRPr>
            </a:pPr>
            <a:r>
              <a:t>One best answer.</a:t>
            </a:r>
            <a:br/>
            <a:r>
              <a:t>Four plausible paths</a:t>
            </a:r>
            <a:br/>
            <a:r>
              <a:t>students might take.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EVIDENCE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Every key should have a traceable path back to the text.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14884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51560" y="2395728"/>
            <a:ext cx="1097280" cy="34747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24712" y="2432304"/>
            <a:ext cx="95097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EVIDENCE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83464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41F34"/>
                </a:solidFill>
                <a:latin typeface="Aptos"/>
              </a:defRPr>
            </a:pPr>
            <a:r>
              <a:t>“The levels rise …”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214884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977639" y="2395728"/>
            <a:ext cx="1097280" cy="347472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050791" y="2432304"/>
            <a:ext cx="95097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EVIDENCE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7639" y="283464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141F34"/>
                </a:solidFill>
                <a:latin typeface="Aptos"/>
              </a:defRPr>
            </a:pPr>
            <a:r>
              <a:t>“...toward enlightenment.”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46120" y="2761488"/>
            <a:ext cx="457200" cy="0"/>
          </a:xfrm>
          <a:prstGeom prst="line">
            <a:avLst/>
          </a:prstGeom>
          <a:ln w="25400">
            <a:solidFill>
              <a:srgbClr val="5B68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629400" y="1920240"/>
            <a:ext cx="4069080" cy="1691640"/>
          </a:xfrm>
          <a:prstGeom prst="roundRect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49440" y="2267712"/>
            <a:ext cx="3429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E8B54D"/>
                </a:solidFill>
                <a:latin typeface="Aptos"/>
              </a:defRPr>
            </a:pPr>
            <a:r>
              <a:t>REASONABLE INFERENCE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761488"/>
            <a:ext cx="3429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 Display"/>
              </a:defRPr>
            </a:pPr>
            <a:r>
              <a:t>Upward movement represents</a:t>
            </a:r>
            <a:br/>
            <a:r>
              <a:t>spiritual progression.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126480" y="2761488"/>
            <a:ext cx="502920" cy="0"/>
          </a:xfrm>
          <a:prstGeom prst="line">
            <a:avLst/>
          </a:prstGeom>
          <a:ln w="25400">
            <a:solidFill>
              <a:srgbClr val="5B68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400" y="461772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41F34"/>
                </a:solidFill>
                <a:latin typeface="Aptos"/>
              </a:defRPr>
            </a:pPr>
            <a:r>
              <a:t>If you cannot point to the evidence, the item may be measuring background knowledge—or guessing.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8B54D"/>
                </a:solidFill>
                <a:latin typeface="Aptos"/>
              </a:defRPr>
            </a:pPr>
            <a:r>
              <a:t>WORKED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Transform a retrieval question into an inference item.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BEC7D3"/>
                </a:solidFill>
                <a:latin typeface="Aptos"/>
              </a:defRPr>
            </a:pPr>
            <a:r>
              <a:t>Example stimulus: Borobudur’s structure and symbolic meaning.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148840"/>
            <a:ext cx="49834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51560" y="2450592"/>
            <a:ext cx="868680" cy="347472"/>
          </a:xfrm>
          <a:prstGeom prst="roundRect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24712" y="2487168"/>
            <a:ext cx="722375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WEAK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907792"/>
            <a:ext cx="4297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141F34"/>
                </a:solidFill>
                <a:latin typeface="Aptos Display"/>
              </a:defRPr>
            </a:pPr>
            <a:r>
              <a:t>Where is Borobudur Temple located?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703320"/>
            <a:ext cx="4023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5B6878"/>
                </a:solidFill>
                <a:latin typeface="Aptos"/>
              </a:defRPr>
            </a:pPr>
            <a:r>
              <a:t>Skill: explicit retrieval</a:t>
            </a:r>
            <a:br/>
            <a:r>
              <a:t>Thinking: scan and locate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4343400"/>
            <a:ext cx="384048" cy="530352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956048" y="4343400"/>
            <a:ext cx="384048" cy="530352"/>
          </a:xfrm>
          <a:prstGeom prst="roundRect">
            <a:avLst/>
          </a:prstGeom>
          <a:solidFill>
            <a:srgbClr val="5B6878"/>
          </a:solidFill>
          <a:ln>
            <a:solidFill>
              <a:srgbClr val="5B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2" name="Connector 11"/>
          <p:cNvCxnSpPr/>
          <p:nvPr/>
        </p:nvCxnSpPr>
        <p:spPr>
          <a:xfrm>
            <a:off x="4928616" y="4379976"/>
            <a:ext cx="0" cy="45720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400800" y="2148840"/>
            <a:ext cx="4983480" cy="3337560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675120" y="2450592"/>
            <a:ext cx="960120" cy="347472"/>
          </a:xfrm>
          <a:prstGeom prst="roundRect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48272" y="2487168"/>
            <a:ext cx="81381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1F34"/>
                </a:solidFill>
                <a:latin typeface="Aptos"/>
              </a:defRPr>
            </a:pPr>
            <a:r>
              <a:t>STRONG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2907792"/>
            <a:ext cx="429768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 Display"/>
              </a:defRPr>
            </a:pPr>
            <a:r>
              <a:t>What can be inferred about visitors’ movement toward the top?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4251960"/>
            <a:ext cx="4023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E1F0EF"/>
                </a:solidFill>
                <a:latin typeface="Aptos"/>
              </a:defRPr>
            </a:pPr>
            <a:r>
              <a:t>Skill: inference</a:t>
            </a:r>
            <a:br/>
            <a:r>
              <a:t>Thinking: connect structure + meaning</a:t>
            </a:r>
          </a:p>
        </p:txBody>
      </p:sp>
      <p:sp>
        <p:nvSpPr>
          <p:cNvPr id="18" name="Cloud 17"/>
          <p:cNvSpPr/>
          <p:nvPr/>
        </p:nvSpPr>
        <p:spPr>
          <a:xfrm>
            <a:off x="10195560" y="4370832"/>
            <a:ext cx="685800" cy="502920"/>
          </a:xfrm>
          <a:prstGeom prst="cloud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10533888" y="4462272"/>
            <a:ext cx="0" cy="329184"/>
          </a:xfrm>
          <a:prstGeom prst="line">
            <a:avLst/>
          </a:prstGeom>
          <a:ln w="25400">
            <a:solidFill>
              <a:srgbClr val="141F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QUALITY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Run a 7-point check before the item enters the bank.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2148840"/>
            <a:ext cx="329184" cy="329184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" name="Connector 4"/>
          <p:cNvCxnSpPr/>
          <p:nvPr/>
        </p:nvCxnSpPr>
        <p:spPr>
          <a:xfrm>
            <a:off x="954267" y="2313432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013520" y="2241011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37360" y="2203704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Relevant stimulus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2953512"/>
            <a:ext cx="329184" cy="329184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954267" y="3118104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013520" y="3045683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37360" y="3008376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Enough evidence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758184"/>
            <a:ext cx="329184" cy="329184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954267" y="3922776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013520" y="3850355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37360" y="3813048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Intended skill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562856"/>
            <a:ext cx="329184" cy="329184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954267" y="4727448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013520" y="4655027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37360" y="4617720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Clear stem</a:t>
            </a:r>
          </a:p>
        </p:txBody>
      </p:sp>
      <p:sp>
        <p:nvSpPr>
          <p:cNvPr id="20" name="Oval 19"/>
          <p:cNvSpPr/>
          <p:nvPr/>
        </p:nvSpPr>
        <p:spPr>
          <a:xfrm>
            <a:off x="6492240" y="2148840"/>
            <a:ext cx="329184" cy="329184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6577827" y="2313432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6637080" y="2241011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60920" y="2203704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One best answer</a:t>
            </a:r>
          </a:p>
        </p:txBody>
      </p:sp>
      <p:sp>
        <p:nvSpPr>
          <p:cNvPr id="24" name="Oval 23"/>
          <p:cNvSpPr/>
          <p:nvPr/>
        </p:nvSpPr>
        <p:spPr>
          <a:xfrm>
            <a:off x="6492240" y="2953512"/>
            <a:ext cx="329184" cy="329184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/>
          <p:cNvCxnSpPr/>
          <p:nvPr/>
        </p:nvCxnSpPr>
        <p:spPr>
          <a:xfrm>
            <a:off x="6577827" y="3118104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6637080" y="3045683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60920" y="3008376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Plausible distractors</a:t>
            </a:r>
          </a:p>
        </p:txBody>
      </p:sp>
      <p:sp>
        <p:nvSpPr>
          <p:cNvPr id="28" name="Oval 27"/>
          <p:cNvSpPr/>
          <p:nvPr/>
        </p:nvSpPr>
        <p:spPr>
          <a:xfrm>
            <a:off x="6492240" y="3758184"/>
            <a:ext cx="329184" cy="329184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9" name="Connector 28"/>
          <p:cNvCxnSpPr/>
          <p:nvPr/>
        </p:nvCxnSpPr>
        <p:spPr>
          <a:xfrm>
            <a:off x="6577827" y="3922776"/>
            <a:ext cx="59253" cy="59253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6637080" y="3850355"/>
            <a:ext cx="111923" cy="13167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360920" y="3813048"/>
            <a:ext cx="43891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41F34"/>
                </a:solidFill>
                <a:latin typeface="Aptos"/>
              </a:defRPr>
            </a:pPr>
            <a:r>
              <a:t>No unintended clues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43400" y="5715000"/>
            <a:ext cx="3520440" cy="502920"/>
          </a:xfrm>
          <a:prstGeom prst="roundRect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26280" y="5815584"/>
            <a:ext cx="31546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7 / 7  →  READY TO REVIEW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rPr dirty="0"/>
              <a:t>ENGLISH TKA • ITEM CONSTRUCTION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F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E8B54D"/>
                </a:solidFill>
                <a:latin typeface="Aptos"/>
              </a:defRPr>
            </a:pPr>
            <a:r>
              <a:t>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Don’t ask only what the text says.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BEC7D3"/>
                </a:solidFill>
                <a:latin typeface="Aptos"/>
              </a:defRPr>
            </a:pPr>
            <a:r>
              <a:t>Ask what students can do with what the text says.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331720"/>
            <a:ext cx="3749039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85980" y="2240280"/>
            <a:ext cx="9144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E8B54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3654" y="2331720"/>
            <a:ext cx="3749039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400" b="1">
                <a:solidFill>
                  <a:srgbClr val="2C9796"/>
                </a:solidFill>
                <a:latin typeface="Aptos Display"/>
              </a:defRPr>
            </a:pPr>
            <a:r>
              <a:rPr dirty="0"/>
              <a:t>THINKING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0972" y="2240280"/>
            <a:ext cx="9144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E8B54D"/>
                </a:solidFill>
                <a:latin typeface="Aptos"/>
              </a:defRPr>
            </a:pPr>
            <a:r>
              <a:rPr dirty="0"/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64717" y="2331720"/>
            <a:ext cx="2111003" cy="6155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400" b="1">
                <a:solidFill>
                  <a:srgbClr val="E56F51"/>
                </a:solidFill>
                <a:latin typeface="Aptos Display"/>
              </a:defRPr>
            </a:pPr>
            <a:r>
              <a:rPr dirty="0"/>
              <a:t>TKA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143000" y="3657600"/>
            <a:ext cx="9829800" cy="0"/>
          </a:xfrm>
          <a:prstGeom prst="line">
            <a:avLst/>
          </a:prstGeom>
          <a:ln w="25400">
            <a:solidFill>
              <a:srgbClr val="4B5D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97280" y="4069080"/>
            <a:ext cx="99669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A quality item makes the reasoning visible:</a:t>
            </a:r>
            <a:br>
              <a:rPr dirty="0"/>
            </a:br>
            <a:r>
              <a:rPr dirty="0"/>
              <a:t>connect → infer → conclude → evaluate.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5623560"/>
            <a:ext cx="3063240" cy="347472"/>
          </a:xfrm>
          <a:prstGeom prst="roundRect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45152" y="5660136"/>
            <a:ext cx="291693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BUILD ITEMS WITH PURPOSE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B1BCCA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2C9796"/>
                </a:solidFill>
                <a:latin typeface="Aptos"/>
              </a:defRPr>
            </a:pPr>
            <a:r>
              <a:t>DESIGN NOTE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141F34"/>
                </a:solidFill>
                <a:latin typeface="Aptos Display"/>
              </a:defRPr>
            </a:pPr>
            <a:r>
              <a:t>Why this deck looks different from a traditional slide deck.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5B6878"/>
                </a:solidFill>
                <a:latin typeface="Aptos"/>
              </a:defRPr>
            </a:pPr>
            <a:r>
              <a:t>The slides are intentionally visual, concise, and organized around one key idea.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14884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51560" y="2468880"/>
            <a:ext cx="502920" cy="502920"/>
          </a:xfrm>
          <a:prstGeom prst="ellipse">
            <a:avLst/>
          </a:prstGeom>
          <a:solidFill>
            <a:srgbClr val="2C9796"/>
          </a:solidFill>
          <a:ln>
            <a:solidFill>
              <a:srgbClr val="2C97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737360" y="2395728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2C9796"/>
                </a:solidFill>
                <a:latin typeface="Aptos"/>
              </a:defRPr>
            </a:pPr>
            <a:r>
              <a:t>ONE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770632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Each slide has a clear message.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148840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75120" y="2468880"/>
            <a:ext cx="502920" cy="502920"/>
          </a:xfrm>
          <a:prstGeom prst="ellipse">
            <a:avLst/>
          </a:prstGeom>
          <a:solidFill>
            <a:srgbClr val="E56F51"/>
          </a:solidFill>
          <a:ln>
            <a:solidFill>
              <a:srgbClr val="E56F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60920" y="2395728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E56F51"/>
                </a:solidFill>
                <a:latin typeface="Aptos"/>
              </a:defRPr>
            </a:pPr>
            <a:r>
              <a:t>LESS 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0920" y="2770632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Details belong in your narration.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749039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51560" y="4069079"/>
            <a:ext cx="502920" cy="502920"/>
          </a:xfrm>
          <a:prstGeom prst="ellipse">
            <a:avLst/>
          </a:prstGeom>
          <a:solidFill>
            <a:srgbClr val="E8B54D"/>
          </a:solidFill>
          <a:ln>
            <a:solidFill>
              <a:srgbClr val="E8B5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737360" y="3995927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E8B54D"/>
                </a:solidFill>
                <a:latin typeface="Aptos"/>
              </a:defRPr>
            </a:pPr>
            <a:r>
              <a:t>VISUAL CUES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370831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Diagrams show relationships.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3749039"/>
            <a:ext cx="50749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675120" y="4069079"/>
            <a:ext cx="502920" cy="502920"/>
          </a:xfrm>
          <a:prstGeom prst="ellipse">
            <a:avLst/>
          </a:prstGeom>
          <a:solidFill>
            <a:srgbClr val="141F34"/>
          </a:solidFill>
          <a:ln>
            <a:solidFill>
              <a:srgbClr val="141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60920" y="3995927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141F34"/>
                </a:solidFill>
                <a:latin typeface="Aptos"/>
              </a:defRPr>
            </a:pPr>
            <a:r>
              <a:t>CONSISTENCY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60920" y="4370831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141F34"/>
                </a:solidFill>
                <a:latin typeface="Aptos"/>
              </a:defRPr>
            </a:pPr>
            <a:r>
              <a:t>Same visual language throughout.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623560"/>
            <a:ext cx="10515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5B6878"/>
                </a:solidFill>
                <a:latin typeface="Aptos"/>
              </a:defRPr>
            </a:pPr>
            <a:r>
              <a:t>Visual presentation guidance emphasizes purpose, hierarchy, white space, readable text, and purposeful visuals.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10528"/>
            <a:ext cx="4389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5B6878"/>
                </a:solidFill>
                <a:latin typeface="Aptos"/>
              </a:defRPr>
            </a:pPr>
            <a:r>
              <a:t>ENGLISH TKA • ITEM CONSTRUCTION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473952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900" b="1">
                <a:solidFill>
                  <a:srgbClr val="5B6878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662</Words>
  <Application>Microsoft Office PowerPoint</Application>
  <PresentationFormat>Widescreen</PresentationFormat>
  <Paragraphs>173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Fadhlullah Romi</dc:creator>
  <cp:keywords/>
  <dc:description>generated using python-pptx</dc:description>
  <cp:lastModifiedBy>Fadhlullah Romi</cp:lastModifiedBy>
  <cp:revision>5</cp:revision>
  <dcterms:created xsi:type="dcterms:W3CDTF">2013-01-27T09:14:16Z</dcterms:created>
  <dcterms:modified xsi:type="dcterms:W3CDTF">2026-09-10T08:36:42Z</dcterms:modified>
  <cp:category/>
</cp:coreProperties>
</file>