
<file path=[Content_Types].xml><?xml version="1.0" encoding="utf-8"?>
<Types xmlns="http://schemas.openxmlformats.org/package/2006/content-types">
  <Default Extension="bin" ContentType="application/vnd.openxmlformats-officedocument.oleObject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8288000" cy="10287000"/>
  <p:notesSz cx="6858000" cy="9144000"/>
  <p:embeddedFontLst>
    <p:embeddedFont>
      <p:font typeface="Breul Grotesk" panose="020B0604020202020204" charset="0"/>
      <p:regular r:id="rId15"/>
    </p:embeddedFont>
    <p:embeddedFont>
      <p:font typeface="Breul Grotesk Bold" panose="020B0604020202020204" charset="0"/>
      <p:regular r:id="rId16"/>
    </p:embeddedFon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Canva Sans" panose="020B0604020202020204" charset="0"/>
      <p:regular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39" d="100"/>
          <a:sy n="39" d="100"/>
        </p:scale>
        <p:origin x="748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peraturan.go.id/id/pp-no-13-tahun-2020" TargetMode="External"/><Relationship Id="rId3" Type="http://schemas.openxmlformats.org/officeDocument/2006/relationships/image" Target="../media/image8.png"/><Relationship Id="rId7" Type="http://schemas.openxmlformats.org/officeDocument/2006/relationships/hyperlink" Target="https://bphn.go.id/data/documents/16uu008.pdf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9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11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11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11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11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11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11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11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image" Target="../media/image7.jpeg"/><Relationship Id="rId7" Type="http://schemas.openxmlformats.org/officeDocument/2006/relationships/image" Target="../media/image3.sv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png"/><Relationship Id="rId5" Type="http://schemas.openxmlformats.org/officeDocument/2006/relationships/image" Target="../media/image5.svg"/><Relationship Id="rId4" Type="http://schemas.openxmlformats.org/officeDocument/2006/relationships/image" Target="../media/image4.png"/><Relationship Id="rId9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5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3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5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888" b="-1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0"/>
            <a:ext cx="7315200" cy="1261872"/>
          </a:xfrm>
          <a:custGeom>
            <a:avLst/>
            <a:gdLst/>
            <a:ahLst/>
            <a:cxnLst/>
            <a:rect l="l" t="t" r="r" b="b"/>
            <a:pathLst>
              <a:path w="7315200" h="1261872">
                <a:moveTo>
                  <a:pt x="0" y="0"/>
                </a:moveTo>
                <a:lnTo>
                  <a:pt x="7315200" y="0"/>
                </a:lnTo>
                <a:lnTo>
                  <a:pt x="7315200" y="1261872"/>
                </a:lnTo>
                <a:lnTo>
                  <a:pt x="0" y="126187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1214994" y="3069806"/>
            <a:ext cx="7142015" cy="7217194"/>
          </a:xfrm>
          <a:custGeom>
            <a:avLst/>
            <a:gdLst/>
            <a:ahLst/>
            <a:cxnLst/>
            <a:rect l="l" t="t" r="r" b="b"/>
            <a:pathLst>
              <a:path w="7142015" h="7217194">
                <a:moveTo>
                  <a:pt x="0" y="0"/>
                </a:moveTo>
                <a:lnTo>
                  <a:pt x="7142015" y="0"/>
                </a:lnTo>
                <a:lnTo>
                  <a:pt x="7142015" y="7217194"/>
                </a:lnTo>
                <a:lnTo>
                  <a:pt x="0" y="721719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5078292" y="-4147388"/>
            <a:ext cx="7142015" cy="7217194"/>
          </a:xfrm>
          <a:custGeom>
            <a:avLst/>
            <a:gdLst/>
            <a:ahLst/>
            <a:cxnLst/>
            <a:rect l="l" t="t" r="r" b="b"/>
            <a:pathLst>
              <a:path w="7142015" h="7217194">
                <a:moveTo>
                  <a:pt x="0" y="0"/>
                </a:moveTo>
                <a:lnTo>
                  <a:pt x="7142014" y="0"/>
                </a:lnTo>
                <a:lnTo>
                  <a:pt x="7142014" y="7217194"/>
                </a:lnTo>
                <a:lnTo>
                  <a:pt x="0" y="721719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419812" y="2644518"/>
            <a:ext cx="9406992" cy="18900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46"/>
              </a:lnSpc>
              <a:spcBef>
                <a:spcPct val="0"/>
              </a:spcBef>
            </a:pPr>
            <a:r>
              <a:rPr lang="en-US" sz="5461">
                <a:solidFill>
                  <a:srgbClr val="000000"/>
                </a:solidFill>
                <a:latin typeface="Breul Grotesk"/>
                <a:ea typeface="Breul Grotesk"/>
                <a:cs typeface="Breul Grotesk"/>
                <a:sym typeface="Breul Grotesk"/>
              </a:rPr>
              <a:t>PEMBELAJARAN INKLUSI BAGI PDBK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8700" y="5841153"/>
            <a:ext cx="9258300" cy="18931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643"/>
              </a:lnSpc>
              <a:spcBef>
                <a:spcPct val="0"/>
              </a:spcBef>
            </a:pPr>
            <a:r>
              <a:rPr lang="en-US" sz="5459" b="1" u="sng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Rosmawati</a:t>
            </a:r>
            <a:r>
              <a:rPr lang="en-US" sz="5459" b="1" u="sng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, </a:t>
            </a:r>
            <a:r>
              <a:rPr lang="en-US" sz="5459" b="1" u="sng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S.Pd</a:t>
            </a:r>
            <a:endParaRPr lang="id-ID" sz="5459" b="1" u="sng" dirty="0">
              <a:solidFill>
                <a:srgbClr val="000000"/>
              </a:solidFill>
              <a:latin typeface="Breul Grotesk Bold"/>
              <a:ea typeface="Breul Grotesk Bold"/>
              <a:cs typeface="Breul Grotesk Bold"/>
              <a:sym typeface="Breul Grotesk Bold"/>
            </a:endParaRPr>
          </a:p>
          <a:p>
            <a:pPr algn="l">
              <a:lnSpc>
                <a:spcPts val="7643"/>
              </a:lnSpc>
              <a:spcBef>
                <a:spcPct val="0"/>
              </a:spcBef>
            </a:pPr>
            <a:r>
              <a:rPr lang="id-ID" sz="4400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NIP. 19790503 202221 2 006</a:t>
            </a:r>
            <a:endParaRPr lang="en-US" sz="4400" b="1" dirty="0">
              <a:solidFill>
                <a:srgbClr val="000000"/>
              </a:solidFill>
              <a:latin typeface="Breul Grotesk Bold"/>
              <a:ea typeface="Breul Grotesk Bold"/>
              <a:cs typeface="Breul Grotesk Bold"/>
              <a:sym typeface="Breul Grotesk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28700" y="5260134"/>
            <a:ext cx="4669874" cy="5810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07"/>
              </a:lnSpc>
              <a:spcBef>
                <a:spcPct val="0"/>
              </a:spcBef>
            </a:pPr>
            <a:r>
              <a:rPr lang="en-US" sz="3362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CREATED BY :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08A3773-5E69-4200-B774-E32D8CEA976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0" y="3162300"/>
            <a:ext cx="3948636" cy="702669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833" b="-1833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64158" y="8025683"/>
            <a:ext cx="2412302" cy="4114800"/>
          </a:xfrm>
          <a:custGeom>
            <a:avLst/>
            <a:gdLst/>
            <a:ahLst/>
            <a:cxnLst/>
            <a:rect l="l" t="t" r="r" b="b"/>
            <a:pathLst>
              <a:path w="2412302" h="4114800">
                <a:moveTo>
                  <a:pt x="0" y="0"/>
                </a:moveTo>
                <a:lnTo>
                  <a:pt x="2412302" y="0"/>
                </a:lnTo>
                <a:lnTo>
                  <a:pt x="241230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flipH="1">
            <a:off x="10955088" y="9025128"/>
            <a:ext cx="7332912" cy="1261872"/>
          </a:xfrm>
          <a:custGeom>
            <a:avLst/>
            <a:gdLst/>
            <a:ahLst/>
            <a:cxnLst/>
            <a:rect l="l" t="t" r="r" b="b"/>
            <a:pathLst>
              <a:path w="7332912" h="1261872">
                <a:moveTo>
                  <a:pt x="7332912" y="0"/>
                </a:moveTo>
                <a:lnTo>
                  <a:pt x="0" y="0"/>
                </a:lnTo>
                <a:lnTo>
                  <a:pt x="0" y="1261872"/>
                </a:lnTo>
                <a:lnTo>
                  <a:pt x="7332912" y="1261872"/>
                </a:lnTo>
                <a:lnTo>
                  <a:pt x="7332912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H="1" flipV="1">
            <a:off x="10955088" y="-128962"/>
            <a:ext cx="7332912" cy="1261872"/>
          </a:xfrm>
          <a:custGeom>
            <a:avLst/>
            <a:gdLst/>
            <a:ahLst/>
            <a:cxnLst/>
            <a:rect l="l" t="t" r="r" b="b"/>
            <a:pathLst>
              <a:path w="7332912" h="1261872">
                <a:moveTo>
                  <a:pt x="7332912" y="1261872"/>
                </a:moveTo>
                <a:lnTo>
                  <a:pt x="0" y="1261872"/>
                </a:lnTo>
                <a:lnTo>
                  <a:pt x="0" y="0"/>
                </a:lnTo>
                <a:lnTo>
                  <a:pt x="7332912" y="0"/>
                </a:lnTo>
                <a:lnTo>
                  <a:pt x="7332912" y="1261872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669151" y="914400"/>
            <a:ext cx="15123035" cy="10329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341"/>
              </a:lnSpc>
              <a:spcBef>
                <a:spcPct val="0"/>
              </a:spcBef>
            </a:pPr>
            <a:r>
              <a:rPr lang="en-US" sz="5957" b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Dasar Hukum Tentang Pendidikan Inklusi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41993" y="2291799"/>
            <a:ext cx="16117307" cy="1346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499"/>
              </a:lnSpc>
              <a:spcBef>
                <a:spcPct val="0"/>
              </a:spcBef>
            </a:pP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Perme</a:t>
            </a:r>
            <a:r>
              <a:rPr lang="en-US" sz="3200" u="none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nd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ik</a:t>
            </a:r>
            <a:r>
              <a:rPr lang="en-US" sz="3200" u="none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na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</a:t>
            </a:r>
            <a:r>
              <a:rPr lang="en-US" sz="3200" u="none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No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.</a:t>
            </a:r>
            <a:r>
              <a:rPr lang="en-US" sz="3200" u="none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70</a:t>
            </a:r>
            <a:r>
              <a:rPr lang="en-US" sz="3200" u="none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u="none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Tahun</a:t>
            </a:r>
            <a:r>
              <a:rPr lang="en-US" sz="3200" u="none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20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09: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Pedoman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resmi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sistem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pendidikan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inklusif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bagi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anak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berkebutuhan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khusus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dan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bakat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istimewa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untuk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belajar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di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kelas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yang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sama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dengan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siswa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umum</a:t>
            </a:r>
            <a:endParaRPr lang="en-US" sz="32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141993" y="3797682"/>
            <a:ext cx="16117307" cy="22247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499"/>
              </a:lnSpc>
              <a:spcBef>
                <a:spcPct val="0"/>
              </a:spcBef>
            </a:pP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Berdasarkan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u="sng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  <a:hlinkClick r:id="rId7" tooltip="https://bphn.go.id/data/documents/16uu008.pdf"/>
              </a:rPr>
              <a:t>Undang-Undang</a:t>
            </a:r>
            <a:r>
              <a:rPr lang="en-US" sz="3200" u="sng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  <a:hlinkClick r:id="rId7" tooltip="https://bphn.go.id/data/documents/16uu008.pdf"/>
              </a:rPr>
              <a:t> </a:t>
            </a:r>
            <a:r>
              <a:rPr lang="en-US" sz="3200" u="sng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  <a:hlinkClick r:id="rId7" tooltip="https://bphn.go.id/data/documents/16uu008.pdf"/>
              </a:rPr>
              <a:t>Nomor</a:t>
            </a:r>
            <a:r>
              <a:rPr lang="en-US" sz="3200" u="sng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  <a:hlinkClick r:id="rId7" tooltip="https://bphn.go.id/data/documents/16uu008.pdf"/>
              </a:rPr>
              <a:t> 8 </a:t>
            </a:r>
            <a:r>
              <a:rPr lang="en-US" sz="3200" u="sng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  <a:hlinkClick r:id="rId7" tooltip="https://bphn.go.id/data/documents/16uu008.pdf"/>
              </a:rPr>
              <a:t>Tahun</a:t>
            </a:r>
            <a:r>
              <a:rPr lang="en-US" sz="3200" u="sng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  <a:hlinkClick r:id="rId7" tooltip="https://bphn.go.id/data/documents/16uu008.pdf"/>
              </a:rPr>
              <a:t> 2016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tentang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Penyandang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Disabilitas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hak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pendidikan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bagi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penyandang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disabilitas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meliputi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hak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mendapat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pendidikan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bermutu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secara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inklusif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dan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khusus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di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semua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jenjang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kesempatan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yang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sama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untuk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menjadi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pendidik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atau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penyelenggara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pendidikan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serta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hak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memperoleh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akomodasi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yang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layak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sebagai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peserta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didik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41993" y="6212819"/>
            <a:ext cx="16117307" cy="18466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639"/>
              </a:lnSpc>
              <a:spcBef>
                <a:spcPct val="0"/>
              </a:spcBef>
            </a:pPr>
            <a:r>
              <a:rPr lang="en-US" sz="3200" u="sng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  <a:hlinkClick r:id="rId8" tooltip="https://peraturan.go.id/id/pp-no-13-tahun-2020"/>
              </a:rPr>
              <a:t>PP </a:t>
            </a:r>
            <a:r>
              <a:rPr lang="en-US" sz="3200" u="sng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  <a:hlinkClick r:id="rId8" tooltip="https://peraturan.go.id/id/pp-no-13-tahun-2020"/>
              </a:rPr>
              <a:t>Nomor</a:t>
            </a:r>
            <a:r>
              <a:rPr lang="en-US" sz="3200" u="sng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  <a:hlinkClick r:id="rId8" tooltip="https://peraturan.go.id/id/pp-no-13-tahun-2020"/>
              </a:rPr>
              <a:t> 13 </a:t>
            </a:r>
            <a:r>
              <a:rPr lang="en-US" sz="3200" u="sng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  <a:hlinkClick r:id="rId8" tooltip="https://peraturan.go.id/id/pp-no-13-tahun-2020"/>
              </a:rPr>
              <a:t>Tahun</a:t>
            </a:r>
            <a:r>
              <a:rPr lang="en-US" sz="3200" u="sng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  <a:hlinkClick r:id="rId8" tooltip="https://peraturan.go.id/id/pp-no-13-tahun-2020"/>
              </a:rPr>
              <a:t> 2020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adalah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peraturan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yang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ditetapkan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oleh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Presiden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Joko Widodo pada 20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Februari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2020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untuk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menjamin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penyelenggaraan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pendidikan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inklusif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dan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khusus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yang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adil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setara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dan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mudah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diakses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bagi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peserta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didik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penyandang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disabilitas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di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semua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jalur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jenjang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dan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jenis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pendidikan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833" b="-1833"/>
            </a:stretch>
          </a:blipFill>
        </p:spPr>
      </p:sp>
      <p:sp>
        <p:nvSpPr>
          <p:cNvPr id="3" name="Freeform 3"/>
          <p:cNvSpPr/>
          <p:nvPr/>
        </p:nvSpPr>
        <p:spPr>
          <a:xfrm flipV="1">
            <a:off x="0" y="0"/>
            <a:ext cx="4346574" cy="2405104"/>
          </a:xfrm>
          <a:custGeom>
            <a:avLst/>
            <a:gdLst/>
            <a:ahLst/>
            <a:cxnLst/>
            <a:rect l="l" t="t" r="r" b="b"/>
            <a:pathLst>
              <a:path w="4346574" h="2405104">
                <a:moveTo>
                  <a:pt x="0" y="2405104"/>
                </a:moveTo>
                <a:lnTo>
                  <a:pt x="4346574" y="2405104"/>
                </a:lnTo>
                <a:lnTo>
                  <a:pt x="4346574" y="0"/>
                </a:lnTo>
                <a:lnTo>
                  <a:pt x="0" y="0"/>
                </a:lnTo>
                <a:lnTo>
                  <a:pt x="0" y="2405104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d-ID" dirty="0"/>
          </a:p>
        </p:txBody>
      </p:sp>
      <p:sp>
        <p:nvSpPr>
          <p:cNvPr id="4" name="Freeform 4"/>
          <p:cNvSpPr/>
          <p:nvPr/>
        </p:nvSpPr>
        <p:spPr>
          <a:xfrm flipH="1">
            <a:off x="13941426" y="7881896"/>
            <a:ext cx="4346574" cy="2405104"/>
          </a:xfrm>
          <a:custGeom>
            <a:avLst/>
            <a:gdLst/>
            <a:ahLst/>
            <a:cxnLst/>
            <a:rect l="l" t="t" r="r" b="b"/>
            <a:pathLst>
              <a:path w="4346574" h="2405104">
                <a:moveTo>
                  <a:pt x="4346574" y="0"/>
                </a:moveTo>
                <a:lnTo>
                  <a:pt x="0" y="0"/>
                </a:lnTo>
                <a:lnTo>
                  <a:pt x="0" y="2405104"/>
                </a:lnTo>
                <a:lnTo>
                  <a:pt x="4346574" y="2405104"/>
                </a:lnTo>
                <a:lnTo>
                  <a:pt x="4346574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913334" y="1014931"/>
            <a:ext cx="13735903" cy="7757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41"/>
              </a:lnSpc>
              <a:spcBef>
                <a:spcPct val="0"/>
              </a:spcBef>
            </a:pPr>
            <a:r>
              <a:rPr lang="en-US" sz="4457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Jenis-jenis</a:t>
            </a:r>
            <a:r>
              <a:rPr lang="en-US" sz="4457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</a:t>
            </a:r>
            <a:r>
              <a:rPr lang="en-US" sz="4457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Peserta</a:t>
            </a:r>
            <a:r>
              <a:rPr lang="en-US" sz="4457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</a:t>
            </a:r>
            <a:r>
              <a:rPr lang="en-US" sz="4457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Didik</a:t>
            </a:r>
            <a:r>
              <a:rPr lang="en-US" sz="4457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</a:t>
            </a:r>
            <a:r>
              <a:rPr lang="en-US" sz="4457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Berkebutuhan</a:t>
            </a:r>
            <a:r>
              <a:rPr lang="en-US" sz="4457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</a:t>
            </a:r>
            <a:r>
              <a:rPr lang="en-US" sz="4457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Khusus</a:t>
            </a:r>
            <a:r>
              <a:rPr lang="en-US" sz="4457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(PDBK)</a:t>
            </a:r>
          </a:p>
        </p:txBody>
      </p:sp>
      <p:sp>
        <p:nvSpPr>
          <p:cNvPr id="6" name="Freeform 6"/>
          <p:cNvSpPr/>
          <p:nvPr/>
        </p:nvSpPr>
        <p:spPr>
          <a:xfrm>
            <a:off x="-110378" y="9258300"/>
            <a:ext cx="6380365" cy="1100613"/>
          </a:xfrm>
          <a:custGeom>
            <a:avLst/>
            <a:gdLst/>
            <a:ahLst/>
            <a:cxnLst/>
            <a:rect l="l" t="t" r="r" b="b"/>
            <a:pathLst>
              <a:path w="6380365" h="1100613">
                <a:moveTo>
                  <a:pt x="0" y="0"/>
                </a:moveTo>
                <a:lnTo>
                  <a:pt x="6380365" y="0"/>
                </a:lnTo>
                <a:lnTo>
                  <a:pt x="6380365" y="1100613"/>
                </a:lnTo>
                <a:lnTo>
                  <a:pt x="0" y="110061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flipH="1" flipV="1">
            <a:off x="12021647" y="-71913"/>
            <a:ext cx="6380365" cy="1100613"/>
          </a:xfrm>
          <a:custGeom>
            <a:avLst/>
            <a:gdLst/>
            <a:ahLst/>
            <a:cxnLst/>
            <a:rect l="l" t="t" r="r" b="b"/>
            <a:pathLst>
              <a:path w="6380365" h="1100613">
                <a:moveTo>
                  <a:pt x="6380365" y="1100613"/>
                </a:moveTo>
                <a:lnTo>
                  <a:pt x="0" y="1100613"/>
                </a:lnTo>
                <a:lnTo>
                  <a:pt x="0" y="0"/>
                </a:lnTo>
                <a:lnTo>
                  <a:pt x="6380365" y="0"/>
                </a:lnTo>
                <a:lnTo>
                  <a:pt x="6380365" y="1100613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938380" y="2029662"/>
            <a:ext cx="15436957" cy="4468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21"/>
              </a:lnSpc>
              <a:spcBef>
                <a:spcPct val="0"/>
              </a:spcBef>
            </a:pPr>
            <a:r>
              <a:rPr lang="en-US" sz="2657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Untuk</a:t>
            </a:r>
            <a:r>
              <a:rPr lang="en-US" sz="2657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 </a:t>
            </a:r>
            <a:r>
              <a:rPr lang="en-US" sz="2657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jurusan</a:t>
            </a:r>
            <a:r>
              <a:rPr lang="en-US" sz="2657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 A  (</a:t>
            </a:r>
            <a:r>
              <a:rPr lang="en-US" sz="2657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Tunanetra</a:t>
            </a:r>
            <a:r>
              <a:rPr lang="en-US" sz="2657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)  </a:t>
            </a:r>
            <a:r>
              <a:rPr lang="en-US" sz="2657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pembelajaran</a:t>
            </a:r>
            <a:r>
              <a:rPr lang="en-US" sz="2657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 program  </a:t>
            </a:r>
            <a:r>
              <a:rPr lang="en-US" sz="2657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khususnya</a:t>
            </a:r>
            <a:r>
              <a:rPr lang="en-US" sz="2657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 </a:t>
            </a:r>
            <a:r>
              <a:rPr lang="en-US" sz="2657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adalah</a:t>
            </a:r>
            <a:r>
              <a:rPr lang="en-US" sz="2657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 OM (</a:t>
            </a:r>
            <a:r>
              <a:rPr lang="en-US" sz="2657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Orientasi</a:t>
            </a:r>
            <a:r>
              <a:rPr lang="en-US" sz="2657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dan </a:t>
            </a:r>
            <a:r>
              <a:rPr lang="en-US" sz="2657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mobilitas</a:t>
            </a:r>
            <a:r>
              <a:rPr lang="en-US" sz="2657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)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22030" y="2637659"/>
            <a:ext cx="15718513" cy="9056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632"/>
              </a:lnSpc>
              <a:spcBef>
                <a:spcPct val="0"/>
              </a:spcBef>
            </a:pP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Siswa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tunanetra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adalah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peserta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didik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yang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memiliki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hambatan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atau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gangguan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pada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fungsi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penglihatan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baik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secara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total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maupun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sebagian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(low vision).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38380" y="3848937"/>
            <a:ext cx="16943153" cy="9135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21"/>
              </a:lnSpc>
              <a:spcBef>
                <a:spcPct val="0"/>
              </a:spcBef>
            </a:pPr>
            <a:r>
              <a:rPr lang="en-US" sz="2657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Untuk</a:t>
            </a:r>
            <a:r>
              <a:rPr lang="en-US" sz="2657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 </a:t>
            </a:r>
            <a:r>
              <a:rPr lang="en-US" sz="2657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jurusan</a:t>
            </a:r>
            <a:r>
              <a:rPr lang="en-US" sz="2657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 B  (</a:t>
            </a:r>
            <a:r>
              <a:rPr lang="en-US" sz="2657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Tunarungu</a:t>
            </a:r>
            <a:r>
              <a:rPr lang="en-US" sz="2657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 </a:t>
            </a:r>
            <a:r>
              <a:rPr lang="en-US" sz="2657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wicara</a:t>
            </a:r>
            <a:r>
              <a:rPr lang="en-US" sz="2657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)  </a:t>
            </a:r>
            <a:r>
              <a:rPr lang="en-US" sz="2657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pembelajaran</a:t>
            </a:r>
            <a:r>
              <a:rPr lang="en-US" sz="2657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 program  </a:t>
            </a:r>
            <a:r>
              <a:rPr lang="en-US" sz="2657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khsusnya</a:t>
            </a:r>
            <a:r>
              <a:rPr lang="en-US" sz="2657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 </a:t>
            </a:r>
            <a:r>
              <a:rPr lang="en-US" sz="2657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adalah</a:t>
            </a:r>
            <a:r>
              <a:rPr lang="en-US" sz="2657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</a:t>
            </a:r>
            <a:r>
              <a:rPr lang="en-US" sz="2657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Pengembangan</a:t>
            </a:r>
            <a:r>
              <a:rPr lang="en-US" sz="2657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</a:t>
            </a:r>
            <a:r>
              <a:rPr lang="en-US" sz="2657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Komunikasi</a:t>
            </a:r>
            <a:r>
              <a:rPr lang="en-US" sz="2657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</a:t>
            </a:r>
            <a:r>
              <a:rPr lang="en-US" sz="2657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Persepsi</a:t>
            </a:r>
            <a:r>
              <a:rPr lang="en-US" sz="2657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</a:t>
            </a:r>
            <a:r>
              <a:rPr lang="en-US" sz="2657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Bunyi</a:t>
            </a:r>
            <a:r>
              <a:rPr lang="en-US" sz="2657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dan </a:t>
            </a:r>
            <a:r>
              <a:rPr lang="en-US" sz="2657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Irama</a:t>
            </a:r>
            <a:r>
              <a:rPr lang="en-US" sz="2657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</a:t>
            </a:r>
            <a:r>
              <a:rPr lang="en-US" sz="2657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selain</a:t>
            </a:r>
            <a:r>
              <a:rPr lang="en-US" sz="2657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 </a:t>
            </a:r>
            <a:r>
              <a:rPr lang="en-US" sz="2657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itu</a:t>
            </a:r>
            <a:r>
              <a:rPr lang="en-US" sz="2657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 juga </a:t>
            </a:r>
            <a:r>
              <a:rPr lang="en-US" sz="2657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diberikan</a:t>
            </a:r>
            <a:r>
              <a:rPr lang="en-US" sz="2657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</a:t>
            </a:r>
            <a:r>
              <a:rPr lang="en-US" sz="2657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pembelajaran</a:t>
            </a:r>
            <a:r>
              <a:rPr lang="en-US" sz="2657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</a:t>
            </a:r>
            <a:r>
              <a:rPr lang="en-US" sz="2657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terapi</a:t>
            </a:r>
            <a:r>
              <a:rPr lang="en-US" sz="2657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</a:t>
            </a:r>
            <a:r>
              <a:rPr lang="en-US" sz="2657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wicara</a:t>
            </a:r>
            <a:r>
              <a:rPr lang="en-US" sz="2657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</a:t>
            </a:r>
            <a:r>
              <a:rPr lang="en-US" sz="2657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serta</a:t>
            </a:r>
            <a:r>
              <a:rPr lang="en-US" sz="2657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</a:t>
            </a:r>
            <a:r>
              <a:rPr lang="en-US" sz="2657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artikulasi</a:t>
            </a:r>
            <a:endParaRPr lang="en-US" sz="2657" b="1" dirty="0">
              <a:solidFill>
                <a:srgbClr val="000000"/>
              </a:solidFill>
              <a:latin typeface="Breul Grotesk Bold"/>
              <a:ea typeface="Breul Grotesk Bold"/>
              <a:cs typeface="Breul Grotesk Bold"/>
              <a:sym typeface="Breul Grotesk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922030" y="4923659"/>
            <a:ext cx="15718513" cy="13628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632"/>
              </a:lnSpc>
              <a:spcBef>
                <a:spcPct val="0"/>
              </a:spcBef>
            </a:pP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Siswa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tunarungu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adalah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peserta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didik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yang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mengalami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hambatan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atau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kehilangan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pada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indra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pendengaran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baik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sebagian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maupun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total, yang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memengaruhi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kemampuan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mereka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dalam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berkomunikasi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secara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verbal.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22030" y="6592137"/>
            <a:ext cx="16943153" cy="9135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21"/>
              </a:lnSpc>
              <a:spcBef>
                <a:spcPct val="0"/>
              </a:spcBef>
            </a:pPr>
            <a:r>
              <a:rPr lang="en-US" sz="2657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1.Untuk </a:t>
            </a:r>
            <a:r>
              <a:rPr lang="en-US" sz="2657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jurusan</a:t>
            </a:r>
            <a:r>
              <a:rPr lang="en-US" sz="2657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C (</a:t>
            </a:r>
            <a:r>
              <a:rPr lang="en-US" sz="2657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Tunagrahita</a:t>
            </a:r>
            <a:r>
              <a:rPr lang="en-US" sz="2657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) </a:t>
            </a:r>
            <a:r>
              <a:rPr lang="en-US" sz="2657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pembelajaran</a:t>
            </a:r>
            <a:r>
              <a:rPr lang="en-US" sz="2657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program </a:t>
            </a:r>
            <a:r>
              <a:rPr lang="en-US" sz="2657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khususnya</a:t>
            </a:r>
            <a:r>
              <a:rPr lang="en-US" sz="2657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</a:t>
            </a:r>
            <a:r>
              <a:rPr lang="en-US" sz="2657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adalah</a:t>
            </a:r>
            <a:r>
              <a:rPr lang="en-US" sz="2657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Bina </a:t>
            </a:r>
            <a:r>
              <a:rPr lang="en-US" sz="2657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diri</a:t>
            </a:r>
            <a:r>
              <a:rPr lang="en-US" sz="2657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</a:t>
            </a:r>
            <a:r>
              <a:rPr lang="en-US" sz="2657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sesuai</a:t>
            </a:r>
            <a:r>
              <a:rPr lang="en-US" sz="2657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</a:t>
            </a:r>
            <a:r>
              <a:rPr lang="en-US" sz="2657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dengan</a:t>
            </a:r>
            <a:r>
              <a:rPr lang="en-US" sz="2657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</a:t>
            </a:r>
            <a:r>
              <a:rPr lang="en-US" sz="2657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klasifikasi</a:t>
            </a:r>
            <a:r>
              <a:rPr lang="en-US" sz="2657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</a:t>
            </a:r>
            <a:r>
              <a:rPr lang="en-US" sz="2657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dari</a:t>
            </a:r>
            <a:r>
              <a:rPr lang="en-US" sz="2657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</a:t>
            </a:r>
            <a:r>
              <a:rPr lang="en-US" sz="2657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kekhususannya</a:t>
            </a:r>
            <a:r>
              <a:rPr lang="en-US" sz="2657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</a:t>
            </a:r>
            <a:r>
              <a:rPr lang="en-US" sz="2657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yaitu</a:t>
            </a:r>
            <a:r>
              <a:rPr lang="en-US" sz="2657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</a:t>
            </a:r>
            <a:r>
              <a:rPr lang="en-US" sz="2657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tunagrahita</a:t>
            </a:r>
            <a:r>
              <a:rPr lang="en-US" sz="2657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</a:t>
            </a:r>
            <a:r>
              <a:rPr lang="en-US" sz="2657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ringan</a:t>
            </a:r>
            <a:r>
              <a:rPr lang="en-US" sz="2657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, </a:t>
            </a:r>
            <a:r>
              <a:rPr lang="en-US" sz="2657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sedang</a:t>
            </a:r>
            <a:r>
              <a:rPr lang="en-US" sz="2657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dan </a:t>
            </a:r>
            <a:r>
              <a:rPr lang="en-US" sz="2657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berat</a:t>
            </a:r>
            <a:r>
              <a:rPr lang="en-US" sz="2657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22030" y="7743059"/>
            <a:ext cx="15718513" cy="13622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632"/>
              </a:lnSpc>
              <a:spcBef>
                <a:spcPct val="0"/>
              </a:spcBef>
            </a:pP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Siswa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tunagrahita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adalah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anak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yang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memiliki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kemampuan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intelektual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dan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fungsi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kognitif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di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bawah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rata-rata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disertai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hambatan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dalam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perilaku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adaptif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yang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terjadi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selama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masa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perkembangan</a:t>
            </a:r>
            <a:endParaRPr lang="en-US" sz="28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833" b="-1833"/>
            </a:stretch>
          </a:blipFill>
        </p:spPr>
      </p:sp>
      <p:sp>
        <p:nvSpPr>
          <p:cNvPr id="3" name="Freeform 3"/>
          <p:cNvSpPr/>
          <p:nvPr/>
        </p:nvSpPr>
        <p:spPr>
          <a:xfrm flipV="1">
            <a:off x="0" y="0"/>
            <a:ext cx="4346574" cy="2405104"/>
          </a:xfrm>
          <a:custGeom>
            <a:avLst/>
            <a:gdLst/>
            <a:ahLst/>
            <a:cxnLst/>
            <a:rect l="l" t="t" r="r" b="b"/>
            <a:pathLst>
              <a:path w="4346574" h="2405104">
                <a:moveTo>
                  <a:pt x="0" y="2405104"/>
                </a:moveTo>
                <a:lnTo>
                  <a:pt x="4346574" y="2405104"/>
                </a:lnTo>
                <a:lnTo>
                  <a:pt x="4346574" y="0"/>
                </a:lnTo>
                <a:lnTo>
                  <a:pt x="0" y="0"/>
                </a:lnTo>
                <a:lnTo>
                  <a:pt x="0" y="2405104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flipH="1">
            <a:off x="13941426" y="7881896"/>
            <a:ext cx="4346574" cy="2405104"/>
          </a:xfrm>
          <a:custGeom>
            <a:avLst/>
            <a:gdLst/>
            <a:ahLst/>
            <a:cxnLst/>
            <a:rect l="l" t="t" r="r" b="b"/>
            <a:pathLst>
              <a:path w="4346574" h="2405104">
                <a:moveTo>
                  <a:pt x="4346574" y="0"/>
                </a:moveTo>
                <a:lnTo>
                  <a:pt x="0" y="0"/>
                </a:lnTo>
                <a:lnTo>
                  <a:pt x="0" y="2405104"/>
                </a:lnTo>
                <a:lnTo>
                  <a:pt x="4346574" y="2405104"/>
                </a:lnTo>
                <a:lnTo>
                  <a:pt x="4346574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913334" y="862531"/>
            <a:ext cx="13735903" cy="7757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41"/>
              </a:lnSpc>
              <a:spcBef>
                <a:spcPct val="0"/>
              </a:spcBef>
            </a:pPr>
            <a:r>
              <a:rPr lang="en-US" sz="4457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Jenis-jenis</a:t>
            </a:r>
            <a:r>
              <a:rPr lang="en-US" sz="4457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</a:t>
            </a:r>
            <a:r>
              <a:rPr lang="en-US" sz="4457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Peserta</a:t>
            </a:r>
            <a:r>
              <a:rPr lang="en-US" sz="4457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</a:t>
            </a:r>
            <a:r>
              <a:rPr lang="en-US" sz="4457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Didik</a:t>
            </a:r>
            <a:r>
              <a:rPr lang="en-US" sz="4457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</a:t>
            </a:r>
            <a:r>
              <a:rPr lang="en-US" sz="4457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Berkebutuhan</a:t>
            </a:r>
            <a:r>
              <a:rPr lang="en-US" sz="4457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</a:t>
            </a:r>
            <a:r>
              <a:rPr lang="en-US" sz="4457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Khusus</a:t>
            </a:r>
            <a:r>
              <a:rPr lang="en-US" sz="4457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(PDBK)</a:t>
            </a:r>
          </a:p>
        </p:txBody>
      </p:sp>
      <p:sp>
        <p:nvSpPr>
          <p:cNvPr id="6" name="Freeform 6"/>
          <p:cNvSpPr/>
          <p:nvPr/>
        </p:nvSpPr>
        <p:spPr>
          <a:xfrm>
            <a:off x="-110378" y="9258300"/>
            <a:ext cx="6380365" cy="1100613"/>
          </a:xfrm>
          <a:custGeom>
            <a:avLst/>
            <a:gdLst/>
            <a:ahLst/>
            <a:cxnLst/>
            <a:rect l="l" t="t" r="r" b="b"/>
            <a:pathLst>
              <a:path w="6380365" h="1100613">
                <a:moveTo>
                  <a:pt x="0" y="0"/>
                </a:moveTo>
                <a:lnTo>
                  <a:pt x="6380365" y="0"/>
                </a:lnTo>
                <a:lnTo>
                  <a:pt x="6380365" y="1100613"/>
                </a:lnTo>
                <a:lnTo>
                  <a:pt x="0" y="110061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flipH="1" flipV="1">
            <a:off x="12021647" y="-71913"/>
            <a:ext cx="6380365" cy="1100613"/>
          </a:xfrm>
          <a:custGeom>
            <a:avLst/>
            <a:gdLst/>
            <a:ahLst/>
            <a:cxnLst/>
            <a:rect l="l" t="t" r="r" b="b"/>
            <a:pathLst>
              <a:path w="6380365" h="1100613">
                <a:moveTo>
                  <a:pt x="6380365" y="1100613"/>
                </a:moveTo>
                <a:lnTo>
                  <a:pt x="0" y="1100613"/>
                </a:lnTo>
                <a:lnTo>
                  <a:pt x="0" y="0"/>
                </a:lnTo>
                <a:lnTo>
                  <a:pt x="6380365" y="0"/>
                </a:lnTo>
                <a:lnTo>
                  <a:pt x="6380365" y="1100613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938380" y="1648662"/>
            <a:ext cx="15436957" cy="4468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21"/>
              </a:lnSpc>
              <a:spcBef>
                <a:spcPct val="0"/>
              </a:spcBef>
            </a:pPr>
            <a:r>
              <a:rPr lang="en-US" sz="2657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Untuk</a:t>
            </a:r>
            <a:r>
              <a:rPr lang="en-US" sz="2657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</a:t>
            </a:r>
            <a:r>
              <a:rPr lang="en-US" sz="2657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jurusan</a:t>
            </a:r>
            <a:r>
              <a:rPr lang="en-US" sz="2657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D (</a:t>
            </a:r>
            <a:r>
              <a:rPr lang="en-US" sz="2657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Tunadaksa</a:t>
            </a:r>
            <a:r>
              <a:rPr lang="en-US" sz="2657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) </a:t>
            </a:r>
            <a:r>
              <a:rPr lang="en-US" sz="2657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pembelajaran</a:t>
            </a:r>
            <a:r>
              <a:rPr lang="en-US" sz="2657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program </a:t>
            </a:r>
            <a:r>
              <a:rPr lang="en-US" sz="2657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khususnya</a:t>
            </a:r>
            <a:r>
              <a:rPr lang="en-US" sz="2657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</a:t>
            </a:r>
            <a:r>
              <a:rPr lang="en-US" sz="2657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adalah</a:t>
            </a:r>
            <a:r>
              <a:rPr lang="en-US" sz="2657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Bina </a:t>
            </a:r>
            <a:r>
              <a:rPr lang="en-US" sz="2657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diri</a:t>
            </a:r>
            <a:r>
              <a:rPr lang="en-US" sz="2657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dan </a:t>
            </a:r>
            <a:r>
              <a:rPr lang="en-US" sz="2657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Gerak</a:t>
            </a:r>
            <a:r>
              <a:rPr lang="en-US" sz="2657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22030" y="2180459"/>
            <a:ext cx="15718513" cy="9056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632"/>
              </a:lnSpc>
              <a:spcBef>
                <a:spcPct val="0"/>
              </a:spcBef>
            </a:pPr>
            <a:r>
              <a:rPr lang="en-US" sz="2594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peserta</a:t>
            </a:r>
            <a:r>
              <a:rPr lang="en-US" sz="2594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594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didik</a:t>
            </a:r>
            <a:r>
              <a:rPr lang="en-US" sz="2594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yang </a:t>
            </a:r>
            <a:r>
              <a:rPr lang="en-US" sz="2594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mengalami</a:t>
            </a:r>
            <a:r>
              <a:rPr lang="en-US" sz="2594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594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kelainan</a:t>
            </a:r>
            <a:r>
              <a:rPr lang="en-US" sz="2594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594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atau</a:t>
            </a:r>
            <a:r>
              <a:rPr lang="en-US" sz="2594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594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gangguan</a:t>
            </a:r>
            <a:r>
              <a:rPr lang="en-US" sz="2594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594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fisik</a:t>
            </a:r>
            <a:r>
              <a:rPr lang="en-US" sz="2594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pada </a:t>
            </a:r>
            <a:r>
              <a:rPr lang="en-US" sz="2594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sistem</a:t>
            </a:r>
            <a:r>
              <a:rPr lang="en-US" sz="2594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594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otot</a:t>
            </a:r>
            <a:r>
              <a:rPr lang="en-US" sz="2594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</a:t>
            </a:r>
            <a:r>
              <a:rPr lang="en-US" sz="2594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tulang</a:t>
            </a:r>
            <a:r>
              <a:rPr lang="en-US" sz="2594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</a:t>
            </a:r>
            <a:r>
              <a:rPr lang="en-US" sz="2594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persendian</a:t>
            </a:r>
            <a:r>
              <a:rPr lang="en-US" sz="2594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</a:t>
            </a:r>
            <a:r>
              <a:rPr lang="en-US" sz="2594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atau</a:t>
            </a:r>
            <a:r>
              <a:rPr lang="en-US" sz="2594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594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saraf</a:t>
            </a:r>
            <a:r>
              <a:rPr lang="en-US" sz="2594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yang </a:t>
            </a:r>
            <a:r>
              <a:rPr lang="en-US" sz="2594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membatasi</a:t>
            </a:r>
            <a:r>
              <a:rPr lang="en-US" sz="2594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594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kemampuan</a:t>
            </a:r>
            <a:r>
              <a:rPr lang="en-US" sz="2594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594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gerak</a:t>
            </a:r>
            <a:r>
              <a:rPr lang="en-US" sz="2594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594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serta</a:t>
            </a:r>
            <a:r>
              <a:rPr lang="en-US" sz="2594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594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fungsi</a:t>
            </a:r>
            <a:r>
              <a:rPr lang="en-US" sz="2594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594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tubuh</a:t>
            </a:r>
            <a:r>
              <a:rPr lang="en-US" sz="2594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594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mereka</a:t>
            </a:r>
            <a:r>
              <a:rPr lang="en-US" sz="2594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.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38380" y="3315537"/>
            <a:ext cx="16943153" cy="9135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21"/>
              </a:lnSpc>
              <a:spcBef>
                <a:spcPct val="0"/>
              </a:spcBef>
            </a:pPr>
            <a:r>
              <a:rPr lang="en-US" sz="2657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Untuk</a:t>
            </a:r>
            <a:r>
              <a:rPr lang="en-US" sz="2657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</a:t>
            </a:r>
            <a:r>
              <a:rPr lang="en-US" sz="2657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jurusan</a:t>
            </a:r>
            <a:r>
              <a:rPr lang="en-US" sz="2657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Q (</a:t>
            </a:r>
            <a:r>
              <a:rPr lang="en-US" sz="2657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Autis</a:t>
            </a:r>
            <a:r>
              <a:rPr lang="en-US" sz="2657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) </a:t>
            </a:r>
            <a:r>
              <a:rPr lang="en-US" sz="2657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pembelajaran</a:t>
            </a:r>
            <a:r>
              <a:rPr lang="en-US" sz="2657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program </a:t>
            </a:r>
            <a:r>
              <a:rPr lang="en-US" sz="2657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khususnya</a:t>
            </a:r>
            <a:r>
              <a:rPr lang="en-US" sz="2657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</a:t>
            </a:r>
            <a:r>
              <a:rPr lang="en-US" sz="2657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adalah</a:t>
            </a:r>
            <a:r>
              <a:rPr lang="en-US" sz="2657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</a:t>
            </a:r>
            <a:r>
              <a:rPr lang="en-US" sz="2657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terapi</a:t>
            </a:r>
            <a:r>
              <a:rPr lang="en-US" sz="2657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</a:t>
            </a:r>
            <a:r>
              <a:rPr lang="en-US" sz="2657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wicara</a:t>
            </a:r>
            <a:r>
              <a:rPr lang="en-US" sz="2657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, </a:t>
            </a:r>
            <a:r>
              <a:rPr lang="en-US" sz="2657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terapi</a:t>
            </a:r>
            <a:r>
              <a:rPr lang="en-US" sz="2657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</a:t>
            </a:r>
            <a:r>
              <a:rPr lang="en-US" sz="2657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perilaku</a:t>
            </a:r>
            <a:r>
              <a:rPr lang="en-US" sz="2657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, </a:t>
            </a:r>
            <a:r>
              <a:rPr lang="en-US" sz="2657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terapi</a:t>
            </a:r>
            <a:r>
              <a:rPr lang="en-US" sz="2657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</a:t>
            </a:r>
            <a:r>
              <a:rPr lang="en-US" sz="2657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bina</a:t>
            </a:r>
            <a:r>
              <a:rPr lang="en-US" sz="2657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</a:t>
            </a:r>
            <a:r>
              <a:rPr lang="en-US" sz="2657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diri</a:t>
            </a:r>
            <a:r>
              <a:rPr lang="en-US" sz="2657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dan </a:t>
            </a:r>
            <a:r>
              <a:rPr lang="en-US" sz="2657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terapi</a:t>
            </a:r>
            <a:r>
              <a:rPr lang="en-US" sz="2657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</a:t>
            </a:r>
            <a:r>
              <a:rPr lang="en-US" sz="2657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okupasi</a:t>
            </a:r>
            <a:r>
              <a:rPr lang="en-US" sz="2657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22030" y="4314059"/>
            <a:ext cx="15718513" cy="9056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632"/>
              </a:lnSpc>
              <a:spcBef>
                <a:spcPct val="0"/>
              </a:spcBef>
            </a:pPr>
            <a:r>
              <a:rPr lang="en-US" sz="2594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Siswa</a:t>
            </a:r>
            <a:r>
              <a:rPr lang="en-US" sz="2594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594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autis</a:t>
            </a:r>
            <a:r>
              <a:rPr lang="en-US" sz="2594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594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adalah</a:t>
            </a:r>
            <a:r>
              <a:rPr lang="en-US" sz="2594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594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peserta</a:t>
            </a:r>
            <a:r>
              <a:rPr lang="en-US" sz="2594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594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didik</a:t>
            </a:r>
            <a:r>
              <a:rPr lang="en-US" sz="2594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yang </a:t>
            </a:r>
            <a:r>
              <a:rPr lang="en-US" sz="2594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mengalami</a:t>
            </a:r>
            <a:r>
              <a:rPr lang="en-US" sz="2594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594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gangguan</a:t>
            </a:r>
            <a:r>
              <a:rPr lang="en-US" sz="2594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594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perkembangan</a:t>
            </a:r>
            <a:r>
              <a:rPr lang="en-US" sz="2594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594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saraf</a:t>
            </a:r>
            <a:r>
              <a:rPr lang="en-US" sz="2594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(</a:t>
            </a:r>
            <a:r>
              <a:rPr lang="en-US" sz="2594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neurologis</a:t>
            </a:r>
            <a:r>
              <a:rPr lang="en-US" sz="2594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) yang </a:t>
            </a:r>
            <a:r>
              <a:rPr lang="en-US" sz="2594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memengaruhi</a:t>
            </a:r>
            <a:r>
              <a:rPr lang="en-US" sz="2594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594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cara</a:t>
            </a:r>
            <a:r>
              <a:rPr lang="en-US" sz="2594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594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mereka</a:t>
            </a:r>
            <a:r>
              <a:rPr lang="en-US" sz="2594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594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berkomunikasi</a:t>
            </a:r>
            <a:r>
              <a:rPr lang="en-US" sz="2594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</a:t>
            </a:r>
            <a:r>
              <a:rPr lang="en-US" sz="2594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berinteraksi</a:t>
            </a:r>
            <a:r>
              <a:rPr lang="en-US" sz="2594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594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sosial</a:t>
            </a:r>
            <a:r>
              <a:rPr lang="en-US" sz="2594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dan </a:t>
            </a:r>
            <a:r>
              <a:rPr lang="en-US" sz="2594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memproses</a:t>
            </a:r>
            <a:r>
              <a:rPr lang="en-US" sz="2594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594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informasi</a:t>
            </a:r>
            <a:endParaRPr lang="en-US" sz="2594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922030" y="5229838"/>
            <a:ext cx="16943153" cy="9135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21"/>
              </a:lnSpc>
              <a:spcBef>
                <a:spcPct val="0"/>
              </a:spcBef>
            </a:pPr>
            <a:r>
              <a:rPr lang="en-US" sz="2657" b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Lamban Belajar (Slow Learner): Siswa dengan kapasitas intelektual di bawah rata-rata sehingga butuh waktu lebih lama untuk paham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22030" y="6200551"/>
            <a:ext cx="15718513" cy="36488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632"/>
              </a:lnSpc>
            </a:pPr>
            <a:r>
              <a:rPr lang="en-US" sz="2594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Siswa</a:t>
            </a:r>
            <a:r>
              <a:rPr lang="en-US" sz="2594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594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dengan</a:t>
            </a:r>
            <a:r>
              <a:rPr lang="en-US" sz="2594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594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hambatan</a:t>
            </a:r>
            <a:r>
              <a:rPr lang="en-US" sz="2594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594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belajar</a:t>
            </a:r>
            <a:r>
              <a:rPr lang="en-US" sz="2594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594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adalah</a:t>
            </a:r>
            <a:r>
              <a:rPr lang="en-US" sz="2594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594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peserta</a:t>
            </a:r>
            <a:r>
              <a:rPr lang="en-US" sz="2594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594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didik</a:t>
            </a:r>
            <a:r>
              <a:rPr lang="en-US" sz="2594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yang </a:t>
            </a:r>
            <a:r>
              <a:rPr lang="en-US" sz="2594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mengalami</a:t>
            </a:r>
            <a:r>
              <a:rPr lang="en-US" sz="2594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594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halangan</a:t>
            </a:r>
            <a:r>
              <a:rPr lang="en-US" sz="2594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594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atau</a:t>
            </a:r>
            <a:r>
              <a:rPr lang="en-US" sz="2594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594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keterlambatan</a:t>
            </a:r>
            <a:r>
              <a:rPr lang="en-US" sz="2594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594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dalam</a:t>
            </a:r>
            <a:r>
              <a:rPr lang="en-US" sz="2594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594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memahami</a:t>
            </a:r>
            <a:r>
              <a:rPr lang="en-US" sz="2594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</a:t>
            </a:r>
            <a:r>
              <a:rPr lang="en-US" sz="2594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menerima</a:t>
            </a:r>
            <a:r>
              <a:rPr lang="en-US" sz="2594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</a:t>
            </a:r>
            <a:r>
              <a:rPr lang="en-US" sz="2594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atau</a:t>
            </a:r>
            <a:r>
              <a:rPr lang="en-US" sz="2594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594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mengaplikasikan</a:t>
            </a:r>
            <a:r>
              <a:rPr lang="en-US" sz="2594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594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materi</a:t>
            </a:r>
            <a:r>
              <a:rPr lang="en-US" sz="2594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594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pelajaran</a:t>
            </a:r>
            <a:r>
              <a:rPr lang="en-US" sz="2594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594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karena</a:t>
            </a:r>
            <a:r>
              <a:rPr lang="en-US" sz="2594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594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faktor</a:t>
            </a:r>
            <a:r>
              <a:rPr lang="en-US" sz="2594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internal </a:t>
            </a:r>
            <a:r>
              <a:rPr lang="en-US" sz="2594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maupun</a:t>
            </a:r>
            <a:r>
              <a:rPr lang="en-US" sz="2594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594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eksternal</a:t>
            </a:r>
            <a:r>
              <a:rPr lang="en-US" sz="2594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.</a:t>
            </a:r>
          </a:p>
          <a:p>
            <a:pPr marL="560226" lvl="1" indent="-280113" algn="just">
              <a:lnSpc>
                <a:spcPts val="3632"/>
              </a:lnSpc>
              <a:buFont typeface="Arial"/>
              <a:buChar char="•"/>
            </a:pPr>
            <a:r>
              <a:rPr lang="en-US" sz="2594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Faktor</a:t>
            </a:r>
            <a:r>
              <a:rPr lang="en-US" sz="2594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Internal: </a:t>
            </a:r>
            <a:r>
              <a:rPr lang="en-US" sz="2594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Gangguan</a:t>
            </a:r>
            <a:r>
              <a:rPr lang="en-US" sz="2594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neurodevelopmental, </a:t>
            </a:r>
            <a:r>
              <a:rPr lang="en-US" sz="2594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kondisi</a:t>
            </a:r>
            <a:r>
              <a:rPr lang="en-US" sz="2594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594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psikis</a:t>
            </a:r>
            <a:r>
              <a:rPr lang="en-US" sz="2594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</a:t>
            </a:r>
            <a:r>
              <a:rPr lang="en-US" sz="2594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atau</a:t>
            </a:r>
            <a:r>
              <a:rPr lang="en-US" sz="2594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594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keterbatasan</a:t>
            </a:r>
            <a:r>
              <a:rPr lang="en-US" sz="2594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594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fisik</a:t>
            </a:r>
            <a:r>
              <a:rPr lang="en-US" sz="2594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594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seperti</a:t>
            </a:r>
            <a:r>
              <a:rPr lang="en-US" sz="2594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594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pendengaran</a:t>
            </a:r>
            <a:r>
              <a:rPr lang="en-US" sz="2594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dan </a:t>
            </a:r>
            <a:r>
              <a:rPr lang="en-US" sz="2594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penglihatan</a:t>
            </a:r>
            <a:r>
              <a:rPr lang="en-US" sz="2594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.</a:t>
            </a:r>
          </a:p>
          <a:p>
            <a:pPr marL="560226" lvl="1" indent="-280113" algn="just">
              <a:lnSpc>
                <a:spcPts val="3632"/>
              </a:lnSpc>
              <a:buFont typeface="Arial"/>
              <a:buChar char="•"/>
            </a:pPr>
            <a:r>
              <a:rPr lang="en-US" sz="2594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Faktor</a:t>
            </a:r>
            <a:r>
              <a:rPr lang="en-US" sz="2594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594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Eksternal</a:t>
            </a:r>
            <a:r>
              <a:rPr lang="en-US" sz="2594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: </a:t>
            </a:r>
            <a:r>
              <a:rPr lang="en-US" sz="2594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Lingkungan</a:t>
            </a:r>
            <a:r>
              <a:rPr lang="en-US" sz="2594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594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keluarga</a:t>
            </a:r>
            <a:r>
              <a:rPr lang="en-US" sz="2594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yang </a:t>
            </a:r>
            <a:r>
              <a:rPr lang="en-US" sz="2594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kurang</a:t>
            </a:r>
            <a:r>
              <a:rPr lang="en-US" sz="2594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594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mendukung</a:t>
            </a:r>
            <a:r>
              <a:rPr lang="en-US" sz="2594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</a:t>
            </a:r>
            <a:r>
              <a:rPr lang="en-US" sz="2594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fasilitas</a:t>
            </a:r>
            <a:r>
              <a:rPr lang="en-US" sz="2594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594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sekolah</a:t>
            </a:r>
            <a:r>
              <a:rPr lang="en-US" sz="2594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594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terbatas</a:t>
            </a:r>
            <a:r>
              <a:rPr lang="en-US" sz="2594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</a:t>
            </a:r>
            <a:r>
              <a:rPr lang="en-US" sz="2594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atau</a:t>
            </a:r>
            <a:r>
              <a:rPr lang="en-US" sz="2594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594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kecanduan</a:t>
            </a:r>
            <a:r>
              <a:rPr lang="en-US" sz="2594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594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gawai</a:t>
            </a:r>
            <a:r>
              <a:rPr lang="en-US" sz="2594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(gadget).</a:t>
            </a:r>
          </a:p>
          <a:p>
            <a:pPr algn="just">
              <a:lnSpc>
                <a:spcPts val="3632"/>
              </a:lnSpc>
              <a:spcBef>
                <a:spcPct val="0"/>
              </a:spcBef>
            </a:pPr>
            <a:endParaRPr lang="en-US" sz="2594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833" b="-1833"/>
            </a:stretch>
          </a:blipFill>
        </p:spPr>
      </p:sp>
      <p:sp>
        <p:nvSpPr>
          <p:cNvPr id="3" name="Freeform 3"/>
          <p:cNvSpPr/>
          <p:nvPr/>
        </p:nvSpPr>
        <p:spPr>
          <a:xfrm flipV="1">
            <a:off x="0" y="0"/>
            <a:ext cx="4346574" cy="2405104"/>
          </a:xfrm>
          <a:custGeom>
            <a:avLst/>
            <a:gdLst/>
            <a:ahLst/>
            <a:cxnLst/>
            <a:rect l="l" t="t" r="r" b="b"/>
            <a:pathLst>
              <a:path w="4346574" h="2405104">
                <a:moveTo>
                  <a:pt x="0" y="2405104"/>
                </a:moveTo>
                <a:lnTo>
                  <a:pt x="4346574" y="2405104"/>
                </a:lnTo>
                <a:lnTo>
                  <a:pt x="4346574" y="0"/>
                </a:lnTo>
                <a:lnTo>
                  <a:pt x="0" y="0"/>
                </a:lnTo>
                <a:lnTo>
                  <a:pt x="0" y="2405104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flipH="1">
            <a:off x="13941426" y="7881896"/>
            <a:ext cx="4346574" cy="2405104"/>
          </a:xfrm>
          <a:custGeom>
            <a:avLst/>
            <a:gdLst/>
            <a:ahLst/>
            <a:cxnLst/>
            <a:rect l="l" t="t" r="r" b="b"/>
            <a:pathLst>
              <a:path w="4346574" h="2405104">
                <a:moveTo>
                  <a:pt x="4346574" y="0"/>
                </a:moveTo>
                <a:lnTo>
                  <a:pt x="0" y="0"/>
                </a:lnTo>
                <a:lnTo>
                  <a:pt x="0" y="2405104"/>
                </a:lnTo>
                <a:lnTo>
                  <a:pt x="4346574" y="2405104"/>
                </a:lnTo>
                <a:lnTo>
                  <a:pt x="4346574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445780" y="1629335"/>
            <a:ext cx="13735903" cy="7757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62463" lvl="1" indent="-481231" algn="l">
              <a:lnSpc>
                <a:spcPts val="6241"/>
              </a:lnSpc>
              <a:spcBef>
                <a:spcPct val="0"/>
              </a:spcBef>
              <a:buAutoNum type="arabicPeriod"/>
            </a:pPr>
            <a:r>
              <a:rPr lang="en-US" sz="4457" b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 Asesmen dan Identifikasi Awal</a:t>
            </a:r>
          </a:p>
        </p:txBody>
      </p:sp>
      <p:sp>
        <p:nvSpPr>
          <p:cNvPr id="6" name="Freeform 6"/>
          <p:cNvSpPr/>
          <p:nvPr/>
        </p:nvSpPr>
        <p:spPr>
          <a:xfrm>
            <a:off x="-110378" y="9258300"/>
            <a:ext cx="6380365" cy="1100613"/>
          </a:xfrm>
          <a:custGeom>
            <a:avLst/>
            <a:gdLst/>
            <a:ahLst/>
            <a:cxnLst/>
            <a:rect l="l" t="t" r="r" b="b"/>
            <a:pathLst>
              <a:path w="6380365" h="1100613">
                <a:moveTo>
                  <a:pt x="0" y="0"/>
                </a:moveTo>
                <a:lnTo>
                  <a:pt x="6380365" y="0"/>
                </a:lnTo>
                <a:lnTo>
                  <a:pt x="6380365" y="1100613"/>
                </a:lnTo>
                <a:lnTo>
                  <a:pt x="0" y="110061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flipH="1" flipV="1">
            <a:off x="12021647" y="-71913"/>
            <a:ext cx="6380365" cy="1100613"/>
          </a:xfrm>
          <a:custGeom>
            <a:avLst/>
            <a:gdLst/>
            <a:ahLst/>
            <a:cxnLst/>
            <a:rect l="l" t="t" r="r" b="b"/>
            <a:pathLst>
              <a:path w="6380365" h="1100613">
                <a:moveTo>
                  <a:pt x="6380365" y="1100613"/>
                </a:moveTo>
                <a:lnTo>
                  <a:pt x="0" y="1100613"/>
                </a:lnTo>
                <a:lnTo>
                  <a:pt x="0" y="0"/>
                </a:lnTo>
                <a:lnTo>
                  <a:pt x="6380365" y="0"/>
                </a:lnTo>
                <a:lnTo>
                  <a:pt x="6380365" y="1100613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938380" y="2697034"/>
            <a:ext cx="15436957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21"/>
              </a:lnSpc>
              <a:spcBef>
                <a:spcPct val="0"/>
              </a:spcBef>
            </a:pPr>
            <a:r>
              <a:rPr lang="en-US" sz="3200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Proses </a:t>
            </a:r>
            <a:r>
              <a:rPr lang="en-US" sz="3200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menemukenali</a:t>
            </a:r>
            <a:r>
              <a:rPr lang="en-US" sz="3200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kondisi</a:t>
            </a:r>
            <a:r>
              <a:rPr lang="en-US" sz="3200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fisik</a:t>
            </a:r>
            <a:r>
              <a:rPr lang="en-US" sz="3200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, </a:t>
            </a:r>
            <a:r>
              <a:rPr lang="en-US" sz="3200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intelektual</a:t>
            </a:r>
            <a:r>
              <a:rPr lang="en-US" sz="3200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, </a:t>
            </a:r>
            <a:r>
              <a:rPr lang="en-US" sz="3200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sosial</a:t>
            </a:r>
            <a:r>
              <a:rPr lang="en-US" sz="3200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, </a:t>
            </a:r>
            <a:r>
              <a:rPr lang="en-US" sz="3200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atau</a:t>
            </a:r>
            <a:r>
              <a:rPr lang="en-US" sz="3200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emosional</a:t>
            </a:r>
            <a:r>
              <a:rPr lang="en-US" sz="3200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siswa</a:t>
            </a:r>
            <a:r>
              <a:rPr lang="en-US" sz="3200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yang </a:t>
            </a:r>
            <a:r>
              <a:rPr lang="en-US" sz="3200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diduga</a:t>
            </a:r>
            <a:r>
              <a:rPr lang="en-US" sz="3200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memiliki</a:t>
            </a:r>
            <a:r>
              <a:rPr lang="en-US" sz="3200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kebutuhan</a:t>
            </a:r>
            <a:r>
              <a:rPr lang="en-US" sz="3200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khusus</a:t>
            </a:r>
            <a:r>
              <a:rPr lang="en-US" sz="3200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menggunakan</a:t>
            </a:r>
            <a:r>
              <a:rPr lang="en-US" sz="3200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instrumen</a:t>
            </a:r>
            <a:r>
              <a:rPr lang="en-US" sz="3200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skrining</a:t>
            </a:r>
            <a:r>
              <a:rPr lang="en-US" sz="3200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dasar</a:t>
            </a:r>
            <a:r>
              <a:rPr lang="en-US" sz="3200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22030" y="3791572"/>
            <a:ext cx="15718513" cy="923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632"/>
              </a:lnSpc>
              <a:spcBef>
                <a:spcPct val="0"/>
              </a:spcBef>
            </a:pP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Tujuan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utama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adalah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memetakan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indikator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hambatan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belajar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tanpa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memberikan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diagnosis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medis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secara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mandiri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22030" y="5940806"/>
            <a:ext cx="16943153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21"/>
              </a:lnSpc>
              <a:spcBef>
                <a:spcPct val="0"/>
              </a:spcBef>
            </a:pPr>
            <a:r>
              <a:rPr lang="en-US" sz="3200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Proses </a:t>
            </a:r>
            <a:r>
              <a:rPr lang="en-US" sz="3200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penilaian</a:t>
            </a:r>
            <a:r>
              <a:rPr lang="en-US" sz="3200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mendalam</a:t>
            </a:r>
            <a:r>
              <a:rPr lang="en-US" sz="3200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yang </a:t>
            </a:r>
            <a:r>
              <a:rPr lang="en-US" sz="3200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mencakup</a:t>
            </a:r>
            <a:r>
              <a:rPr lang="en-US" sz="3200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Asesmen</a:t>
            </a:r>
            <a:r>
              <a:rPr lang="en-US" sz="3200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Akademik</a:t>
            </a:r>
            <a:r>
              <a:rPr lang="en-US" sz="3200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(</a:t>
            </a:r>
            <a:r>
              <a:rPr lang="en-US" sz="3200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kemampuan</a:t>
            </a:r>
            <a:r>
              <a:rPr lang="en-US" sz="3200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membaca</a:t>
            </a:r>
            <a:r>
              <a:rPr lang="en-US" sz="3200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, </a:t>
            </a:r>
            <a:r>
              <a:rPr lang="en-US" sz="3200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menulis</a:t>
            </a:r>
            <a:r>
              <a:rPr lang="en-US" sz="3200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, </a:t>
            </a:r>
            <a:r>
              <a:rPr lang="en-US" sz="3200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berhitung</a:t>
            </a:r>
            <a:r>
              <a:rPr lang="en-US" sz="3200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) dan </a:t>
            </a:r>
            <a:r>
              <a:rPr lang="en-US" sz="3200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Asesmen</a:t>
            </a:r>
            <a:r>
              <a:rPr lang="en-US" sz="3200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Kekhususan</a:t>
            </a:r>
            <a:r>
              <a:rPr lang="en-US" sz="3200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(</a:t>
            </a:r>
            <a:r>
              <a:rPr lang="en-US" sz="3200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fungsi</a:t>
            </a:r>
            <a:r>
              <a:rPr lang="en-US" sz="3200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sensorik</a:t>
            </a:r>
            <a:r>
              <a:rPr lang="en-US" sz="3200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/</a:t>
            </a:r>
            <a:r>
              <a:rPr lang="en-US" sz="3200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motorik</a:t>
            </a:r>
            <a:r>
              <a:rPr lang="en-US" sz="3200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).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22030" y="7079910"/>
            <a:ext cx="15718513" cy="1384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632"/>
              </a:lnSpc>
            </a:pP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Menghasilkan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baseline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kemampuan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awal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siswa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sebagai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dasar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penyusunan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program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pembelajaran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.</a:t>
            </a:r>
          </a:p>
          <a:p>
            <a:pPr algn="just">
              <a:lnSpc>
                <a:spcPts val="3632"/>
              </a:lnSpc>
              <a:spcBef>
                <a:spcPct val="0"/>
              </a:spcBef>
            </a:pPr>
            <a:endParaRPr lang="en-US" sz="32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445780" y="5124995"/>
            <a:ext cx="13735903" cy="7757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62463" lvl="1" indent="-481231" algn="l">
              <a:lnSpc>
                <a:spcPts val="6241"/>
              </a:lnSpc>
              <a:spcBef>
                <a:spcPct val="0"/>
              </a:spcBef>
              <a:buAutoNum type="arabicPeriod"/>
            </a:pPr>
            <a:r>
              <a:rPr lang="en-US" sz="4457" b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Asesmen Diagnostik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488933" y="510665"/>
            <a:ext cx="15123035" cy="10329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341"/>
              </a:lnSpc>
              <a:spcBef>
                <a:spcPct val="0"/>
              </a:spcBef>
            </a:pPr>
            <a:r>
              <a:rPr lang="en-US" sz="5957" b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Identifikasi &amp; Asesmen PDBK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833" b="-1833"/>
            </a:stretch>
          </a:blipFill>
        </p:spPr>
      </p:sp>
      <p:sp>
        <p:nvSpPr>
          <p:cNvPr id="3" name="Freeform 3"/>
          <p:cNvSpPr/>
          <p:nvPr/>
        </p:nvSpPr>
        <p:spPr>
          <a:xfrm flipV="1">
            <a:off x="0" y="0"/>
            <a:ext cx="4346574" cy="2405104"/>
          </a:xfrm>
          <a:custGeom>
            <a:avLst/>
            <a:gdLst/>
            <a:ahLst/>
            <a:cxnLst/>
            <a:rect l="l" t="t" r="r" b="b"/>
            <a:pathLst>
              <a:path w="4346574" h="2405104">
                <a:moveTo>
                  <a:pt x="0" y="2405104"/>
                </a:moveTo>
                <a:lnTo>
                  <a:pt x="4346574" y="2405104"/>
                </a:lnTo>
                <a:lnTo>
                  <a:pt x="4346574" y="0"/>
                </a:lnTo>
                <a:lnTo>
                  <a:pt x="0" y="0"/>
                </a:lnTo>
                <a:lnTo>
                  <a:pt x="0" y="2405104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flipH="1">
            <a:off x="13941426" y="7881896"/>
            <a:ext cx="4346574" cy="2405104"/>
          </a:xfrm>
          <a:custGeom>
            <a:avLst/>
            <a:gdLst/>
            <a:ahLst/>
            <a:cxnLst/>
            <a:rect l="l" t="t" r="r" b="b"/>
            <a:pathLst>
              <a:path w="4346574" h="2405104">
                <a:moveTo>
                  <a:pt x="4346574" y="0"/>
                </a:moveTo>
                <a:lnTo>
                  <a:pt x="0" y="0"/>
                </a:lnTo>
                <a:lnTo>
                  <a:pt x="0" y="2405104"/>
                </a:lnTo>
                <a:lnTo>
                  <a:pt x="4346574" y="2405104"/>
                </a:lnTo>
                <a:lnTo>
                  <a:pt x="4346574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409165" y="2319379"/>
            <a:ext cx="13735903" cy="7757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62463" lvl="1" indent="-481231" algn="l">
              <a:lnSpc>
                <a:spcPts val="6241"/>
              </a:lnSpc>
              <a:spcBef>
                <a:spcPct val="0"/>
              </a:spcBef>
              <a:buAutoNum type="arabicPeriod"/>
            </a:pPr>
            <a:r>
              <a:rPr lang="en-US" sz="4457" b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Modifikasi &amp; Simplifikasi</a:t>
            </a:r>
          </a:p>
        </p:txBody>
      </p:sp>
      <p:sp>
        <p:nvSpPr>
          <p:cNvPr id="6" name="Freeform 6"/>
          <p:cNvSpPr/>
          <p:nvPr/>
        </p:nvSpPr>
        <p:spPr>
          <a:xfrm>
            <a:off x="-110378" y="9258300"/>
            <a:ext cx="6380365" cy="1100613"/>
          </a:xfrm>
          <a:custGeom>
            <a:avLst/>
            <a:gdLst/>
            <a:ahLst/>
            <a:cxnLst/>
            <a:rect l="l" t="t" r="r" b="b"/>
            <a:pathLst>
              <a:path w="6380365" h="1100613">
                <a:moveTo>
                  <a:pt x="0" y="0"/>
                </a:moveTo>
                <a:lnTo>
                  <a:pt x="6380365" y="0"/>
                </a:lnTo>
                <a:lnTo>
                  <a:pt x="6380365" y="1100613"/>
                </a:lnTo>
                <a:lnTo>
                  <a:pt x="0" y="110061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flipH="1" flipV="1">
            <a:off x="12021647" y="-71913"/>
            <a:ext cx="6380365" cy="1100613"/>
          </a:xfrm>
          <a:custGeom>
            <a:avLst/>
            <a:gdLst/>
            <a:ahLst/>
            <a:cxnLst/>
            <a:rect l="l" t="t" r="r" b="b"/>
            <a:pathLst>
              <a:path w="6380365" h="1100613">
                <a:moveTo>
                  <a:pt x="6380365" y="1100613"/>
                </a:moveTo>
                <a:lnTo>
                  <a:pt x="0" y="1100613"/>
                </a:lnTo>
                <a:lnTo>
                  <a:pt x="0" y="0"/>
                </a:lnTo>
                <a:lnTo>
                  <a:pt x="6380365" y="0"/>
                </a:lnTo>
                <a:lnTo>
                  <a:pt x="6380365" y="1100613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1028700" y="3156507"/>
            <a:ext cx="15436957" cy="9135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21"/>
              </a:lnSpc>
              <a:spcBef>
                <a:spcPct val="0"/>
              </a:spcBef>
            </a:pPr>
            <a:r>
              <a:rPr lang="en-US" sz="2657" b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Penyesuaian tingkat kesulitan materi, Capaian Pembelajaran (CP), atau Tujuan Pembelajaran (TP) agar sesuai kapasitas kognitif PDBK.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8700" y="5074439"/>
            <a:ext cx="16943153" cy="9135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21"/>
              </a:lnSpc>
              <a:spcBef>
                <a:spcPct val="0"/>
              </a:spcBef>
            </a:pPr>
            <a:r>
              <a:rPr lang="en-US" sz="2657" b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Mengganti materi yang tidak memungkinkan (contoh: teks visual diganti materi audio untuk siswa tunanetra) atau menyisihkan materi yang tidakrelevan.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73898" y="4070070"/>
            <a:ext cx="13735903" cy="7757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62463" lvl="1" indent="-481231" algn="l">
              <a:lnSpc>
                <a:spcPts val="6241"/>
              </a:lnSpc>
              <a:spcBef>
                <a:spcPct val="0"/>
              </a:spcBef>
              <a:buAutoNum type="arabicPeriod"/>
            </a:pPr>
            <a:r>
              <a:rPr lang="en-US" sz="4457" b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Substitusi &amp; Omisi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73898" y="6180084"/>
            <a:ext cx="13735903" cy="7757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62463" lvl="1" indent="-481231" algn="l">
              <a:lnSpc>
                <a:spcPts val="6241"/>
              </a:lnSpc>
              <a:spcBef>
                <a:spcPct val="0"/>
              </a:spcBef>
              <a:buAutoNum type="arabicPeriod"/>
            </a:pPr>
            <a:r>
              <a:rPr lang="en-US" sz="4457" b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Duplikasi &amp; Eskalasi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28700" y="6993953"/>
            <a:ext cx="16943153" cy="9135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21"/>
              </a:lnSpc>
              <a:spcBef>
                <a:spcPct val="0"/>
              </a:spcBef>
            </a:pPr>
            <a:r>
              <a:rPr lang="en-US" sz="2657" b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Menggunakan materi standar nasional bagi PDBK tanpa hambatan intelektual, atau memberikan pengayaan materi bagi siswa berkemampuan cerdas istimewa.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488933" y="510665"/>
            <a:ext cx="15123035" cy="10329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341"/>
              </a:lnSpc>
              <a:spcBef>
                <a:spcPct val="0"/>
              </a:spcBef>
            </a:pPr>
            <a:r>
              <a:rPr lang="en-US" sz="5957" b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Adaptasi Modifikasi Kurikulum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833" b="-1833"/>
            </a:stretch>
          </a:blipFill>
        </p:spPr>
      </p:sp>
      <p:sp>
        <p:nvSpPr>
          <p:cNvPr id="3" name="Freeform 3"/>
          <p:cNvSpPr/>
          <p:nvPr/>
        </p:nvSpPr>
        <p:spPr>
          <a:xfrm flipV="1">
            <a:off x="0" y="0"/>
            <a:ext cx="4346574" cy="2405104"/>
          </a:xfrm>
          <a:custGeom>
            <a:avLst/>
            <a:gdLst/>
            <a:ahLst/>
            <a:cxnLst/>
            <a:rect l="l" t="t" r="r" b="b"/>
            <a:pathLst>
              <a:path w="4346574" h="2405104">
                <a:moveTo>
                  <a:pt x="0" y="2405104"/>
                </a:moveTo>
                <a:lnTo>
                  <a:pt x="4346574" y="2405104"/>
                </a:lnTo>
                <a:lnTo>
                  <a:pt x="4346574" y="0"/>
                </a:lnTo>
                <a:lnTo>
                  <a:pt x="0" y="0"/>
                </a:lnTo>
                <a:lnTo>
                  <a:pt x="0" y="2405104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flipH="1">
            <a:off x="13941426" y="7881896"/>
            <a:ext cx="4346574" cy="2405104"/>
          </a:xfrm>
          <a:custGeom>
            <a:avLst/>
            <a:gdLst/>
            <a:ahLst/>
            <a:cxnLst/>
            <a:rect l="l" t="t" r="r" b="b"/>
            <a:pathLst>
              <a:path w="4346574" h="2405104">
                <a:moveTo>
                  <a:pt x="4346574" y="0"/>
                </a:moveTo>
                <a:lnTo>
                  <a:pt x="0" y="0"/>
                </a:lnTo>
                <a:lnTo>
                  <a:pt x="0" y="2405104"/>
                </a:lnTo>
                <a:lnTo>
                  <a:pt x="4346574" y="2405104"/>
                </a:lnTo>
                <a:lnTo>
                  <a:pt x="4346574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434620" y="1185112"/>
            <a:ext cx="13735903" cy="7757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41"/>
              </a:lnSpc>
              <a:spcBef>
                <a:spcPct val="0"/>
              </a:spcBef>
            </a:pPr>
            <a:r>
              <a:rPr lang="en-US" sz="4457" b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                Program Pembelajaran Individual (PPI)</a:t>
            </a:r>
          </a:p>
        </p:txBody>
      </p:sp>
      <p:sp>
        <p:nvSpPr>
          <p:cNvPr id="6" name="Freeform 6"/>
          <p:cNvSpPr/>
          <p:nvPr/>
        </p:nvSpPr>
        <p:spPr>
          <a:xfrm>
            <a:off x="-110378" y="9258300"/>
            <a:ext cx="6380365" cy="1100613"/>
          </a:xfrm>
          <a:custGeom>
            <a:avLst/>
            <a:gdLst/>
            <a:ahLst/>
            <a:cxnLst/>
            <a:rect l="l" t="t" r="r" b="b"/>
            <a:pathLst>
              <a:path w="6380365" h="1100613">
                <a:moveTo>
                  <a:pt x="0" y="0"/>
                </a:moveTo>
                <a:lnTo>
                  <a:pt x="6380365" y="0"/>
                </a:lnTo>
                <a:lnTo>
                  <a:pt x="6380365" y="1100613"/>
                </a:lnTo>
                <a:lnTo>
                  <a:pt x="0" y="110061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flipH="1" flipV="1">
            <a:off x="12021647" y="-71913"/>
            <a:ext cx="6380365" cy="1100613"/>
          </a:xfrm>
          <a:custGeom>
            <a:avLst/>
            <a:gdLst/>
            <a:ahLst/>
            <a:cxnLst/>
            <a:rect l="l" t="t" r="r" b="b"/>
            <a:pathLst>
              <a:path w="6380365" h="1100613">
                <a:moveTo>
                  <a:pt x="6380365" y="1100613"/>
                </a:moveTo>
                <a:lnTo>
                  <a:pt x="0" y="1100613"/>
                </a:lnTo>
                <a:lnTo>
                  <a:pt x="0" y="0"/>
                </a:lnTo>
                <a:lnTo>
                  <a:pt x="6380365" y="0"/>
                </a:lnTo>
                <a:lnTo>
                  <a:pt x="6380365" y="1100613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1028700" y="2155393"/>
            <a:ext cx="15436957" cy="14234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721"/>
              </a:lnSpc>
              <a:spcBef>
                <a:spcPct val="0"/>
              </a:spcBef>
            </a:pPr>
            <a:r>
              <a:rPr lang="en-US" sz="3200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Program </a:t>
            </a:r>
            <a:r>
              <a:rPr lang="en-US" sz="3200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Pembelajaran</a:t>
            </a:r>
            <a:r>
              <a:rPr lang="en-US" sz="3200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Individual (PPI) </a:t>
            </a:r>
            <a:r>
              <a:rPr lang="en-US" sz="3200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adalah</a:t>
            </a:r>
            <a:r>
              <a:rPr lang="en-US" sz="3200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rancangan</a:t>
            </a:r>
            <a:r>
              <a:rPr lang="en-US" sz="3200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dokumen</a:t>
            </a:r>
            <a:r>
              <a:rPr lang="en-US" sz="3200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pembelajaran</a:t>
            </a:r>
            <a:r>
              <a:rPr lang="en-US" sz="3200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khusus</a:t>
            </a:r>
            <a:r>
              <a:rPr lang="en-US" sz="3200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yang </a:t>
            </a:r>
            <a:r>
              <a:rPr lang="en-US" sz="3200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disesuaikan</a:t>
            </a:r>
            <a:r>
              <a:rPr lang="en-US" sz="3200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dengan</a:t>
            </a:r>
            <a:r>
              <a:rPr lang="en-US" sz="3200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profil</a:t>
            </a:r>
            <a:r>
              <a:rPr lang="en-US" sz="3200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dan </a:t>
            </a:r>
            <a:r>
              <a:rPr lang="en-US" sz="3200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hambatan</a:t>
            </a:r>
            <a:r>
              <a:rPr lang="en-US" sz="3200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unik</a:t>
            </a:r>
            <a:r>
              <a:rPr lang="en-US" sz="3200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PDBK.</a:t>
            </a:r>
          </a:p>
          <a:p>
            <a:pPr algn="just">
              <a:lnSpc>
                <a:spcPts val="3721"/>
              </a:lnSpc>
              <a:spcBef>
                <a:spcPct val="0"/>
              </a:spcBef>
            </a:pPr>
            <a:endParaRPr lang="en-US" sz="3200" b="1" dirty="0">
              <a:solidFill>
                <a:srgbClr val="000000"/>
              </a:solidFill>
              <a:latin typeface="Breul Grotesk Bold"/>
              <a:ea typeface="Breul Grotesk Bold"/>
              <a:cs typeface="Breul Grotesk Bold"/>
              <a:sym typeface="Breul Grotesk Bol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028700" y="3974704"/>
            <a:ext cx="16943153" cy="14234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21"/>
              </a:lnSpc>
              <a:spcBef>
                <a:spcPct val="0"/>
              </a:spcBef>
            </a:pPr>
            <a:r>
              <a:rPr lang="en-US" sz="3200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Komponen</a:t>
            </a:r>
            <a:r>
              <a:rPr lang="en-US" sz="3200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Utama: Baseline </a:t>
            </a:r>
            <a:r>
              <a:rPr lang="en-US" sz="3200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kemampuan</a:t>
            </a:r>
            <a:r>
              <a:rPr lang="en-US" sz="3200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, </a:t>
            </a:r>
            <a:r>
              <a:rPr lang="en-US" sz="3200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tujuan</a:t>
            </a:r>
            <a:r>
              <a:rPr lang="en-US" sz="3200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jangka</a:t>
            </a:r>
            <a:r>
              <a:rPr lang="en-US" sz="3200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panjang</a:t>
            </a:r>
            <a:r>
              <a:rPr lang="en-US" sz="3200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&amp; </a:t>
            </a:r>
            <a:r>
              <a:rPr lang="en-US" sz="3200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pendek</a:t>
            </a:r>
            <a:r>
              <a:rPr lang="en-US" sz="3200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, </a:t>
            </a:r>
            <a:r>
              <a:rPr lang="en-US" sz="3200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serta</a:t>
            </a:r>
            <a:r>
              <a:rPr lang="en-US" sz="3200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strategi </a:t>
            </a:r>
            <a:r>
              <a:rPr lang="en-US" sz="3200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intervensi</a:t>
            </a:r>
            <a:r>
              <a:rPr lang="en-US" sz="3200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.</a:t>
            </a:r>
          </a:p>
          <a:p>
            <a:pPr algn="l">
              <a:lnSpc>
                <a:spcPts val="3721"/>
              </a:lnSpc>
              <a:spcBef>
                <a:spcPct val="0"/>
              </a:spcBef>
            </a:pPr>
            <a:endParaRPr lang="en-US" sz="3200" b="1" dirty="0">
              <a:solidFill>
                <a:srgbClr val="000000"/>
              </a:solidFill>
              <a:latin typeface="Breul Grotesk Bold"/>
              <a:ea typeface="Breul Grotesk Bold"/>
              <a:cs typeface="Breul Grotesk Bold"/>
              <a:sym typeface="Breul Grotesk Bo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028700" y="5095875"/>
            <a:ext cx="16943153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21"/>
              </a:lnSpc>
              <a:spcBef>
                <a:spcPct val="0"/>
              </a:spcBef>
            </a:pPr>
            <a:r>
              <a:rPr lang="en-US" sz="3200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Akomodasi</a:t>
            </a:r>
            <a:r>
              <a:rPr lang="en-US" sz="3200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Khusus</a:t>
            </a:r>
            <a:r>
              <a:rPr lang="en-US" sz="3200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:</a:t>
            </a:r>
            <a:r>
              <a:rPr lang="id-ID" sz="3200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Fokus</a:t>
            </a:r>
            <a:r>
              <a:rPr lang="en-US" sz="3200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pada </a:t>
            </a:r>
            <a:r>
              <a:rPr lang="en-US" sz="3200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keterampilan</a:t>
            </a:r>
            <a:r>
              <a:rPr lang="id-ID" sz="3200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hidup</a:t>
            </a:r>
            <a:r>
              <a:rPr lang="id-ID" sz="3200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harian</a:t>
            </a:r>
            <a:r>
              <a:rPr lang="en-US" sz="3200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(Activity Daily Living) dan </a:t>
            </a:r>
            <a:r>
              <a:rPr lang="en-US" sz="3200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kemandirian</a:t>
            </a:r>
            <a:r>
              <a:rPr lang="en-US" sz="3200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61357" y="6570266"/>
            <a:ext cx="16943153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21"/>
              </a:lnSpc>
              <a:spcBef>
                <a:spcPct val="0"/>
              </a:spcBef>
            </a:pPr>
            <a:r>
              <a:rPr lang="en-US" sz="3200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Kolaborasi</a:t>
            </a:r>
            <a:r>
              <a:rPr lang="en-US" sz="3200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Tim PPI</a:t>
            </a:r>
            <a:r>
              <a:rPr lang="id-ID" sz="3200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</a:t>
            </a:r>
            <a:r>
              <a:rPr lang="en-US" sz="3200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:</a:t>
            </a:r>
            <a:r>
              <a:rPr lang="id-ID" sz="3200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Disusun</a:t>
            </a:r>
            <a:r>
              <a:rPr lang="id-ID" sz="3200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bersama</a:t>
            </a:r>
            <a:r>
              <a:rPr lang="en-US" sz="3200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oleh Guru Kelas, Guru </a:t>
            </a:r>
            <a:r>
              <a:rPr lang="en-US" sz="3200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PendampingKhusus</a:t>
            </a:r>
            <a:r>
              <a:rPr lang="en-US" sz="3200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(GPK), Orang </a:t>
            </a:r>
            <a:r>
              <a:rPr lang="en-US" sz="3200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Tua</a:t>
            </a:r>
            <a:r>
              <a:rPr lang="en-US" sz="3200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, dan Tenaga Ahli/</a:t>
            </a:r>
            <a:r>
              <a:rPr lang="en-US" sz="3200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Psikolog</a:t>
            </a:r>
            <a:r>
              <a:rPr lang="en-US" sz="3200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833" b="-1833"/>
            </a:stretch>
          </a:blipFill>
        </p:spPr>
      </p:sp>
      <p:sp>
        <p:nvSpPr>
          <p:cNvPr id="3" name="Freeform 3"/>
          <p:cNvSpPr/>
          <p:nvPr/>
        </p:nvSpPr>
        <p:spPr>
          <a:xfrm flipV="1">
            <a:off x="0" y="0"/>
            <a:ext cx="4346574" cy="2405104"/>
          </a:xfrm>
          <a:custGeom>
            <a:avLst/>
            <a:gdLst/>
            <a:ahLst/>
            <a:cxnLst/>
            <a:rect l="l" t="t" r="r" b="b"/>
            <a:pathLst>
              <a:path w="4346574" h="2405104">
                <a:moveTo>
                  <a:pt x="0" y="2405104"/>
                </a:moveTo>
                <a:lnTo>
                  <a:pt x="4346574" y="2405104"/>
                </a:lnTo>
                <a:lnTo>
                  <a:pt x="4346574" y="0"/>
                </a:lnTo>
                <a:lnTo>
                  <a:pt x="0" y="0"/>
                </a:lnTo>
                <a:lnTo>
                  <a:pt x="0" y="2405104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flipH="1">
            <a:off x="13941426" y="7881896"/>
            <a:ext cx="4346574" cy="2405104"/>
          </a:xfrm>
          <a:custGeom>
            <a:avLst/>
            <a:gdLst/>
            <a:ahLst/>
            <a:cxnLst/>
            <a:rect l="l" t="t" r="r" b="b"/>
            <a:pathLst>
              <a:path w="4346574" h="2405104">
                <a:moveTo>
                  <a:pt x="4346574" y="0"/>
                </a:moveTo>
                <a:lnTo>
                  <a:pt x="0" y="0"/>
                </a:lnTo>
                <a:lnTo>
                  <a:pt x="0" y="2405104"/>
                </a:lnTo>
                <a:lnTo>
                  <a:pt x="4346574" y="2405104"/>
                </a:lnTo>
                <a:lnTo>
                  <a:pt x="4346574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612807" y="938731"/>
            <a:ext cx="13735903" cy="7757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41"/>
              </a:lnSpc>
              <a:spcBef>
                <a:spcPct val="0"/>
              </a:spcBef>
            </a:pPr>
            <a:r>
              <a:rPr lang="en-US" sz="4457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Strategi </a:t>
            </a:r>
            <a:r>
              <a:rPr lang="en-US" sz="4457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Pembelajaran</a:t>
            </a:r>
            <a:r>
              <a:rPr lang="en-US" sz="4457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</a:t>
            </a:r>
            <a:r>
              <a:rPr lang="en-US" sz="4457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Adaptif</a:t>
            </a:r>
            <a:endParaRPr lang="en-US" sz="4457" b="1" dirty="0">
              <a:solidFill>
                <a:srgbClr val="000000"/>
              </a:solidFill>
              <a:latin typeface="Breul Grotesk Bold"/>
              <a:ea typeface="Breul Grotesk Bold"/>
              <a:cs typeface="Breul Grotesk Bold"/>
              <a:sym typeface="Breul Grotesk Bold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-110378" y="9258300"/>
            <a:ext cx="6380365" cy="1100613"/>
          </a:xfrm>
          <a:custGeom>
            <a:avLst/>
            <a:gdLst/>
            <a:ahLst/>
            <a:cxnLst/>
            <a:rect l="l" t="t" r="r" b="b"/>
            <a:pathLst>
              <a:path w="6380365" h="1100613">
                <a:moveTo>
                  <a:pt x="0" y="0"/>
                </a:moveTo>
                <a:lnTo>
                  <a:pt x="6380365" y="0"/>
                </a:lnTo>
                <a:lnTo>
                  <a:pt x="6380365" y="1100613"/>
                </a:lnTo>
                <a:lnTo>
                  <a:pt x="0" y="110061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flipH="1" flipV="1">
            <a:off x="12021647" y="-71913"/>
            <a:ext cx="6380365" cy="1100613"/>
          </a:xfrm>
          <a:custGeom>
            <a:avLst/>
            <a:gdLst/>
            <a:ahLst/>
            <a:cxnLst/>
            <a:rect l="l" t="t" r="r" b="b"/>
            <a:pathLst>
              <a:path w="6380365" h="1100613">
                <a:moveTo>
                  <a:pt x="6380365" y="1100613"/>
                </a:moveTo>
                <a:lnTo>
                  <a:pt x="0" y="1100613"/>
                </a:lnTo>
                <a:lnTo>
                  <a:pt x="0" y="0"/>
                </a:lnTo>
                <a:lnTo>
                  <a:pt x="6380365" y="0"/>
                </a:lnTo>
                <a:lnTo>
                  <a:pt x="6380365" y="1100613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1028700" y="2163012"/>
            <a:ext cx="15436957" cy="14234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21"/>
              </a:lnSpc>
              <a:spcBef>
                <a:spcPct val="0"/>
              </a:spcBef>
            </a:pPr>
            <a:r>
              <a:rPr lang="en-US" sz="3200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Pembelajaran</a:t>
            </a:r>
            <a:r>
              <a:rPr lang="en-US" sz="3200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Diferensiasi</a:t>
            </a:r>
            <a:endParaRPr lang="en-US" sz="3200" b="1" dirty="0">
              <a:solidFill>
                <a:srgbClr val="000000"/>
              </a:solidFill>
              <a:latin typeface="Breul Grotesk Bold"/>
              <a:ea typeface="Breul Grotesk Bold"/>
              <a:cs typeface="Breul Grotesk Bold"/>
              <a:sym typeface="Breul Grotesk Bold"/>
            </a:endParaRPr>
          </a:p>
          <a:p>
            <a:pPr algn="l">
              <a:lnSpc>
                <a:spcPts val="3721"/>
              </a:lnSpc>
              <a:spcBef>
                <a:spcPct val="0"/>
              </a:spcBef>
            </a:pPr>
            <a:r>
              <a:rPr lang="en-US" sz="3200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Penyesuaian</a:t>
            </a:r>
            <a:r>
              <a:rPr lang="en-US" sz="3200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konten</a:t>
            </a:r>
            <a:r>
              <a:rPr lang="en-US" sz="3200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, proses, dan </a:t>
            </a:r>
            <a:r>
              <a:rPr lang="en-US" sz="3200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produk</a:t>
            </a:r>
            <a:r>
              <a:rPr lang="en-US" sz="3200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pembelajaran</a:t>
            </a:r>
            <a:r>
              <a:rPr lang="en-US" sz="3200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berdasarkan</a:t>
            </a:r>
            <a:r>
              <a:rPr lang="en-US" sz="3200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kesiapan</a:t>
            </a:r>
            <a:r>
              <a:rPr lang="en-US" sz="3200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belajar</a:t>
            </a:r>
            <a:r>
              <a:rPr lang="en-US" sz="3200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, </a:t>
            </a:r>
            <a:r>
              <a:rPr lang="en-US" sz="3200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minat</a:t>
            </a:r>
            <a:r>
              <a:rPr lang="en-US" sz="3200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, dan </a:t>
            </a:r>
            <a:r>
              <a:rPr lang="en-US" sz="3200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profil</a:t>
            </a:r>
            <a:r>
              <a:rPr lang="en-US" sz="3200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belajar</a:t>
            </a:r>
            <a:r>
              <a:rPr lang="en-US" sz="3200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unik</a:t>
            </a:r>
            <a:r>
              <a:rPr lang="en-US" sz="3200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setiap</a:t>
            </a:r>
            <a:r>
              <a:rPr lang="en-US" sz="3200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siswa</a:t>
            </a:r>
            <a:r>
              <a:rPr lang="en-US" sz="3200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8700" y="4220412"/>
            <a:ext cx="16943153" cy="14234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21"/>
              </a:lnSpc>
              <a:spcBef>
                <a:spcPct val="0"/>
              </a:spcBef>
            </a:pPr>
            <a:r>
              <a:rPr lang="en-US" sz="3200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Pendekatan</a:t>
            </a:r>
            <a:r>
              <a:rPr lang="en-US" sz="3200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Multisensori</a:t>
            </a:r>
            <a:endParaRPr lang="en-US" sz="3200" b="1" dirty="0">
              <a:solidFill>
                <a:srgbClr val="000000"/>
              </a:solidFill>
              <a:latin typeface="Breul Grotesk Bold"/>
              <a:ea typeface="Breul Grotesk Bold"/>
              <a:cs typeface="Breul Grotesk Bold"/>
              <a:sym typeface="Breul Grotesk Bold"/>
            </a:endParaRPr>
          </a:p>
          <a:p>
            <a:pPr algn="l">
              <a:lnSpc>
                <a:spcPts val="3721"/>
              </a:lnSpc>
              <a:spcBef>
                <a:spcPct val="0"/>
              </a:spcBef>
            </a:pPr>
            <a:r>
              <a:rPr lang="en-US" sz="3200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Menyajikan</a:t>
            </a:r>
            <a:r>
              <a:rPr lang="en-US" sz="3200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materi</a:t>
            </a:r>
            <a:r>
              <a:rPr lang="en-US" sz="3200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melalui</a:t>
            </a:r>
            <a:r>
              <a:rPr lang="en-US" sz="3200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stimulasi</a:t>
            </a:r>
            <a:r>
              <a:rPr lang="en-US" sz="3200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gabungan</a:t>
            </a:r>
            <a:r>
              <a:rPr lang="en-US" sz="3200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Audio, Visual, </a:t>
            </a:r>
            <a:r>
              <a:rPr lang="en-US" sz="3200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Kinestetik</a:t>
            </a:r>
            <a:r>
              <a:rPr lang="en-US" sz="3200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, dan </a:t>
            </a:r>
            <a:r>
              <a:rPr lang="en-US" sz="3200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Taktil</a:t>
            </a:r>
            <a:r>
              <a:rPr lang="en-US" sz="3200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(VAKT) </a:t>
            </a:r>
            <a:r>
              <a:rPr lang="en-US" sz="3200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untuk</a:t>
            </a:r>
            <a:r>
              <a:rPr lang="en-US" sz="3200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memperkuat</a:t>
            </a:r>
            <a:r>
              <a:rPr lang="en-US" sz="3200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pemahaman</a:t>
            </a:r>
            <a:r>
              <a:rPr lang="en-US" sz="3200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8700" y="6192087"/>
            <a:ext cx="16943153" cy="18979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21"/>
              </a:lnSpc>
            </a:pPr>
            <a:r>
              <a:rPr lang="en-US" sz="3200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Scaffolding &amp; Peer Tutoring</a:t>
            </a:r>
          </a:p>
          <a:p>
            <a:pPr algn="l">
              <a:lnSpc>
                <a:spcPts val="3721"/>
              </a:lnSpc>
            </a:pPr>
            <a:r>
              <a:rPr lang="en-US" sz="3200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Memberi</a:t>
            </a:r>
            <a:r>
              <a:rPr lang="en-US" sz="3200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kandukungan</a:t>
            </a:r>
            <a:r>
              <a:rPr lang="en-US" sz="3200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bertahap</a:t>
            </a:r>
            <a:r>
              <a:rPr lang="en-US" sz="3200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hingga</a:t>
            </a:r>
            <a:r>
              <a:rPr lang="en-US" sz="3200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siswa</a:t>
            </a:r>
            <a:r>
              <a:rPr lang="en-US" sz="3200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mandiri</a:t>
            </a:r>
            <a:r>
              <a:rPr lang="en-US" sz="3200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, </a:t>
            </a:r>
            <a:r>
              <a:rPr lang="en-US" sz="3200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serta</a:t>
            </a:r>
            <a:r>
              <a:rPr lang="en-US" sz="3200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memberdayakan</a:t>
            </a:r>
            <a:r>
              <a:rPr lang="en-US" sz="3200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teman</a:t>
            </a:r>
            <a:r>
              <a:rPr lang="en-US" sz="3200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sebaya</a:t>
            </a:r>
            <a:r>
              <a:rPr lang="en-US" sz="3200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sebagai</a:t>
            </a:r>
            <a:r>
              <a:rPr lang="en-US" sz="3200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tutor </a:t>
            </a:r>
            <a:r>
              <a:rPr lang="en-US" sz="3200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pendamping</a:t>
            </a:r>
            <a:r>
              <a:rPr lang="en-US" sz="3200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.</a:t>
            </a:r>
          </a:p>
          <a:p>
            <a:pPr algn="l">
              <a:lnSpc>
                <a:spcPts val="3721"/>
              </a:lnSpc>
              <a:spcBef>
                <a:spcPct val="0"/>
              </a:spcBef>
            </a:pPr>
            <a:endParaRPr lang="en-US" sz="3200" b="1" dirty="0">
              <a:solidFill>
                <a:srgbClr val="000000"/>
              </a:solidFill>
              <a:latin typeface="Breul Grotesk Bold"/>
              <a:ea typeface="Breul Grotesk Bold"/>
              <a:cs typeface="Breul Grotesk Bold"/>
              <a:sym typeface="Breul Grotesk Bold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833" b="-1833"/>
            </a:stretch>
          </a:blipFill>
        </p:spPr>
      </p:sp>
      <p:sp>
        <p:nvSpPr>
          <p:cNvPr id="3" name="Freeform 3"/>
          <p:cNvSpPr/>
          <p:nvPr/>
        </p:nvSpPr>
        <p:spPr>
          <a:xfrm flipV="1">
            <a:off x="0" y="0"/>
            <a:ext cx="4346574" cy="2405104"/>
          </a:xfrm>
          <a:custGeom>
            <a:avLst/>
            <a:gdLst/>
            <a:ahLst/>
            <a:cxnLst/>
            <a:rect l="l" t="t" r="r" b="b"/>
            <a:pathLst>
              <a:path w="4346574" h="2405104">
                <a:moveTo>
                  <a:pt x="0" y="2405104"/>
                </a:moveTo>
                <a:lnTo>
                  <a:pt x="4346574" y="2405104"/>
                </a:lnTo>
                <a:lnTo>
                  <a:pt x="4346574" y="0"/>
                </a:lnTo>
                <a:lnTo>
                  <a:pt x="0" y="0"/>
                </a:lnTo>
                <a:lnTo>
                  <a:pt x="0" y="2405104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flipH="1">
            <a:off x="13941426" y="7881896"/>
            <a:ext cx="4346574" cy="2405104"/>
          </a:xfrm>
          <a:custGeom>
            <a:avLst/>
            <a:gdLst/>
            <a:ahLst/>
            <a:cxnLst/>
            <a:rect l="l" t="t" r="r" b="b"/>
            <a:pathLst>
              <a:path w="4346574" h="2405104">
                <a:moveTo>
                  <a:pt x="4346574" y="0"/>
                </a:moveTo>
                <a:lnTo>
                  <a:pt x="0" y="0"/>
                </a:lnTo>
                <a:lnTo>
                  <a:pt x="0" y="2405104"/>
                </a:lnTo>
                <a:lnTo>
                  <a:pt x="4346574" y="2405104"/>
                </a:lnTo>
                <a:lnTo>
                  <a:pt x="4346574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762000" y="1318069"/>
            <a:ext cx="13735903" cy="7757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41"/>
              </a:lnSpc>
              <a:spcBef>
                <a:spcPct val="0"/>
              </a:spcBef>
            </a:pPr>
            <a:r>
              <a:rPr lang="en-US" sz="4457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Aksesibilitas</a:t>
            </a:r>
            <a:r>
              <a:rPr lang="en-US" sz="4457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</a:t>
            </a:r>
            <a:r>
              <a:rPr lang="en-US" sz="4457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Lingkungan</a:t>
            </a:r>
            <a:r>
              <a:rPr lang="en-US" sz="4457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</a:t>
            </a:r>
            <a:r>
              <a:rPr lang="en-US" sz="4457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Belajar</a:t>
            </a:r>
            <a:endParaRPr lang="en-US" sz="4457" b="1" dirty="0">
              <a:solidFill>
                <a:srgbClr val="000000"/>
              </a:solidFill>
              <a:latin typeface="Breul Grotesk Bold"/>
              <a:ea typeface="Breul Grotesk Bold"/>
              <a:cs typeface="Breul Grotesk Bold"/>
              <a:sym typeface="Breul Grotesk Bold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-110378" y="9258300"/>
            <a:ext cx="6380365" cy="1100613"/>
          </a:xfrm>
          <a:custGeom>
            <a:avLst/>
            <a:gdLst/>
            <a:ahLst/>
            <a:cxnLst/>
            <a:rect l="l" t="t" r="r" b="b"/>
            <a:pathLst>
              <a:path w="6380365" h="1100613">
                <a:moveTo>
                  <a:pt x="0" y="0"/>
                </a:moveTo>
                <a:lnTo>
                  <a:pt x="6380365" y="0"/>
                </a:lnTo>
                <a:lnTo>
                  <a:pt x="6380365" y="1100613"/>
                </a:lnTo>
                <a:lnTo>
                  <a:pt x="0" y="110061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flipH="1" flipV="1">
            <a:off x="12021647" y="-71913"/>
            <a:ext cx="6380365" cy="1100613"/>
          </a:xfrm>
          <a:custGeom>
            <a:avLst/>
            <a:gdLst/>
            <a:ahLst/>
            <a:cxnLst/>
            <a:rect l="l" t="t" r="r" b="b"/>
            <a:pathLst>
              <a:path w="6380365" h="1100613">
                <a:moveTo>
                  <a:pt x="6380365" y="1100613"/>
                </a:moveTo>
                <a:lnTo>
                  <a:pt x="0" y="1100613"/>
                </a:lnTo>
                <a:lnTo>
                  <a:pt x="0" y="0"/>
                </a:lnTo>
                <a:lnTo>
                  <a:pt x="6380365" y="0"/>
                </a:lnTo>
                <a:lnTo>
                  <a:pt x="6380365" y="1100613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1028700" y="2473957"/>
            <a:ext cx="15436957" cy="4795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21"/>
              </a:lnSpc>
              <a:spcBef>
                <a:spcPct val="0"/>
              </a:spcBef>
            </a:pPr>
            <a:r>
              <a:rPr lang="en-US" sz="3600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Akses</a:t>
            </a:r>
            <a:r>
              <a:rPr lang="en-US" sz="3600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Fisik</a:t>
            </a:r>
            <a:r>
              <a:rPr lang="en-US" sz="3600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&amp; </a:t>
            </a:r>
            <a:r>
              <a:rPr lang="en-US" sz="3600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Sosial</a:t>
            </a:r>
            <a:endParaRPr lang="en-US" sz="3600" b="1" dirty="0">
              <a:solidFill>
                <a:srgbClr val="000000"/>
              </a:solidFill>
              <a:latin typeface="Breul Grotesk Bold"/>
              <a:ea typeface="Breul Grotesk Bold"/>
              <a:cs typeface="Breul Grotesk Bold"/>
              <a:sym typeface="Breul Grotesk Bol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028700" y="3300914"/>
            <a:ext cx="16943153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21"/>
              </a:lnSpc>
              <a:spcBef>
                <a:spcPct val="0"/>
              </a:spcBef>
            </a:pPr>
            <a:r>
              <a:rPr lang="en-US" sz="3200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Penataan</a:t>
            </a:r>
            <a:r>
              <a:rPr lang="en-US" sz="3200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ruang</a:t>
            </a:r>
            <a:r>
              <a:rPr lang="en-US" sz="3200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kelas</a:t>
            </a:r>
            <a:r>
              <a:rPr lang="en-US" sz="3200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yang </a:t>
            </a:r>
            <a:r>
              <a:rPr lang="en-US" sz="3200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ramah</a:t>
            </a:r>
            <a:r>
              <a:rPr lang="en-US" sz="3200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mobilitas</a:t>
            </a:r>
            <a:r>
              <a:rPr lang="en-US" sz="3200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(</a:t>
            </a:r>
            <a:r>
              <a:rPr lang="en-US" sz="3200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bidang</a:t>
            </a:r>
            <a:r>
              <a:rPr lang="en-US" sz="3200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miring/ramp, tata </a:t>
            </a:r>
            <a:r>
              <a:rPr lang="en-US" sz="3200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letak</a:t>
            </a:r>
            <a:r>
              <a:rPr lang="en-US" sz="3200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meja</a:t>
            </a:r>
            <a:r>
              <a:rPr lang="en-US" sz="3200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bebas</a:t>
            </a:r>
            <a:r>
              <a:rPr lang="en-US" sz="3200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hambatan</a:t>
            </a:r>
            <a:r>
              <a:rPr lang="en-US" sz="3200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, </a:t>
            </a:r>
            <a:r>
              <a:rPr lang="en-US" sz="3200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pencahayaan</a:t>
            </a:r>
            <a:r>
              <a:rPr lang="en-US" sz="3200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adekuat</a:t>
            </a:r>
            <a:r>
              <a:rPr lang="en-US" sz="3200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, dan zona </a:t>
            </a:r>
            <a:r>
              <a:rPr lang="en-US" sz="3200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tenang</a:t>
            </a:r>
            <a:r>
              <a:rPr lang="en-US" sz="3200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).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8700" y="5110287"/>
            <a:ext cx="16943153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21"/>
              </a:lnSpc>
              <a:spcBef>
                <a:spcPct val="0"/>
              </a:spcBef>
            </a:pPr>
            <a:r>
              <a:rPr lang="en-US" sz="3200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Membangun</a:t>
            </a:r>
            <a:r>
              <a:rPr lang="en-US" sz="3200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iklim</a:t>
            </a:r>
            <a:r>
              <a:rPr lang="en-US" sz="3200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kelas</a:t>
            </a:r>
            <a:r>
              <a:rPr lang="en-US" sz="3200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inklusif</a:t>
            </a:r>
            <a:r>
              <a:rPr lang="en-US" sz="3200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melalui</a:t>
            </a:r>
            <a:r>
              <a:rPr lang="en-US" sz="3200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edukasi</a:t>
            </a:r>
            <a:r>
              <a:rPr lang="en-US" sz="3200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empati</a:t>
            </a:r>
            <a:r>
              <a:rPr lang="en-US" sz="3200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bagi</a:t>
            </a:r>
            <a:r>
              <a:rPr lang="en-US" sz="3200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seluruh</a:t>
            </a:r>
            <a:r>
              <a:rPr lang="en-US" sz="3200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siswa</a:t>
            </a:r>
            <a:r>
              <a:rPr lang="en-US" sz="3200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untuk</a:t>
            </a:r>
            <a:r>
              <a:rPr lang="en-US" sz="3200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mencegah</a:t>
            </a:r>
            <a:r>
              <a:rPr lang="en-US" sz="3200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perundungan</a:t>
            </a:r>
            <a:r>
              <a:rPr lang="en-US" sz="3200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dan </a:t>
            </a:r>
            <a:r>
              <a:rPr lang="en-US" sz="3200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meningkatkan</a:t>
            </a:r>
            <a:r>
              <a:rPr lang="en-US" sz="3200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partisipasi</a:t>
            </a:r>
            <a:r>
              <a:rPr lang="en-US" sz="3200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sosial</a:t>
            </a:r>
            <a:r>
              <a:rPr lang="en-US" sz="3200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PDBK.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833" b="-1833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920692" y="1100348"/>
            <a:ext cx="14090243" cy="785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82"/>
              </a:lnSpc>
              <a:spcBef>
                <a:spcPct val="0"/>
              </a:spcBef>
            </a:pPr>
            <a:r>
              <a:rPr lang="en-US" sz="4558" b="1" spc="-9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PENILAIAN &amp; AKOMODASI EVALUASI</a:t>
            </a:r>
          </a:p>
        </p:txBody>
      </p:sp>
      <p:sp>
        <p:nvSpPr>
          <p:cNvPr id="4" name="Freeform 4"/>
          <p:cNvSpPr/>
          <p:nvPr/>
        </p:nvSpPr>
        <p:spPr>
          <a:xfrm>
            <a:off x="14310955" y="6768400"/>
            <a:ext cx="4575475" cy="4623637"/>
          </a:xfrm>
          <a:custGeom>
            <a:avLst/>
            <a:gdLst/>
            <a:ahLst/>
            <a:cxnLst/>
            <a:rect l="l" t="t" r="r" b="b"/>
            <a:pathLst>
              <a:path w="4575475" h="4623637">
                <a:moveTo>
                  <a:pt x="0" y="0"/>
                </a:moveTo>
                <a:lnTo>
                  <a:pt x="4575475" y="0"/>
                </a:lnTo>
                <a:lnTo>
                  <a:pt x="4575475" y="4623638"/>
                </a:lnTo>
                <a:lnTo>
                  <a:pt x="0" y="462363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H="1">
            <a:off x="-917875" y="6768400"/>
            <a:ext cx="4575475" cy="4623637"/>
          </a:xfrm>
          <a:custGeom>
            <a:avLst/>
            <a:gdLst/>
            <a:ahLst/>
            <a:cxnLst/>
            <a:rect l="l" t="t" r="r" b="b"/>
            <a:pathLst>
              <a:path w="4575475" h="4623637">
                <a:moveTo>
                  <a:pt x="4575475" y="0"/>
                </a:moveTo>
                <a:lnTo>
                  <a:pt x="0" y="0"/>
                </a:lnTo>
                <a:lnTo>
                  <a:pt x="0" y="4623638"/>
                </a:lnTo>
                <a:lnTo>
                  <a:pt x="4575475" y="4623638"/>
                </a:lnTo>
                <a:lnTo>
                  <a:pt x="4575475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0" y="0"/>
            <a:ext cx="7315200" cy="1261872"/>
          </a:xfrm>
          <a:custGeom>
            <a:avLst/>
            <a:gdLst/>
            <a:ahLst/>
            <a:cxnLst/>
            <a:rect l="l" t="t" r="r" b="b"/>
            <a:pathLst>
              <a:path w="7315200" h="1261872">
                <a:moveTo>
                  <a:pt x="0" y="0"/>
                </a:moveTo>
                <a:lnTo>
                  <a:pt x="7315200" y="0"/>
                </a:lnTo>
                <a:lnTo>
                  <a:pt x="7315200" y="1261872"/>
                </a:lnTo>
                <a:lnTo>
                  <a:pt x="0" y="126187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flipH="1">
            <a:off x="10972800" y="0"/>
            <a:ext cx="7315200" cy="1261872"/>
          </a:xfrm>
          <a:custGeom>
            <a:avLst/>
            <a:gdLst/>
            <a:ahLst/>
            <a:cxnLst/>
            <a:rect l="l" t="t" r="r" b="b"/>
            <a:pathLst>
              <a:path w="7315200" h="1261872">
                <a:moveTo>
                  <a:pt x="7315200" y="0"/>
                </a:moveTo>
                <a:lnTo>
                  <a:pt x="0" y="0"/>
                </a:lnTo>
                <a:lnTo>
                  <a:pt x="0" y="1261872"/>
                </a:lnTo>
                <a:lnTo>
                  <a:pt x="7315200" y="1261872"/>
                </a:lnTo>
                <a:lnTo>
                  <a:pt x="731520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aphicFrame>
        <p:nvGraphicFramePr>
          <p:cNvPr id="8" name="Object 8"/>
          <p:cNvGraphicFramePr/>
          <p:nvPr>
            <p:extLst>
              <p:ext uri="{D42A27DB-BD31-4B8C-83A1-F6EECF244321}">
                <p14:modId xmlns:p14="http://schemas.microsoft.com/office/powerpoint/2010/main" val="4147949479"/>
              </p:ext>
            </p:extLst>
          </p:nvPr>
        </p:nvGraphicFramePr>
        <p:xfrm>
          <a:off x="857250" y="114300"/>
          <a:ext cx="16573500" cy="922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Worksheet" r:id="rId8" imgW="19888200" imgH="6172200" progId="Excel.Sheet.12">
                  <p:embed/>
                </p:oleObj>
              </mc:Choice>
              <mc:Fallback>
                <p:oleObj name="Worksheet" r:id="rId8" imgW="19888200" imgH="617220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857250" y="114300"/>
                        <a:ext cx="16573500" cy="9220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833" b="-1833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676400" y="1790700"/>
            <a:ext cx="14090243" cy="10259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202"/>
              </a:lnSpc>
              <a:spcBef>
                <a:spcPct val="0"/>
              </a:spcBef>
            </a:pPr>
            <a:r>
              <a:rPr lang="en-US" sz="5858" b="1" spc="-117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KOLABORASI DAN PERAN PENDUKUNG</a:t>
            </a:r>
          </a:p>
        </p:txBody>
      </p:sp>
      <p:sp>
        <p:nvSpPr>
          <p:cNvPr id="4" name="Freeform 4"/>
          <p:cNvSpPr/>
          <p:nvPr/>
        </p:nvSpPr>
        <p:spPr>
          <a:xfrm>
            <a:off x="14310955" y="6768400"/>
            <a:ext cx="4575475" cy="4623637"/>
          </a:xfrm>
          <a:custGeom>
            <a:avLst/>
            <a:gdLst/>
            <a:ahLst/>
            <a:cxnLst/>
            <a:rect l="l" t="t" r="r" b="b"/>
            <a:pathLst>
              <a:path w="4575475" h="4623637">
                <a:moveTo>
                  <a:pt x="0" y="0"/>
                </a:moveTo>
                <a:lnTo>
                  <a:pt x="4575475" y="0"/>
                </a:lnTo>
                <a:lnTo>
                  <a:pt x="4575475" y="4623638"/>
                </a:lnTo>
                <a:lnTo>
                  <a:pt x="0" y="462363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H="1">
            <a:off x="-917875" y="6768400"/>
            <a:ext cx="4575475" cy="4623637"/>
          </a:xfrm>
          <a:custGeom>
            <a:avLst/>
            <a:gdLst/>
            <a:ahLst/>
            <a:cxnLst/>
            <a:rect l="l" t="t" r="r" b="b"/>
            <a:pathLst>
              <a:path w="4575475" h="4623637">
                <a:moveTo>
                  <a:pt x="4575475" y="0"/>
                </a:moveTo>
                <a:lnTo>
                  <a:pt x="0" y="0"/>
                </a:lnTo>
                <a:lnTo>
                  <a:pt x="0" y="4623638"/>
                </a:lnTo>
                <a:lnTo>
                  <a:pt x="4575475" y="4623638"/>
                </a:lnTo>
                <a:lnTo>
                  <a:pt x="4575475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0" y="0"/>
            <a:ext cx="7315200" cy="1261872"/>
          </a:xfrm>
          <a:custGeom>
            <a:avLst/>
            <a:gdLst/>
            <a:ahLst/>
            <a:cxnLst/>
            <a:rect l="l" t="t" r="r" b="b"/>
            <a:pathLst>
              <a:path w="7315200" h="1261872">
                <a:moveTo>
                  <a:pt x="0" y="0"/>
                </a:moveTo>
                <a:lnTo>
                  <a:pt x="7315200" y="0"/>
                </a:lnTo>
                <a:lnTo>
                  <a:pt x="7315200" y="1261872"/>
                </a:lnTo>
                <a:lnTo>
                  <a:pt x="0" y="126187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flipH="1">
            <a:off x="10972800" y="0"/>
            <a:ext cx="7315200" cy="1261872"/>
          </a:xfrm>
          <a:custGeom>
            <a:avLst/>
            <a:gdLst/>
            <a:ahLst/>
            <a:cxnLst/>
            <a:rect l="l" t="t" r="r" b="b"/>
            <a:pathLst>
              <a:path w="7315200" h="1261872">
                <a:moveTo>
                  <a:pt x="7315200" y="0"/>
                </a:moveTo>
                <a:lnTo>
                  <a:pt x="0" y="0"/>
                </a:lnTo>
                <a:lnTo>
                  <a:pt x="0" y="1261872"/>
                </a:lnTo>
                <a:lnTo>
                  <a:pt x="7315200" y="1261872"/>
                </a:lnTo>
                <a:lnTo>
                  <a:pt x="731520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1028700" y="3553662"/>
            <a:ext cx="15436957" cy="4468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21"/>
              </a:lnSpc>
              <a:spcBef>
                <a:spcPct val="0"/>
              </a:spcBef>
            </a:pPr>
            <a:r>
              <a:rPr lang="en-US" sz="2657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Peran Guru </a:t>
            </a:r>
            <a:r>
              <a:rPr lang="en-US" sz="2657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Pembimbing</a:t>
            </a:r>
            <a:r>
              <a:rPr lang="en-US" sz="2657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</a:t>
            </a:r>
            <a:r>
              <a:rPr lang="en-US" sz="2657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Khusus</a:t>
            </a:r>
            <a:r>
              <a:rPr lang="en-US" sz="2657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(GPK): </a:t>
            </a:r>
            <a:r>
              <a:rPr lang="en-US" sz="2657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Pembagian</a:t>
            </a:r>
            <a:r>
              <a:rPr lang="en-US" sz="2657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</a:t>
            </a:r>
            <a:r>
              <a:rPr lang="en-US" sz="2657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tugas</a:t>
            </a:r>
            <a:r>
              <a:rPr lang="en-US" sz="2657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</a:t>
            </a:r>
            <a:r>
              <a:rPr lang="en-US" sz="2657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antara</a:t>
            </a:r>
            <a:r>
              <a:rPr lang="en-US" sz="2657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guru </a:t>
            </a:r>
            <a:r>
              <a:rPr lang="en-US" sz="2657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kelas</a:t>
            </a:r>
            <a:r>
              <a:rPr lang="en-US" sz="2657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/</a:t>
            </a:r>
            <a:r>
              <a:rPr lang="en-US" sz="2657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mata</a:t>
            </a:r>
            <a:r>
              <a:rPr lang="en-US" sz="2657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</a:t>
            </a:r>
            <a:r>
              <a:rPr lang="en-US" sz="2657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pelajaran</a:t>
            </a:r>
            <a:r>
              <a:rPr lang="en-US" sz="2657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dan GPK.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8700" y="4610100"/>
            <a:ext cx="16943153" cy="4468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21"/>
              </a:lnSpc>
              <a:spcBef>
                <a:spcPct val="0"/>
              </a:spcBef>
            </a:pPr>
            <a:r>
              <a:rPr lang="en-US" sz="2657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Kemitraan</a:t>
            </a:r>
            <a:r>
              <a:rPr lang="en-US" sz="2657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</a:t>
            </a:r>
            <a:r>
              <a:rPr lang="en-US" sz="2657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dengan</a:t>
            </a:r>
            <a:r>
              <a:rPr lang="en-US" sz="2657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Orang </a:t>
            </a:r>
            <a:r>
              <a:rPr lang="en-US" sz="2657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Tua</a:t>
            </a:r>
            <a:r>
              <a:rPr lang="en-US" sz="2657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: </a:t>
            </a:r>
            <a:r>
              <a:rPr lang="en-US" sz="2657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Komunikasi</a:t>
            </a:r>
            <a:r>
              <a:rPr lang="en-US" sz="2657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</a:t>
            </a:r>
            <a:r>
              <a:rPr lang="en-US" sz="2657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berkala</a:t>
            </a:r>
            <a:r>
              <a:rPr lang="en-US" sz="2657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dan </a:t>
            </a:r>
            <a:r>
              <a:rPr lang="en-US" sz="2657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penyelarasan</a:t>
            </a:r>
            <a:r>
              <a:rPr lang="en-US" sz="2657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</a:t>
            </a:r>
            <a:r>
              <a:rPr lang="en-US" sz="2657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pendampingan</a:t>
            </a:r>
            <a:r>
              <a:rPr lang="en-US" sz="2657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di </a:t>
            </a:r>
            <a:r>
              <a:rPr lang="en-US" sz="2657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rumah</a:t>
            </a:r>
            <a:r>
              <a:rPr lang="en-US" sz="2657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8700" y="5763462"/>
            <a:ext cx="16943153" cy="4468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21"/>
              </a:lnSpc>
              <a:spcBef>
                <a:spcPct val="0"/>
              </a:spcBef>
            </a:pPr>
            <a:r>
              <a:rPr lang="en-US" sz="2657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Pelibatan</a:t>
            </a:r>
            <a:r>
              <a:rPr lang="en-US" sz="2657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</a:t>
            </a:r>
            <a:r>
              <a:rPr lang="en-US" sz="2657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Profesional</a:t>
            </a:r>
            <a:r>
              <a:rPr lang="en-US" sz="2657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Teknis: </a:t>
            </a:r>
            <a:r>
              <a:rPr lang="en-US" sz="2657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Kolaborasi</a:t>
            </a:r>
            <a:r>
              <a:rPr lang="en-US" sz="2657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</a:t>
            </a:r>
            <a:r>
              <a:rPr lang="en-US" sz="2657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dengan</a:t>
            </a:r>
            <a:r>
              <a:rPr lang="en-US" sz="2657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</a:t>
            </a:r>
            <a:r>
              <a:rPr lang="en-US" sz="2657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psikolog</a:t>
            </a:r>
            <a:r>
              <a:rPr lang="en-US" sz="2657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, </a:t>
            </a:r>
            <a:r>
              <a:rPr lang="en-US" sz="2657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terapis</a:t>
            </a:r>
            <a:r>
              <a:rPr lang="en-US" sz="2657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(</a:t>
            </a:r>
            <a:r>
              <a:rPr lang="en-US" sz="2657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wicara</a:t>
            </a:r>
            <a:r>
              <a:rPr lang="en-US" sz="2657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, </a:t>
            </a:r>
            <a:r>
              <a:rPr lang="en-US" sz="2657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okupasi</a:t>
            </a:r>
            <a:r>
              <a:rPr lang="en-US" sz="2657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), </a:t>
            </a:r>
            <a:r>
              <a:rPr lang="en-US" sz="2657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atau</a:t>
            </a:r>
            <a:r>
              <a:rPr lang="en-US" sz="2657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</a:t>
            </a:r>
            <a:r>
              <a:rPr lang="en-US" sz="2657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dokter</a:t>
            </a:r>
            <a:r>
              <a:rPr lang="en-US" sz="2657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 </a:t>
            </a:r>
            <a:r>
              <a:rPr lang="en-US" sz="2657" b="1" dirty="0" err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spesialis</a:t>
            </a:r>
            <a:r>
              <a:rPr lang="en-US" sz="2657" b="1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833" b="-1833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895236" y="1374364"/>
            <a:ext cx="14090243" cy="9742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202"/>
              </a:lnSpc>
              <a:spcBef>
                <a:spcPct val="0"/>
              </a:spcBef>
            </a:pPr>
            <a:r>
              <a:rPr lang="en-US" sz="4800" b="1" spc="-117" dirty="0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TAHAPAN PELAKSANAAN PEMBELAJARAN</a:t>
            </a:r>
          </a:p>
        </p:txBody>
      </p:sp>
      <p:sp>
        <p:nvSpPr>
          <p:cNvPr id="4" name="Freeform 4"/>
          <p:cNvSpPr/>
          <p:nvPr/>
        </p:nvSpPr>
        <p:spPr>
          <a:xfrm>
            <a:off x="14310955" y="6768400"/>
            <a:ext cx="4575475" cy="4623637"/>
          </a:xfrm>
          <a:custGeom>
            <a:avLst/>
            <a:gdLst/>
            <a:ahLst/>
            <a:cxnLst/>
            <a:rect l="l" t="t" r="r" b="b"/>
            <a:pathLst>
              <a:path w="4575475" h="4623637">
                <a:moveTo>
                  <a:pt x="0" y="0"/>
                </a:moveTo>
                <a:lnTo>
                  <a:pt x="4575475" y="0"/>
                </a:lnTo>
                <a:lnTo>
                  <a:pt x="4575475" y="4623638"/>
                </a:lnTo>
                <a:lnTo>
                  <a:pt x="0" y="462363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H="1">
            <a:off x="-917875" y="6768400"/>
            <a:ext cx="4575475" cy="4623637"/>
          </a:xfrm>
          <a:custGeom>
            <a:avLst/>
            <a:gdLst/>
            <a:ahLst/>
            <a:cxnLst/>
            <a:rect l="l" t="t" r="r" b="b"/>
            <a:pathLst>
              <a:path w="4575475" h="4623637">
                <a:moveTo>
                  <a:pt x="4575475" y="0"/>
                </a:moveTo>
                <a:lnTo>
                  <a:pt x="0" y="0"/>
                </a:lnTo>
                <a:lnTo>
                  <a:pt x="0" y="4623638"/>
                </a:lnTo>
                <a:lnTo>
                  <a:pt x="4575475" y="4623638"/>
                </a:lnTo>
                <a:lnTo>
                  <a:pt x="4575475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0" y="0"/>
            <a:ext cx="7315200" cy="1261872"/>
          </a:xfrm>
          <a:custGeom>
            <a:avLst/>
            <a:gdLst/>
            <a:ahLst/>
            <a:cxnLst/>
            <a:rect l="l" t="t" r="r" b="b"/>
            <a:pathLst>
              <a:path w="7315200" h="1261872">
                <a:moveTo>
                  <a:pt x="0" y="0"/>
                </a:moveTo>
                <a:lnTo>
                  <a:pt x="7315200" y="0"/>
                </a:lnTo>
                <a:lnTo>
                  <a:pt x="7315200" y="1261872"/>
                </a:lnTo>
                <a:lnTo>
                  <a:pt x="0" y="126187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flipH="1">
            <a:off x="10972800" y="0"/>
            <a:ext cx="7315200" cy="1261872"/>
          </a:xfrm>
          <a:custGeom>
            <a:avLst/>
            <a:gdLst/>
            <a:ahLst/>
            <a:cxnLst/>
            <a:rect l="l" t="t" r="r" b="b"/>
            <a:pathLst>
              <a:path w="7315200" h="1261872">
                <a:moveTo>
                  <a:pt x="7315200" y="0"/>
                </a:moveTo>
                <a:lnTo>
                  <a:pt x="0" y="0"/>
                </a:lnTo>
                <a:lnTo>
                  <a:pt x="0" y="1261872"/>
                </a:lnTo>
                <a:lnTo>
                  <a:pt x="7315200" y="1261872"/>
                </a:lnTo>
                <a:lnTo>
                  <a:pt x="731520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762000" y="2636236"/>
            <a:ext cx="17145000" cy="6276399"/>
          </a:xfrm>
          <a:custGeom>
            <a:avLst/>
            <a:gdLst/>
            <a:ahLst/>
            <a:cxnLst/>
            <a:rect l="l" t="t" r="r" b="b"/>
            <a:pathLst>
              <a:path w="15878380" h="4739489">
                <a:moveTo>
                  <a:pt x="0" y="0"/>
                </a:moveTo>
                <a:lnTo>
                  <a:pt x="15878380" y="0"/>
                </a:lnTo>
                <a:lnTo>
                  <a:pt x="15878380" y="4739489"/>
                </a:lnTo>
                <a:lnTo>
                  <a:pt x="0" y="473948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833" b="-1833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6667803" y="3209125"/>
            <a:ext cx="4952394" cy="2887865"/>
          </a:xfrm>
          <a:custGeom>
            <a:avLst/>
            <a:gdLst/>
            <a:ahLst/>
            <a:cxnLst/>
            <a:rect l="l" t="t" r="r" b="b"/>
            <a:pathLst>
              <a:path w="4952394" h="2887865">
                <a:moveTo>
                  <a:pt x="0" y="0"/>
                </a:moveTo>
                <a:lnTo>
                  <a:pt x="4952394" y="0"/>
                </a:lnTo>
                <a:lnTo>
                  <a:pt x="4952394" y="2887865"/>
                </a:lnTo>
                <a:lnTo>
                  <a:pt x="0" y="288786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w="85725" cap="sq">
            <a:solidFill>
              <a:srgbClr val="000000"/>
            </a:solidFill>
            <a:prstDash val="solid"/>
            <a:miter/>
          </a:ln>
        </p:spPr>
      </p:sp>
      <p:sp>
        <p:nvSpPr>
          <p:cNvPr id="4" name="Freeform 4"/>
          <p:cNvSpPr/>
          <p:nvPr/>
        </p:nvSpPr>
        <p:spPr>
          <a:xfrm>
            <a:off x="13712525" y="6096990"/>
            <a:ext cx="4575475" cy="4623637"/>
          </a:xfrm>
          <a:custGeom>
            <a:avLst/>
            <a:gdLst/>
            <a:ahLst/>
            <a:cxnLst/>
            <a:rect l="l" t="t" r="r" b="b"/>
            <a:pathLst>
              <a:path w="4575475" h="4623637">
                <a:moveTo>
                  <a:pt x="0" y="0"/>
                </a:moveTo>
                <a:lnTo>
                  <a:pt x="4575475" y="0"/>
                </a:lnTo>
                <a:lnTo>
                  <a:pt x="4575475" y="4623637"/>
                </a:lnTo>
                <a:lnTo>
                  <a:pt x="0" y="462363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H="1" flipV="1">
            <a:off x="-101211" y="-577795"/>
            <a:ext cx="4575475" cy="4623637"/>
          </a:xfrm>
          <a:custGeom>
            <a:avLst/>
            <a:gdLst/>
            <a:ahLst/>
            <a:cxnLst/>
            <a:rect l="l" t="t" r="r" b="b"/>
            <a:pathLst>
              <a:path w="4575475" h="4623637">
                <a:moveTo>
                  <a:pt x="4575474" y="4623637"/>
                </a:moveTo>
                <a:lnTo>
                  <a:pt x="0" y="4623637"/>
                </a:lnTo>
                <a:lnTo>
                  <a:pt x="0" y="0"/>
                </a:lnTo>
                <a:lnTo>
                  <a:pt x="4575474" y="0"/>
                </a:lnTo>
                <a:lnTo>
                  <a:pt x="4575474" y="4623637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5754869" y="641993"/>
            <a:ext cx="6778262" cy="15465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535"/>
              </a:lnSpc>
              <a:spcBef>
                <a:spcPct val="0"/>
              </a:spcBef>
            </a:pPr>
            <a:r>
              <a:rPr lang="en-US" sz="8954" b="1">
                <a:solidFill>
                  <a:srgbClr val="000000"/>
                </a:solidFill>
                <a:latin typeface="Breul Grotesk Bold"/>
                <a:ea typeface="Breul Grotesk Bold"/>
                <a:cs typeface="Breul Grotesk Bold"/>
                <a:sym typeface="Breul Grotesk Bold"/>
              </a:rPr>
              <a:t>Terima Kasih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903284" y="2248725"/>
            <a:ext cx="15356016" cy="6556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38"/>
              </a:lnSpc>
              <a:spcBef>
                <a:spcPct val="0"/>
              </a:spcBef>
            </a:pPr>
            <a:r>
              <a:rPr lang="en-US" sz="3813" dirty="0" err="1">
                <a:solidFill>
                  <a:srgbClr val="000000"/>
                </a:solidFill>
                <a:latin typeface="Breul Grotesk"/>
                <a:ea typeface="Breul Grotesk"/>
                <a:cs typeface="Breul Grotesk"/>
                <a:sym typeface="Breul Grotesk"/>
              </a:rPr>
              <a:t>Setiap</a:t>
            </a:r>
            <a:r>
              <a:rPr lang="en-US" sz="3813" dirty="0">
                <a:solidFill>
                  <a:srgbClr val="000000"/>
                </a:solidFill>
                <a:latin typeface="Breul Grotesk"/>
                <a:ea typeface="Breul Grotesk"/>
                <a:cs typeface="Breul Grotesk"/>
                <a:sym typeface="Breul Grotesk"/>
              </a:rPr>
              <a:t> Anak </a:t>
            </a:r>
            <a:r>
              <a:rPr lang="en-US" sz="3813" dirty="0" err="1">
                <a:solidFill>
                  <a:srgbClr val="000000"/>
                </a:solidFill>
                <a:latin typeface="Breul Grotesk"/>
                <a:ea typeface="Breul Grotesk"/>
                <a:cs typeface="Breul Grotesk"/>
                <a:sym typeface="Breul Grotesk"/>
              </a:rPr>
              <a:t>Unik</a:t>
            </a:r>
            <a:r>
              <a:rPr lang="en-US" sz="3813" dirty="0">
                <a:solidFill>
                  <a:srgbClr val="000000"/>
                </a:solidFill>
                <a:latin typeface="Breul Grotesk"/>
                <a:ea typeface="Breul Grotesk"/>
                <a:cs typeface="Breul Grotesk"/>
                <a:sym typeface="Breul Grotesk"/>
              </a:rPr>
              <a:t>, </a:t>
            </a:r>
            <a:r>
              <a:rPr lang="en-US" sz="3813" dirty="0" err="1">
                <a:solidFill>
                  <a:srgbClr val="000000"/>
                </a:solidFill>
                <a:latin typeface="Breul Grotesk"/>
                <a:ea typeface="Breul Grotesk"/>
                <a:cs typeface="Breul Grotesk"/>
                <a:sym typeface="Breul Grotesk"/>
              </a:rPr>
              <a:t>Setiap</a:t>
            </a:r>
            <a:r>
              <a:rPr lang="en-US" sz="3813" dirty="0">
                <a:solidFill>
                  <a:srgbClr val="000000"/>
                </a:solidFill>
                <a:latin typeface="Breul Grotesk"/>
                <a:ea typeface="Breul Grotesk"/>
                <a:cs typeface="Breul Grotesk"/>
                <a:sym typeface="Breul Grotesk"/>
              </a:rPr>
              <a:t> Anak </a:t>
            </a:r>
            <a:r>
              <a:rPr lang="en-US" sz="3813" dirty="0" err="1">
                <a:solidFill>
                  <a:srgbClr val="000000"/>
                </a:solidFill>
                <a:latin typeface="Breul Grotesk"/>
                <a:ea typeface="Breul Grotesk"/>
                <a:cs typeface="Breul Grotesk"/>
                <a:sym typeface="Breul Grotesk"/>
              </a:rPr>
              <a:t>Berhak</a:t>
            </a:r>
            <a:r>
              <a:rPr lang="id-ID" sz="3813" dirty="0">
                <a:solidFill>
                  <a:srgbClr val="000000"/>
                </a:solidFill>
                <a:latin typeface="Breul Grotesk"/>
                <a:ea typeface="Breul Grotesk"/>
                <a:cs typeface="Breul Grotesk"/>
                <a:sym typeface="Breul Grotesk"/>
              </a:rPr>
              <a:t> </a:t>
            </a:r>
            <a:r>
              <a:rPr lang="en-US" sz="3813" dirty="0" err="1">
                <a:solidFill>
                  <a:srgbClr val="000000"/>
                </a:solidFill>
                <a:latin typeface="Breul Grotesk"/>
                <a:ea typeface="Breul Grotesk"/>
                <a:cs typeface="Breul Grotesk"/>
                <a:sym typeface="Breul Grotesk"/>
              </a:rPr>
              <a:t>Belajar</a:t>
            </a:r>
            <a:r>
              <a:rPr lang="en-US" sz="3813" dirty="0">
                <a:solidFill>
                  <a:srgbClr val="000000"/>
                </a:solidFill>
                <a:latin typeface="Breul Grotesk"/>
                <a:ea typeface="Breul Grotesk"/>
                <a:cs typeface="Breul Grotesk"/>
                <a:sym typeface="Breul Grotesk"/>
              </a:rPr>
              <a:t> Bersama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854245" y="6344640"/>
            <a:ext cx="8579509" cy="6203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79"/>
              </a:lnSpc>
              <a:spcBef>
                <a:spcPct val="0"/>
              </a:spcBef>
            </a:pPr>
            <a:r>
              <a:rPr lang="en-US" sz="3699">
                <a:solidFill>
                  <a:srgbClr val="000000"/>
                </a:solidFill>
                <a:latin typeface="Breul Grotesk"/>
                <a:ea typeface="Breul Grotesk"/>
                <a:cs typeface="Breul Grotesk"/>
                <a:sym typeface="Breul Grotesk"/>
              </a:rPr>
              <a:t>Mari Buka Ruang Diskusi &amp; Tanya Jawab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918</Words>
  <Application>Microsoft Office PowerPoint</Application>
  <PresentationFormat>Custom</PresentationFormat>
  <Paragraphs>63</Paragraphs>
  <Slides>13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Breul Grotesk</vt:lpstr>
      <vt:lpstr>Calibri</vt:lpstr>
      <vt:lpstr>Breul Grotesk Bold</vt:lpstr>
      <vt:lpstr>Canva Sans</vt:lpstr>
      <vt:lpstr>Arial</vt:lpstr>
      <vt:lpstr>Office Theme</vt:lpstr>
      <vt:lpstr>Worksheet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Rosmawati, S.PdPem</dc:title>
  <cp:lastModifiedBy>rosmawati.79@outlook.com</cp:lastModifiedBy>
  <cp:revision>5</cp:revision>
  <dcterms:created xsi:type="dcterms:W3CDTF">2006-08-16T00:00:00Z</dcterms:created>
  <dcterms:modified xsi:type="dcterms:W3CDTF">2026-08-22T01:48:40Z</dcterms:modified>
  <dc:identifier>DAHS7FO0vaQ</dc:identifier>
</cp:coreProperties>
</file>