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Outfit"/>
      <p:bold r:id="rId23"/>
    </p:embeddedFont>
    <p:embeddedFont>
      <p:font typeface="Plus Jakarta Sans"/>
      <p:bold r:id="rId24"/>
      <p: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t 88" userId="98b47117495ad020" providerId="LiveId" clId="{123FA2E2-D45A-4071-A25C-F74A539691CD}"/>
    <pc:docChg chg="modSld">
      <pc:chgData name="Leonart 88" userId="98b47117495ad020" providerId="LiveId" clId="{123FA2E2-D45A-4071-A25C-F74A539691CD}" dt="2026-09-23T03:05:39.196" v="2" actId="20577"/>
      <pc:docMkLst>
        <pc:docMk/>
      </pc:docMkLst>
      <pc:sldChg chg="modSp mod modTransition">
        <pc:chgData name="Leonart 88" userId="98b47117495ad020" providerId="LiveId" clId="{123FA2E2-D45A-4071-A25C-F74A539691CD}" dt="2026-09-23T03:05:39.196" v="2" actId="20577"/>
        <pc:sldMkLst>
          <pc:docMk/>
          <pc:sldMk cId="0" sldId="256"/>
        </pc:sldMkLst>
        <pc:spChg chg="mod">
          <ac:chgData name="Leonart 88" userId="98b47117495ad020" providerId="LiveId" clId="{123FA2E2-D45A-4071-A25C-F74A539691CD}" dt="2026-09-23T03:05:39.196" v="2" actId="20577"/>
          <ac:spMkLst>
            <pc:docMk/>
            <pc:sldMk cId="0" sldId="256"/>
            <ac:spMk id="6" creationId="{00000000-0000-0000-0000-000000000000}"/>
          </ac:spMkLst>
        </pc:spChg>
      </pc:sldChg>
      <pc:sldChg chg="modSp mod modTransition">
        <pc:chgData name="Leonart 88" userId="98b47117495ad020" providerId="LiveId" clId="{123FA2E2-D45A-4071-A25C-F74A539691CD}" dt="2026-09-23T02:45:32.183" v="1" actId="20577"/>
        <pc:sldMkLst>
          <pc:docMk/>
          <pc:sldMk cId="0" sldId="257"/>
        </pc:sldMkLst>
        <pc:spChg chg="mod">
          <ac:chgData name="Leonart 88" userId="98b47117495ad020" providerId="LiveId" clId="{123FA2E2-D45A-4071-A25C-F74A539691CD}" dt="2026-09-23T02:45:32.183" v="1" actId="20577"/>
          <ac:spMkLst>
            <pc:docMk/>
            <pc:sldMk cId="0" sldId="257"/>
            <ac:spMk id="11" creationId="{00000000-0000-0000-0000-000000000000}"/>
          </ac:spMkLst>
        </pc:spChg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58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59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60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61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62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63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64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65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66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67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68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69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70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71"/>
        </pc:sldMkLst>
      </pc:sldChg>
      <pc:sldChg chg="modTransition">
        <pc:chgData name="Leonart 88" userId="98b47117495ad020" providerId="LiveId" clId="{123FA2E2-D45A-4071-A25C-F74A539691CD}" dt="2026-09-23T02:44:55.377" v="0"/>
        <pc:sldMkLst>
          <pc:docMk/>
          <pc:sldMk cId="0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4651920"/>
            <a:ext cx="3181350" cy="409575"/>
          </a:xfrm>
          <a:prstGeom prst="roundRect">
            <a:avLst>
              <a:gd name="adj" fmla="val 50000"/>
            </a:avLst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" y="4770983"/>
            <a:ext cx="152400" cy="171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1796504"/>
            <a:ext cx="116205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D97706"/>
                </a:solidFill>
                <a:latin typeface="Plus Jakarta Sans"/>
              </a:rPr>
              <a:t>INOVASI PEDAGOGI SENI SMA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2177504"/>
            <a:ext cx="11620500" cy="12266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30"/>
              </a:lnSpc>
            </a:pPr>
            <a:r>
              <a:rPr sz="4200" b="1" i="0" u="none" dirty="0" err="1">
                <a:solidFill>
                  <a:srgbClr val="0F172A"/>
                </a:solidFill>
                <a:latin typeface="Outfit"/>
              </a:rPr>
              <a:t>Penerapan</a:t>
            </a:r>
            <a:r>
              <a:rPr sz="4200" b="1" i="0" u="none" dirty="0">
                <a:solidFill>
                  <a:srgbClr val="0F172A"/>
                </a:solidFill>
                <a:latin typeface="Outfit"/>
              </a:rPr>
              <a:t> Model </a:t>
            </a:r>
            <a:r>
              <a:rPr sz="4200" b="1" i="0" u="none" dirty="0" err="1">
                <a:solidFill>
                  <a:srgbClr val="0F172A"/>
                </a:solidFill>
                <a:latin typeface="Outfit"/>
              </a:rPr>
              <a:t>Pembelajaran</a:t>
            </a:r>
            <a:r>
              <a:rPr sz="4200" b="1" i="0" u="none" dirty="0">
                <a:solidFill>
                  <a:srgbClr val="0F172A"/>
                </a:solidFill>
                <a:latin typeface="Outfit"/>
              </a:rPr>
              <a:t> </a:t>
            </a:r>
            <a:r>
              <a:rPr sz="4200" b="1" i="0" u="none" dirty="0" err="1">
                <a:solidFill>
                  <a:srgbClr val="0F172A"/>
                </a:solidFill>
                <a:latin typeface="Outfit"/>
              </a:rPr>
              <a:t>Berbasis</a:t>
            </a:r>
            <a:r>
              <a:rPr sz="4200" b="1" i="0" u="none" dirty="0">
                <a:solidFill>
                  <a:srgbClr val="0F172A"/>
                </a:solidFill>
                <a:latin typeface="Outfit"/>
              </a:rPr>
              <a:t> </a:t>
            </a:r>
            <a:r>
              <a:rPr sz="4200" b="1" i="0" u="none" dirty="0" err="1">
                <a:solidFill>
                  <a:srgbClr val="0F172A"/>
                </a:solidFill>
                <a:latin typeface="Outfit"/>
              </a:rPr>
              <a:t>Proyek</a:t>
            </a:r>
            <a:r>
              <a:rPr sz="4200" b="1" i="0" u="none" dirty="0">
                <a:solidFill>
                  <a:srgbClr val="0F172A"/>
                </a:solidFill>
                <a:latin typeface="Outfit"/>
              </a:rPr>
              <a:t> (</a:t>
            </a:r>
            <a:r>
              <a:rPr sz="4200" b="1" i="0" u="none" dirty="0" err="1">
                <a:solidFill>
                  <a:srgbClr val="0F172A"/>
                </a:solidFill>
                <a:latin typeface="Outfit"/>
              </a:rPr>
              <a:t>P</a:t>
            </a:r>
            <a:r>
              <a:rPr lang="en-US" sz="4200" b="1" i="0" u="none" dirty="0" err="1">
                <a:solidFill>
                  <a:srgbClr val="0F172A"/>
                </a:solidFill>
                <a:latin typeface="Outfit"/>
              </a:rPr>
              <a:t>j</a:t>
            </a:r>
            <a:r>
              <a:rPr sz="4200" b="1" i="0" u="none" dirty="0" err="1">
                <a:solidFill>
                  <a:srgbClr val="0F172A"/>
                </a:solidFill>
                <a:latin typeface="Outfit"/>
              </a:rPr>
              <a:t>BL</a:t>
            </a:r>
            <a:r>
              <a:rPr sz="4200" b="1" i="0" u="none" dirty="0">
                <a:solidFill>
                  <a:srgbClr val="0F172A"/>
                </a:solidFill>
                <a:latin typeface="Outfit"/>
              </a:rPr>
              <a:t>) </a:t>
            </a:r>
            <a:r>
              <a:rPr sz="4200" b="1" i="0" u="none" dirty="0" err="1">
                <a:solidFill>
                  <a:srgbClr val="0F172A"/>
                </a:solidFill>
                <a:latin typeface="Outfit"/>
              </a:rPr>
              <a:t>dalam</a:t>
            </a:r>
            <a:r>
              <a:rPr sz="4200" b="1" i="0" u="none" dirty="0">
                <a:solidFill>
                  <a:srgbClr val="0F172A"/>
                </a:solidFill>
                <a:latin typeface="Outfit"/>
              </a:rPr>
              <a:t> </a:t>
            </a:r>
            <a:r>
              <a:rPr sz="4200" b="1" i="0" u="none" dirty="0" err="1">
                <a:solidFill>
                  <a:srgbClr val="0F172A"/>
                </a:solidFill>
                <a:latin typeface="Outfit"/>
              </a:rPr>
              <a:t>Seni</a:t>
            </a:r>
            <a:endParaRPr sz="4200" b="1" i="0" u="none" dirty="0">
              <a:solidFill>
                <a:srgbClr val="0F172A"/>
              </a:solidFill>
              <a:latin typeface="Outfi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3575595"/>
            <a:ext cx="86677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Strategi Transformatif Mengembangkan Kreativitas, Kolaborasi, dan Ekspresi Musikal Peserta Didik SMA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50" y="4747170"/>
            <a:ext cx="25908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Plus Jakarta Sans"/>
              </a:rPr>
              <a:t>Narasumber: Alfi Syahrin, S.Pd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11049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71500" y="2509837"/>
            <a:ext cx="5334000" cy="2676525"/>
          </a:xfrm>
          <a:prstGeom prst="roundRect">
            <a:avLst>
              <a:gd name="adj" fmla="val 42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86500" y="2509837"/>
            <a:ext cx="5334000" cy="2676525"/>
          </a:xfrm>
          <a:prstGeom prst="roundRect">
            <a:avLst>
              <a:gd name="adj" fmla="val 42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1500" y="476250"/>
            <a:ext cx="116205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Latar Belakang &amp; Urgensi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5" y="2805112"/>
            <a:ext cx="6225778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369A1"/>
                </a:solidFill>
                <a:latin typeface="Outfit"/>
              </a:rPr>
              <a:t>Tantangan Metode Tradisional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3205162"/>
            <a:ext cx="48387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Pembelajaran seni konvensional sering kali terjebak pada hafalan teori dan praktik pasif tanpa memberikan ruang ekplorasi mandiri kepada siswa.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775" y="4048125"/>
            <a:ext cx="48387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Hal ini mengakibatkan rendahnya keterlibatan emosional, kurangnya rasa kepemilikan karya, dan minimnya pengembangan gagasan kreatif peserta didik.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1775" y="2805112"/>
            <a:ext cx="561022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369A1"/>
                </a:solidFill>
                <a:latin typeface="Outfit"/>
              </a:rPr>
              <a:t>Tuntutan Kurikulum Merdeka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1775" y="3205162"/>
            <a:ext cx="48387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P</a:t>
            </a:r>
            <a:r>
              <a:rPr lang="en-US" sz="1275" b="0" i="0" u="none" dirty="0" err="1">
                <a:solidFill>
                  <a:srgbClr val="334155"/>
                </a:solidFill>
                <a:latin typeface="Plus Jakarta Sans"/>
              </a:rPr>
              <a:t>j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BL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memberikan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wahana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kontekstual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bagi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siswa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SMA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untuk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mengalami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secara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langsung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proses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berkesenian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: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mulai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dari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ide,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eksplorasi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hingga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Plus Jakarta Sans"/>
              </a:rPr>
              <a:t>pementasan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1775" y="4048125"/>
            <a:ext cx="48387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Model ini mengintegrasikan penguatan karakter Profil Pelajar Pancasila: Mandiri, Bernalar Kritis, Gotong Royong, dan Kreatif.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11049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71500" y="2519362"/>
            <a:ext cx="3505200" cy="2657475"/>
          </a:xfrm>
          <a:prstGeom prst="roundRect">
            <a:avLst>
              <a:gd name="adj" fmla="val 430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343400" y="2519362"/>
            <a:ext cx="3505200" cy="2657475"/>
          </a:xfrm>
          <a:prstGeom prst="roundRect">
            <a:avLst>
              <a:gd name="adj" fmla="val 430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115300" y="2519362"/>
            <a:ext cx="3505200" cy="2657475"/>
          </a:xfrm>
          <a:prstGeom prst="roundRect">
            <a:avLst>
              <a:gd name="adj" fmla="val 430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2519362"/>
            <a:ext cx="3505200" cy="38100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343400" y="2519362"/>
            <a:ext cx="3505200" cy="38100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115300" y="2519362"/>
            <a:ext cx="3505200" cy="38100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2881312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881312"/>
            <a:ext cx="45720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900" y="2881312"/>
            <a:ext cx="276225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1500" y="476250"/>
            <a:ext cx="116205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Konsep Dasar PjBL dalam Seni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3424237"/>
            <a:ext cx="400050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Outfit"/>
              </a:rPr>
              <a:t>Eksplorasi Otentik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" y="3824287"/>
            <a:ext cx="314325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Siswa tidak sekadar meniru, melainkan merancang solusi visual atau musikal atas permasalahan atau isu nyata sekitar.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3424237"/>
            <a:ext cx="400050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Outfit"/>
              </a:rPr>
              <a:t>Kerja Kolaboratif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3824287"/>
            <a:ext cx="314325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Proyek dilaksanakan secara berkelompok, mengasah keterampilan berempati, negosiasi ide, dan pembagian peran karya.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424237"/>
            <a:ext cx="384810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Outfit"/>
              </a:rPr>
              <a:t>Produk Dipublikasikan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824287"/>
            <a:ext cx="314325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Hasil akhir bukan hanya dinilai guru, melainkan dipamerkan atau dipertunjukkan kepada audiens publik/sekolah.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11049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921793"/>
            <a:ext cx="209550" cy="2190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579018"/>
            <a:ext cx="209550" cy="2190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993356"/>
            <a:ext cx="266700" cy="2190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407693"/>
            <a:ext cx="209550" cy="2190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476250"/>
            <a:ext cx="116205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Keunggulan PjBL Seni Musik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2897981"/>
            <a:ext cx="107442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Peningkatan Keterampilan Musikal Praktis: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Mendorong siswa aktif memegang instrumen, bereksplorasi dengan nada, dan mengasah kepekaan pendengaran (ear training).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1550" y="3555206"/>
            <a:ext cx="11220450" cy="242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Berpikir Tingkat Tinggi (HOTS):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Siswa ditantang melakukan komposisi, aransemen ulang, hingga analisis struktur lagu secara independen.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550" y="3969543"/>
            <a:ext cx="11220450" cy="242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Komunikasi &amp; Apresiasi Bebas: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Membangun kebiasaan memberikan umpan balik konstruktif antar sesama rekan kelompok (peer-review).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4383881"/>
            <a:ext cx="11220450" cy="242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Keterikatan Emosional Khas Seni: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Menjadikan musik sebagai wadah katarsis emosi dan penuangan gagasan personal siswa SMA.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11049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3924300"/>
            <a:ext cx="11049000" cy="38100"/>
          </a:xfrm>
          <a:prstGeom prst="rect">
            <a:avLst/>
          </a:prstGeom>
          <a:solidFill>
            <a:srgbClr val="6E70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71500" y="4181475"/>
            <a:ext cx="1657350" cy="1206549"/>
          </a:xfrm>
          <a:prstGeom prst="roundRect">
            <a:avLst>
              <a:gd name="adj" fmla="val 789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266825" y="3810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369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449710" y="2689175"/>
            <a:ext cx="1657350" cy="1016049"/>
          </a:xfrm>
          <a:prstGeom prst="roundRect">
            <a:avLst>
              <a:gd name="adj" fmla="val 937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145035" y="3810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369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327921" y="4181475"/>
            <a:ext cx="1657350" cy="1016049"/>
          </a:xfrm>
          <a:prstGeom prst="roundRect">
            <a:avLst>
              <a:gd name="adj" fmla="val 937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023246" y="3810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369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206132" y="2689175"/>
            <a:ext cx="1657350" cy="1016049"/>
          </a:xfrm>
          <a:prstGeom prst="roundRect">
            <a:avLst>
              <a:gd name="adj" fmla="val 937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901457" y="3810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369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084343" y="4181475"/>
            <a:ext cx="1657350" cy="1016049"/>
          </a:xfrm>
          <a:prstGeom prst="roundRect">
            <a:avLst>
              <a:gd name="adj" fmla="val 937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779668" y="3810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369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962554" y="2850058"/>
            <a:ext cx="1657350" cy="855166"/>
          </a:xfrm>
          <a:prstGeom prst="roundRect">
            <a:avLst>
              <a:gd name="adj" fmla="val 1113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10657879" y="3810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369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71500" y="476250"/>
            <a:ext cx="116205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Alur 6 Sintaks Utama PjBL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0062" y="4324350"/>
            <a:ext cx="180022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369A1"/>
                </a:solidFill>
                <a:latin typeface="Outfit"/>
              </a:rPr>
              <a:t>1. Pertanyaan Mendasar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2925" y="4762500"/>
            <a:ext cx="1714500" cy="482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267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Menentukan tema/masalah pemantik proyek seni.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78273" y="2832050"/>
            <a:ext cx="18002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369A1"/>
                </a:solidFill>
                <a:latin typeface="Outfit"/>
              </a:rPr>
              <a:t>2. Desain Rencana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21135" y="3079700"/>
            <a:ext cx="1714500" cy="482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267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Menyusun strategi, konsep karya, &amp; aturan pementasan.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56484" y="4324350"/>
            <a:ext cx="18002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369A1"/>
                </a:solidFill>
                <a:latin typeface="Outfit"/>
              </a:rPr>
              <a:t>3. Jadwal Proyek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99346" y="4572000"/>
            <a:ext cx="1714500" cy="482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267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Membuat batasan waktu latihan &amp; alokasi target.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34695" y="2832050"/>
            <a:ext cx="18002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369A1"/>
                </a:solidFill>
                <a:latin typeface="Outfit"/>
              </a:rPr>
              <a:t>4. Monitoring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7557" y="3079700"/>
            <a:ext cx="1714500" cy="482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267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Guru memantau keaktifan &amp; progres karya kelompok.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12906" y="4324350"/>
            <a:ext cx="18002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369A1"/>
                </a:solidFill>
                <a:latin typeface="Outfit"/>
              </a:rPr>
              <a:t>5. Pengujian Hasil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5768" y="4572000"/>
            <a:ext cx="1714500" cy="482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267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Pementasan / Konser publik karya musik siswa.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1117" y="2992933"/>
            <a:ext cx="18002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369A1"/>
                </a:solidFill>
                <a:latin typeface="Outfit"/>
              </a:rPr>
              <a:t>6. Evaluasi Refleksi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33979" y="3240583"/>
            <a:ext cx="1714500" cy="321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267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Diskusi dan umpan balik pengalaman belajar.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11049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71500" y="2516981"/>
            <a:ext cx="5334000" cy="2662237"/>
          </a:xfrm>
          <a:prstGeom prst="roundRect">
            <a:avLst>
              <a:gd name="adj" fmla="val 429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86500" y="2516981"/>
            <a:ext cx="5334000" cy="2662237"/>
          </a:xfrm>
          <a:prstGeom prst="roundRect">
            <a:avLst>
              <a:gd name="adj" fmla="val 429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75" y="2840831"/>
            <a:ext cx="285750" cy="2286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775" y="2840831"/>
            <a:ext cx="285750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476250"/>
            <a:ext cx="116205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Peran Baru Guru dan Siswa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775" y="2812256"/>
            <a:ext cx="6225778" cy="285750"/>
          </a:xfrm>
          <a:prstGeom prst="rect">
            <a:avLst/>
          </a:prstGeom>
          <a:noFill/>
        </p:spPr>
        <p:txBody>
          <a:bodyPr wrap="none" lIns="28575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369A1"/>
                </a:solidFill>
                <a:latin typeface="Outfit"/>
              </a:rPr>
              <a:t>Peran Guru (Fasilitator)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6775" y="3212306"/>
            <a:ext cx="5929312" cy="242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• Memantik ide awal lewat pertanyaan terbuka kontekstual.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6775" y="3569493"/>
            <a:ext cx="5929312" cy="242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• Memfasilitasi kebutuhan alat instrumen &amp; tempat latihan.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6775" y="3926681"/>
            <a:ext cx="48387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• Mengarahkan kendala teknis musikal tanpa mematikan kreativitas.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6775" y="4526756"/>
            <a:ext cx="5929312" cy="242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• Memberikan penilaian otentik berbasis proses dan produk.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1775" y="2812256"/>
            <a:ext cx="5610225" cy="285750"/>
          </a:xfrm>
          <a:prstGeom prst="rect">
            <a:avLst/>
          </a:prstGeom>
          <a:noFill/>
        </p:spPr>
        <p:txBody>
          <a:bodyPr wrap="none" lIns="28575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369A1"/>
                </a:solidFill>
                <a:latin typeface="Outfit"/>
              </a:rPr>
              <a:t>Peran Siswa (Inisiator)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1775" y="3212306"/>
            <a:ext cx="5610225" cy="242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• Menentukan tema musik &amp; pembagian peran (vokal/alat).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1775" y="3569493"/>
            <a:ext cx="5610225" cy="242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• Disiplin mengatur jadwal latihan mandiri di luar/dalam kelas.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1775" y="3926681"/>
            <a:ext cx="5610225" cy="242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• Aktif memecahkan masalah saat aransemen bentrok.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1775" y="4283868"/>
            <a:ext cx="5610225" cy="242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• Menampilkan karya terbaik dengan rasa percaya diri.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24500" y="2600325"/>
            <a:ext cx="1143000" cy="4762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389286" y="2886075"/>
            <a:ext cx="7413426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0F172A"/>
                </a:solidFill>
                <a:latin typeface="Outfit"/>
              </a:rPr>
              <a:t>STUDI KASUS PROYEK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1156" y="3752850"/>
            <a:ext cx="8929687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Penerapan Pembelajaran Berbasis Proyek (PBL) pada Mata Pelajaran Seni Musik Kelas XI SMA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5334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476250"/>
            <a:ext cx="570071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Proyek Konser Mini Musik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314450"/>
            <a:ext cx="700087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Outfit"/>
              </a:rPr>
              <a:t>"Harmoni Nusantara &amp; Modern Fusion"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1714500"/>
            <a:ext cx="54292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Judul Proyek: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Pementasan Ensemble Musik Kombinasi Alat Tradisional dan Modern Kelas XI.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314575"/>
            <a:ext cx="54292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Tujuan Pembelajaran: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Mengaransemen dan menyajikan lagu daerah dengan sentuhan musik modern secara berkelompok.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2914650"/>
            <a:ext cx="54292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Output Proyek: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Pertunjukan live konser mini di panggung sekolah &amp; rekaman audio-visual karya.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11049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71500" y="2574131"/>
            <a:ext cx="5334000" cy="2547937"/>
          </a:xfrm>
          <a:prstGeom prst="roundRect">
            <a:avLst>
              <a:gd name="adj" fmla="val 448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86500" y="2574131"/>
            <a:ext cx="5334000" cy="2547937"/>
          </a:xfrm>
          <a:prstGeom prst="roundRect">
            <a:avLst>
              <a:gd name="adj" fmla="val 448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1500" y="476250"/>
            <a:ext cx="116205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Tahap Awal Merancang Proyek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5" y="2869406"/>
            <a:ext cx="6225778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369A1"/>
                </a:solidFill>
                <a:latin typeface="Outfit"/>
              </a:rPr>
              <a:t>Sintaks 1: Pertanyaan Pemantik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3269456"/>
            <a:ext cx="48387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1" u="none">
                <a:solidFill>
                  <a:srgbClr val="334155"/>
                </a:solidFill>
                <a:latin typeface="Plus Jakarta Sans"/>
              </a:rPr>
              <a:t>"Bagaimana cara kita melestarikan lagu daerah agar tetap disukai oleh generasi Z tanpa menghilangkan kekhasan budayanya?"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775" y="4112418"/>
            <a:ext cx="48387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Pertanyaan ini memicu diskusi hangat siswa untuk mencari lagu daerah yang akan diaransemen ulang.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1775" y="2869406"/>
            <a:ext cx="561022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369A1"/>
                </a:solidFill>
                <a:latin typeface="Outfit"/>
              </a:rPr>
              <a:t>Sintaks 2: Perencanaan Karya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1775" y="3269456"/>
            <a:ext cx="5610225" cy="242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Siswa membentuk kelompok (5-6 orang) dan merancang: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1775" y="3626643"/>
            <a:ext cx="48387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• Pembagian peran: Vokalis, Gitaris, Pianis/Keyboard, Perkusi, &amp; Dokumentasi.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1775" y="4226718"/>
            <a:ext cx="48387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• Pemilihan alat musik gabungan (misal: Angklung/Cajon dengan Gitar Akustik).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11049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38350"/>
            <a:ext cx="533400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075" y="2066925"/>
            <a:ext cx="5276850" cy="3562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476250"/>
            <a:ext cx="116205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Manajemen Latihan &amp; Monitoring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038350"/>
            <a:ext cx="516255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425" b="1" i="0" u="none">
                <a:solidFill>
                  <a:srgbClr val="0369A1"/>
                </a:solidFill>
                <a:latin typeface="Plus Jakarta Sans"/>
              </a:rPr>
              <a:t>Sintaks 3: Penyusunan Timeline</a:t>
            </a:r>
            <a:r>
              <a:t>
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Siswa menyusun target mingguan (Minggu 1: Aransemen &amp; Notasi; Minggu 2-3: Latihan Inti &amp; Pemantapan Harmoni; Minggu 4: GR &amp; Konser).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209925"/>
            <a:ext cx="516255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425" b="1" i="0" u="none">
                <a:solidFill>
                  <a:srgbClr val="0369A1"/>
                </a:solidFill>
                <a:latin typeface="Plus Jakarta Sans"/>
              </a:rPr>
              <a:t>Sintaks 4: Monitoring Guru (Alfi Syahrin, S.Pd)</a:t>
            </a:r>
            <a:r>
              <a:t>
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Guru berkunjung ke tiap kelompok membawa </a:t>
            </a:r>
            <a:r>
              <a:rPr sz="1275" b="0" i="1" u="none">
                <a:solidFill>
                  <a:srgbClr val="334155"/>
                </a:solidFill>
                <a:latin typeface="Plus Jakarta Sans"/>
              </a:rPr>
              <a:t>Rubrik Lembar Kontrol Progres Musikal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untuk membimbing dinamika, ketepatan tempo, dan keselarasan nada.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2019300"/>
            <a:ext cx="76200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D97706"/>
                </a:solidFill>
                <a:latin typeface="Plus Jakarta Sans"/>
              </a:rPr>
              <a:t>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3190875"/>
            <a:ext cx="76200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D97706"/>
                </a:solidFill>
                <a:latin typeface="Plus Jakarta Sans"/>
              </a:rPr>
              <a:t>▪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5334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476250"/>
            <a:ext cx="570071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Pagelaran &amp; Evaluasi Karya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314450"/>
            <a:ext cx="700087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Outfit"/>
              </a:rPr>
              <a:t>Sintaks 5 &amp; 6: Showtime &amp; Refleksi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1714500"/>
            <a:ext cx="54292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Pementasan Panggung: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Setiap kelompok menampilkan karya aransemen musiknya di hadapan teman sejawat dan guru di aula sekolah.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557462"/>
            <a:ext cx="54292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334155"/>
                </a:solidFill>
                <a:latin typeface="Plus Jakarta Sans"/>
              </a:rPr>
              <a:t>Sesi Refleksi Berkelanjutan: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Setelah penampilan, siswa mendiskusikan kendala teknis saat di panggung, kelebihan lagu kelompok lain, serta pelajaran berharga yang didapat.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11049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3055143"/>
            <a:ext cx="272281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294310" y="3055143"/>
            <a:ext cx="7261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555337" y="3055143"/>
            <a:ext cx="106516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3574256"/>
            <a:ext cx="272281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294310" y="3574256"/>
            <a:ext cx="7261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555337" y="3574256"/>
            <a:ext cx="106516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4093368"/>
            <a:ext cx="272281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294310" y="4093368"/>
            <a:ext cx="7261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555337" y="4093368"/>
            <a:ext cx="106516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" y="4612481"/>
            <a:ext cx="272281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294310" y="4612481"/>
            <a:ext cx="7261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555337" y="4612481"/>
            <a:ext cx="106516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71500" y="5131593"/>
            <a:ext cx="272281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294310" y="5131593"/>
            <a:ext cx="7261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0555337" y="5131593"/>
            <a:ext cx="106516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71500" y="2550318"/>
            <a:ext cx="11049000" cy="2595562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571500" y="2550318"/>
          <a:ext cx="11048998" cy="2595562"/>
        </p:xfrm>
        <a:graphic>
          <a:graphicData uri="http://schemas.openxmlformats.org/drawingml/2006/table">
            <a:tbl>
              <a:tblPr/>
              <a:tblGrid>
                <a:gridCol w="2722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5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9112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FFFFFF"/>
                          </a:solidFill>
                          <a:latin typeface="Outfit"/>
                        </a:rPr>
                        <a:t>Aspek Penilaian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369A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FFFFFF"/>
                          </a:solidFill>
                          <a:latin typeface="Outfit"/>
                        </a:rPr>
                        <a:t>Indikator Kinerja Musikal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369A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FFFFFF"/>
                          </a:solidFill>
                          <a:latin typeface="Outfit"/>
                        </a:rPr>
                        <a:t>Bobot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369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112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Proses &amp; Kerjasama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Keaktifan diskusi, kehadiran latihan, keterlibatan semua anggota.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25%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112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Kreativitas Aransemen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Inovasi penggabungan alat musik, variasi ritme, &amp; keharmonisan nada.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30%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112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Teknis Pementasan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Ketepatan tempo, intonasi vokal, artikulasi, dan ekspresi panggung.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30%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114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Refleksi &amp; Laporan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Kedalaman analisis refleksi diri dan kelengkapan jurnal proyek.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15%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571500" y="476250"/>
            <a:ext cx="116205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Rubrik Penilaian Autentik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11049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38350"/>
            <a:ext cx="533400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075" y="2066925"/>
            <a:ext cx="5276850" cy="35623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062162"/>
            <a:ext cx="209550" cy="2190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719387"/>
            <a:ext cx="238125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376612"/>
            <a:ext cx="266700" cy="2190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476250"/>
            <a:ext cx="116205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Skema Asesmen Terintegrasi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1550" y="2038350"/>
            <a:ext cx="50292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Asesmen Formatif (Awal &amp; Proses):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Melalui lembar observasi harian dan checklist kesiapan alat/notasi.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550" y="2695575"/>
            <a:ext cx="50292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Asesmen Sumatif (Akhir):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Penilaian performa pementasan langsung dan produk video dokumentasi.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3352800"/>
            <a:ext cx="50292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Peer-Assessment: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Penilaian antarteman untuk mengukur kontribusi objektif tiap individu dalam kelompok.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" y="2019300"/>
            <a:ext cx="76200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D97706"/>
                </a:solidFill>
                <a:latin typeface="Plus Jakarta Sans"/>
              </a:rPr>
              <a:t>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" y="2676525"/>
            <a:ext cx="76200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D97706"/>
                </a:solidFill>
                <a:latin typeface="Plus Jakarta Sans"/>
              </a:rPr>
              <a:t>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3333750"/>
            <a:ext cx="76200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D97706"/>
                </a:solidFill>
                <a:latin typeface="Plus Jakarta Sans"/>
              </a:rPr>
              <a:t>▪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11049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64631"/>
            <a:ext cx="209550" cy="2190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664743"/>
            <a:ext cx="209550" cy="2190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321968"/>
            <a:ext cx="209550" cy="2190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476250"/>
            <a:ext cx="116205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Tantangan Implementasi &amp; Solusi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2740818"/>
            <a:ext cx="107442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Tantangan 1: Heterogenitas Kemahiran Musik Siswa</a:t>
            </a:r>
            <a:r>
              <a:t>
</a:t>
            </a:r>
            <a:r>
              <a:rPr sz="1275" b="0" i="1" u="none">
                <a:solidFill>
                  <a:srgbClr val="334155"/>
                </a:solidFill>
                <a:latin typeface="Plus Jakarta Sans"/>
              </a:rPr>
              <a:t>Solusi: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Pembagian kelompok dilakukan secara berimbang (menggabungkan siswa berpengalaman dengan pemula) serta simplifikasi bagian instrumen.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3640931"/>
            <a:ext cx="107442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Tantangan 2: Keterbatasan Waktu Jam Pelajaran</a:t>
            </a:r>
            <a:r>
              <a:t>
</a:t>
            </a:r>
            <a:r>
              <a:rPr sz="1275" b="0" i="1" u="none">
                <a:solidFill>
                  <a:srgbClr val="334155"/>
                </a:solidFill>
                <a:latin typeface="Plus Jakarta Sans"/>
              </a:rPr>
              <a:t>Solusi: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Memanfaatkan aplikasi digital (seperti WhatsApp / Google Drive) untuk pengumpulan klip progress latihan mingguan.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1550" y="4298156"/>
            <a:ext cx="107442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Tantangan 3: Keterbatasan Alat Musik Sekolah</a:t>
            </a:r>
            <a:r>
              <a:t>
</a:t>
            </a:r>
            <a:r>
              <a:rPr sz="1275" b="0" i="1" u="none">
                <a:solidFill>
                  <a:srgbClr val="334155"/>
                </a:solidFill>
                <a:latin typeface="Plus Jakarta Sans"/>
              </a:rPr>
              <a:t>Solusi: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Mengoptimalkan musik perkusi barang bekas (body percussion/cajon buatan) dan instrumen pribadi siswa.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11049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71500" y="2805112"/>
            <a:ext cx="5334000" cy="2019300"/>
          </a:xfrm>
          <a:prstGeom prst="roundRect">
            <a:avLst>
              <a:gd name="adj" fmla="val 5660"/>
            </a:avLst>
          </a:prstGeom>
          <a:solidFill>
            <a:srgbClr val="FFFFFF"/>
          </a:solidFill>
          <a:ln w="19050">
            <a:solidFill>
              <a:srgbClr val="0369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71500" y="476250"/>
            <a:ext cx="116205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Dampak PjBL Terhadap Siswa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50" y="3109912"/>
            <a:ext cx="5905500" cy="1047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1" i="0" u="none">
                <a:solidFill>
                  <a:srgbClr val="D97706"/>
                </a:solidFill>
                <a:latin typeface="Outfit"/>
              </a:rPr>
              <a:t>88%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50" y="4252912"/>
            <a:ext cx="59055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Plus Jakarta Sans"/>
              </a:rPr>
              <a:t>Peningkatan Antusiasme &amp; Keaktifan Belajar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2805112"/>
            <a:ext cx="590550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Outfit"/>
              </a:rPr>
              <a:t>Hasil Evaluasi Pembelajaran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0" y="3205162"/>
            <a:ext cx="54292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Penerapan model PjBL pada mata pelajaran Seni Musik terbukti secara signifikan meningkatkan rasa percaya diri siswa saat tampil di depan umum.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4048125"/>
            <a:ext cx="54292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Selain meningkatkan nilai kinestetik musikal, siswa melaporkan peningkatan kemampuan kepemimpinan, manajemen waktu, dan kepedulian terhadap kebudayaan nasional.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471862" y="2371725"/>
            <a:ext cx="5248275" cy="5429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62" y="2562225"/>
            <a:ext cx="238125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404812" y="476250"/>
            <a:ext cx="13001625" cy="866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0369A1"/>
                </a:solidFill>
                <a:latin typeface="Outfit"/>
              </a:rPr>
              <a:t>Sesi Tanya &amp; Jawab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04812" y="1533525"/>
            <a:ext cx="13001625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Plus Jakarta Sans"/>
              </a:rPr>
              <a:t>Terima kasih atas perhatian Bapak/Ibu Guru dan Rekan Pendidik.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49203" y="2514600"/>
            <a:ext cx="5893593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475569"/>
                </a:solidFill>
                <a:latin typeface="Plus Jakarta Sans"/>
              </a:rPr>
              <a:t>Alfi Syahrin, S.Pd — Praktisi &amp; Pendidik Seni SMA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00125"/>
            <a:ext cx="110490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2224087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2995612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3767137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298608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298608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3757612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3757612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452913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1500" y="452913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66962"/>
            <a:ext cx="857250" cy="4762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138487"/>
            <a:ext cx="857250" cy="4762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910012"/>
            <a:ext cx="857250" cy="4762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767262"/>
            <a:ext cx="857250" cy="4762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1500" y="476250"/>
            <a:ext cx="116205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369A1"/>
                </a:solidFill>
                <a:latin typeface="Outfit"/>
              </a:rPr>
              <a:t>Image Sources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66875" y="2374106"/>
            <a:ext cx="10525125" cy="18573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https://nafme.org/wp-content/uploads/2024/09/Rehearsalweb_2022_0652.jpg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6875" y="2607468"/>
            <a:ext cx="1052512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nafme.org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66875" y="3145631"/>
            <a:ext cx="10525125" cy="18573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https://schoolofmusic.ucla.edu/app/uploads/elementor/thumbs/Summer-Intensives-Jazz-145-scaled-r831mjph3rfph216k2kn6db0k32d1l5se621z78nxk.jpg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66875" y="3378993"/>
            <a:ext cx="1052512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schoolofmusic.ucla.edu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66875" y="3917156"/>
            <a:ext cx="10525125" cy="18573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https://www.episcopalbr.org/uploads/images/News/2205_2026/Community/img_1740jpe.webp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66875" y="4150518"/>
            <a:ext cx="1052512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www.episcopalbr.org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66875" y="4681537"/>
            <a:ext cx="1004887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334155"/>
                </a:solidFill>
                <a:latin typeface="Plus Jakarta Sans"/>
              </a:rPr>
              <a:t>https://motionarray.imgix.net/music-teacher-guiding-primary-school-boy-to-play-piano-in-music-class-3887314-high_0014.jpg?w=660&amp;q=60&amp;fit=max&amp;auto=format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66875" y="5100637"/>
            <a:ext cx="1052512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motionarray.com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1150</Words>
  <Application>Microsoft Office PowerPoint</Application>
  <PresentationFormat>Widescreen</PresentationFormat>
  <Paragraphs>116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Outfit</vt:lpstr>
      <vt:lpstr>Arial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Leonart 88</cp:lastModifiedBy>
  <cp:revision>2</cp:revision>
  <dcterms:created xsi:type="dcterms:W3CDTF">2013-01-27T09:14:16Z</dcterms:created>
  <dcterms:modified xsi:type="dcterms:W3CDTF">2026-09-23T04:35:00Z</dcterms:modified>
  <cp:category/>
</cp:coreProperties>
</file>