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3" r:id="rId8"/>
    <p:sldId id="264" r:id="rId9"/>
    <p:sldId id="261" r:id="rId10"/>
    <p:sldId id="265" r:id="rId11"/>
    <p:sldId id="267" r:id="rId12"/>
    <p:sldId id="266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49FF8-61A9-400F-BF36-CB4211C0B8B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594C3-E6B1-4960-B426-CE050CFDDEF9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D" sz="3600" b="1" dirty="0"/>
              <a:t>TEKNIK MENYUSUN STIMULASI SOAL ANALISIS BERBASIS KARYA SENI RUPA</a:t>
            </a:r>
            <a:br>
              <a:rPr lang="en-ID" sz="3600" dirty="0"/>
            </a:br>
            <a:endParaRPr lang="en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D" sz="3200" b="1" dirty="0"/>
              <a:t>Metode </a:t>
            </a:r>
            <a:r>
              <a:rPr lang="en-ID" sz="3200" b="1" dirty="0" err="1"/>
              <a:t>Diskripsi</a:t>
            </a:r>
            <a:r>
              <a:rPr lang="en-ID" sz="3200" b="1" dirty="0"/>
              <a:t>–</a:t>
            </a:r>
            <a:r>
              <a:rPr lang="en-ID" sz="3200" b="1" dirty="0" err="1"/>
              <a:t>Analisis</a:t>
            </a:r>
            <a:r>
              <a:rPr lang="en-ID" sz="3200" b="1" dirty="0"/>
              <a:t>–</a:t>
            </a:r>
            <a:r>
              <a:rPr lang="en-ID" sz="3200" b="1" dirty="0" err="1"/>
              <a:t>Interpretasi</a:t>
            </a:r>
            <a:r>
              <a:rPr lang="en-ID" sz="3200" b="1" dirty="0"/>
              <a:t>–</a:t>
            </a:r>
            <a:r>
              <a:rPr lang="en-ID" sz="3200" b="1" dirty="0" err="1"/>
              <a:t>Evaluas</a:t>
            </a:r>
            <a:endParaRPr lang="en-ID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1463494"/>
            <a:ext cx="6096000" cy="3931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Strukturkan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pertanyaan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mengikuti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tahapan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apresiasi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seni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formal:</a:t>
            </a:r>
            <a:endParaRPr lang="en-ID" dirty="0">
              <a:effectLst/>
              <a:latin typeface="+mn-lt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Deskripsi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(Apa yang 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dilihat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?):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Minta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siswa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mengidentifikasi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objek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garis,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warna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tekstur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yang paling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menonjol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+mn-lt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Analisis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Formal (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Bagaimana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diorganisasikan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?):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Pertanyakan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penggunaan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prinsip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desain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seperti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keseimbangan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kontras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ritme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dominasi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penekanan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).</a:t>
            </a:r>
            <a:endParaRPr lang="en-ID" dirty="0">
              <a:effectLst/>
              <a:latin typeface="+mn-lt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Interpretasi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(Apa 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maknanya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?):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Arahkan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siswa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menghubungkan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unsur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visual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simbolisme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emosi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atau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pesan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imajinatif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karya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+mn-lt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Evaluasi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/Judgement (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Seberapa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berhasil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karya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ini</a:t>
            </a:r>
            <a:r>
              <a:rPr lang="en-ID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?):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Minta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siswa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menilai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efektivitas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teknik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pembuat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dalam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menyampaikan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gagasan</a:t>
            </a:r>
            <a:r>
              <a:rPr lang="en-ID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en-ID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2800" b="1" dirty="0"/>
              <a:t>Teknik </a:t>
            </a:r>
            <a:r>
              <a:rPr lang="en-ID" sz="2800" b="1" dirty="0" err="1"/>
              <a:t>Komparasi</a:t>
            </a:r>
            <a:r>
              <a:rPr lang="en-ID" sz="2800" b="1" dirty="0"/>
              <a:t> Visual (</a:t>
            </a:r>
            <a:r>
              <a:rPr lang="en-ID" sz="2800" b="1" dirty="0" err="1"/>
              <a:t>Membandingkan</a:t>
            </a:r>
            <a:r>
              <a:rPr lang="en-ID" sz="2800" b="1" dirty="0"/>
              <a:t> 2 Karya)</a:t>
            </a:r>
            <a:endParaRPr lang="en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sz="2400" dirty="0" err="1"/>
              <a:t>Tampilkan</a:t>
            </a:r>
            <a:r>
              <a:rPr lang="en-ID" sz="2400" dirty="0"/>
              <a:t> dua </a:t>
            </a:r>
            <a:r>
              <a:rPr lang="en-ID" sz="2400" dirty="0" err="1"/>
              <a:t>karya</a:t>
            </a:r>
            <a:r>
              <a:rPr lang="en-ID" sz="2400" dirty="0"/>
              <a:t> </a:t>
            </a:r>
            <a:r>
              <a:rPr lang="en-ID" sz="2400" dirty="0" err="1"/>
              <a:t>seni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tema</a:t>
            </a:r>
            <a:r>
              <a:rPr lang="en-ID" sz="2400" dirty="0"/>
              <a:t> </a:t>
            </a:r>
            <a:r>
              <a:rPr lang="en-ID" sz="2400" dirty="0" err="1"/>
              <a:t>sama</a:t>
            </a:r>
            <a:r>
              <a:rPr lang="en-ID" sz="2400" dirty="0"/>
              <a:t> </a:t>
            </a:r>
            <a:r>
              <a:rPr lang="en-ID" sz="2400" dirty="0" err="1"/>
              <a:t>tetapi</a:t>
            </a:r>
            <a:r>
              <a:rPr lang="en-ID" sz="2400" dirty="0"/>
              <a:t> </a:t>
            </a:r>
            <a:r>
              <a:rPr lang="en-ID" sz="2400" dirty="0" err="1"/>
              <a:t>beda</a:t>
            </a:r>
            <a:r>
              <a:rPr lang="en-ID" sz="2400" dirty="0"/>
              <a:t> </a:t>
            </a:r>
            <a:r>
              <a:rPr lang="en-ID" sz="2400" dirty="0" err="1"/>
              <a:t>gaya</a:t>
            </a:r>
            <a:r>
              <a:rPr lang="en-ID" sz="2400" dirty="0"/>
              <a:t>, era, </a:t>
            </a:r>
            <a:r>
              <a:rPr lang="en-ID" sz="2400" dirty="0" err="1"/>
              <a:t>atau</a:t>
            </a:r>
            <a:r>
              <a:rPr lang="en-ID" sz="2400" dirty="0"/>
              <a:t> media (</a:t>
            </a:r>
            <a:r>
              <a:rPr lang="en-ID" sz="2400" dirty="0" err="1"/>
              <a:t>misalnya</a:t>
            </a:r>
            <a:r>
              <a:rPr lang="en-ID" sz="2400" dirty="0"/>
              <a:t>: </a:t>
            </a:r>
            <a:r>
              <a:rPr lang="en-ID" sz="2400" dirty="0" err="1"/>
              <a:t>Lukisan</a:t>
            </a:r>
            <a:r>
              <a:rPr lang="en-ID" sz="2400" dirty="0"/>
              <a:t> </a:t>
            </a:r>
            <a:r>
              <a:rPr lang="en-ID" sz="2400" dirty="0" err="1"/>
              <a:t>Penangkapan</a:t>
            </a:r>
            <a:r>
              <a:rPr lang="en-ID" sz="2400" dirty="0"/>
              <a:t> </a:t>
            </a:r>
            <a:r>
              <a:rPr lang="en-ID" sz="2400" dirty="0" err="1"/>
              <a:t>Pangeran</a:t>
            </a:r>
            <a:r>
              <a:rPr lang="en-ID" sz="2400" dirty="0"/>
              <a:t> </a:t>
            </a:r>
            <a:r>
              <a:rPr lang="en-ID" sz="2400" dirty="0" err="1"/>
              <a:t>Diponegoro</a:t>
            </a:r>
            <a:r>
              <a:rPr lang="en-ID" sz="2400" dirty="0"/>
              <a:t> </a:t>
            </a:r>
            <a:r>
              <a:rPr lang="en-ID" sz="2400" dirty="0" err="1"/>
              <a:t>versi</a:t>
            </a:r>
            <a:r>
              <a:rPr lang="en-ID" sz="2400" dirty="0"/>
              <a:t> Raden Saleh vs. </a:t>
            </a:r>
            <a:r>
              <a:rPr lang="en-ID" sz="2400" dirty="0" err="1"/>
              <a:t>versi</a:t>
            </a:r>
            <a:r>
              <a:rPr lang="en-ID" sz="2400" dirty="0"/>
              <a:t> Nicolaas </a:t>
            </a:r>
            <a:r>
              <a:rPr lang="en-ID" sz="2400" dirty="0" err="1"/>
              <a:t>Pieneman</a:t>
            </a:r>
            <a:r>
              <a:rPr lang="en-ID" sz="2400" dirty="0"/>
              <a:t>).</a:t>
            </a:r>
            <a:endParaRPr lang="en-ID" sz="2400" dirty="0"/>
          </a:p>
          <a:p>
            <a:pPr lvl="0"/>
            <a:r>
              <a:rPr lang="en-ID" sz="2400" dirty="0" err="1"/>
              <a:t>Ajukan</a:t>
            </a:r>
            <a:r>
              <a:rPr lang="en-ID" sz="2400" dirty="0"/>
              <a:t> </a:t>
            </a:r>
            <a:r>
              <a:rPr lang="en-ID" sz="2400" dirty="0" err="1"/>
              <a:t>soal</a:t>
            </a:r>
            <a:r>
              <a:rPr lang="en-ID" sz="2400" dirty="0"/>
              <a:t> yang </a:t>
            </a:r>
            <a:r>
              <a:rPr lang="en-ID" sz="2400" dirty="0" err="1"/>
              <a:t>menuntut</a:t>
            </a:r>
            <a:r>
              <a:rPr lang="en-ID" sz="2400" dirty="0"/>
              <a:t> </a:t>
            </a:r>
            <a:r>
              <a:rPr lang="en-ID" sz="2400" dirty="0" err="1"/>
              <a:t>siswa</a:t>
            </a:r>
            <a:r>
              <a:rPr lang="en-ID" sz="2400" dirty="0"/>
              <a:t> </a:t>
            </a:r>
            <a:r>
              <a:rPr lang="en-ID" sz="2400" dirty="0" err="1"/>
              <a:t>membedah</a:t>
            </a:r>
            <a:r>
              <a:rPr lang="en-ID" sz="2400" dirty="0"/>
              <a:t> </a:t>
            </a:r>
            <a:r>
              <a:rPr lang="en-ID" sz="2400" dirty="0" err="1"/>
              <a:t>sudut</a:t>
            </a:r>
            <a:r>
              <a:rPr lang="en-ID" sz="2400" dirty="0"/>
              <a:t> </a:t>
            </a:r>
            <a:r>
              <a:rPr lang="en-ID" sz="2400" dirty="0" err="1"/>
              <a:t>pandang</a:t>
            </a:r>
            <a:r>
              <a:rPr lang="en-ID" sz="2400" dirty="0"/>
              <a:t> </a:t>
            </a:r>
            <a:r>
              <a:rPr lang="en-ID" sz="2400" dirty="0" err="1"/>
              <a:t>ideologis</a:t>
            </a:r>
            <a:r>
              <a:rPr lang="en-ID" sz="2400" dirty="0"/>
              <a:t>, </a:t>
            </a:r>
            <a:r>
              <a:rPr lang="en-ID" sz="2400" dirty="0" err="1"/>
              <a:t>gaya</a:t>
            </a:r>
            <a:r>
              <a:rPr lang="en-ID" sz="2400" dirty="0"/>
              <a:t> </a:t>
            </a:r>
            <a:r>
              <a:rPr lang="en-ID" sz="2400" dirty="0" err="1"/>
              <a:t>pewarnaan</a:t>
            </a:r>
            <a:r>
              <a:rPr lang="en-ID" sz="2400" dirty="0"/>
              <a:t>,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teknik</a:t>
            </a:r>
            <a:r>
              <a:rPr lang="en-ID" sz="2400" dirty="0"/>
              <a:t> </a:t>
            </a:r>
            <a:r>
              <a:rPr lang="en-ID" sz="2400" dirty="0" err="1"/>
              <a:t>pencahayaan</a:t>
            </a:r>
            <a:r>
              <a:rPr lang="en-ID" sz="2400" dirty="0"/>
              <a:t> yang </a:t>
            </a:r>
            <a:r>
              <a:rPr lang="en-ID" sz="2400" dirty="0" err="1"/>
              <a:t>menciptakan</a:t>
            </a:r>
            <a:r>
              <a:rPr lang="en-ID" sz="2400" dirty="0"/>
              <a:t> </a:t>
            </a:r>
            <a:r>
              <a:rPr lang="en-ID" sz="2400" dirty="0" err="1"/>
              <a:t>suasana</a:t>
            </a:r>
            <a:r>
              <a:rPr lang="en-ID" sz="2400" dirty="0"/>
              <a:t> </a:t>
            </a:r>
            <a:r>
              <a:rPr lang="en-ID" sz="2400" dirty="0" err="1"/>
              <a:t>berbeda</a:t>
            </a:r>
            <a:r>
              <a:rPr lang="en-ID" sz="2400" dirty="0"/>
              <a:t>.</a:t>
            </a:r>
            <a:endParaRPr lang="en-ID" sz="2400" dirty="0"/>
          </a:p>
          <a:p>
            <a:endParaRPr lang="en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600" b="1" dirty="0" err="1"/>
              <a:t>Pendekatan</a:t>
            </a:r>
            <a:r>
              <a:rPr lang="en-ID" sz="3600" b="1" dirty="0"/>
              <a:t> </a:t>
            </a:r>
            <a:r>
              <a:rPr lang="en-ID" sz="3600" b="1" dirty="0" err="1"/>
              <a:t>Konteks</a:t>
            </a:r>
            <a:r>
              <a:rPr lang="en-ID" sz="3600" b="1" dirty="0"/>
              <a:t> Sosio-</a:t>
            </a:r>
            <a:r>
              <a:rPr lang="en-ID" sz="3600" b="1" dirty="0" err="1"/>
              <a:t>Historis</a:t>
            </a:r>
            <a:endParaRPr lang="en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D" dirty="0" err="1"/>
              <a:t>Hubungkan</a:t>
            </a:r>
            <a:r>
              <a:rPr lang="en-ID" dirty="0"/>
              <a:t> </a:t>
            </a:r>
            <a:r>
              <a:rPr lang="en-ID" dirty="0" err="1"/>
              <a:t>elemen</a:t>
            </a:r>
            <a:r>
              <a:rPr lang="en-ID" dirty="0"/>
              <a:t> visual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latar</a:t>
            </a:r>
            <a:r>
              <a:rPr lang="en-ID" dirty="0"/>
              <a:t> </a:t>
            </a:r>
            <a:r>
              <a:rPr lang="en-ID" dirty="0" err="1"/>
              <a:t>belakang</a:t>
            </a:r>
            <a:r>
              <a:rPr lang="en-ID" dirty="0"/>
              <a:t> </a:t>
            </a:r>
            <a:r>
              <a:rPr lang="en-ID" dirty="0" err="1"/>
              <a:t>pembuatannya</a:t>
            </a:r>
            <a:r>
              <a:rPr lang="en-ID" dirty="0"/>
              <a:t>.</a:t>
            </a:r>
            <a:endParaRPr lang="en-ID" dirty="0"/>
          </a:p>
          <a:p>
            <a:pPr lvl="0"/>
            <a:r>
              <a:rPr lang="en-ID" b="1" dirty="0"/>
              <a:t>Stimulus:</a:t>
            </a:r>
            <a:r>
              <a:rPr lang="en-ID" dirty="0"/>
              <a:t> </a:t>
            </a:r>
            <a:r>
              <a:rPr lang="en-ID" dirty="0" err="1"/>
              <a:t>Tampilkan</a:t>
            </a:r>
            <a:r>
              <a:rPr lang="en-ID" dirty="0"/>
              <a:t> </a:t>
            </a:r>
            <a:r>
              <a:rPr lang="en-ID" dirty="0" err="1"/>
              <a:t>karya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era </a:t>
            </a:r>
            <a:r>
              <a:rPr lang="en-ID" dirty="0" err="1"/>
              <a:t>depresi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, </a:t>
            </a:r>
            <a:r>
              <a:rPr lang="en-ID" dirty="0" err="1"/>
              <a:t>perang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gerakan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</a:t>
            </a:r>
            <a:endParaRPr lang="en-ID" dirty="0"/>
          </a:p>
          <a:p>
            <a:pPr lvl="0"/>
            <a:r>
              <a:rPr lang="en-ID" b="1" dirty="0" err="1"/>
              <a:t>Bentuk</a:t>
            </a:r>
            <a:r>
              <a:rPr lang="en-ID" b="1" dirty="0"/>
              <a:t> Soal:</a:t>
            </a:r>
            <a:r>
              <a:rPr lang="en-ID" dirty="0"/>
              <a:t> Minta </a:t>
            </a:r>
            <a:r>
              <a:rPr lang="en-ID" dirty="0" err="1"/>
              <a:t>siswa</a:t>
            </a:r>
            <a:r>
              <a:rPr lang="en-ID" dirty="0"/>
              <a:t> </a:t>
            </a:r>
            <a:r>
              <a:rPr lang="en-ID" dirty="0" err="1"/>
              <a:t>menganalisis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/</a:t>
            </a:r>
            <a:r>
              <a:rPr lang="en-ID" dirty="0" err="1"/>
              <a:t>sosial</a:t>
            </a:r>
            <a:r>
              <a:rPr lang="en-ID" dirty="0"/>
              <a:t> masa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memengaruhi</a:t>
            </a:r>
            <a:r>
              <a:rPr lang="en-ID" dirty="0"/>
              <a:t> </a:t>
            </a:r>
            <a:r>
              <a:rPr lang="en-ID" dirty="0" err="1"/>
              <a:t>pemilihan</a:t>
            </a:r>
            <a:r>
              <a:rPr lang="en-ID" dirty="0"/>
              <a:t> media, </a:t>
            </a:r>
            <a:r>
              <a:rPr lang="en-ID" dirty="0" err="1"/>
              <a:t>simbolik</a:t>
            </a:r>
            <a:r>
              <a:rPr lang="en-ID" dirty="0"/>
              <a:t> </a:t>
            </a:r>
            <a:r>
              <a:rPr lang="en-ID" dirty="0" err="1"/>
              <a:t>warna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gestur</a:t>
            </a:r>
            <a:r>
              <a:rPr lang="en-ID" dirty="0"/>
              <a:t> </a:t>
            </a:r>
            <a:r>
              <a:rPr lang="en-ID" dirty="0" err="1"/>
              <a:t>figur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karya</a:t>
            </a:r>
            <a:r>
              <a:rPr lang="en-ID" dirty="0"/>
              <a:t>.</a:t>
            </a:r>
            <a:endParaRPr lang="en-ID" dirty="0"/>
          </a:p>
          <a:p>
            <a:endParaRPr lang="en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1" y="1556657"/>
            <a:ext cx="74240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ID" sz="2400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Pertanyaan</a:t>
            </a:r>
            <a:r>
              <a:rPr lang="en-ID" sz="2400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"</a:t>
            </a:r>
            <a:r>
              <a:rPr lang="en-ID" sz="2400" b="1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Bagaimana</a:t>
            </a:r>
            <a:r>
              <a:rPr lang="en-ID" sz="2400" b="1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Jika" (Counterfactual)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Latih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berpikir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kritis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mengubah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salah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satu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elemen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visual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karya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en-ID" sz="2400" dirty="0">
              <a:effectLst/>
              <a:latin typeface="+mn-lt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Contoh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: "Jika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pembuat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mengubah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skema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warna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monokromatik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pada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lukisan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ini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menjadi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warna-warna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komplementer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cerah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bagaimana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perubahan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tersebut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memengaruhi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mood dan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interpretasi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pesan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utamanya</a:t>
            </a:r>
            <a:r>
              <a:rPr lang="en-ID" sz="2400" dirty="0">
                <a:effectLst/>
                <a:latin typeface="+mn-lt"/>
                <a:ea typeface="等线" panose="02010600030101010101" pitchFamily="2" charset="-122"/>
                <a:cs typeface="Times New Roman" panose="02020603050405020304" pitchFamily="18" charset="0"/>
              </a:rPr>
              <a:t>?"</a:t>
            </a:r>
            <a:endParaRPr lang="en-ID" sz="24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Strategi Stimulus</a:t>
            </a:r>
            <a:endParaRPr lang="en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ID" sz="2000" dirty="0" err="1"/>
              <a:t>Menyajikan</a:t>
            </a:r>
            <a:r>
              <a:rPr lang="en-ID" sz="2000" dirty="0"/>
              <a:t> dua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lebih</a:t>
            </a:r>
            <a:r>
              <a:rPr lang="en-ID" sz="2000" dirty="0"/>
              <a:t> </a:t>
            </a:r>
            <a:r>
              <a:rPr lang="en-ID" sz="2000" dirty="0" err="1"/>
              <a:t>artefak</a:t>
            </a:r>
            <a:r>
              <a:rPr lang="en-ID" sz="2000" dirty="0"/>
              <a:t> </a:t>
            </a:r>
            <a:r>
              <a:rPr lang="en-ID" sz="2000" dirty="0" err="1"/>
              <a:t>seni</a:t>
            </a:r>
            <a:r>
              <a:rPr lang="en-ID" sz="2000" dirty="0"/>
              <a:t> </a:t>
            </a:r>
            <a:r>
              <a:rPr lang="en-ID" sz="2000" dirty="0" err="1"/>
              <a:t>rupa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etnis</a:t>
            </a:r>
            <a:r>
              <a:rPr lang="en-ID" sz="2000" dirty="0"/>
              <a:t> </a:t>
            </a:r>
            <a:r>
              <a:rPr lang="en-ID" sz="2000" dirty="0" err="1"/>
              <a:t>berbeda</a:t>
            </a:r>
            <a:r>
              <a:rPr lang="en-ID" sz="2000" dirty="0"/>
              <a:t> di Aceh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mendeteksi</a:t>
            </a:r>
            <a:r>
              <a:rPr lang="en-ID" sz="2000" dirty="0"/>
              <a:t> </a:t>
            </a:r>
            <a:r>
              <a:rPr lang="en-ID" sz="2000" dirty="0" err="1"/>
              <a:t>perbedaan</a:t>
            </a:r>
            <a:r>
              <a:rPr lang="en-ID" sz="2000" dirty="0"/>
              <a:t> </a:t>
            </a:r>
            <a:r>
              <a:rPr lang="en-ID" sz="2000" dirty="0" err="1"/>
              <a:t>pandangan</a:t>
            </a:r>
            <a:r>
              <a:rPr lang="en-ID" sz="2000" dirty="0"/>
              <a:t> </a:t>
            </a:r>
            <a:r>
              <a:rPr lang="en-ID" sz="2000" dirty="0" err="1"/>
              <a:t>hidup</a:t>
            </a:r>
            <a:r>
              <a:rPr lang="en-ID" sz="2000" dirty="0"/>
              <a:t> dan </a:t>
            </a:r>
            <a:r>
              <a:rPr lang="en-ID" sz="2000" dirty="0" err="1"/>
              <a:t>alam</a:t>
            </a:r>
            <a:r>
              <a:rPr lang="en-ID" sz="2000" dirty="0"/>
              <a:t> </a:t>
            </a:r>
            <a:r>
              <a:rPr lang="en-ID" sz="2000" dirty="0" err="1"/>
              <a:t>sekitar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bentuk</a:t>
            </a:r>
            <a:r>
              <a:rPr lang="en-ID" sz="2000" dirty="0"/>
              <a:t> visual.</a:t>
            </a:r>
            <a:endParaRPr lang="en-ID" sz="2000" dirty="0"/>
          </a:p>
          <a:p>
            <a:endParaRPr lang="en-ID" sz="2000" dirty="0"/>
          </a:p>
        </p:txBody>
      </p:sp>
      <p:pic>
        <p:nvPicPr>
          <p:cNvPr id="5" name="Picture Placeholder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1" r="8091"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0857" y="1305342"/>
            <a:ext cx="1012371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Contoh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Soal </a:t>
            </a:r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Stimulus:</a:t>
            </a:r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Perhatikan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dua motif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hias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tradisional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Aceh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berikut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:</a:t>
            </a:r>
            <a:endParaRPr lang="en-ID" dirty="0">
              <a:effectLst/>
              <a:latin typeface="+mn-lt"/>
            </a:endParaRPr>
          </a:p>
          <a:p>
            <a:pPr marL="342900" lvl="0" indent="-342900">
              <a:buFont typeface="Times New Roman" panose="02020603050405020304" pitchFamily="18" charset="0"/>
              <a:buAutoNum type="arabicPeriod"/>
              <a:tabLst>
                <a:tab pos="342900" algn="l"/>
                <a:tab pos="0" algn="l"/>
              </a:tabLst>
            </a:pP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Motif Pintu Aceh (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Pesisir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Aceh):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Didominasi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oleh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sulur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flora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Pucok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Reubong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), garis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lengkung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geometris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simetris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bentuk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puncak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masjid yang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rendah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melambangkan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kerendahan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hati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keteguhan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iman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masyarakat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Pesisir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effectLst/>
              <a:latin typeface="+mn-lt"/>
            </a:endParaRPr>
          </a:p>
          <a:p>
            <a:pPr marL="342900" lvl="0" indent="-342900">
              <a:buFont typeface="Times New Roman" panose="02020603050405020304" pitchFamily="18" charset="0"/>
              <a:buAutoNum type="arabicPeriod"/>
              <a:tabLst>
                <a:tab pos="342900" algn="l"/>
                <a:tab pos="0" algn="l"/>
              </a:tabLst>
            </a:pP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Motif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Kerawang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Gayo (Dataran Tinggi Gayo):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Menampilkan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bentuk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geometris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tegas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seperti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Emun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Berangkat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awan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berarak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), 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Matan Pung 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matahari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), dan garis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patah-patah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warna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kontras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hitam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merah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kuning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hijau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putih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 yang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menggambarkan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struktur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kekeluargaan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serta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adaptasi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lingkungan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pegunungan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9457" y="712616"/>
            <a:ext cx="994954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 err="1"/>
              <a:t>Pertanyaan</a:t>
            </a:r>
            <a:r>
              <a:rPr lang="en-ID" b="1" dirty="0"/>
              <a:t>:</a:t>
            </a:r>
            <a:endParaRPr lang="en-ID" dirty="0"/>
          </a:p>
          <a:p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karakteristik</a:t>
            </a:r>
            <a:r>
              <a:rPr lang="en-ID" dirty="0"/>
              <a:t> visual </a:t>
            </a:r>
            <a:r>
              <a:rPr lang="en-ID" dirty="0" err="1"/>
              <a:t>kedua</a:t>
            </a:r>
            <a:r>
              <a:rPr lang="en-ID" dirty="0"/>
              <a:t> </a:t>
            </a:r>
            <a:r>
              <a:rPr lang="en-ID" dirty="0" err="1"/>
              <a:t>karya</a:t>
            </a:r>
            <a:r>
              <a:rPr lang="en-ID" dirty="0"/>
              <a:t> </a:t>
            </a:r>
            <a:r>
              <a:rPr lang="en-ID" dirty="0" err="1"/>
              <a:t>seni</a:t>
            </a:r>
            <a:r>
              <a:rPr lang="en-ID" dirty="0"/>
              <a:t> </a:t>
            </a:r>
            <a:r>
              <a:rPr lang="en-ID" dirty="0" err="1"/>
              <a:t>rupa</a:t>
            </a:r>
            <a:r>
              <a:rPr lang="en-ID" dirty="0"/>
              <a:t> di </a:t>
            </a:r>
            <a:r>
              <a:rPr lang="en-ID" dirty="0" err="1"/>
              <a:t>atas</a:t>
            </a:r>
            <a:r>
              <a:rPr lang="en-ID" dirty="0"/>
              <a:t>, </a:t>
            </a:r>
            <a:r>
              <a:rPr lang="en-ID" dirty="0" err="1"/>
              <a:t>manakah</a:t>
            </a:r>
            <a:r>
              <a:rPr lang="en-ID" dirty="0"/>
              <a:t> </a:t>
            </a:r>
            <a:r>
              <a:rPr lang="en-ID" dirty="0" err="1"/>
              <a:t>kesimpulan</a:t>
            </a:r>
            <a:r>
              <a:rPr lang="en-ID" dirty="0"/>
              <a:t> yang paling </a:t>
            </a:r>
            <a:r>
              <a:rPr lang="en-ID" dirty="0" err="1"/>
              <a:t>tepat</a:t>
            </a:r>
            <a:r>
              <a:rPr lang="en-ID" dirty="0"/>
              <a:t>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seni</a:t>
            </a:r>
            <a:r>
              <a:rPr lang="en-ID" dirty="0"/>
              <a:t> </a:t>
            </a:r>
            <a:r>
              <a:rPr lang="en-ID" dirty="0" err="1"/>
              <a:t>rupa</a:t>
            </a:r>
            <a:r>
              <a:rPr lang="en-ID" dirty="0"/>
              <a:t> dan </a:t>
            </a:r>
            <a:r>
              <a:rPr lang="en-ID" dirty="0" err="1"/>
              <a:t>latar</a:t>
            </a:r>
            <a:r>
              <a:rPr lang="en-ID" dirty="0"/>
              <a:t> </a:t>
            </a:r>
            <a:r>
              <a:rPr lang="en-ID" dirty="0" err="1"/>
              <a:t>belakang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masyarakatnya</a:t>
            </a:r>
            <a:r>
              <a:rPr lang="en-ID" dirty="0"/>
              <a:t>?</a:t>
            </a:r>
            <a:endParaRPr lang="en-ID" dirty="0"/>
          </a:p>
          <a:p>
            <a:endParaRPr lang="en-ID" dirty="0"/>
          </a:p>
          <a:p>
            <a:r>
              <a:rPr lang="en-ID" dirty="0" err="1"/>
              <a:t>A.Masyarakat</a:t>
            </a:r>
            <a:r>
              <a:rPr lang="en-ID" dirty="0"/>
              <a:t> Gayo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estetika</a:t>
            </a:r>
            <a:r>
              <a:rPr lang="en-ID" dirty="0"/>
              <a:t> </a:t>
            </a:r>
            <a:r>
              <a:rPr lang="en-ID" dirty="0" err="1"/>
              <a:t>alam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motifnya</a:t>
            </a:r>
            <a:r>
              <a:rPr lang="en-ID" dirty="0"/>
              <a:t> </a:t>
            </a:r>
            <a:r>
              <a:rPr lang="en-ID" dirty="0" err="1"/>
              <a:t>berbentuk</a:t>
            </a:r>
            <a:r>
              <a:rPr lang="en-ID" dirty="0"/>
              <a:t> garis </a:t>
            </a:r>
            <a:r>
              <a:rPr lang="en-ID" dirty="0" err="1"/>
              <a:t>patah-patah</a:t>
            </a:r>
            <a:r>
              <a:rPr lang="en-ID" dirty="0"/>
              <a:t>.</a:t>
            </a:r>
            <a:endParaRPr lang="en-ID" dirty="0"/>
          </a:p>
          <a:p>
            <a:endParaRPr lang="en-ID" dirty="0"/>
          </a:p>
          <a:p>
            <a:r>
              <a:rPr lang="en-ID" dirty="0"/>
              <a:t>B. </a:t>
            </a:r>
            <a:r>
              <a:rPr lang="en-ID" dirty="0" err="1"/>
              <a:t>Keberagaman</a:t>
            </a:r>
            <a:r>
              <a:rPr lang="en-ID" dirty="0"/>
              <a:t> </a:t>
            </a:r>
            <a:r>
              <a:rPr lang="en-ID" dirty="0" err="1"/>
              <a:t>geografis</a:t>
            </a:r>
            <a:r>
              <a:rPr lang="en-ID" dirty="0"/>
              <a:t> Aceh (</a:t>
            </a:r>
            <a:r>
              <a:rPr lang="en-ID" dirty="0" err="1"/>
              <a:t>pesisir</a:t>
            </a:r>
            <a:r>
              <a:rPr lang="en-ID" dirty="0"/>
              <a:t> dan </a:t>
            </a:r>
            <a:r>
              <a:rPr lang="en-ID" dirty="0" err="1"/>
              <a:t>pegunungan</a:t>
            </a:r>
            <a:r>
              <a:rPr lang="en-ID" dirty="0"/>
              <a:t>)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visual, di mana motif </a:t>
            </a:r>
            <a:r>
              <a:rPr lang="en-ID" dirty="0" err="1"/>
              <a:t>pesisir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luwes</a:t>
            </a:r>
            <a:r>
              <a:rPr lang="en-ID" dirty="0"/>
              <a:t> </a:t>
            </a:r>
            <a:r>
              <a:rPr lang="en-ID" dirty="0" err="1"/>
              <a:t>mencerminkan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maritim</a:t>
            </a:r>
            <a:r>
              <a:rPr lang="en-ID" dirty="0"/>
              <a:t>/</a:t>
            </a:r>
            <a:r>
              <a:rPr lang="en-ID" dirty="0" err="1"/>
              <a:t>akulturasi</a:t>
            </a:r>
            <a:r>
              <a:rPr lang="en-ID" dirty="0"/>
              <a:t>, </a:t>
            </a:r>
            <a:r>
              <a:rPr lang="en-ID" dirty="0" err="1"/>
              <a:t>sedangkan</a:t>
            </a:r>
            <a:r>
              <a:rPr lang="en-ID" dirty="0"/>
              <a:t> motif </a:t>
            </a:r>
            <a:r>
              <a:rPr lang="en-ID" dirty="0" err="1"/>
              <a:t>pegunungan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struktural</a:t>
            </a:r>
            <a:r>
              <a:rPr lang="en-ID" dirty="0"/>
              <a:t> </a:t>
            </a:r>
            <a:r>
              <a:rPr lang="en-ID" dirty="0" err="1"/>
              <a:t>mencerminkan</a:t>
            </a:r>
            <a:r>
              <a:rPr lang="en-ID" dirty="0"/>
              <a:t> </a:t>
            </a:r>
            <a:r>
              <a:rPr lang="en-ID" dirty="0" err="1"/>
              <a:t>keterikatan</a:t>
            </a:r>
            <a:r>
              <a:rPr lang="en-ID" dirty="0"/>
              <a:t> </a:t>
            </a:r>
            <a:r>
              <a:rPr lang="en-ID" dirty="0" err="1"/>
              <a:t>alam</a:t>
            </a:r>
            <a:r>
              <a:rPr lang="en-ID" dirty="0"/>
              <a:t> </a:t>
            </a:r>
            <a:r>
              <a:rPr lang="en-ID" dirty="0" err="1"/>
              <a:t>alamiah</a:t>
            </a:r>
            <a:r>
              <a:rPr lang="en-ID" dirty="0"/>
              <a:t>.</a:t>
            </a:r>
            <a:endParaRPr lang="en-ID" dirty="0"/>
          </a:p>
          <a:p>
            <a:endParaRPr lang="en-ID" dirty="0"/>
          </a:p>
          <a:p>
            <a:r>
              <a:rPr lang="en-ID" dirty="0"/>
              <a:t>C. Motif Pintu Aceh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dipengaruhi</a:t>
            </a:r>
            <a:r>
              <a:rPr lang="en-ID" dirty="0"/>
              <a:t> oleh </a:t>
            </a:r>
            <a:r>
              <a:rPr lang="en-ID" dirty="0" err="1"/>
              <a:t>arsitektur</a:t>
            </a:r>
            <a:r>
              <a:rPr lang="en-ID" dirty="0"/>
              <a:t> modern </a:t>
            </a:r>
            <a:r>
              <a:rPr lang="en-ID" dirty="0" err="1"/>
              <a:t>dibanding</a:t>
            </a:r>
            <a:r>
              <a:rPr lang="en-ID" dirty="0"/>
              <a:t> </a:t>
            </a:r>
            <a:r>
              <a:rPr lang="en-ID" dirty="0" err="1"/>
              <a:t>Kerawang</a:t>
            </a:r>
            <a:r>
              <a:rPr lang="en-ID" dirty="0"/>
              <a:t> Gayo yang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primitif</a:t>
            </a:r>
            <a:r>
              <a:rPr lang="en-ID" dirty="0"/>
              <a:t>.</a:t>
            </a:r>
            <a:endParaRPr lang="en-ID" dirty="0"/>
          </a:p>
          <a:p>
            <a:endParaRPr lang="en-ID" dirty="0"/>
          </a:p>
          <a:p>
            <a:r>
              <a:rPr lang="en-ID" dirty="0"/>
              <a:t>D. </a:t>
            </a:r>
            <a:r>
              <a:rPr lang="en-ID" dirty="0" err="1"/>
              <a:t>Kedua</a:t>
            </a:r>
            <a:r>
              <a:rPr lang="en-ID" dirty="0"/>
              <a:t> motif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dan </a:t>
            </a:r>
            <a:r>
              <a:rPr lang="en-ID" dirty="0" err="1"/>
              <a:t>filosofi</a:t>
            </a:r>
            <a:r>
              <a:rPr lang="en-ID" dirty="0"/>
              <a:t> visual yang </a:t>
            </a:r>
            <a:r>
              <a:rPr lang="en-ID" dirty="0" err="1"/>
              <a:t>sepenuhnya</a:t>
            </a:r>
            <a:r>
              <a:rPr lang="en-ID" dirty="0"/>
              <a:t> </a:t>
            </a:r>
            <a:r>
              <a:rPr lang="en-ID" dirty="0" err="1"/>
              <a:t>seragam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berada</a:t>
            </a:r>
            <a:r>
              <a:rPr lang="en-ID" dirty="0"/>
              <a:t> di </a:t>
            </a:r>
            <a:r>
              <a:rPr lang="en-ID" dirty="0" err="1"/>
              <a:t>bawah</a:t>
            </a:r>
            <a:r>
              <a:rPr lang="en-ID" dirty="0"/>
              <a:t> </a:t>
            </a:r>
            <a:r>
              <a:rPr lang="en-ID" dirty="0" err="1"/>
              <a:t>payung</a:t>
            </a:r>
            <a:r>
              <a:rPr lang="en-ID" dirty="0"/>
              <a:t> </a:t>
            </a:r>
            <a:r>
              <a:rPr lang="en-ID" dirty="0" err="1"/>
              <a:t>administratif</a:t>
            </a:r>
            <a:r>
              <a:rPr lang="en-ID" dirty="0"/>
              <a:t> </a:t>
            </a:r>
            <a:r>
              <a:rPr lang="en-ID" dirty="0" err="1"/>
              <a:t>provinsi</a:t>
            </a:r>
            <a:r>
              <a:rPr lang="en-ID" dirty="0"/>
              <a:t> Aceh.</a:t>
            </a:r>
            <a:endParaRPr lang="en-ID" dirty="0"/>
          </a:p>
          <a:p>
            <a:endParaRPr lang="en-ID" dirty="0"/>
          </a:p>
          <a:p>
            <a:pPr lvl="0"/>
            <a:r>
              <a:rPr lang="en-ID" b="1" dirty="0" err="1"/>
              <a:t>Kunci</a:t>
            </a:r>
            <a:r>
              <a:rPr lang="en-ID" b="1" dirty="0"/>
              <a:t> </a:t>
            </a:r>
            <a:r>
              <a:rPr lang="en-ID" b="1" dirty="0" err="1"/>
              <a:t>Jawaban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b="1" dirty="0"/>
              <a:t>B</a:t>
            </a:r>
            <a:endParaRPr lang="en-ID" dirty="0"/>
          </a:p>
          <a:p>
            <a:pPr lvl="0"/>
            <a:r>
              <a:rPr lang="en-ID" b="1" dirty="0" err="1"/>
              <a:t>Analisis</a:t>
            </a:r>
            <a:r>
              <a:rPr lang="en-ID" b="1" dirty="0"/>
              <a:t> &amp; </a:t>
            </a:r>
            <a:r>
              <a:rPr lang="en-ID" b="1" dirty="0" err="1"/>
              <a:t>Pembahasan</a:t>
            </a:r>
            <a:r>
              <a:rPr lang="en-ID" b="1" dirty="0"/>
              <a:t>:</a:t>
            </a:r>
            <a:endParaRPr lang="en-ID" dirty="0"/>
          </a:p>
          <a:p>
            <a:r>
              <a:rPr lang="en-ID" dirty="0"/>
              <a:t>Soal </a:t>
            </a:r>
            <a:r>
              <a:rPr lang="en-ID" dirty="0" err="1"/>
              <a:t>menguji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siswa</a:t>
            </a:r>
            <a:r>
              <a:rPr lang="en-ID" dirty="0"/>
              <a:t> </a:t>
            </a:r>
            <a:r>
              <a:rPr lang="en-ID" dirty="0" err="1"/>
              <a:t>menganalisis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sebab-akibat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visual </a:t>
            </a:r>
            <a:r>
              <a:rPr lang="en-ID" dirty="0" err="1"/>
              <a:t>karya</a:t>
            </a:r>
            <a:r>
              <a:rPr lang="en-ID" dirty="0"/>
              <a:t> </a:t>
            </a:r>
            <a:r>
              <a:rPr lang="en-ID" dirty="0" err="1"/>
              <a:t>seni</a:t>
            </a:r>
            <a:r>
              <a:rPr lang="en-ID" dirty="0"/>
              <a:t> </a:t>
            </a:r>
            <a:r>
              <a:rPr lang="en-ID" dirty="0" err="1"/>
              <a:t>rupa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geografis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filosofi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etnisnya</a:t>
            </a:r>
            <a:r>
              <a:rPr lang="en-ID" dirty="0"/>
              <a:t> (C4 - </a:t>
            </a:r>
            <a:r>
              <a:rPr lang="en-ID" dirty="0" err="1"/>
              <a:t>Analisis</a:t>
            </a:r>
            <a:r>
              <a:rPr lang="en-ID" dirty="0"/>
              <a:t>).</a:t>
            </a:r>
            <a:endParaRPr lang="en-ID" dirty="0"/>
          </a:p>
          <a:p>
            <a:pPr>
              <a:buNone/>
            </a:pPr>
            <a:endParaRPr lang="en-ID" dirty="0"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Strategi Stimulus</a:t>
            </a:r>
            <a:endParaRPr lang="en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ID" sz="2000" dirty="0" err="1"/>
              <a:t>Mengangkat</a:t>
            </a:r>
            <a:r>
              <a:rPr lang="en-ID" sz="2000" dirty="0"/>
              <a:t> </a:t>
            </a:r>
            <a:r>
              <a:rPr lang="en-ID" sz="2000" dirty="0" err="1"/>
              <a:t>artefak</a:t>
            </a:r>
            <a:r>
              <a:rPr lang="en-ID" sz="2000" dirty="0"/>
              <a:t> </a:t>
            </a:r>
            <a:r>
              <a:rPr lang="en-ID" sz="2000" dirty="0" err="1"/>
              <a:t>seni</a:t>
            </a:r>
            <a:r>
              <a:rPr lang="en-ID" sz="2000" dirty="0"/>
              <a:t> </a:t>
            </a:r>
            <a:r>
              <a:rPr lang="en-ID" sz="2000" dirty="0" err="1"/>
              <a:t>bina</a:t>
            </a:r>
            <a:r>
              <a:rPr lang="en-ID" sz="2000" dirty="0"/>
              <a:t>/</a:t>
            </a:r>
            <a:r>
              <a:rPr lang="en-ID" sz="2000" dirty="0" err="1"/>
              <a:t>arsitektur</a:t>
            </a:r>
            <a:r>
              <a:rPr lang="en-ID" sz="2000" dirty="0"/>
              <a:t> </a:t>
            </a:r>
            <a:r>
              <a:rPr lang="en-ID" sz="2000" dirty="0" err="1"/>
              <a:t>tradisional</a:t>
            </a:r>
            <a:r>
              <a:rPr lang="en-ID" sz="2000" dirty="0"/>
              <a:t> Aceh (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i="1" dirty="0"/>
              <a:t>Rumah Adat Aceh / </a:t>
            </a:r>
            <a:r>
              <a:rPr lang="en-ID" sz="2000" i="1" dirty="0" err="1"/>
              <a:t>Rumoh</a:t>
            </a:r>
            <a:r>
              <a:rPr lang="en-ID" sz="2000" i="1" dirty="0"/>
              <a:t> Aceh</a:t>
            </a:r>
            <a:r>
              <a:rPr lang="en-ID" sz="2000" dirty="0"/>
              <a:t>)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menganalisis</a:t>
            </a:r>
            <a:r>
              <a:rPr lang="en-ID" sz="2000" dirty="0"/>
              <a:t> </a:t>
            </a:r>
            <a:r>
              <a:rPr lang="en-ID" sz="2000" dirty="0" err="1"/>
              <a:t>penerapan</a:t>
            </a:r>
            <a:r>
              <a:rPr lang="en-ID" sz="2000" dirty="0"/>
              <a:t> </a:t>
            </a:r>
            <a:r>
              <a:rPr lang="en-ID" sz="2000" dirty="0" err="1"/>
              <a:t>konsep</a:t>
            </a:r>
            <a:r>
              <a:rPr lang="en-ID" sz="2000" dirty="0"/>
              <a:t> </a:t>
            </a:r>
            <a:r>
              <a:rPr lang="en-ID" sz="2000" dirty="0" err="1"/>
              <a:t>religiositas</a:t>
            </a:r>
            <a:r>
              <a:rPr lang="en-ID" sz="2000" dirty="0"/>
              <a:t> dan </a:t>
            </a:r>
            <a:r>
              <a:rPr lang="en-ID" sz="2000" dirty="0" err="1"/>
              <a:t>toleransi</a:t>
            </a:r>
            <a:r>
              <a:rPr lang="en-ID" sz="2000" dirty="0"/>
              <a:t> </a:t>
            </a:r>
            <a:r>
              <a:rPr lang="en-ID" sz="2000" dirty="0" err="1"/>
              <a:t>sosial</a:t>
            </a:r>
            <a:r>
              <a:rPr lang="en-ID" sz="2000" dirty="0"/>
              <a:t>.</a:t>
            </a:r>
            <a:endParaRPr lang="en-ID" sz="2000" dirty="0"/>
          </a:p>
          <a:p>
            <a:endParaRPr lang="en-ID" sz="2000" dirty="0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632857"/>
            <a:ext cx="6139543" cy="3951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914" y="-218152"/>
            <a:ext cx="1092925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buNone/>
            </a:pPr>
            <a:endParaRPr lang="en-ID" dirty="0"/>
          </a:p>
          <a:p>
            <a:pPr>
              <a:buNone/>
            </a:pP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buNone/>
            </a:pPr>
            <a:endParaRPr lang="en-ID" dirty="0"/>
          </a:p>
          <a:p>
            <a:pPr>
              <a:buNone/>
            </a:pP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Pada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ukiran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dinding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pintu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Rumoh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 Aceh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(Rumah Adat Aceh),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seniman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tradisional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menerapkan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prinsip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stilisasi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penyederhanaan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/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pengabstrakan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bentuk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 flora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ornamen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geometris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Unsur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figuratif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atau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wujud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manusia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hewan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hampir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tidak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pernah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ditemukan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dalam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seni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ukir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dekoratif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rumah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adat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tersebut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 Selain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itu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pintu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masuk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dibuat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berukuran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agak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rendah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sekitar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120-150 cm),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sehingga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setiap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tamu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masuk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harus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menundukkan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kepala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Pertanyaan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Analisislah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alasan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estestis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nilai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filosofis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dibalik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dua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keputusan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desain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tersebut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!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Hubungkan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jawaban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Anda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norma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budaya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keberagaman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di Aceh!</a:t>
            </a:r>
            <a:endParaRPr lang="en-ID" dirty="0">
              <a:effectLst/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Kunci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Jawaban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&amp; Rubrik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Penilaian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endParaRPr lang="en-ID" dirty="0">
              <a:effectLst/>
              <a:latin typeface="+mn-lt"/>
            </a:endParaRPr>
          </a:p>
          <a:p>
            <a:pPr marL="742950" lvl="1" indent="-285750">
              <a:buFont typeface="Times New Roman" panose="02020603050405020304" pitchFamily="18" charset="0"/>
              <a:buAutoNum type="arabicPeriod"/>
              <a:tabLst>
                <a:tab pos="685800" algn="l"/>
                <a:tab pos="0" algn="l"/>
              </a:tabLst>
            </a:pP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Penghindaran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Wujud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Figuratif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Berkaitan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erat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penyerapan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nilai-nilai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syariat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Islam yang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menghindari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penggambaran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makhluk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bernyawa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secara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utuh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makhluq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dhi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ruh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).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Seniman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mengalihkannya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stilisasi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sulur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tumbuhan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Bungong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Meulu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Bungong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Lhee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i="1" dirty="0" err="1">
                <a:solidFill>
                  <a:schemeClr val="tx1"/>
                </a:solidFill>
                <a:effectLst/>
                <a:latin typeface="+mn-lt"/>
              </a:rPr>
              <a:t>Sagoe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sebagai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simbol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kesuburan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keagungan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Pencipta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effectLst/>
              <a:latin typeface="+mn-lt"/>
            </a:endParaRPr>
          </a:p>
          <a:p>
            <a:pPr marL="742950" lvl="1" indent="-285750">
              <a:buFont typeface="Times New Roman" panose="02020603050405020304" pitchFamily="18" charset="0"/>
              <a:buAutoNum type="arabicPeriod"/>
              <a:tabLst>
                <a:tab pos="685800" algn="l"/>
                <a:tab pos="0" algn="l"/>
              </a:tabLst>
            </a:pP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Pintu Masuk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Rendah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Bukan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sekadar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keterbatasan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teknik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arsitektur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melainkan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desain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interaksi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sosial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 Tamu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dipaksa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"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menunduk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"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saat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melangkah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masuk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sebagai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wujud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penghormatan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santun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kepada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tuan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rumah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tanpa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memandang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status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sosial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suku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atau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ras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tamu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tersebut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pPr lvl="1">
              <a:tabLst>
                <a:tab pos="685800" algn="l"/>
                <a:tab pos="0" algn="l"/>
              </a:tabLst>
            </a:pPr>
            <a:endParaRPr lang="en-ID" dirty="0"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4029" y="1028343"/>
            <a:ext cx="1041762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Pertanyaan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en-ID" b="1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buNone/>
            </a:pP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Bagaimana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kombinasi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elemen-elemen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seni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rupa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dari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berbagai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daerah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etnis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Aceh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tersebut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mentransformasi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fungsi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awal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benda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kerajinan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menjadi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fungsi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seni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kontemporer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?</a:t>
            </a: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buNone/>
            </a:pPr>
            <a:endParaRPr lang="en-ID" dirty="0">
              <a:effectLst/>
              <a:latin typeface="+mn-lt"/>
            </a:endParaRPr>
          </a:p>
          <a:p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A.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Menghilangkan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nilai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kearifan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lokal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karena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bahan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tradisional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dipakai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secara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acak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B.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Mengubah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fungsi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pakai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applied art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menjadi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fungsi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murni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i="1" dirty="0">
                <a:solidFill>
                  <a:schemeClr val="tx1"/>
                </a:solidFill>
                <a:effectLst/>
                <a:latin typeface="+mn-lt"/>
              </a:rPr>
              <a:t>pure art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sebagai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sarana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komunikasi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simbolik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untuk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menyuarakan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persatuan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dalam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perbedaan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etnis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buNone/>
            </a:pPr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C.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Menjadikan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karya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seni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rupa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komersial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bernilai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jual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tinggi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untuk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wisatawan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luar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daerah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buNone/>
            </a:pPr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D.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Menggantikan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peran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seniman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tradisional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dengan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teknik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pembuatan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berbasis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instalasi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modern.</a:t>
            </a:r>
            <a:endParaRPr lang="en-ID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buNone/>
            </a:pPr>
            <a:endParaRPr lang="en-ID" dirty="0">
              <a:effectLst/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Kunci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Jawaban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B</a:t>
            </a:r>
            <a:endParaRPr lang="en-ID" dirty="0">
              <a:effectLst/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342900" algn="l"/>
                <a:tab pos="0" algn="l"/>
              </a:tabLst>
            </a:pP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Analisis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 &amp; </a:t>
            </a:r>
            <a:r>
              <a:rPr lang="en-ID" b="1" dirty="0" err="1">
                <a:solidFill>
                  <a:schemeClr val="tx1"/>
                </a:solidFill>
                <a:effectLst/>
                <a:latin typeface="+mn-lt"/>
              </a:rPr>
              <a:t>Pembahasan</a:t>
            </a:r>
            <a:r>
              <a:rPr lang="en-ID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endParaRPr lang="en-ID" dirty="0">
              <a:effectLst/>
              <a:latin typeface="+mn-lt"/>
            </a:endParaRPr>
          </a:p>
          <a:p>
            <a:pPr>
              <a:buNone/>
            </a:pP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Soal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menuntut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siswa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memahami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peralihan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fungsi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karya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dari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fungsi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praktis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sehari-hari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menjadi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medium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ekspresi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wacana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dirty="0" err="1">
                <a:solidFill>
                  <a:schemeClr val="tx1"/>
                </a:solidFill>
                <a:effectLst/>
                <a:latin typeface="+mn-lt"/>
              </a:rPr>
              <a:t>sosial</a:t>
            </a:r>
            <a:r>
              <a:rPr lang="en-ID" dirty="0">
                <a:solidFill>
                  <a:schemeClr val="tx1"/>
                </a:solidFill>
                <a:effectLst/>
                <a:latin typeface="+mn-lt"/>
              </a:rPr>
              <a:t>).</a:t>
            </a:r>
            <a:endParaRPr lang="en-ID" dirty="0"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2364105" y="3139440"/>
            <a:ext cx="75825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371600" lvl="3" indent="457200"/>
            <a:r>
              <a:rPr lang="en-US" sz="8000" b="1" i="1">
                <a:latin typeface="Blackadder ITC" panose="04020505051007020D02" charset="0"/>
                <a:cs typeface="Blackadder ITC" panose="04020505051007020D02" charset="0"/>
              </a:rPr>
              <a:t>Terima Kasih </a:t>
            </a:r>
            <a:endParaRPr lang="en-US" sz="8000" b="1" i="1">
              <a:latin typeface="Blackadder ITC" panose="04020505051007020D02" charset="0"/>
              <a:cs typeface="Blackadder ITC" panose="04020505051007020D0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5607</Words>
  <Application>WPS Presentation</Application>
  <PresentationFormat>Widescreen</PresentationFormat>
  <Paragraphs>86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Arial</vt:lpstr>
      <vt:lpstr>SimSun</vt:lpstr>
      <vt:lpstr>Wingdings</vt:lpstr>
      <vt:lpstr>等线</vt:lpstr>
      <vt:lpstr>Times New Roman</vt:lpstr>
      <vt:lpstr>Symbol</vt:lpstr>
      <vt:lpstr>Gill Sans MT Ext Condensed Bold</vt:lpstr>
      <vt:lpstr>Calibri Light</vt:lpstr>
      <vt:lpstr>Calibri</vt:lpstr>
      <vt:lpstr>Microsoft YaHei</vt:lpstr>
      <vt:lpstr>Arial Unicode MS</vt:lpstr>
      <vt:lpstr>Arial Black</vt:lpstr>
      <vt:lpstr>Blackadder ITC</vt:lpstr>
      <vt:lpstr>Office Theme</vt:lpstr>
      <vt:lpstr>TEKNIK MENYUSUN STIMULASI SOAL ANALISIS BERBASIS KARYA SENI RUPA </vt:lpstr>
      <vt:lpstr>PowerPoint 演示文稿</vt:lpstr>
      <vt:lpstr>Teknik Komparasi Visual (Membandingkan 2 Karya)</vt:lpstr>
      <vt:lpstr>Pendekatan Konteks Sosio-Historis</vt:lpstr>
      <vt:lpstr>PowerPoint 演示文稿</vt:lpstr>
      <vt:lpstr>Strategi Stimulus</vt:lpstr>
      <vt:lpstr>PowerPoint 演示文稿</vt:lpstr>
      <vt:lpstr>PowerPoint 演示文稿</vt:lpstr>
      <vt:lpstr>Strategi Stimulus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HP5CD34706YL .</dc:creator>
  <cp:lastModifiedBy>USER DK</cp:lastModifiedBy>
  <cp:revision>2</cp:revision>
  <dcterms:created xsi:type="dcterms:W3CDTF">2026-09-16T01:20:00Z</dcterms:created>
  <dcterms:modified xsi:type="dcterms:W3CDTF">2026-09-16T03:00:42Z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0E6F1E06138C4D269D12039A89865DF5_12</vt:lpwstr>
  </property>
  <property fmtid="{D5CDD505-2E9C-101B-9397-08002B2CF9AE}" pid="3" name="KSOProductBuildVer">
    <vt:lpwstr>1033-12.1.0.28485</vt:lpwstr>
  </property>
</Properties>
</file>