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7" r:id="rId2"/>
    <p:sldId id="268" r:id="rId3"/>
    <p:sldId id="270" r:id="rId4"/>
    <p:sldId id="271" r:id="rId5"/>
    <p:sldId id="269" r:id="rId6"/>
    <p:sldId id="272" r:id="rId7"/>
    <p:sldId id="273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647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8416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720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16209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35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919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8111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3921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5974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97586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287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06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74925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5137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978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833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537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AA0E77F-338A-44EA-ACBF-33E5A569E98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6D5DD1D-39A4-4557-AD29-55F8651DB2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2735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C6456A-5BB9-44D8-AF25-FB80798F2D9D}"/>
              </a:ext>
            </a:extLst>
          </p:cNvPr>
          <p:cNvSpPr txBox="1"/>
          <p:nvPr/>
        </p:nvSpPr>
        <p:spPr>
          <a:xfrm>
            <a:off x="1255337" y="966787"/>
            <a:ext cx="9502589" cy="24622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830"/>
              </a:lnSpc>
            </a:pPr>
            <a:r>
              <a:rPr lang="en-US" sz="4200" b="1" i="0" u="none" dirty="0" err="1">
                <a:latin typeface="Plus Jakarta Sans"/>
              </a:rPr>
              <a:t>Mapel</a:t>
            </a:r>
            <a:r>
              <a:rPr lang="en-US" sz="4200" b="1" i="0" u="none" dirty="0">
                <a:latin typeface="Plus Jakarta Sans"/>
              </a:rPr>
              <a:t> Spreadsheet</a:t>
            </a:r>
          </a:p>
          <a:p>
            <a:pPr algn="ctr">
              <a:lnSpc>
                <a:spcPts val="4830"/>
              </a:lnSpc>
            </a:pPr>
            <a:r>
              <a:rPr lang="en-US" sz="4200" b="1" dirty="0" err="1">
                <a:latin typeface="Plus Jakarta Sans"/>
              </a:rPr>
              <a:t>Materi</a:t>
            </a:r>
            <a:endParaRPr lang="en-US" sz="4200" b="1" dirty="0">
              <a:latin typeface="Plus Jakarta Sans"/>
            </a:endParaRPr>
          </a:p>
          <a:p>
            <a:pPr algn="ctr">
              <a:lnSpc>
                <a:spcPts val="4830"/>
              </a:lnSpc>
            </a:pPr>
            <a:r>
              <a:rPr lang="en-US" sz="4200" b="1" i="0" u="none" dirty="0" err="1">
                <a:latin typeface="Plus Jakarta Sans"/>
              </a:rPr>
              <a:t>Penggunaan</a:t>
            </a:r>
            <a:r>
              <a:rPr lang="en-US" sz="4200" b="1" i="0" u="none" dirty="0">
                <a:latin typeface="Plus Jakarta Sans"/>
              </a:rPr>
              <a:t> </a:t>
            </a:r>
            <a:r>
              <a:rPr sz="4200" b="1" i="0" u="none" dirty="0" err="1">
                <a:latin typeface="Plus Jakarta Sans"/>
              </a:rPr>
              <a:t>Rumus</a:t>
            </a:r>
            <a:r>
              <a:rPr sz="4200" b="1" i="0" u="none" dirty="0">
                <a:latin typeface="Plus Jakarta Sans"/>
              </a:rPr>
              <a:t> Absolut </a:t>
            </a:r>
            <a:endParaRPr lang="en-US" sz="4200" b="1" i="0" u="none" dirty="0">
              <a:latin typeface="Plus Jakarta Sans"/>
            </a:endParaRPr>
          </a:p>
          <a:p>
            <a:pPr algn="ctr">
              <a:lnSpc>
                <a:spcPts val="4830"/>
              </a:lnSpc>
            </a:pPr>
            <a:r>
              <a:rPr sz="4200" b="1" i="0" u="none" dirty="0">
                <a:latin typeface="Plus Jakarta Sans"/>
              </a:rPr>
              <a:t>&amp; Semi Absolut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5F01A6-9191-4EC2-9720-CAB15A809C0B}"/>
              </a:ext>
            </a:extLst>
          </p:cNvPr>
          <p:cNvSpPr txBox="1"/>
          <p:nvPr/>
        </p:nvSpPr>
        <p:spPr>
          <a:xfrm>
            <a:off x="1779494" y="4025065"/>
            <a:ext cx="8239125" cy="12279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endParaRPr lang="en-ID" sz="3600" dirty="0">
              <a:latin typeface="Plus Jakarta Sans"/>
            </a:endParaRPr>
          </a:p>
          <a:p>
            <a:pPr algn="ctr">
              <a:lnSpc>
                <a:spcPts val="2310"/>
              </a:lnSpc>
            </a:pPr>
            <a:r>
              <a:rPr lang="en-ID" sz="3600" b="1" i="0" u="none" dirty="0">
                <a:latin typeface="Plus Jakarta Sans"/>
              </a:rPr>
              <a:t>Oleh:</a:t>
            </a:r>
          </a:p>
          <a:p>
            <a:pPr algn="ctr">
              <a:lnSpc>
                <a:spcPts val="2310"/>
              </a:lnSpc>
            </a:pPr>
            <a:endParaRPr lang="en-ID" sz="3600" b="1" i="0" u="none" dirty="0">
              <a:latin typeface="Plus Jakarta Sans"/>
            </a:endParaRPr>
          </a:p>
          <a:p>
            <a:pPr algn="ctr">
              <a:lnSpc>
                <a:spcPts val="2310"/>
              </a:lnSpc>
            </a:pPr>
            <a:r>
              <a:rPr lang="en-ID" sz="3600" b="1" dirty="0">
                <a:latin typeface="Plus Jakarta Sans"/>
              </a:rPr>
              <a:t>SRI WAHYUNI, </a:t>
            </a:r>
            <a:r>
              <a:rPr lang="en-ID" sz="3600" b="1" dirty="0" err="1">
                <a:latin typeface="Plus Jakarta Sans"/>
              </a:rPr>
              <a:t>S.Pd</a:t>
            </a:r>
            <a:endParaRPr sz="3600" b="1" i="0" u="none" dirty="0">
              <a:latin typeface="Plus Jakarta Sans"/>
            </a:endParaRPr>
          </a:p>
        </p:txBody>
      </p:sp>
    </p:spTree>
    <p:extLst>
      <p:ext uri="{BB962C8B-B14F-4D97-AF65-F5344CB8AC3E}">
        <p14:creationId xmlns:p14="http://schemas.microsoft.com/office/powerpoint/2010/main" val="184411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F58D4D-D7DA-4EAB-A654-187A222194F4}"/>
              </a:ext>
            </a:extLst>
          </p:cNvPr>
          <p:cNvSpPr/>
          <p:nvPr/>
        </p:nvSpPr>
        <p:spPr>
          <a:xfrm>
            <a:off x="2828470" y="1092805"/>
            <a:ext cx="653505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4500" b="1" dirty="0" err="1">
                <a:latin typeface="Plus Jakarta Sans"/>
                <a:ea typeface="Times New Roman" panose="02020603050405020304" pitchFamily="18" charset="0"/>
                <a:cs typeface="Arial" panose="020B0604020202020204" pitchFamily="34" charset="0"/>
              </a:rPr>
              <a:t>Pengertian</a:t>
            </a:r>
            <a:r>
              <a:rPr lang="en-ID" sz="4500" b="1" dirty="0">
                <a:latin typeface="Plus Jakarta Sans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4500" b="1" dirty="0" err="1">
                <a:latin typeface="Plus Jakarta Sans"/>
                <a:ea typeface="Times New Roman" panose="02020603050405020304" pitchFamily="18" charset="0"/>
                <a:cs typeface="Arial" panose="020B0604020202020204" pitchFamily="34" charset="0"/>
              </a:rPr>
              <a:t>Rumus</a:t>
            </a:r>
            <a:r>
              <a:rPr lang="en-ID" sz="4500" b="1" dirty="0">
                <a:latin typeface="Plus Jakarta Sans"/>
                <a:ea typeface="Times New Roman" panose="02020603050405020304" pitchFamily="18" charset="0"/>
                <a:cs typeface="Arial" panose="020B0604020202020204" pitchFamily="34" charset="0"/>
              </a:rPr>
              <a:t> Absolut</a:t>
            </a:r>
            <a:endParaRPr lang="en-ID" sz="4500" dirty="0">
              <a:latin typeface="Plus Jakarta Sans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6B16761-469E-4688-8A5D-515B5B8FA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438" y="2274838"/>
            <a:ext cx="999754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absolut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merupakan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yang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dituliskan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tanda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  <a:cs typeface="Courier New" panose="02070309020205020404" pitchFamily="49" charset="0"/>
              </a:rPr>
              <a:t>$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di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depan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baris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dan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kolom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secara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bersamaan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cara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menekan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tombol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F4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sebanyak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1x pada keyboard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atau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menulis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secara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manual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tanda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  <a:cs typeface="Courier New" panose="02070309020205020404" pitchFamily="49" charset="0"/>
              </a:rPr>
              <a:t>$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Fungsi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absolut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yaitu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untuk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mengunci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sel.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Contoh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penulisannya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yaitu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  <a:cs typeface="Courier New" panose="02070309020205020404" pitchFamily="49" charset="0"/>
              </a:rPr>
              <a:t>=$A$1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Sehingga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baris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dan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kolom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terkunci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secara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bersamaan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  <a:ea typeface="Times New Roman" panose="02020603050405020304" pitchFamily="18" charset="0"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/>
            </a:endParaRPr>
          </a:p>
        </p:txBody>
      </p:sp>
    </p:spTree>
    <p:extLst>
      <p:ext uri="{BB962C8B-B14F-4D97-AF65-F5344CB8AC3E}">
        <p14:creationId xmlns:p14="http://schemas.microsoft.com/office/powerpoint/2010/main" val="151062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AC24E2-4E0F-45B0-9787-679E82F5E0D7}"/>
              </a:ext>
            </a:extLst>
          </p:cNvPr>
          <p:cNvSpPr/>
          <p:nvPr/>
        </p:nvSpPr>
        <p:spPr>
          <a:xfrm>
            <a:off x="794327" y="1644558"/>
            <a:ext cx="6096000" cy="8651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</a:pPr>
            <a:r>
              <a:rPr lang="en-ID" sz="2400" b="1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Tarif </a:t>
            </a:r>
            <a:r>
              <a:rPr lang="en-ID" sz="24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sewa</a:t>
            </a:r>
            <a:r>
              <a:rPr lang="en-ID" sz="2400" b="1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sz="24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hari</a:t>
            </a:r>
            <a:r>
              <a:rPr lang="en-ID" sz="24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ID" sz="2400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Rp</a:t>
            </a:r>
            <a:r>
              <a:rPr lang="en-ID" sz="24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175.000,00</a:t>
            </a:r>
            <a:br>
              <a:rPr lang="en-ID" sz="24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4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Uang</a:t>
            </a:r>
            <a:r>
              <a:rPr lang="en-ID" sz="2400" b="1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4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muka</a:t>
            </a:r>
            <a:r>
              <a:rPr lang="en-ID" sz="24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: 50%</a:t>
            </a:r>
            <a:endParaRPr lang="en-ID" sz="2400" dirty="0">
              <a:effectLst/>
              <a:latin typeface="Plus Jakarta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E7014C8-9D9D-4407-AECF-FAE3100AE3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156767"/>
              </p:ext>
            </p:extLst>
          </p:nvPr>
        </p:nvGraphicFramePr>
        <p:xfrm>
          <a:off x="794327" y="2599378"/>
          <a:ext cx="6825673" cy="22158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2365">
                  <a:extLst>
                    <a:ext uri="{9D8B030D-6E8A-4147-A177-3AD203B41FA5}">
                      <a16:colId xmlns:a16="http://schemas.microsoft.com/office/drawing/2014/main" val="3181101826"/>
                    </a:ext>
                  </a:extLst>
                </a:gridCol>
                <a:gridCol w="1344706">
                  <a:extLst>
                    <a:ext uri="{9D8B030D-6E8A-4147-A177-3AD203B41FA5}">
                      <a16:colId xmlns:a16="http://schemas.microsoft.com/office/drawing/2014/main" val="4068378950"/>
                    </a:ext>
                  </a:extLst>
                </a:gridCol>
                <a:gridCol w="1030941">
                  <a:extLst>
                    <a:ext uri="{9D8B030D-6E8A-4147-A177-3AD203B41FA5}">
                      <a16:colId xmlns:a16="http://schemas.microsoft.com/office/drawing/2014/main" val="3147482557"/>
                    </a:ext>
                  </a:extLst>
                </a:gridCol>
                <a:gridCol w="1281953">
                  <a:extLst>
                    <a:ext uri="{9D8B030D-6E8A-4147-A177-3AD203B41FA5}">
                      <a16:colId xmlns:a16="http://schemas.microsoft.com/office/drawing/2014/main" val="3919859109"/>
                    </a:ext>
                  </a:extLst>
                </a:gridCol>
                <a:gridCol w="1048871">
                  <a:extLst>
                    <a:ext uri="{9D8B030D-6E8A-4147-A177-3AD203B41FA5}">
                      <a16:colId xmlns:a16="http://schemas.microsoft.com/office/drawing/2014/main" val="3011484963"/>
                    </a:ext>
                  </a:extLst>
                </a:gridCol>
                <a:gridCol w="1576837">
                  <a:extLst>
                    <a:ext uri="{9D8B030D-6E8A-4147-A177-3AD203B41FA5}">
                      <a16:colId xmlns:a16="http://schemas.microsoft.com/office/drawing/2014/main" val="2998916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No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</a:rPr>
                        <a:t>Nama </a:t>
                      </a:r>
                      <a:r>
                        <a:rPr lang="en-ID" sz="2000" dirty="0" err="1">
                          <a:effectLst/>
                        </a:rPr>
                        <a:t>Penyewa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</a:rPr>
                        <a:t>Lama </a:t>
                      </a:r>
                      <a:r>
                        <a:rPr lang="en-ID" sz="2000" dirty="0" err="1">
                          <a:effectLst/>
                        </a:rPr>
                        <a:t>Sewa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Total Biaya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 err="1">
                          <a:effectLst/>
                        </a:rPr>
                        <a:t>Uang</a:t>
                      </a:r>
                      <a:r>
                        <a:rPr lang="en-ID" sz="2000" dirty="0">
                          <a:effectLst/>
                        </a:rPr>
                        <a:t> </a:t>
                      </a:r>
                      <a:r>
                        <a:rPr lang="en-ID" sz="2000" dirty="0" err="1">
                          <a:effectLst/>
                        </a:rPr>
                        <a:t>Muka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 err="1">
                          <a:effectLst/>
                        </a:rPr>
                        <a:t>Sisa</a:t>
                      </a:r>
                      <a:r>
                        <a:rPr lang="en-ID" sz="2000" dirty="0">
                          <a:effectLst/>
                        </a:rPr>
                        <a:t> </a:t>
                      </a:r>
                      <a:r>
                        <a:rPr lang="en-ID" sz="2000" dirty="0" err="1">
                          <a:effectLst/>
                        </a:rPr>
                        <a:t>Pembayaran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62127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1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Eka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3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=$C$3*C7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67338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2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Dwi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5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77159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3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Tri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2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5623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4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Catur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6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4210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5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>
                          <a:effectLst/>
                        </a:rPr>
                        <a:t>Ponco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</a:rPr>
                        <a:t>4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ID" sz="2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7927584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F3D30DFB-6A61-4B07-84FD-1E7B10C93A07}"/>
              </a:ext>
            </a:extLst>
          </p:cNvPr>
          <p:cNvSpPr/>
          <p:nvPr/>
        </p:nvSpPr>
        <p:spPr>
          <a:xfrm>
            <a:off x="1716741" y="567340"/>
            <a:ext cx="82251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D" sz="3200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ID" sz="32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rumus</a:t>
            </a:r>
            <a:r>
              <a:rPr lang="en-ID" sz="32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absolut</a:t>
            </a:r>
            <a:r>
              <a:rPr lang="en-ID" sz="32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ID" sz="32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200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ID" sz="32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D" sz="3200" dirty="0">
              <a:latin typeface="Plus Jakart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ID" sz="32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Rekap</a:t>
            </a:r>
            <a:r>
              <a:rPr lang="en-ID" sz="3200" b="1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Hasil Rental Mobil</a:t>
            </a:r>
            <a:endParaRPr lang="en-ID" sz="3200" dirty="0">
              <a:latin typeface="Plus Jakarta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49B53C-2959-461C-A247-82C5706B75D3}"/>
              </a:ext>
            </a:extLst>
          </p:cNvPr>
          <p:cNvSpPr/>
          <p:nvPr/>
        </p:nvSpPr>
        <p:spPr>
          <a:xfrm>
            <a:off x="8408894" y="2257325"/>
            <a:ext cx="2988779" cy="3883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20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n-ID" sz="2000" b="1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Perhitungan</a:t>
            </a:r>
            <a:endParaRPr lang="en-ID" sz="2000" dirty="0">
              <a:latin typeface="Plus Jakart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2000" b="1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Total </a:t>
            </a:r>
            <a:r>
              <a:rPr lang="en-ID" sz="20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Biaya</a:t>
            </a:r>
            <a:br>
              <a:rPr lang="en-ID" sz="20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000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Rp</a:t>
            </a:r>
            <a:r>
              <a:rPr lang="en-ID" sz="20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525.000,00</a:t>
            </a:r>
            <a:endParaRPr lang="en-ID" sz="2000" dirty="0">
              <a:latin typeface="Plus Jakart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2000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Rumus</a:t>
            </a:r>
            <a:r>
              <a:rPr lang="en-ID" sz="20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ID" sz="20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000" b="1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=D7*$C$4</a:t>
            </a:r>
            <a:endParaRPr lang="en-ID" sz="2000" b="1" dirty="0">
              <a:latin typeface="Plus Jakart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20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Uang</a:t>
            </a:r>
            <a:r>
              <a:rPr lang="en-ID" sz="2000" b="1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Muka</a:t>
            </a:r>
            <a:br>
              <a:rPr lang="en-ID" sz="20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000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Rp</a:t>
            </a:r>
            <a:r>
              <a:rPr lang="en-ID" sz="20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262.500,00</a:t>
            </a:r>
            <a:endParaRPr lang="en-ID" sz="2000" dirty="0">
              <a:latin typeface="Plus Jakart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20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Sisa</a:t>
            </a:r>
            <a:r>
              <a:rPr lang="en-ID" sz="2000" b="1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2000" b="1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Pembayaran</a:t>
            </a:r>
            <a:endParaRPr lang="en-ID" sz="2000" dirty="0">
              <a:latin typeface="Plus Jakarta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sz="2000" dirty="0" err="1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Rumus</a:t>
            </a:r>
            <a:r>
              <a:rPr lang="en-ID" sz="20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ID" sz="2000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D" sz="2000" b="1" dirty="0">
                <a:latin typeface="Plus Jakarta Sans"/>
                <a:ea typeface="Times New Roman" panose="02020603050405020304" pitchFamily="18" charset="0"/>
                <a:cs typeface="Times New Roman" panose="02020603050405020304" pitchFamily="18" charset="0"/>
              </a:rPr>
              <a:t>=D7-E7</a:t>
            </a:r>
            <a:endParaRPr lang="en-ID" sz="2000" b="1" dirty="0">
              <a:effectLst/>
              <a:latin typeface="Plus Jakarta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42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FECE27-D9E0-4041-8349-97FA0CC4A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212" y="494851"/>
            <a:ext cx="10614212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Keterangan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Total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biaya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didapat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mengalikan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tarif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sewa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lama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sewa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mengisi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D7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=$C$3*C7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lalu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tersebut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ditarik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kebawah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maka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semua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hasilnya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terlihat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C3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dikunci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karena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kita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menginginkan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tersebut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tidak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bergeser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ketika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kita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menarik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bawah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Uang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muka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didapat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mengalikan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total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biaya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uang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muka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sebesar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50%.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Lalu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pada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E7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kita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isi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=D7*$C$4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kemudian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tersebut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ditarik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kebawah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maka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semua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hasilnya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terlihat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C4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dikunci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karena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kita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menginginkan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tersebut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tidak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bergeser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ketika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kita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menarik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bawah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Sisa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pembayaran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didapat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dari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mengurangi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total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biaya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uang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muka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. Pada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ini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tidak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terdapat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absolut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karena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nilainya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memang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mengikuti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jadi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tidak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ada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yang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harus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dikunci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absolut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7032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146B25-C100-4C0D-AA87-4D11A9C8BFA5}"/>
              </a:ext>
            </a:extLst>
          </p:cNvPr>
          <p:cNvSpPr/>
          <p:nvPr/>
        </p:nvSpPr>
        <p:spPr>
          <a:xfrm>
            <a:off x="2168411" y="695922"/>
            <a:ext cx="7665560" cy="784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D" sz="4400" b="1" dirty="0" err="1">
                <a:latin typeface="Plus Jakarta Sans"/>
                <a:ea typeface="Times New Roman" panose="02020603050405020304" pitchFamily="18" charset="0"/>
                <a:cs typeface="Arial" panose="020B0604020202020204" pitchFamily="34" charset="0"/>
              </a:rPr>
              <a:t>Pengertian</a:t>
            </a:r>
            <a:r>
              <a:rPr lang="en-ID" sz="4400" b="1" dirty="0">
                <a:latin typeface="Plus Jakarta Sans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ID" sz="4400" b="1" dirty="0" err="1">
                <a:latin typeface="Plus Jakarta Sans"/>
                <a:ea typeface="Times New Roman" panose="02020603050405020304" pitchFamily="18" charset="0"/>
                <a:cs typeface="Arial" panose="020B0604020202020204" pitchFamily="34" charset="0"/>
              </a:rPr>
              <a:t>Rumus</a:t>
            </a:r>
            <a:r>
              <a:rPr lang="en-ID" sz="4400" b="1" dirty="0">
                <a:latin typeface="Plus Jakarta Sans"/>
                <a:ea typeface="Times New Roman" panose="02020603050405020304" pitchFamily="18" charset="0"/>
                <a:cs typeface="Arial" panose="020B0604020202020204" pitchFamily="34" charset="0"/>
              </a:rPr>
              <a:t> Semi Absolut</a:t>
            </a:r>
            <a:endParaRPr lang="en-ID" sz="4400" dirty="0">
              <a:effectLst/>
              <a:latin typeface="Plus Jakarta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0C9C59B-5ECC-42AB-8237-5958E4988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344" y="1480624"/>
            <a:ext cx="10427311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semi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absolut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merupakan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yang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dituliskan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tanda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$ di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depan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baris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atau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kolom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cara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menekan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tombol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F4 pada keyboard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atau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menulis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secara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manual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tanda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$.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Untuk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semi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absolut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baris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menekan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tombol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F4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sebanyak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2x,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sedangkan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untuk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semi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absolut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kolom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menekan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tombol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F4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sebanyak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3x.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Fungsi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semi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absolut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adalah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hanya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untuk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mengunci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atau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baris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Bukan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mengunci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keduanya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secara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bersamaan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Contoh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penulisan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semi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absolut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baris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=$A1.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Sedangkan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contoh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penulisan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semi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absolut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kolom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seperti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ini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=A$1.</a:t>
            </a:r>
          </a:p>
        </p:txBody>
      </p:sp>
    </p:spTree>
    <p:extLst>
      <p:ext uri="{BB962C8B-B14F-4D97-AF65-F5344CB8AC3E}">
        <p14:creationId xmlns:p14="http://schemas.microsoft.com/office/powerpoint/2010/main" val="2848025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57FF01-F60B-4A2A-8472-F351DFA20283}"/>
              </a:ext>
            </a:extLst>
          </p:cNvPr>
          <p:cNvSpPr/>
          <p:nvPr/>
        </p:nvSpPr>
        <p:spPr>
          <a:xfrm>
            <a:off x="764739" y="656282"/>
            <a:ext cx="60677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2000" dirty="0" err="1">
                <a:latin typeface="Plus Jakarta Sans"/>
              </a:rPr>
              <a:t>Untuk</a:t>
            </a:r>
            <a:r>
              <a:rPr lang="en-ID" sz="2000" dirty="0">
                <a:latin typeface="Plus Jakarta Sans"/>
              </a:rPr>
              <a:t> </a:t>
            </a:r>
            <a:r>
              <a:rPr lang="en-ID" sz="2000" dirty="0" err="1">
                <a:latin typeface="Plus Jakarta Sans"/>
              </a:rPr>
              <a:t>melihat</a:t>
            </a:r>
            <a:r>
              <a:rPr lang="en-ID" sz="2000" dirty="0">
                <a:latin typeface="Plus Jakarta Sans"/>
              </a:rPr>
              <a:t> </a:t>
            </a:r>
            <a:r>
              <a:rPr lang="en-ID" sz="2000" dirty="0" err="1">
                <a:latin typeface="Plus Jakarta Sans"/>
              </a:rPr>
              <a:t>perbedaannya</a:t>
            </a:r>
            <a:r>
              <a:rPr lang="en-ID" sz="2000" dirty="0">
                <a:latin typeface="Plus Jakarta Sans"/>
              </a:rPr>
              <a:t> </a:t>
            </a:r>
            <a:r>
              <a:rPr lang="en-ID" sz="2000" dirty="0" err="1">
                <a:latin typeface="Plus Jakarta Sans"/>
              </a:rPr>
              <a:t>perhatikan</a:t>
            </a:r>
            <a:r>
              <a:rPr lang="en-ID" sz="2000" dirty="0">
                <a:latin typeface="Plus Jakarta Sans"/>
              </a:rPr>
              <a:t> </a:t>
            </a:r>
            <a:r>
              <a:rPr lang="en-ID" sz="2000" dirty="0" err="1">
                <a:latin typeface="Plus Jakarta Sans"/>
              </a:rPr>
              <a:t>contoh</a:t>
            </a:r>
            <a:r>
              <a:rPr lang="en-ID" sz="2000" dirty="0">
                <a:latin typeface="Plus Jakarta Sans"/>
              </a:rPr>
              <a:t> </a:t>
            </a:r>
            <a:r>
              <a:rPr lang="en-ID" sz="2000" dirty="0" err="1">
                <a:latin typeface="Plus Jakarta Sans"/>
              </a:rPr>
              <a:t>berikut</a:t>
            </a:r>
            <a:r>
              <a:rPr lang="en-ID" sz="2000" dirty="0">
                <a:latin typeface="Plus Jakarta Sans"/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0B29A1-D366-44F3-A0F8-C5E754F9F446}"/>
              </a:ext>
            </a:extLst>
          </p:cNvPr>
          <p:cNvSpPr/>
          <p:nvPr/>
        </p:nvSpPr>
        <p:spPr>
          <a:xfrm>
            <a:off x="764739" y="1119145"/>
            <a:ext cx="2364815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Semi Absolut (</a:t>
            </a:r>
            <a:r>
              <a:rPr lang="en-ID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Kolom</a:t>
            </a:r>
            <a:r>
              <a:rPr lang="en-ID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86ED904-0303-4EDE-B328-2640ACDA8E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889870"/>
              </p:ext>
            </p:extLst>
          </p:nvPr>
        </p:nvGraphicFramePr>
        <p:xfrm>
          <a:off x="877171" y="1492654"/>
          <a:ext cx="4504765" cy="3378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1282">
                  <a:extLst>
                    <a:ext uri="{9D8B030D-6E8A-4147-A177-3AD203B41FA5}">
                      <a16:colId xmlns:a16="http://schemas.microsoft.com/office/drawing/2014/main" val="2444920420"/>
                    </a:ext>
                  </a:extLst>
                </a:gridCol>
                <a:gridCol w="1174377">
                  <a:extLst>
                    <a:ext uri="{9D8B030D-6E8A-4147-A177-3AD203B41FA5}">
                      <a16:colId xmlns:a16="http://schemas.microsoft.com/office/drawing/2014/main" val="1442860022"/>
                    </a:ext>
                  </a:extLst>
                </a:gridCol>
                <a:gridCol w="2259106">
                  <a:extLst>
                    <a:ext uri="{9D8B030D-6E8A-4147-A177-3AD203B41FA5}">
                      <a16:colId xmlns:a16="http://schemas.microsoft.com/office/drawing/2014/main" val="28034337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Plus Jakarta Sans"/>
                        </a:rPr>
                        <a:t>Angka 1</a:t>
                      </a:r>
                      <a:endParaRPr lang="en-ID" sz="1800" dirty="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Angka 2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Hasil Semi Absolut (Kolom)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06437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=$A3*B3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2851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2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Plus Jakarta Sans"/>
                        </a:rPr>
                        <a:t>20</a:t>
                      </a:r>
                      <a:endParaRPr lang="en-ID" sz="1800" dirty="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9824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3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30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69326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4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Plus Jakarta Sans"/>
                        </a:rPr>
                        <a:t>40</a:t>
                      </a:r>
                      <a:endParaRPr lang="en-ID" sz="1800" dirty="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0968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5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50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15019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6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Plus Jakarta Sans"/>
                        </a:rPr>
                        <a:t>10</a:t>
                      </a:r>
                      <a:endParaRPr lang="en-ID" sz="1800" dirty="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60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4213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7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70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75356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8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80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4243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9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90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87197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Plus Jakarta Sans"/>
                        </a:rPr>
                        <a:t>100</a:t>
                      </a:r>
                      <a:endParaRPr lang="en-ID" sz="1800" dirty="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173428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DD33AA6-6E78-488A-AC7F-38BC3058C124}"/>
              </a:ext>
            </a:extLst>
          </p:cNvPr>
          <p:cNvSpPr/>
          <p:nvPr/>
        </p:nvSpPr>
        <p:spPr>
          <a:xfrm>
            <a:off x="6458240" y="1119145"/>
            <a:ext cx="2223750" cy="374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D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Semi Absolut (</a:t>
            </a:r>
            <a:r>
              <a:rPr lang="en-ID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Baris</a:t>
            </a:r>
            <a:r>
              <a:rPr lang="en-ID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D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57A2C33-0021-4C7E-B39D-EDA2DBEF4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572635"/>
              </p:ext>
            </p:extLst>
          </p:nvPr>
        </p:nvGraphicFramePr>
        <p:xfrm>
          <a:off x="6532286" y="1492654"/>
          <a:ext cx="4460772" cy="3378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7823">
                  <a:extLst>
                    <a:ext uri="{9D8B030D-6E8A-4147-A177-3AD203B41FA5}">
                      <a16:colId xmlns:a16="http://schemas.microsoft.com/office/drawing/2014/main" val="331977407"/>
                    </a:ext>
                  </a:extLst>
                </a:gridCol>
                <a:gridCol w="1075765">
                  <a:extLst>
                    <a:ext uri="{9D8B030D-6E8A-4147-A177-3AD203B41FA5}">
                      <a16:colId xmlns:a16="http://schemas.microsoft.com/office/drawing/2014/main" val="2188604138"/>
                    </a:ext>
                  </a:extLst>
                </a:gridCol>
                <a:gridCol w="2197184">
                  <a:extLst>
                    <a:ext uri="{9D8B030D-6E8A-4147-A177-3AD203B41FA5}">
                      <a16:colId xmlns:a16="http://schemas.microsoft.com/office/drawing/2014/main" val="9168510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Angka 1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Angka 2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Hasil Semi Absolut (Baris)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5280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Plus Jakarta Sans"/>
                        </a:rPr>
                        <a:t>=E$3*F3</a:t>
                      </a:r>
                      <a:endParaRPr lang="en-ID" sz="1800" dirty="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9444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2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79278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3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Plus Jakarta Sans"/>
                        </a:rPr>
                        <a:t>10</a:t>
                      </a:r>
                      <a:endParaRPr lang="en-ID" sz="1800" dirty="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7232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4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2112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5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2740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6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579557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7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Plus Jakarta Sans"/>
                        </a:rPr>
                        <a:t>10</a:t>
                      </a:r>
                      <a:endParaRPr lang="en-ID" sz="1800" dirty="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54781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8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0205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9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07920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Plus Jakarta Sans"/>
                        </a:rPr>
                        <a:t>10</a:t>
                      </a:r>
                      <a:endParaRPr lang="en-ID" sz="1800" dirty="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>
                          <a:effectLst/>
                          <a:latin typeface="Plus Jakarta Sans"/>
                        </a:rPr>
                        <a:t>10</a:t>
                      </a:r>
                      <a:endParaRPr lang="en-ID" sz="180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Plus Jakarta Sans"/>
                        </a:rPr>
                        <a:t>10</a:t>
                      </a:r>
                      <a:endParaRPr lang="en-ID" sz="1800" dirty="0">
                        <a:effectLst/>
                        <a:latin typeface="Plus Jakarta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5739854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CBBB96AF-3673-4D1D-8A9E-BEE20EE6F111}"/>
              </a:ext>
            </a:extLst>
          </p:cNvPr>
          <p:cNvSpPr/>
          <p:nvPr/>
        </p:nvSpPr>
        <p:spPr>
          <a:xfrm>
            <a:off x="877171" y="4948187"/>
            <a:ext cx="106245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sz="2000" b="1" dirty="0" err="1"/>
              <a:t>Penjelasan</a:t>
            </a:r>
            <a:r>
              <a:rPr lang="en-ID" sz="2000" b="1" dirty="0"/>
              <a:t>:</a:t>
            </a:r>
            <a:endParaRPr lang="en-ID" sz="2000" dirty="0"/>
          </a:p>
          <a:p>
            <a:pPr algn="just"/>
            <a:r>
              <a:rPr lang="en-ID" sz="2000" dirty="0"/>
              <a:t>Pada </a:t>
            </a:r>
            <a:r>
              <a:rPr lang="en-ID" sz="2000" dirty="0" err="1"/>
              <a:t>contoh</a:t>
            </a:r>
            <a:r>
              <a:rPr lang="en-ID" sz="2000" dirty="0"/>
              <a:t> di </a:t>
            </a:r>
            <a:r>
              <a:rPr lang="en-ID" sz="2000" dirty="0" err="1"/>
              <a:t>atas</a:t>
            </a:r>
            <a:r>
              <a:rPr lang="en-ID" sz="2000" dirty="0"/>
              <a:t>, </a:t>
            </a:r>
            <a:r>
              <a:rPr lang="en-ID" sz="2000" dirty="0" err="1"/>
              <a:t>rumus</a:t>
            </a:r>
            <a:r>
              <a:rPr lang="en-ID" sz="2000" dirty="0"/>
              <a:t> semi </a:t>
            </a:r>
            <a:r>
              <a:rPr lang="en-ID" sz="2000" dirty="0" err="1"/>
              <a:t>absolut</a:t>
            </a:r>
            <a:r>
              <a:rPr lang="en-ID" sz="2000" dirty="0"/>
              <a:t> </a:t>
            </a:r>
            <a:r>
              <a:rPr lang="en-ID" sz="2000" dirty="0" err="1"/>
              <a:t>kolom</a:t>
            </a:r>
            <a:r>
              <a:rPr lang="en-ID" sz="2000" dirty="0"/>
              <a:t> </a:t>
            </a:r>
            <a:r>
              <a:rPr lang="en-ID" sz="2000" dirty="0" err="1"/>
              <a:t>jika</a:t>
            </a:r>
            <a:r>
              <a:rPr lang="en-ID" sz="2000" dirty="0"/>
              <a:t> </a:t>
            </a:r>
            <a:r>
              <a:rPr lang="en-ID" sz="2000" dirty="0" err="1"/>
              <a:t>kita</a:t>
            </a:r>
            <a:r>
              <a:rPr lang="en-ID" sz="2000" dirty="0"/>
              <a:t> </a:t>
            </a:r>
            <a:r>
              <a:rPr lang="en-ID" sz="2000" dirty="0" err="1"/>
              <a:t>tarik</a:t>
            </a:r>
            <a:r>
              <a:rPr lang="en-ID" sz="2000" dirty="0"/>
              <a:t> </a:t>
            </a:r>
            <a:r>
              <a:rPr lang="en-ID" sz="2000" dirty="0" err="1"/>
              <a:t>ke</a:t>
            </a:r>
            <a:r>
              <a:rPr lang="en-ID" sz="2000" dirty="0"/>
              <a:t> </a:t>
            </a:r>
            <a:r>
              <a:rPr lang="en-ID" sz="2000" dirty="0" err="1"/>
              <a:t>bawah</a:t>
            </a:r>
            <a:r>
              <a:rPr lang="en-ID" sz="2000" dirty="0"/>
              <a:t> </a:t>
            </a:r>
            <a:r>
              <a:rPr lang="en-ID" sz="2000" dirty="0" err="1"/>
              <a:t>rumusnya</a:t>
            </a:r>
            <a:r>
              <a:rPr lang="en-ID" sz="2000" dirty="0"/>
              <a:t> </a:t>
            </a:r>
            <a:r>
              <a:rPr lang="en-ID" sz="2000" dirty="0" err="1"/>
              <a:t>maka</a:t>
            </a:r>
            <a:r>
              <a:rPr lang="en-ID" sz="2000" dirty="0"/>
              <a:t> </a:t>
            </a:r>
            <a:r>
              <a:rPr lang="en-ID" sz="2000" dirty="0" err="1"/>
              <a:t>akan</a:t>
            </a:r>
            <a:r>
              <a:rPr lang="en-ID" sz="2000" dirty="0"/>
              <a:t> </a:t>
            </a:r>
            <a:r>
              <a:rPr lang="en-ID" sz="2000" dirty="0" err="1"/>
              <a:t>menghasilkan</a:t>
            </a:r>
            <a:r>
              <a:rPr lang="en-ID" sz="2000" dirty="0"/>
              <a:t> </a:t>
            </a:r>
            <a:r>
              <a:rPr lang="en-ID" sz="2000" dirty="0" err="1"/>
              <a:t>angka</a:t>
            </a:r>
            <a:r>
              <a:rPr lang="en-ID" sz="2000" dirty="0"/>
              <a:t> yang </a:t>
            </a:r>
            <a:r>
              <a:rPr lang="en-ID" sz="2000" dirty="0" err="1"/>
              <a:t>berbeda</a:t>
            </a:r>
            <a:r>
              <a:rPr lang="en-ID" sz="2000" dirty="0"/>
              <a:t> (</a:t>
            </a:r>
            <a:r>
              <a:rPr lang="en-ID" sz="2000" dirty="0" err="1"/>
              <a:t>mirip</a:t>
            </a:r>
            <a:r>
              <a:rPr lang="en-ID" sz="2000" dirty="0"/>
              <a:t> </a:t>
            </a:r>
            <a:r>
              <a:rPr lang="en-ID" sz="2000" dirty="0" err="1"/>
              <a:t>seperti</a:t>
            </a:r>
            <a:r>
              <a:rPr lang="en-ID" sz="2000" dirty="0"/>
              <a:t> </a:t>
            </a:r>
            <a:r>
              <a:rPr lang="en-ID" sz="2000" dirty="0" err="1"/>
              <a:t>perkalian</a:t>
            </a:r>
            <a:r>
              <a:rPr lang="en-ID" sz="2000" dirty="0"/>
              <a:t> </a:t>
            </a:r>
            <a:r>
              <a:rPr lang="en-ID" sz="2000" dirty="0" err="1"/>
              <a:t>biasa</a:t>
            </a:r>
            <a:r>
              <a:rPr lang="en-ID" sz="2000" dirty="0"/>
              <a:t>). </a:t>
            </a:r>
            <a:r>
              <a:rPr lang="en-ID" sz="2000" dirty="0" err="1"/>
              <a:t>Sedangkan</a:t>
            </a:r>
            <a:r>
              <a:rPr lang="en-ID" sz="2000" dirty="0"/>
              <a:t> pada semi </a:t>
            </a:r>
            <a:r>
              <a:rPr lang="en-ID" sz="2000" dirty="0" err="1"/>
              <a:t>absolut</a:t>
            </a:r>
            <a:r>
              <a:rPr lang="en-ID" sz="2000" dirty="0"/>
              <a:t> </a:t>
            </a:r>
            <a:r>
              <a:rPr lang="en-ID" sz="2000" dirty="0" err="1"/>
              <a:t>baris</a:t>
            </a:r>
            <a:r>
              <a:rPr lang="en-ID" sz="2000" dirty="0"/>
              <a:t> </a:t>
            </a:r>
            <a:r>
              <a:rPr lang="en-ID" sz="2000" dirty="0" err="1"/>
              <a:t>akan</a:t>
            </a:r>
            <a:r>
              <a:rPr lang="en-ID" sz="2000" dirty="0"/>
              <a:t> </a:t>
            </a:r>
            <a:r>
              <a:rPr lang="en-ID" sz="2000" dirty="0" err="1"/>
              <a:t>menghasilkan</a:t>
            </a:r>
            <a:r>
              <a:rPr lang="en-ID" sz="2000" dirty="0"/>
              <a:t> </a:t>
            </a:r>
            <a:r>
              <a:rPr lang="en-ID" sz="2000" dirty="0" err="1"/>
              <a:t>angka</a:t>
            </a:r>
            <a:r>
              <a:rPr lang="en-ID" sz="2000" dirty="0"/>
              <a:t> yang </a:t>
            </a:r>
            <a:r>
              <a:rPr lang="en-ID" sz="2000" dirty="0" err="1"/>
              <a:t>sama</a:t>
            </a:r>
            <a:r>
              <a:rPr lang="en-ID" sz="2000" dirty="0"/>
              <a:t> </a:t>
            </a:r>
            <a:r>
              <a:rPr lang="en-ID" sz="2000" dirty="0" err="1"/>
              <a:t>karena</a:t>
            </a:r>
            <a:r>
              <a:rPr lang="en-ID" sz="2000" dirty="0"/>
              <a:t> yang </a:t>
            </a:r>
            <a:r>
              <a:rPr lang="en-ID" sz="2000" dirty="0" err="1"/>
              <a:t>dikunci</a:t>
            </a:r>
            <a:r>
              <a:rPr lang="en-ID" sz="2000" dirty="0"/>
              <a:t>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barisnya</a:t>
            </a:r>
            <a:r>
              <a:rPr lang="en-ID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7416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A39DCE-3CC3-468C-8C63-216FDEFD2640}"/>
              </a:ext>
            </a:extLst>
          </p:cNvPr>
          <p:cNvSpPr/>
          <p:nvPr/>
        </p:nvSpPr>
        <p:spPr>
          <a:xfrm>
            <a:off x="681316" y="676399"/>
            <a:ext cx="10085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sz="2000" b="1" dirty="0" err="1">
                <a:latin typeface="Plus Jakarta Sans"/>
              </a:rPr>
              <a:t>Contoh</a:t>
            </a:r>
            <a:r>
              <a:rPr lang="en-ID" sz="2000" b="1" dirty="0">
                <a:latin typeface="Plus Jakarta Sans"/>
              </a:rPr>
              <a:t> </a:t>
            </a:r>
            <a:r>
              <a:rPr lang="en-ID" sz="2000" b="1" dirty="0" err="1">
                <a:latin typeface="Plus Jakarta Sans"/>
              </a:rPr>
              <a:t>penggabungan</a:t>
            </a:r>
            <a:r>
              <a:rPr lang="en-ID" sz="2000" b="1" dirty="0">
                <a:latin typeface="Plus Jakarta Sans"/>
              </a:rPr>
              <a:t> </a:t>
            </a:r>
            <a:r>
              <a:rPr lang="en-ID" sz="2000" b="1" dirty="0" err="1">
                <a:latin typeface="Plus Jakarta Sans"/>
              </a:rPr>
              <a:t>perkalian</a:t>
            </a:r>
            <a:r>
              <a:rPr lang="en-ID" sz="2000" b="1" dirty="0">
                <a:latin typeface="Plus Jakarta Sans"/>
              </a:rPr>
              <a:t> </a:t>
            </a:r>
            <a:r>
              <a:rPr lang="en-ID" sz="2000" b="1" dirty="0" err="1">
                <a:latin typeface="Plus Jakarta Sans"/>
              </a:rPr>
              <a:t>antara</a:t>
            </a:r>
            <a:r>
              <a:rPr lang="en-ID" sz="2000" b="1" dirty="0">
                <a:latin typeface="Plus Jakarta Sans"/>
              </a:rPr>
              <a:t> semi </a:t>
            </a:r>
            <a:r>
              <a:rPr lang="en-ID" sz="2000" b="1" dirty="0" err="1">
                <a:latin typeface="Plus Jakarta Sans"/>
              </a:rPr>
              <a:t>absolut</a:t>
            </a:r>
            <a:r>
              <a:rPr lang="en-ID" sz="2000" b="1" dirty="0">
                <a:latin typeface="Plus Jakarta Sans"/>
              </a:rPr>
              <a:t> </a:t>
            </a:r>
            <a:r>
              <a:rPr lang="en-ID" sz="2000" b="1" dirty="0" err="1">
                <a:latin typeface="Plus Jakarta Sans"/>
              </a:rPr>
              <a:t>baris</a:t>
            </a:r>
            <a:r>
              <a:rPr lang="en-ID" sz="2000" b="1" dirty="0">
                <a:latin typeface="Plus Jakarta Sans"/>
              </a:rPr>
              <a:t> dan semi </a:t>
            </a:r>
            <a:r>
              <a:rPr lang="en-ID" sz="2000" b="1" dirty="0" err="1">
                <a:latin typeface="Plus Jakarta Sans"/>
              </a:rPr>
              <a:t>absolut</a:t>
            </a:r>
            <a:r>
              <a:rPr lang="en-ID" sz="2000" b="1" dirty="0">
                <a:latin typeface="Plus Jakarta Sans"/>
              </a:rPr>
              <a:t> </a:t>
            </a:r>
            <a:r>
              <a:rPr lang="en-ID" sz="2000" b="1" dirty="0" err="1">
                <a:latin typeface="Plus Jakarta Sans"/>
              </a:rPr>
              <a:t>kolom</a:t>
            </a:r>
            <a:r>
              <a:rPr lang="en-ID" sz="2000" b="1" dirty="0">
                <a:latin typeface="Plus Jakarta Sans"/>
              </a:rPr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8CC665-639A-47A9-8E67-8637B54F8DC2}"/>
              </a:ext>
            </a:extLst>
          </p:cNvPr>
          <p:cNvSpPr/>
          <p:nvPr/>
        </p:nvSpPr>
        <p:spPr>
          <a:xfrm>
            <a:off x="3648150" y="1076509"/>
            <a:ext cx="48956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/>
              <a:t>Daftar Harga Tas, Dompet, dan Sepatu CV Matahati</a:t>
            </a:r>
            <a:endParaRPr lang="en-ID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1F980C-AA0B-4512-B1FD-B8DE841895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965232"/>
              </p:ext>
            </p:extLst>
          </p:nvPr>
        </p:nvGraphicFramePr>
        <p:xfrm>
          <a:off x="1398493" y="1476619"/>
          <a:ext cx="9601200" cy="256032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864660">
                  <a:extLst>
                    <a:ext uri="{9D8B030D-6E8A-4147-A177-3AD203B41FA5}">
                      <a16:colId xmlns:a16="http://schemas.microsoft.com/office/drawing/2014/main" val="3827840975"/>
                    </a:ext>
                  </a:extLst>
                </a:gridCol>
                <a:gridCol w="2420470">
                  <a:extLst>
                    <a:ext uri="{9D8B030D-6E8A-4147-A177-3AD203B41FA5}">
                      <a16:colId xmlns:a16="http://schemas.microsoft.com/office/drawing/2014/main" val="1650885405"/>
                    </a:ext>
                  </a:extLst>
                </a:gridCol>
                <a:gridCol w="2915770">
                  <a:extLst>
                    <a:ext uri="{9D8B030D-6E8A-4147-A177-3AD203B41FA5}">
                      <a16:colId xmlns:a16="http://schemas.microsoft.com/office/drawing/2014/main" val="2693205114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37881627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Jumlah Barang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Dompet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Sepatu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6793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D" b="1"/>
                        <a:t>Harga</a:t>
                      </a:r>
                      <a:endParaRPr lang="en-ID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b="1"/>
                        <a:t>Rp 125.000,00</a:t>
                      </a:r>
                      <a:endParaRPr lang="en-ID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b="1"/>
                        <a:t>Rp 75.000,00</a:t>
                      </a:r>
                      <a:endParaRPr lang="en-ID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b="1"/>
                        <a:t>Rp 100.000,00</a:t>
                      </a:r>
                      <a:endParaRPr lang="en-ID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855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125.000,00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75.000,00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100.000,00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4986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250.000,00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150.000,00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200.000,00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1752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375.000,00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225.000,00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300.000,00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7447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500.000,00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300.000,00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400.000,00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0963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625.000,00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/>
                        <a:t>Rp 375.000,00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 err="1"/>
                        <a:t>Rp</a:t>
                      </a:r>
                      <a:r>
                        <a:rPr lang="en-ID" dirty="0"/>
                        <a:t> 500.000,00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77445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6497FBA1-E26C-4C3F-9A90-4176942B0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307" y="4181052"/>
            <a:ext cx="1002254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Dengan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menggunakan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=$A6*B$5 pada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B6,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kemudian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kita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tarik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tersebut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kanan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dan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kebawah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maka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hasil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perkaliannya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langsung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terlihat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di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setiap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sel. 1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rumus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untuk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semua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sel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,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lebih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Plus Jakarta Sans"/>
              </a:rPr>
              <a:t>efisien</a:t>
            </a:r>
            <a:r>
              <a:rPr lang="en-US" altLang="en-US" sz="2400" dirty="0">
                <a:latin typeface="Plus Jakarta Sans"/>
              </a:rPr>
              <a:t>.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Plus Jakarta Sans"/>
            </a:endParaRPr>
          </a:p>
        </p:txBody>
      </p:sp>
    </p:spTree>
    <p:extLst>
      <p:ext uri="{BB962C8B-B14F-4D97-AF65-F5344CB8AC3E}">
        <p14:creationId xmlns:p14="http://schemas.microsoft.com/office/powerpoint/2010/main" val="3632098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790111-7C8A-44EF-956C-0082CA81D893}"/>
              </a:ext>
            </a:extLst>
          </p:cNvPr>
          <p:cNvSpPr txBox="1"/>
          <p:nvPr/>
        </p:nvSpPr>
        <p:spPr>
          <a:xfrm>
            <a:off x="4751885" y="2824162"/>
            <a:ext cx="2688236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3600" b="1" i="0" u="none" dirty="0">
                <a:latin typeface="Plus Jakarta Sans"/>
              </a:rPr>
              <a:t>TERIMAKASIH</a:t>
            </a:r>
            <a:endParaRPr sz="3600" b="1" i="0" u="none" dirty="0">
              <a:latin typeface="Plus Jakarta Sans"/>
            </a:endParaRPr>
          </a:p>
        </p:txBody>
      </p:sp>
    </p:spTree>
    <p:extLst>
      <p:ext uri="{BB962C8B-B14F-4D97-AF65-F5344CB8AC3E}">
        <p14:creationId xmlns:p14="http://schemas.microsoft.com/office/powerpoint/2010/main" val="35827130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91</TotalTime>
  <Words>661</Words>
  <Application>Microsoft Office PowerPoint</Application>
  <PresentationFormat>Widescreen</PresentationFormat>
  <Paragraphs>160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Garamond</vt:lpstr>
      <vt:lpstr>Plus Jakarta Sans</vt:lpstr>
      <vt:lpstr>Times New Roman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THINKPAD</dc:creator>
  <cp:lastModifiedBy>THINKPAD</cp:lastModifiedBy>
  <cp:revision>3</cp:revision>
  <dcterms:created xsi:type="dcterms:W3CDTF">2026-09-30T12:55:10Z</dcterms:created>
  <dcterms:modified xsi:type="dcterms:W3CDTF">2026-09-30T14:35:17Z</dcterms:modified>
</cp:coreProperties>
</file>