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2" d="100"/>
          <a:sy n="82" d="100"/>
        </p:scale>
        <p:origin x="-1474" y="-91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12C06-706F-440D-8042-65D6479A3997}" type="datetimeFigureOut">
              <a:rPr lang="en-US" smtClean="0"/>
              <a:t>8/21/2026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B90C97-D942-404B-8045-77FE17649C7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12C06-706F-440D-8042-65D6479A3997}" type="datetimeFigureOut">
              <a:rPr lang="en-US" smtClean="0"/>
              <a:t>8/21/2026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B90C97-D942-404B-8045-77FE17649C7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12C06-706F-440D-8042-65D6479A3997}" type="datetimeFigureOut">
              <a:rPr lang="en-US" smtClean="0"/>
              <a:t>8/21/2026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B90C97-D942-404B-8045-77FE17649C7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12C06-706F-440D-8042-65D6479A3997}" type="datetimeFigureOut">
              <a:rPr lang="en-US" smtClean="0"/>
              <a:t>8/21/2026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B90C97-D942-404B-8045-77FE17649C7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12C06-706F-440D-8042-65D6479A3997}" type="datetimeFigureOut">
              <a:rPr lang="en-US" smtClean="0"/>
              <a:t>8/21/2026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B90C97-D942-404B-8045-77FE17649C7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12C06-706F-440D-8042-65D6479A3997}" type="datetimeFigureOut">
              <a:rPr lang="en-US" smtClean="0"/>
              <a:t>8/21/2026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B90C97-D942-404B-8045-77FE17649C7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12C06-706F-440D-8042-65D6479A3997}" type="datetimeFigureOut">
              <a:rPr lang="en-US" smtClean="0"/>
              <a:t>8/21/2026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B90C97-D942-404B-8045-77FE17649C7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12C06-706F-440D-8042-65D6479A3997}" type="datetimeFigureOut">
              <a:rPr lang="en-US" smtClean="0"/>
              <a:t>8/21/2026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B90C97-D942-404B-8045-77FE17649C7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12C06-706F-440D-8042-65D6479A3997}" type="datetimeFigureOut">
              <a:rPr lang="en-US" smtClean="0"/>
              <a:t>8/21/2026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B90C97-D942-404B-8045-77FE17649C7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12C06-706F-440D-8042-65D6479A3997}" type="datetimeFigureOut">
              <a:rPr lang="en-US" smtClean="0"/>
              <a:t>8/21/2026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B90C97-D942-404B-8045-77FE17649C7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12C06-706F-440D-8042-65D6479A3997}" type="datetimeFigureOut">
              <a:rPr lang="en-US" smtClean="0"/>
              <a:t>8/21/2026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B90C97-D942-404B-8045-77FE17649C7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D12C06-706F-440D-8042-65D6479A3997}" type="datetimeFigureOut">
              <a:rPr lang="en-US" smtClean="0"/>
              <a:t>8/21/2026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B90C97-D942-404B-8045-77FE17649C7D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/>
              <a:t>JENIS DAN BENTUK USAHA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47500" lnSpcReduction="20000"/>
          </a:bodyPr>
          <a:lstStyle/>
          <a:p>
            <a:r>
              <a:rPr lang="en-US" b="1" dirty="0"/>
              <a:t>1. </a:t>
            </a:r>
            <a:r>
              <a:rPr lang="en-US" b="1" dirty="0" err="1"/>
              <a:t>Jenis-Jenis</a:t>
            </a:r>
            <a:r>
              <a:rPr lang="en-US" b="1" dirty="0"/>
              <a:t> Usaha </a:t>
            </a:r>
            <a:r>
              <a:rPr lang="en-US" b="1" dirty="0" err="1"/>
              <a:t>Berdasarkan</a:t>
            </a:r>
            <a:r>
              <a:rPr lang="en-US" b="1" dirty="0"/>
              <a:t> </a:t>
            </a:r>
            <a:r>
              <a:rPr lang="en-US" b="1" dirty="0" err="1"/>
              <a:t>Bidang</a:t>
            </a:r>
            <a:r>
              <a:rPr lang="en-US" b="1" dirty="0"/>
              <a:t> </a:t>
            </a:r>
            <a:r>
              <a:rPr lang="en-US" b="1" dirty="0" err="1"/>
              <a:t>Kegiatan</a:t>
            </a:r>
            <a:endParaRPr lang="en-US" dirty="0"/>
          </a:p>
          <a:p>
            <a:r>
              <a:rPr lang="en-US" dirty="0" err="1"/>
              <a:t>Jenis</a:t>
            </a:r>
            <a:r>
              <a:rPr lang="en-US" dirty="0"/>
              <a:t> </a:t>
            </a:r>
            <a:r>
              <a:rPr lang="en-US" dirty="0" err="1"/>
              <a:t>usaha</a:t>
            </a:r>
            <a:r>
              <a:rPr lang="en-US" dirty="0"/>
              <a:t> </a:t>
            </a:r>
            <a:r>
              <a:rPr lang="en-US" dirty="0" err="1"/>
              <a:t>dikelompokkan</a:t>
            </a:r>
            <a:r>
              <a:rPr lang="en-US" dirty="0"/>
              <a:t> </a:t>
            </a:r>
            <a:r>
              <a:rPr lang="en-US" dirty="0" err="1"/>
              <a:t>berdasarkan</a:t>
            </a:r>
            <a:r>
              <a:rPr lang="en-US" dirty="0"/>
              <a:t> </a:t>
            </a:r>
            <a:r>
              <a:rPr lang="en-US" dirty="0" err="1"/>
              <a:t>fokus</a:t>
            </a:r>
            <a:r>
              <a:rPr lang="en-US" dirty="0"/>
              <a:t> </a:t>
            </a:r>
            <a:r>
              <a:rPr lang="en-US" dirty="0" err="1"/>
              <a:t>aktivitas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bidang</a:t>
            </a:r>
            <a:r>
              <a:rPr lang="en-US" dirty="0"/>
              <a:t> </a:t>
            </a:r>
            <a:r>
              <a:rPr lang="en-US" dirty="0" err="1"/>
              <a:t>kegiatan</a:t>
            </a:r>
            <a:r>
              <a:rPr lang="en-US" dirty="0"/>
              <a:t> </a:t>
            </a:r>
            <a:r>
              <a:rPr lang="en-US" dirty="0" err="1"/>
              <a:t>ekonomi</a:t>
            </a:r>
            <a:r>
              <a:rPr lang="en-US" dirty="0"/>
              <a:t> yang </a:t>
            </a:r>
            <a:r>
              <a:rPr lang="en-US" dirty="0" err="1"/>
              <a:t>dijalankan</a:t>
            </a:r>
            <a:r>
              <a:rPr lang="en-US" dirty="0"/>
              <a:t>. 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/>
              <a:t>umum</a:t>
            </a:r>
            <a:r>
              <a:rPr lang="en-US" dirty="0"/>
              <a:t>, </a:t>
            </a:r>
            <a:r>
              <a:rPr lang="en-US" dirty="0" err="1"/>
              <a:t>terdapat</a:t>
            </a:r>
            <a:r>
              <a:rPr lang="en-US" dirty="0"/>
              <a:t> 6 </a:t>
            </a:r>
            <a:r>
              <a:rPr lang="en-US" dirty="0" err="1"/>
              <a:t>jenis</a:t>
            </a:r>
            <a:r>
              <a:rPr lang="en-US" dirty="0"/>
              <a:t> </a:t>
            </a:r>
            <a:r>
              <a:rPr lang="en-US" dirty="0" err="1"/>
              <a:t>usaha</a:t>
            </a:r>
            <a:r>
              <a:rPr lang="en-US" dirty="0"/>
              <a:t> </a:t>
            </a:r>
            <a:r>
              <a:rPr lang="en-US" dirty="0" err="1"/>
              <a:t>utama</a:t>
            </a:r>
            <a:r>
              <a:rPr lang="en-US" dirty="0"/>
              <a:t>:</a:t>
            </a:r>
          </a:p>
          <a:p>
            <a:r>
              <a:rPr lang="en-US" b="1" dirty="0"/>
              <a:t>•  Usaha </a:t>
            </a:r>
            <a:r>
              <a:rPr lang="en-US" b="1" dirty="0" err="1"/>
              <a:t>Ekstraktif</a:t>
            </a:r>
            <a:r>
              <a:rPr lang="en-US" b="1" dirty="0"/>
              <a:t>: </a:t>
            </a:r>
            <a:r>
              <a:rPr lang="en-US" dirty="0" err="1"/>
              <a:t>Kegiatan</a:t>
            </a:r>
            <a:r>
              <a:rPr lang="en-US" dirty="0"/>
              <a:t> </a:t>
            </a:r>
            <a:r>
              <a:rPr lang="en-US" dirty="0" err="1"/>
              <a:t>usaha</a:t>
            </a:r>
            <a:r>
              <a:rPr lang="en-US" dirty="0"/>
              <a:t> yang </a:t>
            </a:r>
            <a:r>
              <a:rPr lang="en-US" dirty="0" err="1"/>
              <a:t>memanfaatkan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mengambil</a:t>
            </a:r>
            <a:r>
              <a:rPr lang="en-US" dirty="0"/>
              <a:t> </a:t>
            </a:r>
            <a:r>
              <a:rPr lang="en-US" dirty="0" err="1"/>
              <a:t>hasil</a:t>
            </a:r>
            <a:r>
              <a:rPr lang="en-US" dirty="0"/>
              <a:t> </a:t>
            </a:r>
            <a:r>
              <a:rPr lang="en-US" dirty="0" err="1"/>
              <a:t>sumber</a:t>
            </a:r>
            <a:r>
              <a:rPr lang="en-US" dirty="0"/>
              <a:t> </a:t>
            </a:r>
            <a:r>
              <a:rPr lang="en-US" dirty="0" err="1"/>
              <a:t>daya</a:t>
            </a:r>
            <a:r>
              <a:rPr lang="en-US" dirty="0"/>
              <a:t> </a:t>
            </a:r>
            <a:r>
              <a:rPr lang="en-US" dirty="0" err="1"/>
              <a:t>alam</a:t>
            </a:r>
            <a:r>
              <a:rPr lang="en-US" dirty="0"/>
              <a:t> 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/>
              <a:t>langsung</a:t>
            </a:r>
            <a:r>
              <a:rPr lang="en-US" dirty="0"/>
              <a:t> </a:t>
            </a:r>
            <a:r>
              <a:rPr lang="en-US" dirty="0" err="1"/>
              <a:t>tanpa</a:t>
            </a:r>
            <a:r>
              <a:rPr lang="en-US" dirty="0"/>
              <a:t> </a:t>
            </a:r>
            <a:r>
              <a:rPr lang="en-US" dirty="0" err="1"/>
              <a:t>mengubah</a:t>
            </a:r>
            <a:r>
              <a:rPr lang="en-US" dirty="0"/>
              <a:t> </a:t>
            </a:r>
            <a:r>
              <a:rPr lang="en-US" dirty="0" err="1"/>
              <a:t>bentuk</a:t>
            </a:r>
            <a:r>
              <a:rPr lang="en-US" dirty="0"/>
              <a:t> </a:t>
            </a:r>
            <a:r>
              <a:rPr lang="en-US" dirty="0" err="1"/>
              <a:t>aslinya</a:t>
            </a:r>
            <a:r>
              <a:rPr lang="en-US" dirty="0"/>
              <a:t>.</a:t>
            </a:r>
            <a:br>
              <a:rPr lang="en-US" dirty="0"/>
            </a:br>
            <a:r>
              <a:rPr lang="en-US" dirty="0" err="1"/>
              <a:t>Contoh</a:t>
            </a:r>
            <a:r>
              <a:rPr lang="en-US" dirty="0"/>
              <a:t>: </a:t>
            </a:r>
            <a:r>
              <a:rPr lang="en-US" dirty="0" err="1"/>
              <a:t>Pertambangan</a:t>
            </a:r>
            <a:r>
              <a:rPr lang="en-US" dirty="0"/>
              <a:t> </a:t>
            </a:r>
            <a:r>
              <a:rPr lang="en-US" dirty="0" err="1"/>
              <a:t>emas</a:t>
            </a:r>
            <a:r>
              <a:rPr lang="en-US" dirty="0"/>
              <a:t>/</a:t>
            </a:r>
            <a:r>
              <a:rPr lang="en-US" dirty="0" err="1"/>
              <a:t>batubara</a:t>
            </a:r>
            <a:r>
              <a:rPr lang="en-US" dirty="0"/>
              <a:t>, </a:t>
            </a:r>
            <a:r>
              <a:rPr lang="en-US" dirty="0" err="1"/>
              <a:t>penangkapan</a:t>
            </a:r>
            <a:r>
              <a:rPr lang="en-US" dirty="0"/>
              <a:t> </a:t>
            </a:r>
            <a:r>
              <a:rPr lang="en-US" dirty="0" err="1"/>
              <a:t>ikan</a:t>
            </a:r>
            <a:r>
              <a:rPr lang="en-US" dirty="0"/>
              <a:t> </a:t>
            </a:r>
            <a:r>
              <a:rPr lang="en-US" dirty="0" err="1"/>
              <a:t>laut</a:t>
            </a:r>
            <a:r>
              <a:rPr lang="en-US" dirty="0"/>
              <a:t>, </a:t>
            </a:r>
            <a:r>
              <a:rPr lang="en-US" dirty="0" err="1"/>
              <a:t>penebangan</a:t>
            </a:r>
            <a:r>
              <a:rPr lang="en-US" dirty="0"/>
              <a:t> </a:t>
            </a:r>
            <a:r>
              <a:rPr lang="en-US" dirty="0" err="1"/>
              <a:t>kayu</a:t>
            </a:r>
            <a:r>
              <a:rPr lang="en-US" dirty="0"/>
              <a:t> </a:t>
            </a:r>
            <a:r>
              <a:rPr lang="en-US" dirty="0" err="1"/>
              <a:t>sah</a:t>
            </a:r>
            <a:r>
              <a:rPr lang="en-US" dirty="0"/>
              <a:t>.</a:t>
            </a:r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L</a:t>
            </a:r>
            <a:r>
              <a:rPr lang="en-US" dirty="0" err="1" smtClean="0"/>
              <a:t>anjutan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US" b="1" dirty="0"/>
              <a:t>•  Usaha </a:t>
            </a:r>
            <a:r>
              <a:rPr lang="en-US" b="1" dirty="0" err="1"/>
              <a:t>Agraris</a:t>
            </a:r>
            <a:r>
              <a:rPr lang="en-US" b="1" dirty="0"/>
              <a:t>: </a:t>
            </a:r>
            <a:r>
              <a:rPr lang="en-US" dirty="0" err="1"/>
              <a:t>Kegiatan</a:t>
            </a:r>
            <a:r>
              <a:rPr lang="en-US" dirty="0"/>
              <a:t> </a:t>
            </a:r>
            <a:r>
              <a:rPr lang="en-US" dirty="0" err="1"/>
              <a:t>usaha</a:t>
            </a:r>
            <a:r>
              <a:rPr lang="en-US" dirty="0"/>
              <a:t> yang </a:t>
            </a:r>
            <a:r>
              <a:rPr lang="en-US" dirty="0" err="1"/>
              <a:t>bergerak</a:t>
            </a:r>
            <a:r>
              <a:rPr lang="en-US" dirty="0"/>
              <a:t> </a:t>
            </a:r>
            <a:r>
              <a:rPr lang="en-US" dirty="0" err="1"/>
              <a:t>di</a:t>
            </a:r>
            <a:r>
              <a:rPr lang="en-US" dirty="0"/>
              <a:t> </a:t>
            </a:r>
            <a:r>
              <a:rPr lang="en-US" dirty="0" err="1"/>
              <a:t>bidang</a:t>
            </a:r>
            <a:r>
              <a:rPr lang="en-US" dirty="0"/>
              <a:t> </a:t>
            </a:r>
            <a:r>
              <a:rPr lang="en-US" dirty="0" err="1"/>
              <a:t>pengelolaan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pembudidayaan</a:t>
            </a:r>
            <a:r>
              <a:rPr lang="en-US" dirty="0"/>
              <a:t> </a:t>
            </a:r>
            <a:r>
              <a:rPr lang="en-US" dirty="0" err="1"/>
              <a:t>tanah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sumber</a:t>
            </a:r>
            <a:r>
              <a:rPr lang="en-US" dirty="0"/>
              <a:t> </a:t>
            </a:r>
            <a:r>
              <a:rPr lang="en-US" dirty="0" err="1"/>
              <a:t>daya</a:t>
            </a:r>
            <a:r>
              <a:rPr lang="en-US" dirty="0"/>
              <a:t> </a:t>
            </a:r>
            <a:r>
              <a:rPr lang="en-US" dirty="0" err="1"/>
              <a:t>alam</a:t>
            </a:r>
            <a:r>
              <a:rPr lang="en-US" dirty="0"/>
              <a:t> </a:t>
            </a:r>
            <a:r>
              <a:rPr lang="en-US" dirty="0" err="1"/>
              <a:t>hayati</a:t>
            </a:r>
            <a:r>
              <a:rPr lang="en-US" dirty="0"/>
              <a:t>.</a:t>
            </a:r>
            <a:br>
              <a:rPr lang="en-US" dirty="0"/>
            </a:br>
            <a:r>
              <a:rPr lang="en-US" dirty="0" err="1"/>
              <a:t>Contoh</a:t>
            </a:r>
            <a:r>
              <a:rPr lang="en-US" dirty="0"/>
              <a:t>: </a:t>
            </a:r>
            <a:r>
              <a:rPr lang="en-US" dirty="0" err="1"/>
              <a:t>Pertanian</a:t>
            </a:r>
            <a:r>
              <a:rPr lang="en-US" dirty="0"/>
              <a:t> </a:t>
            </a:r>
            <a:r>
              <a:rPr lang="en-US" dirty="0" err="1"/>
              <a:t>padi</a:t>
            </a:r>
            <a:r>
              <a:rPr lang="en-US" dirty="0"/>
              <a:t>, </a:t>
            </a:r>
            <a:r>
              <a:rPr lang="en-US" dirty="0" err="1"/>
              <a:t>perkebunan</a:t>
            </a:r>
            <a:r>
              <a:rPr lang="en-US" dirty="0"/>
              <a:t> </a:t>
            </a:r>
            <a:r>
              <a:rPr lang="en-US" dirty="0" err="1"/>
              <a:t>kelapa</a:t>
            </a:r>
            <a:r>
              <a:rPr lang="en-US" dirty="0"/>
              <a:t> </a:t>
            </a:r>
            <a:r>
              <a:rPr lang="en-US" dirty="0" err="1"/>
              <a:t>sawit</a:t>
            </a:r>
            <a:r>
              <a:rPr lang="en-US" dirty="0"/>
              <a:t>, </a:t>
            </a:r>
            <a:r>
              <a:rPr lang="en-US" dirty="0" err="1"/>
              <a:t>peternakan</a:t>
            </a:r>
            <a:r>
              <a:rPr lang="en-US" dirty="0"/>
              <a:t> </a:t>
            </a:r>
            <a:r>
              <a:rPr lang="en-US" dirty="0" err="1"/>
              <a:t>sapi</a:t>
            </a:r>
            <a:r>
              <a:rPr lang="en-US" dirty="0"/>
              <a:t>,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perikanan</a:t>
            </a:r>
            <a:r>
              <a:rPr lang="en-US" dirty="0"/>
              <a:t> </a:t>
            </a:r>
            <a:r>
              <a:rPr lang="en-US" dirty="0" err="1"/>
              <a:t>darat</a:t>
            </a:r>
            <a:r>
              <a:rPr lang="en-US" dirty="0"/>
              <a:t>.</a:t>
            </a:r>
          </a:p>
          <a:p>
            <a:r>
              <a:rPr lang="en-US" b="1" dirty="0"/>
              <a:t>•  Usaha </a:t>
            </a:r>
            <a:r>
              <a:rPr lang="en-US" b="1" dirty="0" err="1"/>
              <a:t>Industri</a:t>
            </a:r>
            <a:r>
              <a:rPr lang="en-US" b="1" dirty="0"/>
              <a:t> (</a:t>
            </a:r>
            <a:r>
              <a:rPr lang="en-US" b="1" dirty="0" err="1"/>
              <a:t>Manufaktur</a:t>
            </a:r>
            <a:r>
              <a:rPr lang="en-US" b="1" dirty="0"/>
              <a:t>): </a:t>
            </a:r>
            <a:r>
              <a:rPr lang="en-US" dirty="0" err="1"/>
              <a:t>Kegiatan</a:t>
            </a:r>
            <a:r>
              <a:rPr lang="en-US" dirty="0"/>
              <a:t> </a:t>
            </a:r>
            <a:r>
              <a:rPr lang="en-US" dirty="0" err="1"/>
              <a:t>mengolah</a:t>
            </a:r>
            <a:r>
              <a:rPr lang="en-US" dirty="0"/>
              <a:t> </a:t>
            </a:r>
            <a:r>
              <a:rPr lang="en-US" dirty="0" err="1"/>
              <a:t>bahan</a:t>
            </a:r>
            <a:r>
              <a:rPr lang="en-US" dirty="0"/>
              <a:t> </a:t>
            </a:r>
            <a:r>
              <a:rPr lang="en-US" dirty="0" err="1"/>
              <a:t>mentah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bahan</a:t>
            </a:r>
            <a:r>
              <a:rPr lang="en-US" dirty="0"/>
              <a:t> </a:t>
            </a:r>
            <a:r>
              <a:rPr lang="en-US" dirty="0" err="1"/>
              <a:t>baku</a:t>
            </a:r>
            <a:r>
              <a:rPr lang="en-US" dirty="0"/>
              <a:t> </a:t>
            </a:r>
            <a:r>
              <a:rPr lang="en-US" dirty="0" err="1"/>
              <a:t>menjadi</a:t>
            </a:r>
            <a:r>
              <a:rPr lang="en-US" dirty="0"/>
              <a:t> </a:t>
            </a:r>
            <a:r>
              <a:rPr lang="en-US" dirty="0" err="1"/>
              <a:t>barang</a:t>
            </a:r>
            <a:r>
              <a:rPr lang="en-US" dirty="0"/>
              <a:t> </a:t>
            </a:r>
            <a:r>
              <a:rPr lang="en-US" dirty="0" err="1"/>
              <a:t>setengah</a:t>
            </a:r>
            <a:r>
              <a:rPr lang="en-US" dirty="0"/>
              <a:t> </a:t>
            </a:r>
            <a:r>
              <a:rPr lang="en-US" dirty="0" err="1"/>
              <a:t>jadi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barang</a:t>
            </a:r>
            <a:r>
              <a:rPr lang="en-US" dirty="0"/>
              <a:t> </a:t>
            </a:r>
            <a:r>
              <a:rPr lang="en-US" dirty="0" err="1"/>
              <a:t>jadi</a:t>
            </a:r>
            <a:r>
              <a:rPr lang="en-US" dirty="0"/>
              <a:t> yang </a:t>
            </a:r>
            <a:r>
              <a:rPr lang="en-US" dirty="0" err="1"/>
              <a:t>memiliki</a:t>
            </a:r>
            <a:r>
              <a:rPr lang="en-US" dirty="0"/>
              <a:t> </a:t>
            </a:r>
            <a:r>
              <a:rPr lang="en-US" dirty="0" err="1"/>
              <a:t>nilai</a:t>
            </a:r>
            <a:r>
              <a:rPr lang="en-US" dirty="0"/>
              <a:t> </a:t>
            </a:r>
            <a:r>
              <a:rPr lang="en-US" dirty="0" err="1"/>
              <a:t>tambah</a:t>
            </a:r>
            <a:r>
              <a:rPr lang="en-US" dirty="0"/>
              <a:t>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tinggi</a:t>
            </a:r>
            <a:r>
              <a:rPr lang="en-US" dirty="0"/>
              <a:t>.</a:t>
            </a:r>
            <a:br>
              <a:rPr lang="en-US" dirty="0"/>
            </a:br>
            <a:r>
              <a:rPr lang="en-US" dirty="0" err="1"/>
              <a:t>Contoh</a:t>
            </a:r>
            <a:r>
              <a:rPr lang="en-US" dirty="0"/>
              <a:t>: </a:t>
            </a:r>
            <a:r>
              <a:rPr lang="en-US" dirty="0" err="1"/>
              <a:t>Pabrik</a:t>
            </a:r>
            <a:r>
              <a:rPr lang="en-US" dirty="0"/>
              <a:t> </a:t>
            </a:r>
            <a:r>
              <a:rPr lang="en-US" dirty="0" err="1"/>
              <a:t>tekstil</a:t>
            </a:r>
            <a:r>
              <a:rPr lang="en-US" dirty="0"/>
              <a:t>, </a:t>
            </a:r>
            <a:r>
              <a:rPr lang="en-US" dirty="0" err="1"/>
              <a:t>industri</a:t>
            </a:r>
            <a:r>
              <a:rPr lang="en-US" dirty="0"/>
              <a:t> </a:t>
            </a:r>
            <a:r>
              <a:rPr lang="en-US" dirty="0" err="1"/>
              <a:t>otomotif</a:t>
            </a:r>
            <a:r>
              <a:rPr lang="en-US" dirty="0"/>
              <a:t>, </a:t>
            </a:r>
            <a:r>
              <a:rPr lang="en-US" dirty="0" err="1"/>
              <a:t>pengolahan</a:t>
            </a:r>
            <a:r>
              <a:rPr lang="en-US" dirty="0"/>
              <a:t> </a:t>
            </a:r>
            <a:r>
              <a:rPr lang="en-US" dirty="0" err="1"/>
              <a:t>makanan</a:t>
            </a:r>
            <a:r>
              <a:rPr lang="en-US" dirty="0"/>
              <a:t> </a:t>
            </a:r>
            <a:r>
              <a:rPr lang="en-US" dirty="0" err="1"/>
              <a:t>mentah</a:t>
            </a:r>
            <a:r>
              <a:rPr lang="en-US" dirty="0"/>
              <a:t> </a:t>
            </a:r>
            <a:r>
              <a:rPr lang="en-US" dirty="0" err="1"/>
              <a:t>menjadi</a:t>
            </a:r>
            <a:r>
              <a:rPr lang="en-US" dirty="0"/>
              <a:t> </a:t>
            </a:r>
            <a:r>
              <a:rPr lang="en-US" dirty="0" err="1"/>
              <a:t>makanan</a:t>
            </a:r>
            <a:r>
              <a:rPr lang="en-US" dirty="0"/>
              <a:t> </a:t>
            </a:r>
            <a:r>
              <a:rPr lang="en-US" dirty="0" err="1"/>
              <a:t>kemasan</a:t>
            </a:r>
            <a:r>
              <a:rPr lang="en-US" dirty="0"/>
              <a:t>.</a:t>
            </a:r>
          </a:p>
          <a:p>
            <a:r>
              <a:rPr lang="en-US" b="1" dirty="0"/>
              <a:t>•  Usaha </a:t>
            </a:r>
            <a:r>
              <a:rPr lang="en-US" b="1" dirty="0" err="1"/>
              <a:t>Perdagangan</a:t>
            </a:r>
            <a:r>
              <a:rPr lang="en-US" b="1" dirty="0"/>
              <a:t>: </a:t>
            </a:r>
            <a:r>
              <a:rPr lang="en-US" dirty="0" err="1"/>
              <a:t>Kegiatan</a:t>
            </a:r>
            <a:r>
              <a:rPr lang="en-US" dirty="0"/>
              <a:t> </a:t>
            </a:r>
            <a:r>
              <a:rPr lang="en-US" dirty="0" err="1"/>
              <a:t>membeli</a:t>
            </a:r>
            <a:r>
              <a:rPr lang="en-US" dirty="0"/>
              <a:t> </a:t>
            </a:r>
            <a:r>
              <a:rPr lang="en-US" dirty="0" err="1"/>
              <a:t>barang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produsen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menjualnya</a:t>
            </a:r>
            <a:r>
              <a:rPr lang="en-US" dirty="0"/>
              <a:t> </a:t>
            </a:r>
            <a:r>
              <a:rPr lang="en-US" dirty="0" err="1"/>
              <a:t>kembali</a:t>
            </a:r>
            <a:r>
              <a:rPr lang="en-US" dirty="0"/>
              <a:t> </a:t>
            </a:r>
            <a:r>
              <a:rPr lang="en-US" dirty="0" err="1"/>
              <a:t>kepada</a:t>
            </a:r>
            <a:r>
              <a:rPr lang="en-US" dirty="0"/>
              <a:t> </a:t>
            </a:r>
            <a:r>
              <a:rPr lang="en-US" dirty="0" err="1"/>
              <a:t>konsumen</a:t>
            </a:r>
            <a:r>
              <a:rPr lang="en-US" dirty="0"/>
              <a:t> </a:t>
            </a:r>
            <a:r>
              <a:rPr lang="en-US" dirty="0" err="1"/>
              <a:t>tanpa</a:t>
            </a:r>
            <a:r>
              <a:rPr lang="en-US" dirty="0"/>
              <a:t> </a:t>
            </a:r>
            <a:r>
              <a:rPr lang="en-US" dirty="0" err="1"/>
              <a:t>mengubah</a:t>
            </a:r>
            <a:r>
              <a:rPr lang="en-US" dirty="0"/>
              <a:t> </a:t>
            </a:r>
            <a:r>
              <a:rPr lang="en-US" dirty="0" err="1"/>
              <a:t>bentuk</a:t>
            </a:r>
            <a:r>
              <a:rPr lang="en-US" dirty="0"/>
              <a:t> </a:t>
            </a:r>
            <a:r>
              <a:rPr lang="en-US" dirty="0" err="1"/>
              <a:t>barang</a:t>
            </a:r>
            <a:r>
              <a:rPr lang="en-US" dirty="0"/>
              <a:t> </a:t>
            </a:r>
            <a:r>
              <a:rPr lang="en-US" dirty="0" err="1"/>
              <a:t>tersebut</a:t>
            </a:r>
            <a:r>
              <a:rPr lang="en-US" dirty="0"/>
              <a:t>.</a:t>
            </a:r>
            <a:br>
              <a:rPr lang="en-US" dirty="0"/>
            </a:br>
            <a:r>
              <a:rPr lang="en-US" dirty="0" err="1"/>
              <a:t>Contoh</a:t>
            </a:r>
            <a:r>
              <a:rPr lang="en-US" dirty="0"/>
              <a:t>: Supermarket, </a:t>
            </a:r>
            <a:r>
              <a:rPr lang="en-US" dirty="0" err="1"/>
              <a:t>toko</a:t>
            </a:r>
            <a:r>
              <a:rPr lang="en-US" dirty="0"/>
              <a:t> </a:t>
            </a:r>
            <a:r>
              <a:rPr lang="en-US" dirty="0" err="1"/>
              <a:t>kelontong</a:t>
            </a:r>
            <a:r>
              <a:rPr lang="en-US" dirty="0"/>
              <a:t>, distributor, e-commerce, </a:t>
            </a:r>
            <a:r>
              <a:rPr lang="en-US" dirty="0" err="1"/>
              <a:t>ekspor-impor</a:t>
            </a:r>
            <a:r>
              <a:rPr lang="en-US" dirty="0"/>
              <a:t>.</a:t>
            </a:r>
          </a:p>
          <a:p>
            <a:r>
              <a:rPr lang="en-US" b="1" dirty="0"/>
              <a:t>•  Usaha </a:t>
            </a:r>
            <a:r>
              <a:rPr lang="en-US" b="1" dirty="0" err="1"/>
              <a:t>Jasa</a:t>
            </a:r>
            <a:r>
              <a:rPr lang="en-US" b="1" dirty="0"/>
              <a:t>: </a:t>
            </a:r>
            <a:r>
              <a:rPr lang="en-US" dirty="0" err="1"/>
              <a:t>Kegiatan</a:t>
            </a:r>
            <a:r>
              <a:rPr lang="en-US" dirty="0"/>
              <a:t> </a:t>
            </a:r>
            <a:r>
              <a:rPr lang="en-US" dirty="0" err="1"/>
              <a:t>usaha</a:t>
            </a:r>
            <a:r>
              <a:rPr lang="en-US" dirty="0"/>
              <a:t> yang </a:t>
            </a:r>
            <a:r>
              <a:rPr lang="en-US" dirty="0" err="1"/>
              <a:t>memberikan</a:t>
            </a:r>
            <a:r>
              <a:rPr lang="en-US" dirty="0"/>
              <a:t> </a:t>
            </a:r>
            <a:r>
              <a:rPr lang="en-US" dirty="0" err="1"/>
              <a:t>pelayanan</a:t>
            </a:r>
            <a:r>
              <a:rPr lang="en-US" dirty="0"/>
              <a:t>, </a:t>
            </a:r>
            <a:r>
              <a:rPr lang="en-US" dirty="0" err="1"/>
              <a:t>keahlian</a:t>
            </a:r>
            <a:r>
              <a:rPr lang="en-US" dirty="0"/>
              <a:t>,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kenyamanan</a:t>
            </a:r>
            <a:r>
              <a:rPr lang="en-US" dirty="0"/>
              <a:t> </a:t>
            </a:r>
            <a:r>
              <a:rPr lang="en-US" dirty="0" err="1"/>
              <a:t>kepada</a:t>
            </a:r>
            <a:r>
              <a:rPr lang="en-US" dirty="0"/>
              <a:t> </a:t>
            </a:r>
            <a:r>
              <a:rPr lang="en-US" dirty="0" err="1"/>
              <a:t>konsumen</a:t>
            </a:r>
            <a:r>
              <a:rPr lang="en-US" dirty="0"/>
              <a:t> </a:t>
            </a:r>
            <a:r>
              <a:rPr lang="en-US" dirty="0" err="1"/>
              <a:t>tanpa</a:t>
            </a:r>
            <a:r>
              <a:rPr lang="en-US" dirty="0"/>
              <a:t> </a:t>
            </a:r>
            <a:r>
              <a:rPr lang="en-US" dirty="0" err="1"/>
              <a:t>menghasilkan</a:t>
            </a:r>
            <a:r>
              <a:rPr lang="en-US" dirty="0"/>
              <a:t> </a:t>
            </a:r>
            <a:r>
              <a:rPr lang="en-US" dirty="0" err="1"/>
              <a:t>produk</a:t>
            </a:r>
            <a:r>
              <a:rPr lang="en-US" dirty="0"/>
              <a:t> </a:t>
            </a:r>
            <a:r>
              <a:rPr lang="en-US" dirty="0" err="1"/>
              <a:t>fisik</a:t>
            </a:r>
            <a:r>
              <a:rPr lang="en-US" dirty="0"/>
              <a:t>.</a:t>
            </a:r>
            <a:br>
              <a:rPr lang="en-US" dirty="0"/>
            </a:br>
            <a:r>
              <a:rPr lang="en-US" dirty="0" err="1"/>
              <a:t>Contoh</a:t>
            </a:r>
            <a:r>
              <a:rPr lang="en-US" dirty="0"/>
              <a:t>: </a:t>
            </a:r>
            <a:r>
              <a:rPr lang="en-US" dirty="0" err="1"/>
              <a:t>Perbankan</a:t>
            </a:r>
            <a:r>
              <a:rPr lang="en-US" dirty="0"/>
              <a:t>, </a:t>
            </a:r>
            <a:r>
              <a:rPr lang="en-US" dirty="0" err="1"/>
              <a:t>transportasi</a:t>
            </a:r>
            <a:r>
              <a:rPr lang="en-US" dirty="0"/>
              <a:t>, </a:t>
            </a:r>
            <a:r>
              <a:rPr lang="en-US" dirty="0" err="1"/>
              <a:t>konsultan</a:t>
            </a:r>
            <a:r>
              <a:rPr lang="en-US" dirty="0"/>
              <a:t> </a:t>
            </a:r>
            <a:r>
              <a:rPr lang="en-US" dirty="0" err="1"/>
              <a:t>hukum</a:t>
            </a:r>
            <a:r>
              <a:rPr lang="en-US" dirty="0"/>
              <a:t>, </a:t>
            </a:r>
            <a:r>
              <a:rPr lang="en-US" dirty="0" err="1"/>
              <a:t>layanan</a:t>
            </a:r>
            <a:r>
              <a:rPr lang="en-US" dirty="0"/>
              <a:t> </a:t>
            </a:r>
            <a:r>
              <a:rPr lang="en-US" dirty="0" err="1"/>
              <a:t>medis</a:t>
            </a:r>
            <a:r>
              <a:rPr lang="en-US" dirty="0"/>
              <a:t>, </a:t>
            </a:r>
            <a:r>
              <a:rPr lang="en-US" dirty="0" err="1"/>
              <a:t>perhotelan</a:t>
            </a:r>
            <a:r>
              <a:rPr lang="en-US" dirty="0"/>
              <a:t>, les </a:t>
            </a:r>
            <a:r>
              <a:rPr lang="en-US" dirty="0" err="1"/>
              <a:t>privat</a:t>
            </a:r>
            <a:r>
              <a:rPr lang="en-US" dirty="0"/>
              <a:t>.</a:t>
            </a:r>
          </a:p>
          <a:p>
            <a:r>
              <a:rPr lang="en-US" b="1" dirty="0"/>
              <a:t>•  Usaha </a:t>
            </a:r>
            <a:r>
              <a:rPr lang="en-US" b="1" dirty="0" err="1"/>
              <a:t>Jasa</a:t>
            </a:r>
            <a:r>
              <a:rPr lang="en-US" b="1" dirty="0"/>
              <a:t> </a:t>
            </a:r>
            <a:r>
              <a:rPr lang="en-US" b="1" dirty="0" err="1"/>
              <a:t>Keuangan</a:t>
            </a:r>
            <a:r>
              <a:rPr lang="en-US" b="1" dirty="0"/>
              <a:t> &amp; </a:t>
            </a:r>
            <a:r>
              <a:rPr lang="en-US" b="1" dirty="0" err="1"/>
              <a:t>Teknologi</a:t>
            </a:r>
            <a:r>
              <a:rPr lang="en-US" b="1" dirty="0"/>
              <a:t> (Modern): </a:t>
            </a:r>
            <a:r>
              <a:rPr lang="en-US" dirty="0" err="1"/>
              <a:t>Perkembangan</a:t>
            </a:r>
            <a:r>
              <a:rPr lang="en-US" dirty="0"/>
              <a:t> </a:t>
            </a:r>
            <a:r>
              <a:rPr lang="en-US" dirty="0" err="1"/>
              <a:t>jenis</a:t>
            </a:r>
            <a:r>
              <a:rPr lang="en-US" dirty="0"/>
              <a:t> </a:t>
            </a:r>
            <a:r>
              <a:rPr lang="en-US" dirty="0" err="1"/>
              <a:t>usaha</a:t>
            </a:r>
            <a:r>
              <a:rPr lang="en-US" dirty="0"/>
              <a:t> </a:t>
            </a:r>
            <a:r>
              <a:rPr lang="en-US" dirty="0" err="1"/>
              <a:t>baru</a:t>
            </a:r>
            <a:r>
              <a:rPr lang="en-US" dirty="0"/>
              <a:t> yang </a:t>
            </a:r>
            <a:r>
              <a:rPr lang="en-US" dirty="0" err="1"/>
              <a:t>mengintegrasikan</a:t>
            </a:r>
            <a:r>
              <a:rPr lang="en-US" dirty="0"/>
              <a:t> </a:t>
            </a:r>
            <a:r>
              <a:rPr lang="en-US" dirty="0" err="1"/>
              <a:t>teknologi</a:t>
            </a:r>
            <a:r>
              <a:rPr lang="en-US" dirty="0"/>
              <a:t> </a:t>
            </a:r>
            <a:r>
              <a:rPr lang="en-US" dirty="0" err="1"/>
              <a:t>informasi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layanan</a:t>
            </a:r>
            <a:r>
              <a:rPr lang="en-US" dirty="0"/>
              <a:t> </a:t>
            </a:r>
            <a:r>
              <a:rPr lang="en-US" dirty="0" err="1"/>
              <a:t>finansial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digital.</a:t>
            </a:r>
            <a:br>
              <a:rPr lang="en-US" dirty="0"/>
            </a:br>
            <a:r>
              <a:rPr lang="en-US" dirty="0" err="1"/>
              <a:t>Contoh</a:t>
            </a:r>
            <a:r>
              <a:rPr lang="en-US" dirty="0"/>
              <a:t>: </a:t>
            </a:r>
            <a:r>
              <a:rPr lang="en-US" dirty="0" err="1"/>
              <a:t>Fintech</a:t>
            </a:r>
            <a:r>
              <a:rPr lang="en-US" dirty="0"/>
              <a:t>, </a:t>
            </a:r>
            <a:r>
              <a:rPr lang="en-US" dirty="0" err="1"/>
              <a:t>pengembang</a:t>
            </a:r>
            <a:r>
              <a:rPr lang="en-US" dirty="0"/>
              <a:t> </a:t>
            </a:r>
            <a:r>
              <a:rPr lang="en-US" dirty="0" err="1"/>
              <a:t>aplikasi</a:t>
            </a:r>
            <a:r>
              <a:rPr lang="en-US" dirty="0"/>
              <a:t>, </a:t>
            </a:r>
            <a:r>
              <a:rPr lang="en-US" dirty="0" err="1"/>
              <a:t>agensi</a:t>
            </a:r>
            <a:r>
              <a:rPr lang="en-US" dirty="0"/>
              <a:t> </a:t>
            </a:r>
            <a:r>
              <a:rPr lang="en-US" dirty="0" err="1"/>
              <a:t>pemasaran</a:t>
            </a:r>
            <a:r>
              <a:rPr lang="en-US" dirty="0"/>
              <a:t> digital.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>2</a:t>
            </a:r>
            <a:r>
              <a:rPr lang="en-US" b="1" dirty="0"/>
              <a:t>. </a:t>
            </a:r>
            <a:r>
              <a:rPr lang="en-US" b="1" dirty="0" err="1"/>
              <a:t>Bentuk-Bentuk</a:t>
            </a:r>
            <a:r>
              <a:rPr lang="en-US" b="1" dirty="0"/>
              <a:t> </a:t>
            </a:r>
            <a:r>
              <a:rPr lang="en-US" b="1" dirty="0" err="1"/>
              <a:t>Badan</a:t>
            </a:r>
            <a:r>
              <a:rPr lang="en-US" b="1" dirty="0"/>
              <a:t> Usaha </a:t>
            </a:r>
            <a:r>
              <a:rPr lang="en-US" b="1" dirty="0" err="1"/>
              <a:t>di</a:t>
            </a:r>
            <a:r>
              <a:rPr lang="en-US" b="1" dirty="0"/>
              <a:t> Indonesia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US" dirty="0" err="1"/>
              <a:t>Bentuk</a:t>
            </a:r>
            <a:r>
              <a:rPr lang="en-US" dirty="0"/>
              <a:t> </a:t>
            </a:r>
            <a:r>
              <a:rPr lang="en-US" dirty="0" err="1"/>
              <a:t>usaha</a:t>
            </a:r>
            <a:r>
              <a:rPr lang="en-US" dirty="0"/>
              <a:t> </a:t>
            </a:r>
            <a:r>
              <a:rPr lang="en-US" dirty="0" err="1"/>
              <a:t>merujuk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aspek</a:t>
            </a:r>
            <a:r>
              <a:rPr lang="en-US" dirty="0"/>
              <a:t> </a:t>
            </a:r>
            <a:r>
              <a:rPr lang="en-US" dirty="0" err="1"/>
              <a:t>legalitas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kepemilikan</a:t>
            </a:r>
            <a:r>
              <a:rPr lang="en-US" dirty="0"/>
              <a:t> </a:t>
            </a:r>
            <a:r>
              <a:rPr lang="en-US" dirty="0" err="1"/>
              <a:t>organisasi</a:t>
            </a:r>
            <a:r>
              <a:rPr lang="en-US" dirty="0"/>
              <a:t> </a:t>
            </a:r>
            <a:r>
              <a:rPr lang="en-US" dirty="0" err="1"/>
              <a:t>bisnis</a:t>
            </a:r>
            <a:r>
              <a:rPr lang="en-US" dirty="0"/>
              <a:t>. Di Indonesia, </a:t>
            </a:r>
            <a:r>
              <a:rPr lang="en-US" dirty="0" err="1"/>
              <a:t>bentuk</a:t>
            </a:r>
            <a:r>
              <a:rPr lang="en-US" dirty="0"/>
              <a:t> </a:t>
            </a:r>
            <a:r>
              <a:rPr lang="en-US" dirty="0" err="1"/>
              <a:t>usaha</a:t>
            </a:r>
            <a:r>
              <a:rPr lang="en-US" dirty="0"/>
              <a:t> </a:t>
            </a:r>
            <a:r>
              <a:rPr lang="en-US" dirty="0" err="1"/>
              <a:t>dibagi</a:t>
            </a:r>
            <a:r>
              <a:rPr lang="en-US" dirty="0"/>
              <a:t> </a:t>
            </a:r>
            <a:r>
              <a:rPr lang="en-US" dirty="0" err="1"/>
              <a:t>menjadi</a:t>
            </a:r>
            <a:r>
              <a:rPr lang="en-US" dirty="0"/>
              <a:t> </a:t>
            </a:r>
            <a:r>
              <a:rPr lang="en-US" dirty="0" err="1"/>
              <a:t>dua</a:t>
            </a:r>
            <a:r>
              <a:rPr lang="en-US" dirty="0"/>
              <a:t> </a:t>
            </a:r>
            <a:r>
              <a:rPr lang="en-US" dirty="0" err="1"/>
              <a:t>kategori</a:t>
            </a:r>
            <a:r>
              <a:rPr lang="en-US" dirty="0"/>
              <a:t> </a:t>
            </a:r>
            <a:r>
              <a:rPr lang="en-US" dirty="0" err="1"/>
              <a:t>utama</a:t>
            </a:r>
            <a:r>
              <a:rPr lang="en-US" dirty="0"/>
              <a:t>, </a:t>
            </a:r>
            <a:r>
              <a:rPr lang="en-US" dirty="0" err="1"/>
              <a:t>yaitu</a:t>
            </a:r>
            <a:r>
              <a:rPr lang="en-US" dirty="0"/>
              <a:t> </a:t>
            </a:r>
            <a:r>
              <a:rPr lang="en-US" dirty="0" err="1"/>
              <a:t>usaha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berbadan</a:t>
            </a:r>
            <a:r>
              <a:rPr lang="en-US" dirty="0"/>
              <a:t> </a:t>
            </a:r>
            <a:r>
              <a:rPr lang="en-US" dirty="0" err="1"/>
              <a:t>hukum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usaha</a:t>
            </a:r>
            <a:r>
              <a:rPr lang="en-US" dirty="0"/>
              <a:t> </a:t>
            </a:r>
            <a:r>
              <a:rPr lang="en-US" dirty="0" err="1"/>
              <a:t>berbadan</a:t>
            </a:r>
            <a:r>
              <a:rPr lang="en-US" dirty="0"/>
              <a:t> </a:t>
            </a:r>
            <a:r>
              <a:rPr lang="en-US" dirty="0" err="1"/>
              <a:t>hukum</a:t>
            </a:r>
            <a:r>
              <a:rPr lang="en-US" dirty="0"/>
              <a:t>.</a:t>
            </a:r>
          </a:p>
          <a:p>
            <a:r>
              <a:rPr lang="en-US" b="1" dirty="0"/>
              <a:t>A. Usaha </a:t>
            </a:r>
            <a:r>
              <a:rPr lang="en-US" b="1" dirty="0" err="1"/>
              <a:t>Tidak</a:t>
            </a:r>
            <a:r>
              <a:rPr lang="en-US" b="1" dirty="0"/>
              <a:t> </a:t>
            </a:r>
            <a:r>
              <a:rPr lang="en-US" b="1" dirty="0" err="1"/>
              <a:t>Berbadan</a:t>
            </a:r>
            <a:r>
              <a:rPr lang="en-US" b="1" dirty="0"/>
              <a:t> </a:t>
            </a:r>
            <a:r>
              <a:rPr lang="en-US" b="1" dirty="0" err="1"/>
              <a:t>Hukum</a:t>
            </a:r>
            <a:endParaRPr lang="en-US" dirty="0"/>
          </a:p>
          <a:p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bentuk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,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ada</a:t>
            </a:r>
            <a:r>
              <a:rPr lang="en-US" dirty="0"/>
              <a:t> </a:t>
            </a:r>
            <a:r>
              <a:rPr lang="en-US" dirty="0" err="1"/>
              <a:t>pemisahan</a:t>
            </a:r>
            <a:r>
              <a:rPr lang="en-US" dirty="0"/>
              <a:t> </a:t>
            </a:r>
            <a:r>
              <a:rPr lang="en-US" dirty="0" err="1"/>
              <a:t>harta</a:t>
            </a:r>
            <a:r>
              <a:rPr lang="en-US" dirty="0"/>
              <a:t> </a:t>
            </a:r>
            <a:r>
              <a:rPr lang="en-US" dirty="0" err="1"/>
              <a:t>kekayaan</a:t>
            </a:r>
            <a:r>
              <a:rPr lang="en-US" dirty="0"/>
              <a:t> </a:t>
            </a:r>
            <a:r>
              <a:rPr lang="en-US" dirty="0" err="1"/>
              <a:t>antara</a:t>
            </a:r>
            <a:r>
              <a:rPr lang="en-US" dirty="0"/>
              <a:t> </a:t>
            </a:r>
            <a:r>
              <a:rPr lang="en-US" dirty="0" err="1"/>
              <a:t>pemilik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perusahaan</a:t>
            </a:r>
            <a:r>
              <a:rPr lang="en-US" dirty="0"/>
              <a:t>. </a:t>
            </a:r>
            <a:r>
              <a:rPr lang="en-US" dirty="0" err="1"/>
              <a:t>Tanggung</a:t>
            </a:r>
            <a:r>
              <a:rPr lang="en-US" dirty="0"/>
              <a:t> </a:t>
            </a:r>
            <a:r>
              <a:rPr lang="en-US" dirty="0" err="1"/>
              <a:t>jawab</a:t>
            </a:r>
            <a:r>
              <a:rPr lang="en-US" dirty="0"/>
              <a:t> </a:t>
            </a:r>
            <a:r>
              <a:rPr lang="en-US" dirty="0" err="1"/>
              <a:t>pemilik</a:t>
            </a:r>
            <a:r>
              <a:rPr lang="en-US" dirty="0"/>
              <a:t> </a:t>
            </a:r>
            <a:r>
              <a:rPr lang="en-US" dirty="0" err="1"/>
              <a:t>bersifat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terbatas</a:t>
            </a:r>
            <a:r>
              <a:rPr lang="en-US" dirty="0"/>
              <a:t> </a:t>
            </a:r>
            <a:r>
              <a:rPr lang="en-US" dirty="0" err="1"/>
              <a:t>hingga</a:t>
            </a:r>
            <a:r>
              <a:rPr lang="en-US" dirty="0"/>
              <a:t> </a:t>
            </a:r>
            <a:r>
              <a:rPr lang="en-US" dirty="0" err="1"/>
              <a:t>ke</a:t>
            </a:r>
            <a:r>
              <a:rPr lang="en-US" dirty="0"/>
              <a:t> </a:t>
            </a:r>
            <a:r>
              <a:rPr lang="en-US" dirty="0" err="1"/>
              <a:t>harta</a:t>
            </a:r>
            <a:r>
              <a:rPr lang="en-US" dirty="0"/>
              <a:t> </a:t>
            </a:r>
            <a:r>
              <a:rPr lang="en-US" dirty="0" err="1"/>
              <a:t>pribadi</a:t>
            </a:r>
            <a:r>
              <a:rPr lang="en-US" dirty="0"/>
              <a:t>.</a:t>
            </a:r>
          </a:p>
          <a:p>
            <a:r>
              <a:rPr lang="en-US" b="1" dirty="0"/>
              <a:t>1. Perusahaan </a:t>
            </a:r>
            <a:r>
              <a:rPr lang="en-US" b="1" dirty="0" err="1"/>
              <a:t>Perseorangan</a:t>
            </a:r>
            <a:r>
              <a:rPr lang="en-US" b="1" dirty="0"/>
              <a:t> (Po)</a:t>
            </a:r>
            <a:br>
              <a:rPr lang="en-US" b="1" dirty="0"/>
            </a:br>
            <a:r>
              <a:rPr lang="en-US" dirty="0"/>
              <a:t>Usaha yang </a:t>
            </a:r>
            <a:r>
              <a:rPr lang="en-US" dirty="0" err="1"/>
              <a:t>dimiliki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dikelola</a:t>
            </a:r>
            <a:r>
              <a:rPr lang="en-US" dirty="0"/>
              <a:t> </a:t>
            </a:r>
            <a:r>
              <a:rPr lang="en-US" dirty="0" err="1"/>
              <a:t>oleh</a:t>
            </a:r>
            <a:r>
              <a:rPr lang="en-US" dirty="0"/>
              <a:t> </a:t>
            </a:r>
            <a:r>
              <a:rPr lang="en-US" dirty="0" err="1"/>
              <a:t>satu</a:t>
            </a:r>
            <a:r>
              <a:rPr lang="en-US" dirty="0"/>
              <a:t> </a:t>
            </a:r>
            <a:r>
              <a:rPr lang="en-US" dirty="0" err="1"/>
              <a:t>orang</a:t>
            </a:r>
            <a:r>
              <a:rPr lang="en-US" dirty="0"/>
              <a:t>. </a:t>
            </a:r>
            <a:r>
              <a:rPr lang="en-US" dirty="0" err="1"/>
              <a:t>Pemilik</a:t>
            </a:r>
            <a:r>
              <a:rPr lang="en-US" dirty="0"/>
              <a:t> </a:t>
            </a:r>
            <a:r>
              <a:rPr lang="en-US" dirty="0" err="1"/>
              <a:t>bertanggung</a:t>
            </a:r>
            <a:r>
              <a:rPr lang="en-US" dirty="0"/>
              <a:t> </a:t>
            </a:r>
            <a:r>
              <a:rPr lang="en-US" dirty="0" err="1"/>
              <a:t>jawab</a:t>
            </a:r>
            <a:r>
              <a:rPr lang="en-US" dirty="0"/>
              <a:t> </a:t>
            </a:r>
            <a:r>
              <a:rPr lang="en-US" dirty="0" err="1"/>
              <a:t>penuh</a:t>
            </a:r>
            <a:r>
              <a:rPr lang="en-US" dirty="0"/>
              <a:t> </a:t>
            </a:r>
            <a:r>
              <a:rPr lang="en-US" dirty="0" err="1"/>
              <a:t>atas</a:t>
            </a:r>
            <a:r>
              <a:rPr lang="en-US" dirty="0"/>
              <a:t> </a:t>
            </a:r>
            <a:r>
              <a:rPr lang="en-US" dirty="0" err="1"/>
              <a:t>segala</a:t>
            </a:r>
            <a:r>
              <a:rPr lang="en-US" dirty="0"/>
              <a:t> </a:t>
            </a:r>
            <a:r>
              <a:rPr lang="en-US" dirty="0" err="1"/>
              <a:t>risiko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kewajiban</a:t>
            </a:r>
            <a:r>
              <a:rPr lang="en-US" dirty="0"/>
              <a:t> </a:t>
            </a:r>
            <a:r>
              <a:rPr lang="en-US" dirty="0" err="1"/>
              <a:t>perusahaan</a:t>
            </a:r>
            <a:r>
              <a:rPr lang="en-US" dirty="0"/>
              <a:t>.</a:t>
            </a:r>
          </a:p>
          <a:p>
            <a:r>
              <a:rPr lang="en-US" b="1" dirty="0"/>
              <a:t>1. Persekutuan </a:t>
            </a:r>
            <a:r>
              <a:rPr lang="en-US" b="1" dirty="0" err="1"/>
              <a:t>Komanditer</a:t>
            </a:r>
            <a:r>
              <a:rPr lang="en-US" b="1" dirty="0"/>
              <a:t> (CV - </a:t>
            </a:r>
            <a:r>
              <a:rPr lang="en-US" b="1" dirty="0" err="1"/>
              <a:t>Commanditaire</a:t>
            </a:r>
            <a:r>
              <a:rPr lang="en-US" b="1" dirty="0"/>
              <a:t> </a:t>
            </a:r>
            <a:r>
              <a:rPr lang="en-US" b="1" dirty="0" err="1"/>
              <a:t>Vennootschap</a:t>
            </a:r>
            <a:r>
              <a:rPr lang="en-US" b="1" dirty="0"/>
              <a:t>)</a:t>
            </a:r>
            <a:br>
              <a:rPr lang="en-US" b="1" dirty="0"/>
            </a:br>
            <a:r>
              <a:rPr lang="en-US" dirty="0"/>
              <a:t>Persekutuan </a:t>
            </a:r>
            <a:r>
              <a:rPr lang="en-US" dirty="0" err="1"/>
              <a:t>dua</a:t>
            </a:r>
            <a:r>
              <a:rPr lang="en-US" dirty="0"/>
              <a:t> </a:t>
            </a:r>
            <a:r>
              <a:rPr lang="en-US" dirty="0" err="1"/>
              <a:t>orang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lebih</a:t>
            </a:r>
            <a:r>
              <a:rPr lang="en-US" dirty="0"/>
              <a:t> yang </a:t>
            </a:r>
            <a:r>
              <a:rPr lang="en-US" dirty="0" err="1"/>
              <a:t>terdiri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Sekutu</a:t>
            </a:r>
            <a:r>
              <a:rPr lang="en-US" dirty="0"/>
              <a:t> </a:t>
            </a:r>
            <a:r>
              <a:rPr lang="en-US" dirty="0" err="1"/>
              <a:t>Aktif</a:t>
            </a:r>
            <a:r>
              <a:rPr lang="en-US" dirty="0"/>
              <a:t> (</a:t>
            </a:r>
            <a:r>
              <a:rPr lang="en-US" dirty="0" err="1"/>
              <a:t>pengelola</a:t>
            </a:r>
            <a:r>
              <a:rPr lang="en-US" dirty="0"/>
              <a:t>)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Sekutu</a:t>
            </a:r>
            <a:r>
              <a:rPr lang="en-US" dirty="0"/>
              <a:t> </a:t>
            </a:r>
            <a:r>
              <a:rPr lang="en-US" dirty="0" err="1"/>
              <a:t>Pasif</a:t>
            </a:r>
            <a:r>
              <a:rPr lang="en-US" dirty="0"/>
              <a:t> (</a:t>
            </a:r>
            <a:r>
              <a:rPr lang="en-US" dirty="0" err="1"/>
              <a:t>penanam</a:t>
            </a:r>
            <a:r>
              <a:rPr lang="en-US" dirty="0"/>
              <a:t> modal). </a:t>
            </a:r>
            <a:r>
              <a:rPr lang="en-US" dirty="0" err="1"/>
              <a:t>Sekutu</a:t>
            </a:r>
            <a:r>
              <a:rPr lang="en-US" dirty="0"/>
              <a:t> </a:t>
            </a:r>
            <a:r>
              <a:rPr lang="en-US" dirty="0" err="1"/>
              <a:t>aktif</a:t>
            </a:r>
            <a:r>
              <a:rPr lang="en-US" dirty="0"/>
              <a:t> </a:t>
            </a:r>
            <a:r>
              <a:rPr lang="en-US" dirty="0" err="1"/>
              <a:t>bertanggung</a:t>
            </a:r>
            <a:r>
              <a:rPr lang="en-US" dirty="0"/>
              <a:t> </a:t>
            </a:r>
            <a:r>
              <a:rPr lang="en-US" dirty="0" err="1"/>
              <a:t>jawab</a:t>
            </a:r>
            <a:r>
              <a:rPr lang="en-US" dirty="0"/>
              <a:t> </a:t>
            </a:r>
            <a:r>
              <a:rPr lang="en-US" dirty="0" err="1"/>
              <a:t>penuh</a:t>
            </a:r>
            <a:r>
              <a:rPr lang="en-US" dirty="0"/>
              <a:t> </a:t>
            </a:r>
            <a:r>
              <a:rPr lang="en-US" dirty="0" err="1"/>
              <a:t>hingga</a:t>
            </a:r>
            <a:r>
              <a:rPr lang="en-US" dirty="0"/>
              <a:t> </a:t>
            </a:r>
            <a:r>
              <a:rPr lang="en-US" dirty="0" err="1"/>
              <a:t>harta</a:t>
            </a:r>
            <a:r>
              <a:rPr lang="en-US" dirty="0"/>
              <a:t> </a:t>
            </a:r>
            <a:r>
              <a:rPr lang="en-US" dirty="0" err="1"/>
              <a:t>pribadi</a:t>
            </a:r>
            <a:r>
              <a:rPr lang="en-US" dirty="0"/>
              <a:t>, </a:t>
            </a:r>
            <a:r>
              <a:rPr lang="en-US" dirty="0" err="1"/>
              <a:t>sedangkan</a:t>
            </a:r>
            <a:r>
              <a:rPr lang="en-US" dirty="0"/>
              <a:t> </a:t>
            </a:r>
            <a:r>
              <a:rPr lang="en-US" dirty="0" err="1"/>
              <a:t>sekutu</a:t>
            </a:r>
            <a:r>
              <a:rPr lang="en-US" dirty="0"/>
              <a:t> </a:t>
            </a:r>
            <a:r>
              <a:rPr lang="en-US" dirty="0" err="1"/>
              <a:t>pasif</a:t>
            </a:r>
            <a:r>
              <a:rPr lang="en-US" dirty="0"/>
              <a:t> </a:t>
            </a:r>
            <a:r>
              <a:rPr lang="en-US" dirty="0" err="1"/>
              <a:t>hanya</a:t>
            </a:r>
            <a:r>
              <a:rPr lang="en-US" dirty="0"/>
              <a:t> </a:t>
            </a:r>
            <a:r>
              <a:rPr lang="en-US" dirty="0" err="1"/>
              <a:t>sebatas</a:t>
            </a:r>
            <a:r>
              <a:rPr lang="en-US" dirty="0"/>
              <a:t> modal yang </a:t>
            </a:r>
            <a:r>
              <a:rPr lang="en-US" dirty="0" err="1"/>
              <a:t>disetor</a:t>
            </a:r>
            <a:r>
              <a:rPr lang="en-US" dirty="0"/>
              <a:t>.</a:t>
            </a:r>
          </a:p>
          <a:p>
            <a:r>
              <a:rPr lang="en-US" b="1" dirty="0"/>
              <a:t>1. Firma (</a:t>
            </a:r>
            <a:r>
              <a:rPr lang="en-US" b="1" dirty="0" err="1"/>
              <a:t>Fa</a:t>
            </a:r>
            <a:r>
              <a:rPr lang="en-US" b="1" dirty="0"/>
              <a:t>)</a:t>
            </a:r>
            <a:br>
              <a:rPr lang="en-US" b="1" dirty="0"/>
            </a:br>
            <a:r>
              <a:rPr lang="en-US" dirty="0"/>
              <a:t>Persekutuan </a:t>
            </a:r>
            <a:r>
              <a:rPr lang="en-US" dirty="0" err="1"/>
              <a:t>dua</a:t>
            </a:r>
            <a:r>
              <a:rPr lang="en-US" dirty="0"/>
              <a:t> </a:t>
            </a:r>
            <a:r>
              <a:rPr lang="en-US" dirty="0" err="1"/>
              <a:t>orang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menjalankan</a:t>
            </a:r>
            <a:r>
              <a:rPr lang="en-US" dirty="0"/>
              <a:t> </a:t>
            </a:r>
            <a:r>
              <a:rPr lang="en-US" dirty="0" err="1"/>
              <a:t>usaha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menggunakan</a:t>
            </a:r>
            <a:r>
              <a:rPr lang="en-US" dirty="0"/>
              <a:t> </a:t>
            </a:r>
            <a:r>
              <a:rPr lang="en-US" dirty="0" err="1"/>
              <a:t>satu</a:t>
            </a:r>
            <a:r>
              <a:rPr lang="en-US" dirty="0"/>
              <a:t> </a:t>
            </a:r>
            <a:r>
              <a:rPr lang="en-US" dirty="0" err="1"/>
              <a:t>nama</a:t>
            </a:r>
            <a:r>
              <a:rPr lang="en-US" dirty="0"/>
              <a:t> </a:t>
            </a:r>
            <a:r>
              <a:rPr lang="en-US" dirty="0" err="1"/>
              <a:t>bersama</a:t>
            </a:r>
            <a:r>
              <a:rPr lang="en-US" dirty="0"/>
              <a:t>. </a:t>
            </a:r>
            <a:r>
              <a:rPr lang="en-US" dirty="0" err="1"/>
              <a:t>Setiap</a:t>
            </a:r>
            <a:r>
              <a:rPr lang="en-US" dirty="0"/>
              <a:t> </a:t>
            </a:r>
            <a:r>
              <a:rPr lang="en-US" dirty="0" err="1"/>
              <a:t>anggota</a:t>
            </a:r>
            <a:r>
              <a:rPr lang="en-US" dirty="0"/>
              <a:t> </a:t>
            </a:r>
            <a:r>
              <a:rPr lang="en-US" dirty="0" err="1"/>
              <a:t>memiliki</a:t>
            </a:r>
            <a:r>
              <a:rPr lang="en-US" dirty="0"/>
              <a:t> </a:t>
            </a:r>
            <a:r>
              <a:rPr lang="en-US" dirty="0" err="1"/>
              <a:t>hak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bertindak</a:t>
            </a:r>
            <a:r>
              <a:rPr lang="en-US" dirty="0"/>
              <a:t> </a:t>
            </a:r>
            <a:r>
              <a:rPr lang="en-US" dirty="0" err="1"/>
              <a:t>atas</a:t>
            </a:r>
            <a:r>
              <a:rPr lang="en-US" dirty="0"/>
              <a:t> </a:t>
            </a:r>
            <a:r>
              <a:rPr lang="en-US" dirty="0" err="1"/>
              <a:t>nama</a:t>
            </a:r>
            <a:r>
              <a:rPr lang="en-US" dirty="0"/>
              <a:t> firma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bertanggung</a:t>
            </a:r>
            <a:r>
              <a:rPr lang="en-US" dirty="0"/>
              <a:t> </a:t>
            </a:r>
            <a:r>
              <a:rPr lang="en-US" dirty="0" err="1"/>
              <a:t>jawab</a:t>
            </a:r>
            <a:r>
              <a:rPr lang="en-US" dirty="0"/>
              <a:t> 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/>
              <a:t>tanggung</a:t>
            </a:r>
            <a:r>
              <a:rPr lang="en-US" dirty="0"/>
              <a:t> </a:t>
            </a:r>
            <a:r>
              <a:rPr lang="en-US" dirty="0" err="1"/>
              <a:t>renteng</a:t>
            </a:r>
            <a:r>
              <a:rPr lang="en-US" dirty="0"/>
              <a:t>.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B. Usaha </a:t>
            </a:r>
            <a:r>
              <a:rPr lang="en-US" b="1" dirty="0" err="1"/>
              <a:t>Berbadan</a:t>
            </a:r>
            <a:r>
              <a:rPr lang="en-US" b="1" dirty="0"/>
              <a:t> </a:t>
            </a:r>
            <a:r>
              <a:rPr lang="en-US" b="1" dirty="0" err="1"/>
              <a:t>Hukum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bentuk</a:t>
            </a:r>
            <a:r>
              <a:rPr lang="en-US" dirty="0"/>
              <a:t> </a:t>
            </a:r>
            <a:r>
              <a:rPr lang="en-US" dirty="0" err="1"/>
              <a:t>usaha</a:t>
            </a:r>
            <a:r>
              <a:rPr lang="en-US" dirty="0"/>
              <a:t> </a:t>
            </a:r>
            <a:r>
              <a:rPr lang="en-US" dirty="0" err="1"/>
              <a:t>berbadan</a:t>
            </a:r>
            <a:r>
              <a:rPr lang="en-US" dirty="0"/>
              <a:t> </a:t>
            </a:r>
            <a:r>
              <a:rPr lang="en-US" dirty="0" err="1"/>
              <a:t>hukum</a:t>
            </a:r>
            <a:r>
              <a:rPr lang="en-US" dirty="0"/>
              <a:t>, </a:t>
            </a:r>
            <a:r>
              <a:rPr lang="en-US" dirty="0" err="1"/>
              <a:t>terdapat</a:t>
            </a:r>
            <a:r>
              <a:rPr lang="en-US" dirty="0"/>
              <a:t> </a:t>
            </a:r>
            <a:r>
              <a:rPr lang="en-US" dirty="0" err="1"/>
              <a:t>pemisahan</a:t>
            </a:r>
            <a:r>
              <a:rPr lang="en-US" dirty="0"/>
              <a:t> </a:t>
            </a:r>
            <a:r>
              <a:rPr lang="en-US" dirty="0" err="1"/>
              <a:t>kekayaan</a:t>
            </a:r>
            <a:r>
              <a:rPr lang="en-US" dirty="0"/>
              <a:t> yang </a:t>
            </a:r>
            <a:r>
              <a:rPr lang="en-US" dirty="0" err="1"/>
              <a:t>jelas</a:t>
            </a:r>
            <a:r>
              <a:rPr lang="en-US" dirty="0"/>
              <a:t> </a:t>
            </a:r>
            <a:r>
              <a:rPr lang="en-US" dirty="0" err="1"/>
              <a:t>antara</a:t>
            </a:r>
            <a:r>
              <a:rPr lang="en-US" dirty="0"/>
              <a:t> </a:t>
            </a:r>
            <a:r>
              <a:rPr lang="en-US" dirty="0" err="1"/>
              <a:t>pemilik</a:t>
            </a:r>
            <a:r>
              <a:rPr lang="en-US" dirty="0"/>
              <a:t>/</a:t>
            </a:r>
            <a:r>
              <a:rPr lang="en-US" dirty="0" err="1"/>
              <a:t>pemegang</a:t>
            </a:r>
            <a:r>
              <a:rPr lang="en-US" dirty="0"/>
              <a:t> </a:t>
            </a:r>
            <a:r>
              <a:rPr lang="en-US" dirty="0" err="1"/>
              <a:t>saham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kekayaan</a:t>
            </a:r>
            <a:r>
              <a:rPr lang="en-US" dirty="0"/>
              <a:t> </a:t>
            </a:r>
            <a:r>
              <a:rPr lang="en-US" dirty="0" err="1"/>
              <a:t>perusahaan</a:t>
            </a:r>
            <a:r>
              <a:rPr lang="en-US" dirty="0"/>
              <a:t>. </a:t>
            </a:r>
            <a:r>
              <a:rPr lang="en-US" dirty="0" err="1"/>
              <a:t>Kewajiban</a:t>
            </a:r>
            <a:r>
              <a:rPr lang="en-US" dirty="0"/>
              <a:t> </a:t>
            </a:r>
            <a:r>
              <a:rPr lang="en-US" dirty="0" err="1"/>
              <a:t>pemilik</a:t>
            </a:r>
            <a:r>
              <a:rPr lang="en-US" dirty="0"/>
              <a:t> </a:t>
            </a:r>
            <a:r>
              <a:rPr lang="en-US" dirty="0" err="1"/>
              <a:t>terbatas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modal yang </a:t>
            </a:r>
            <a:r>
              <a:rPr lang="en-US" dirty="0" err="1"/>
              <a:t>disetorkan</a:t>
            </a:r>
            <a:r>
              <a:rPr lang="en-US" dirty="0"/>
              <a:t>.</a:t>
            </a:r>
          </a:p>
          <a:p>
            <a:r>
              <a:rPr lang="en-US" b="1" dirty="0"/>
              <a:t>1. Perseroan </a:t>
            </a:r>
            <a:r>
              <a:rPr lang="en-US" b="1" dirty="0" err="1"/>
              <a:t>Terbatas</a:t>
            </a:r>
            <a:r>
              <a:rPr lang="en-US" b="1" dirty="0"/>
              <a:t> (PT)</a:t>
            </a:r>
            <a:br>
              <a:rPr lang="en-US" b="1" dirty="0"/>
            </a:br>
            <a:r>
              <a:rPr lang="en-US" dirty="0" err="1"/>
              <a:t>Badan</a:t>
            </a:r>
            <a:r>
              <a:rPr lang="en-US" dirty="0"/>
              <a:t> </a:t>
            </a:r>
            <a:r>
              <a:rPr lang="en-US" dirty="0" err="1"/>
              <a:t>hukum</a:t>
            </a:r>
            <a:r>
              <a:rPr lang="en-US" dirty="0"/>
              <a:t> yang </a:t>
            </a:r>
            <a:r>
              <a:rPr lang="en-US" dirty="0" err="1"/>
              <a:t>merupakan</a:t>
            </a:r>
            <a:r>
              <a:rPr lang="en-US" dirty="0"/>
              <a:t> </a:t>
            </a:r>
            <a:r>
              <a:rPr lang="en-US" dirty="0" err="1"/>
              <a:t>persekutuan</a:t>
            </a:r>
            <a:r>
              <a:rPr lang="en-US" dirty="0"/>
              <a:t> modal, </a:t>
            </a:r>
            <a:r>
              <a:rPr lang="en-US" dirty="0" err="1"/>
              <a:t>didirikan</a:t>
            </a:r>
            <a:r>
              <a:rPr lang="en-US" dirty="0"/>
              <a:t> </a:t>
            </a:r>
            <a:r>
              <a:rPr lang="en-US" dirty="0" err="1"/>
              <a:t>berdasarkan</a:t>
            </a:r>
            <a:r>
              <a:rPr lang="en-US" dirty="0"/>
              <a:t> </a:t>
            </a:r>
            <a:r>
              <a:rPr lang="en-US" dirty="0" err="1"/>
              <a:t>perjanjian</a:t>
            </a:r>
            <a:r>
              <a:rPr lang="en-US" dirty="0"/>
              <a:t>,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melakukan</a:t>
            </a:r>
            <a:r>
              <a:rPr lang="en-US" dirty="0"/>
              <a:t> </a:t>
            </a:r>
            <a:r>
              <a:rPr lang="en-US" dirty="0" err="1"/>
              <a:t>kegiatan</a:t>
            </a:r>
            <a:r>
              <a:rPr lang="en-US" dirty="0"/>
              <a:t> </a:t>
            </a:r>
            <a:r>
              <a:rPr lang="en-US" dirty="0" err="1"/>
              <a:t>usaha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modal </a:t>
            </a:r>
            <a:r>
              <a:rPr lang="en-US" dirty="0" err="1"/>
              <a:t>dasar</a:t>
            </a:r>
            <a:r>
              <a:rPr lang="en-US" dirty="0"/>
              <a:t> yang </a:t>
            </a:r>
            <a:r>
              <a:rPr lang="en-US" dirty="0" err="1"/>
              <a:t>terbagi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saham</a:t>
            </a:r>
            <a:r>
              <a:rPr lang="en-US" dirty="0"/>
              <a:t>. </a:t>
            </a:r>
            <a:r>
              <a:rPr lang="en-US" dirty="0" err="1"/>
              <a:t>Terdiri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PT </a:t>
            </a:r>
            <a:r>
              <a:rPr lang="en-US" dirty="0" err="1"/>
              <a:t>Tertutup</a:t>
            </a:r>
            <a:r>
              <a:rPr lang="en-US" dirty="0"/>
              <a:t>, PT </a:t>
            </a:r>
            <a:r>
              <a:rPr lang="en-US" dirty="0" err="1"/>
              <a:t>Tbk</a:t>
            </a:r>
            <a:r>
              <a:rPr lang="en-US" dirty="0"/>
              <a:t> (</a:t>
            </a:r>
            <a:r>
              <a:rPr lang="en-US" dirty="0" err="1"/>
              <a:t>Publik</a:t>
            </a:r>
            <a:r>
              <a:rPr lang="en-US" dirty="0"/>
              <a:t>), </a:t>
            </a:r>
            <a:r>
              <a:rPr lang="en-US" dirty="0" err="1"/>
              <a:t>dan</a:t>
            </a:r>
            <a:r>
              <a:rPr lang="en-US" dirty="0"/>
              <a:t> PT </a:t>
            </a:r>
            <a:r>
              <a:rPr lang="en-US" dirty="0" err="1"/>
              <a:t>Perorangan</a:t>
            </a:r>
            <a:r>
              <a:rPr lang="en-US" dirty="0"/>
              <a:t> (</a:t>
            </a:r>
            <a:r>
              <a:rPr lang="en-US" dirty="0" err="1"/>
              <a:t>untuk</a:t>
            </a:r>
            <a:r>
              <a:rPr lang="en-US" dirty="0"/>
              <a:t> UMK).</a:t>
            </a:r>
          </a:p>
          <a:p>
            <a:r>
              <a:rPr lang="en-US" b="1" dirty="0"/>
              <a:t>1. </a:t>
            </a:r>
            <a:r>
              <a:rPr lang="en-US" b="1" dirty="0" err="1"/>
              <a:t>Koperasi</a:t>
            </a:r>
            <a:r>
              <a:rPr lang="en-US" b="1" dirty="0"/>
              <a:t/>
            </a:r>
            <a:br>
              <a:rPr lang="en-US" b="1" dirty="0"/>
            </a:br>
            <a:r>
              <a:rPr lang="en-US" dirty="0" err="1"/>
              <a:t>Badan</a:t>
            </a:r>
            <a:r>
              <a:rPr lang="en-US" dirty="0"/>
              <a:t> </a:t>
            </a:r>
            <a:r>
              <a:rPr lang="en-US" dirty="0" err="1"/>
              <a:t>usaha</a:t>
            </a:r>
            <a:r>
              <a:rPr lang="en-US" dirty="0"/>
              <a:t> yang </a:t>
            </a:r>
            <a:r>
              <a:rPr lang="en-US" dirty="0" err="1"/>
              <a:t>beranggotakan</a:t>
            </a:r>
            <a:r>
              <a:rPr lang="en-US" dirty="0"/>
              <a:t> </a:t>
            </a:r>
            <a:r>
              <a:rPr lang="en-US" dirty="0" err="1"/>
              <a:t>orang-orang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badan</a:t>
            </a:r>
            <a:r>
              <a:rPr lang="en-US" dirty="0"/>
              <a:t> </a:t>
            </a:r>
            <a:r>
              <a:rPr lang="en-US" dirty="0" err="1"/>
              <a:t>hukum</a:t>
            </a:r>
            <a:r>
              <a:rPr lang="en-US" dirty="0"/>
              <a:t> </a:t>
            </a:r>
            <a:r>
              <a:rPr lang="en-US" dirty="0" err="1"/>
              <a:t>koperasi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melandaskan</a:t>
            </a:r>
            <a:r>
              <a:rPr lang="en-US" dirty="0"/>
              <a:t> </a:t>
            </a:r>
            <a:r>
              <a:rPr lang="en-US" dirty="0" err="1"/>
              <a:t>kegiatannya</a:t>
            </a:r>
            <a:r>
              <a:rPr lang="en-US" dirty="0"/>
              <a:t> </a:t>
            </a:r>
            <a:r>
              <a:rPr lang="en-US" dirty="0" err="1"/>
              <a:t>berdasarkan</a:t>
            </a:r>
            <a:r>
              <a:rPr lang="en-US" dirty="0"/>
              <a:t> </a:t>
            </a:r>
            <a:r>
              <a:rPr lang="en-US" dirty="0" err="1"/>
              <a:t>prinsip</a:t>
            </a:r>
            <a:r>
              <a:rPr lang="en-US" dirty="0"/>
              <a:t> </a:t>
            </a:r>
            <a:r>
              <a:rPr lang="en-US" dirty="0" err="1"/>
              <a:t>koperasi</a:t>
            </a:r>
            <a:r>
              <a:rPr lang="en-US" dirty="0"/>
              <a:t> </a:t>
            </a:r>
            <a:r>
              <a:rPr lang="en-US" dirty="0" err="1"/>
              <a:t>sekaligus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gerakan</a:t>
            </a:r>
            <a:r>
              <a:rPr lang="en-US" dirty="0"/>
              <a:t> </a:t>
            </a:r>
            <a:r>
              <a:rPr lang="en-US" dirty="0" err="1"/>
              <a:t>ekonomi</a:t>
            </a:r>
            <a:r>
              <a:rPr lang="en-US" dirty="0"/>
              <a:t> </a:t>
            </a:r>
            <a:r>
              <a:rPr lang="en-US" dirty="0" err="1"/>
              <a:t>rakyat</a:t>
            </a:r>
            <a:r>
              <a:rPr lang="en-US" dirty="0"/>
              <a:t> yang </a:t>
            </a:r>
            <a:r>
              <a:rPr lang="en-US" dirty="0" err="1"/>
              <a:t>berdasar</a:t>
            </a:r>
            <a:r>
              <a:rPr lang="en-US" dirty="0"/>
              <a:t> </a:t>
            </a:r>
            <a:r>
              <a:rPr lang="en-US" dirty="0" err="1"/>
              <a:t>atas</a:t>
            </a:r>
            <a:r>
              <a:rPr lang="en-US" dirty="0"/>
              <a:t> </a:t>
            </a:r>
            <a:r>
              <a:rPr lang="en-US" dirty="0" err="1"/>
              <a:t>asas</a:t>
            </a:r>
            <a:r>
              <a:rPr lang="en-US" dirty="0"/>
              <a:t> </a:t>
            </a:r>
            <a:r>
              <a:rPr lang="en-US" dirty="0" err="1"/>
              <a:t>kekeluargaan</a:t>
            </a:r>
            <a:r>
              <a:rPr lang="en-US" dirty="0"/>
              <a:t>.</a:t>
            </a:r>
          </a:p>
          <a:p>
            <a:r>
              <a:rPr lang="en-US" b="1" dirty="0"/>
              <a:t>1. </a:t>
            </a:r>
            <a:r>
              <a:rPr lang="en-US" b="1" dirty="0" err="1"/>
              <a:t>Badan</a:t>
            </a:r>
            <a:r>
              <a:rPr lang="en-US" b="1" dirty="0"/>
              <a:t> Usaha </a:t>
            </a:r>
            <a:r>
              <a:rPr lang="en-US" b="1" dirty="0" err="1"/>
              <a:t>Milik</a:t>
            </a:r>
            <a:r>
              <a:rPr lang="en-US" b="1" dirty="0"/>
              <a:t> Negara (BUMN) &amp; BUMD</a:t>
            </a:r>
            <a:br>
              <a:rPr lang="en-US" b="1" dirty="0"/>
            </a:br>
            <a:r>
              <a:rPr lang="en-US" dirty="0"/>
              <a:t>Usaha yang </a:t>
            </a:r>
            <a:r>
              <a:rPr lang="en-US" dirty="0" err="1"/>
              <a:t>seluruh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sebagian</a:t>
            </a:r>
            <a:r>
              <a:rPr lang="en-US" dirty="0"/>
              <a:t> </a:t>
            </a:r>
            <a:r>
              <a:rPr lang="en-US" dirty="0" err="1"/>
              <a:t>besar</a:t>
            </a:r>
            <a:r>
              <a:rPr lang="en-US" dirty="0"/>
              <a:t> </a:t>
            </a:r>
            <a:r>
              <a:rPr lang="en-US" dirty="0" err="1"/>
              <a:t>modalnya</a:t>
            </a:r>
            <a:r>
              <a:rPr lang="en-US" dirty="0"/>
              <a:t> </a:t>
            </a:r>
            <a:r>
              <a:rPr lang="en-US" dirty="0" err="1"/>
              <a:t>dimiliki</a:t>
            </a:r>
            <a:r>
              <a:rPr lang="en-US" dirty="0"/>
              <a:t> </a:t>
            </a:r>
            <a:r>
              <a:rPr lang="en-US" dirty="0" err="1"/>
              <a:t>oleh</a:t>
            </a:r>
            <a:r>
              <a:rPr lang="en-US" dirty="0"/>
              <a:t> </a:t>
            </a:r>
            <a:r>
              <a:rPr lang="en-US" dirty="0" err="1"/>
              <a:t>negara</a:t>
            </a:r>
            <a:r>
              <a:rPr lang="en-US" dirty="0"/>
              <a:t>/</a:t>
            </a:r>
            <a:r>
              <a:rPr lang="en-US" dirty="0" err="1"/>
              <a:t>daerah</a:t>
            </a:r>
            <a:r>
              <a:rPr lang="en-US" dirty="0"/>
              <a:t>. </a:t>
            </a:r>
            <a:r>
              <a:rPr lang="en-US" dirty="0" err="1"/>
              <a:t>Bentuknya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berupa</a:t>
            </a:r>
            <a:r>
              <a:rPr lang="en-US" dirty="0"/>
              <a:t> </a:t>
            </a:r>
            <a:r>
              <a:rPr lang="en-US" dirty="0" err="1"/>
              <a:t>Persero</a:t>
            </a:r>
            <a:r>
              <a:rPr lang="en-US" dirty="0"/>
              <a:t> (</a:t>
            </a:r>
            <a:r>
              <a:rPr lang="en-US" dirty="0" err="1"/>
              <a:t>mencari</a:t>
            </a:r>
            <a:r>
              <a:rPr lang="en-US" dirty="0"/>
              <a:t> </a:t>
            </a:r>
            <a:r>
              <a:rPr lang="en-US" dirty="0" err="1"/>
              <a:t>keuntungan</a:t>
            </a:r>
            <a:r>
              <a:rPr lang="en-US" dirty="0"/>
              <a:t>)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Perum</a:t>
            </a:r>
            <a:r>
              <a:rPr lang="en-US" dirty="0"/>
              <a:t> (</a:t>
            </a:r>
            <a:r>
              <a:rPr lang="en-US" dirty="0" err="1"/>
              <a:t>pelayanan</a:t>
            </a:r>
            <a:r>
              <a:rPr lang="en-US" dirty="0"/>
              <a:t> </a:t>
            </a:r>
            <a:r>
              <a:rPr lang="en-US" dirty="0" err="1"/>
              <a:t>umum</a:t>
            </a:r>
            <a:r>
              <a:rPr lang="en-US" dirty="0"/>
              <a:t>).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3. </a:t>
            </a:r>
            <a:r>
              <a:rPr lang="en-US" b="1" dirty="0" err="1"/>
              <a:t>Perbandingan</a:t>
            </a:r>
            <a:r>
              <a:rPr lang="en-US" b="1" dirty="0"/>
              <a:t> Usaha </a:t>
            </a:r>
            <a:r>
              <a:rPr lang="en-US" b="1" dirty="0" err="1"/>
              <a:t>Berbadan</a:t>
            </a:r>
            <a:r>
              <a:rPr lang="en-US" b="1" dirty="0"/>
              <a:t> </a:t>
            </a:r>
            <a:r>
              <a:rPr lang="en-US" b="1" dirty="0" err="1"/>
              <a:t>Hukum</a:t>
            </a:r>
            <a:r>
              <a:rPr lang="en-US" b="1" dirty="0"/>
              <a:t> </a:t>
            </a:r>
            <a:r>
              <a:rPr lang="en-US" b="1" dirty="0" err="1"/>
              <a:t>vs</a:t>
            </a:r>
            <a:r>
              <a:rPr lang="en-US" b="1" dirty="0"/>
              <a:t> </a:t>
            </a:r>
            <a:r>
              <a:rPr lang="en-US" b="1" dirty="0" err="1"/>
              <a:t>Tidak</a:t>
            </a:r>
            <a:r>
              <a:rPr lang="en-US" b="1" dirty="0"/>
              <a:t> </a:t>
            </a:r>
            <a:r>
              <a:rPr lang="en-US" b="1" dirty="0" err="1"/>
              <a:t>Berbadan</a:t>
            </a:r>
            <a:r>
              <a:rPr lang="en-US" b="1" dirty="0"/>
              <a:t> </a:t>
            </a:r>
            <a:r>
              <a:rPr lang="en-US" b="1" dirty="0" err="1"/>
              <a:t>Hukum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r>
              <a:rPr lang="en-US" b="1" dirty="0" err="1"/>
              <a:t>Kriteria</a:t>
            </a:r>
            <a:r>
              <a:rPr lang="en-US" b="1" dirty="0"/>
              <a:t> </a:t>
            </a:r>
            <a:r>
              <a:rPr lang="en-US" b="1" dirty="0" err="1"/>
              <a:t>Aspek</a:t>
            </a:r>
            <a:endParaRPr lang="en-US" dirty="0"/>
          </a:p>
          <a:p>
            <a:r>
              <a:rPr lang="en-US" b="1" dirty="0" err="1"/>
              <a:t>Tidak</a:t>
            </a:r>
            <a:r>
              <a:rPr lang="en-US" b="1" dirty="0"/>
              <a:t> </a:t>
            </a:r>
            <a:r>
              <a:rPr lang="en-US" b="1" dirty="0" err="1"/>
              <a:t>Berbadan</a:t>
            </a:r>
            <a:r>
              <a:rPr lang="en-US" b="1" dirty="0"/>
              <a:t> </a:t>
            </a:r>
            <a:r>
              <a:rPr lang="en-US" b="1" dirty="0" err="1"/>
              <a:t>Hukum</a:t>
            </a:r>
            <a:r>
              <a:rPr lang="en-US" b="1" dirty="0"/>
              <a:t> (CV, Firma, Po)</a:t>
            </a:r>
            <a:endParaRPr lang="en-US" dirty="0"/>
          </a:p>
          <a:p>
            <a:r>
              <a:rPr lang="en-US" b="1" dirty="0" err="1"/>
              <a:t>Berbadan</a:t>
            </a:r>
            <a:r>
              <a:rPr lang="en-US" b="1" dirty="0"/>
              <a:t> </a:t>
            </a:r>
            <a:r>
              <a:rPr lang="en-US" b="1" dirty="0" err="1"/>
              <a:t>Hukum</a:t>
            </a:r>
            <a:r>
              <a:rPr lang="en-US" b="1" dirty="0"/>
              <a:t> (PT, </a:t>
            </a:r>
            <a:r>
              <a:rPr lang="en-US" b="1" dirty="0" err="1"/>
              <a:t>Koperasi</a:t>
            </a:r>
            <a:r>
              <a:rPr lang="en-US" b="1" dirty="0"/>
              <a:t>)</a:t>
            </a:r>
            <a:endParaRPr lang="en-US" dirty="0"/>
          </a:p>
          <a:p>
            <a:r>
              <a:rPr lang="en-US" b="1" dirty="0" err="1"/>
              <a:t>Subjek</a:t>
            </a:r>
            <a:r>
              <a:rPr lang="en-US" b="1" dirty="0"/>
              <a:t> </a:t>
            </a:r>
            <a:r>
              <a:rPr lang="en-US" b="1" dirty="0" err="1"/>
              <a:t>Hukum</a:t>
            </a:r>
            <a:endParaRPr lang="en-US" dirty="0"/>
          </a:p>
          <a:p>
            <a:r>
              <a:rPr lang="en-US" dirty="0" err="1"/>
              <a:t>Manusia</a:t>
            </a:r>
            <a:r>
              <a:rPr lang="en-US" dirty="0"/>
              <a:t> / </a:t>
            </a:r>
            <a:r>
              <a:rPr lang="en-US" dirty="0" err="1"/>
              <a:t>Pemiliknya</a:t>
            </a:r>
            <a:endParaRPr lang="en-US" dirty="0"/>
          </a:p>
          <a:p>
            <a:r>
              <a:rPr lang="en-US" dirty="0" err="1"/>
              <a:t>Badan</a:t>
            </a:r>
            <a:r>
              <a:rPr lang="en-US" dirty="0"/>
              <a:t> </a:t>
            </a:r>
            <a:r>
              <a:rPr lang="en-US" dirty="0" err="1"/>
              <a:t>Hukum</a:t>
            </a:r>
            <a:r>
              <a:rPr lang="en-US" dirty="0"/>
              <a:t> </a:t>
            </a:r>
            <a:r>
              <a:rPr lang="en-US" dirty="0" err="1"/>
              <a:t>itu</a:t>
            </a:r>
            <a:r>
              <a:rPr lang="en-US" dirty="0"/>
              <a:t> </a:t>
            </a:r>
            <a:r>
              <a:rPr lang="en-US" dirty="0" err="1"/>
              <a:t>sendiri</a:t>
            </a:r>
            <a:r>
              <a:rPr lang="en-US" dirty="0"/>
              <a:t> (Persona)</a:t>
            </a:r>
          </a:p>
          <a:p>
            <a:r>
              <a:rPr lang="en-US" b="1" dirty="0" err="1"/>
              <a:t>Pemisahan</a:t>
            </a:r>
            <a:r>
              <a:rPr lang="en-US" b="1" dirty="0"/>
              <a:t> </a:t>
            </a:r>
            <a:r>
              <a:rPr lang="en-US" b="1" dirty="0" err="1"/>
              <a:t>Harta</a:t>
            </a:r>
            <a:endParaRPr lang="en-US" dirty="0"/>
          </a:p>
          <a:p>
            <a:r>
              <a:rPr lang="en-US" dirty="0"/>
              <a:t>TIDAK ADA </a:t>
            </a:r>
            <a:r>
              <a:rPr lang="en-US" dirty="0" err="1"/>
              <a:t>pemisahan</a:t>
            </a:r>
            <a:r>
              <a:rPr lang="en-US" dirty="0"/>
              <a:t> </a:t>
            </a:r>
            <a:r>
              <a:rPr lang="en-US" dirty="0" err="1"/>
              <a:t>harta</a:t>
            </a:r>
            <a:r>
              <a:rPr lang="en-US" dirty="0"/>
              <a:t> </a:t>
            </a:r>
            <a:r>
              <a:rPr lang="en-US" dirty="0" err="1"/>
              <a:t>pribadi</a:t>
            </a:r>
            <a:r>
              <a:rPr lang="en-US" dirty="0"/>
              <a:t> &amp; </a:t>
            </a:r>
            <a:r>
              <a:rPr lang="en-US" dirty="0" err="1"/>
              <a:t>bisnis</a:t>
            </a:r>
            <a:endParaRPr lang="en-US" dirty="0"/>
          </a:p>
          <a:p>
            <a:r>
              <a:rPr lang="en-US" dirty="0"/>
              <a:t>ADA </a:t>
            </a:r>
            <a:r>
              <a:rPr lang="en-US" dirty="0" err="1"/>
              <a:t>pemisahan</a:t>
            </a:r>
            <a:r>
              <a:rPr lang="en-US" dirty="0"/>
              <a:t> </a:t>
            </a:r>
            <a:r>
              <a:rPr lang="en-US" dirty="0" err="1"/>
              <a:t>harta</a:t>
            </a:r>
            <a:r>
              <a:rPr lang="en-US" dirty="0"/>
              <a:t> </a:t>
            </a:r>
            <a:r>
              <a:rPr lang="en-US" dirty="0" err="1"/>
              <a:t>kekayaan</a:t>
            </a:r>
            <a:r>
              <a:rPr lang="en-US" dirty="0"/>
              <a:t> yang </a:t>
            </a:r>
            <a:r>
              <a:rPr lang="en-US" dirty="0" err="1"/>
              <a:t>jelas</a:t>
            </a:r>
            <a:endParaRPr lang="en-US" dirty="0"/>
          </a:p>
          <a:p>
            <a:r>
              <a:rPr lang="en-US" b="1" dirty="0" err="1"/>
              <a:t>Tanggung</a:t>
            </a:r>
            <a:r>
              <a:rPr lang="en-US" b="1" dirty="0"/>
              <a:t> </a:t>
            </a:r>
            <a:r>
              <a:rPr lang="en-US" b="1" dirty="0" err="1"/>
              <a:t>Jawab</a:t>
            </a:r>
            <a:r>
              <a:rPr lang="en-US" b="1" dirty="0"/>
              <a:t> </a:t>
            </a:r>
            <a:r>
              <a:rPr lang="en-US" b="1" dirty="0" err="1"/>
              <a:t>Hukum</a:t>
            </a:r>
            <a:endParaRPr lang="en-US" dirty="0"/>
          </a:p>
          <a:p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terbatas</a:t>
            </a:r>
            <a:r>
              <a:rPr lang="en-US" dirty="0"/>
              <a:t> (</a:t>
            </a:r>
            <a:r>
              <a:rPr lang="en-US" dirty="0" err="1"/>
              <a:t>sampai</a:t>
            </a:r>
            <a:r>
              <a:rPr lang="en-US" dirty="0"/>
              <a:t> </a:t>
            </a:r>
            <a:r>
              <a:rPr lang="en-US" dirty="0" err="1"/>
              <a:t>harta</a:t>
            </a:r>
            <a:r>
              <a:rPr lang="en-US" dirty="0"/>
              <a:t> </a:t>
            </a:r>
            <a:r>
              <a:rPr lang="en-US" dirty="0" err="1"/>
              <a:t>pribadi</a:t>
            </a:r>
            <a:r>
              <a:rPr lang="en-US" dirty="0"/>
              <a:t>)</a:t>
            </a:r>
          </a:p>
          <a:p>
            <a:r>
              <a:rPr lang="en-US" dirty="0" err="1"/>
              <a:t>Terbatas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modal/</a:t>
            </a:r>
            <a:r>
              <a:rPr lang="en-US" dirty="0" err="1"/>
              <a:t>saham</a:t>
            </a:r>
            <a:r>
              <a:rPr lang="en-US" dirty="0"/>
              <a:t> yang </a:t>
            </a:r>
            <a:r>
              <a:rPr lang="en-US" dirty="0" err="1"/>
              <a:t>disetor</a:t>
            </a:r>
            <a:endParaRPr lang="en-US" dirty="0"/>
          </a:p>
          <a:p>
            <a:r>
              <a:rPr lang="en-US" b="1" dirty="0" err="1"/>
              <a:t>Prosedur</a:t>
            </a:r>
            <a:r>
              <a:rPr lang="en-US" b="1" dirty="0"/>
              <a:t> </a:t>
            </a:r>
            <a:r>
              <a:rPr lang="en-US" b="1" dirty="0" err="1"/>
              <a:t>Pendirian</a:t>
            </a:r>
            <a:endParaRPr lang="en-US" dirty="0"/>
          </a:p>
          <a:p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sederhana</a:t>
            </a:r>
            <a:r>
              <a:rPr lang="en-US" dirty="0"/>
              <a:t>, </a:t>
            </a:r>
            <a:r>
              <a:rPr lang="en-US" dirty="0" err="1"/>
              <a:t>akta</a:t>
            </a:r>
            <a:r>
              <a:rPr lang="en-US" dirty="0"/>
              <a:t> </a:t>
            </a:r>
            <a:r>
              <a:rPr lang="en-US" dirty="0" err="1"/>
              <a:t>notaris</a:t>
            </a:r>
            <a:r>
              <a:rPr lang="en-US" dirty="0"/>
              <a:t> &amp; NIB</a:t>
            </a:r>
          </a:p>
          <a:p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ketat</a:t>
            </a:r>
            <a:r>
              <a:rPr lang="en-US" dirty="0"/>
              <a:t>, </a:t>
            </a:r>
            <a:r>
              <a:rPr lang="en-US" dirty="0" err="1"/>
              <a:t>butuh</a:t>
            </a:r>
            <a:r>
              <a:rPr lang="en-US" dirty="0"/>
              <a:t> </a:t>
            </a:r>
            <a:r>
              <a:rPr lang="en-US" dirty="0" err="1"/>
              <a:t>pengesahan</a:t>
            </a:r>
            <a:r>
              <a:rPr lang="en-US" dirty="0"/>
              <a:t> </a:t>
            </a:r>
            <a:r>
              <a:rPr lang="en-US" dirty="0" err="1" smtClean="0"/>
              <a:t>Kemenkumham</a:t>
            </a:r>
            <a:endParaRPr lang="en-US" dirty="0" smtClean="0"/>
          </a:p>
          <a:p>
            <a:r>
              <a:rPr lang="en-US" b="1" dirty="0" err="1"/>
              <a:t>Pajak</a:t>
            </a:r>
            <a:r>
              <a:rPr lang="en-US" b="1" dirty="0"/>
              <a:t> Usaha</a:t>
            </a:r>
            <a:endParaRPr lang="en-US" dirty="0"/>
          </a:p>
          <a:p>
            <a:r>
              <a:rPr lang="en-US" dirty="0" err="1"/>
              <a:t>Pajak</a:t>
            </a:r>
            <a:r>
              <a:rPr lang="en-US" dirty="0"/>
              <a:t> </a:t>
            </a:r>
            <a:r>
              <a:rPr lang="en-US" dirty="0" err="1"/>
              <a:t>melekat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pemilik</a:t>
            </a:r>
            <a:r>
              <a:rPr lang="en-US" dirty="0"/>
              <a:t>/</a:t>
            </a:r>
            <a:r>
              <a:rPr lang="en-US" dirty="0" err="1"/>
              <a:t>penghasilan</a:t>
            </a:r>
            <a:endParaRPr lang="en-US" dirty="0"/>
          </a:p>
          <a:p>
            <a:r>
              <a:rPr lang="en-US" dirty="0" err="1"/>
              <a:t>Pajak</a:t>
            </a:r>
            <a:r>
              <a:rPr lang="en-US" dirty="0"/>
              <a:t> </a:t>
            </a:r>
            <a:r>
              <a:rPr lang="en-US" dirty="0" err="1"/>
              <a:t>Badan</a:t>
            </a:r>
            <a:r>
              <a:rPr lang="en-US" dirty="0"/>
              <a:t> </a:t>
            </a:r>
            <a:r>
              <a:rPr lang="en-US" dirty="0" err="1"/>
              <a:t>tersendiri</a:t>
            </a:r>
            <a:r>
              <a:rPr lang="en-US" dirty="0"/>
              <a:t> (</a:t>
            </a:r>
            <a:r>
              <a:rPr lang="en-US" dirty="0" err="1"/>
              <a:t>PPh</a:t>
            </a:r>
            <a:r>
              <a:rPr lang="en-US" dirty="0"/>
              <a:t> </a:t>
            </a:r>
            <a:r>
              <a:rPr lang="en-US" dirty="0" err="1"/>
              <a:t>Badan</a:t>
            </a:r>
            <a:r>
              <a:rPr lang="en-US" dirty="0"/>
              <a:t>)</a:t>
            </a:r>
          </a:p>
          <a:p>
            <a:endParaRPr lang="en-US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>4</a:t>
            </a:r>
            <a:r>
              <a:rPr lang="en-US" b="1" dirty="0"/>
              <a:t>. </a:t>
            </a:r>
            <a:r>
              <a:rPr lang="en-US" b="1" dirty="0" err="1"/>
              <a:t>Klasifikasi</a:t>
            </a:r>
            <a:r>
              <a:rPr lang="en-US" b="1" dirty="0"/>
              <a:t> Usaha </a:t>
            </a:r>
            <a:r>
              <a:rPr lang="en-US" b="1" dirty="0" err="1"/>
              <a:t>Berdasarkan</a:t>
            </a:r>
            <a:r>
              <a:rPr lang="en-US" b="1" dirty="0"/>
              <a:t> </a:t>
            </a:r>
            <a:r>
              <a:rPr lang="en-US" b="1" dirty="0" err="1"/>
              <a:t>Skala</a:t>
            </a:r>
            <a:r>
              <a:rPr lang="en-US" b="1" dirty="0"/>
              <a:t> Modal &amp; </a:t>
            </a:r>
            <a:r>
              <a:rPr lang="en-US" b="1" dirty="0" err="1"/>
              <a:t>Omzet</a:t>
            </a:r>
            <a:r>
              <a:rPr lang="en-US" b="1" dirty="0"/>
              <a:t> (UMKM)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r>
              <a:rPr lang="en-US" dirty="0" err="1"/>
              <a:t>Berdasarkan</a:t>
            </a:r>
            <a:r>
              <a:rPr lang="en-US" dirty="0"/>
              <a:t> </a:t>
            </a:r>
            <a:r>
              <a:rPr lang="en-US" dirty="0" err="1"/>
              <a:t>Peraturan</a:t>
            </a:r>
            <a:r>
              <a:rPr lang="en-US" dirty="0"/>
              <a:t> </a:t>
            </a:r>
            <a:r>
              <a:rPr lang="en-US" dirty="0" err="1"/>
              <a:t>Pemerintah</a:t>
            </a:r>
            <a:r>
              <a:rPr lang="en-US" dirty="0"/>
              <a:t> No. 7 </a:t>
            </a:r>
            <a:r>
              <a:rPr lang="en-US" dirty="0" err="1"/>
              <a:t>Tahun</a:t>
            </a:r>
            <a:r>
              <a:rPr lang="en-US" dirty="0"/>
              <a:t> 2021, </a:t>
            </a:r>
            <a:r>
              <a:rPr lang="en-US" dirty="0" err="1"/>
              <a:t>klasifikasi</a:t>
            </a:r>
            <a:r>
              <a:rPr lang="en-US" dirty="0"/>
              <a:t> </a:t>
            </a:r>
            <a:r>
              <a:rPr lang="en-US" dirty="0" err="1"/>
              <a:t>skala</a:t>
            </a:r>
            <a:r>
              <a:rPr lang="en-US" dirty="0"/>
              <a:t> </a:t>
            </a:r>
            <a:r>
              <a:rPr lang="en-US" dirty="0" err="1"/>
              <a:t>usaha</a:t>
            </a:r>
            <a:r>
              <a:rPr lang="en-US" dirty="0"/>
              <a:t> </a:t>
            </a:r>
            <a:r>
              <a:rPr lang="en-US" dirty="0" err="1"/>
              <a:t>di</a:t>
            </a:r>
            <a:r>
              <a:rPr lang="en-US" dirty="0"/>
              <a:t> Indonesia </a:t>
            </a:r>
            <a:r>
              <a:rPr lang="en-US" dirty="0" err="1"/>
              <a:t>ditentukan</a:t>
            </a:r>
            <a:r>
              <a:rPr lang="en-US" dirty="0"/>
              <a:t> </a:t>
            </a:r>
            <a:r>
              <a:rPr lang="en-US" dirty="0" err="1"/>
              <a:t>berdasarkan</a:t>
            </a:r>
            <a:r>
              <a:rPr lang="en-US" dirty="0"/>
              <a:t> Modal Usaha (</a:t>
            </a:r>
            <a:r>
              <a:rPr lang="en-US" dirty="0" err="1"/>
              <a:t>diluar</a:t>
            </a:r>
            <a:r>
              <a:rPr lang="en-US" dirty="0"/>
              <a:t> </a:t>
            </a:r>
            <a:r>
              <a:rPr lang="en-US" dirty="0" err="1"/>
              <a:t>tanah</a:t>
            </a:r>
            <a:r>
              <a:rPr lang="en-US" dirty="0"/>
              <a:t> &amp; </a:t>
            </a:r>
            <a:r>
              <a:rPr lang="en-US" dirty="0" err="1"/>
              <a:t>bangunan</a:t>
            </a:r>
            <a:r>
              <a:rPr lang="en-US" dirty="0"/>
              <a:t>)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Hasil</a:t>
            </a:r>
            <a:r>
              <a:rPr lang="en-US" dirty="0"/>
              <a:t> </a:t>
            </a:r>
            <a:r>
              <a:rPr lang="en-US" dirty="0" err="1"/>
              <a:t>Penjualan</a:t>
            </a:r>
            <a:r>
              <a:rPr lang="en-US" dirty="0"/>
              <a:t> </a:t>
            </a:r>
            <a:r>
              <a:rPr lang="en-US" dirty="0" err="1"/>
              <a:t>Tahunan</a:t>
            </a:r>
            <a:r>
              <a:rPr lang="en-US" dirty="0"/>
              <a:t> (</a:t>
            </a:r>
            <a:r>
              <a:rPr lang="en-US" dirty="0" err="1"/>
              <a:t>Omzet</a:t>
            </a:r>
            <a:r>
              <a:rPr lang="en-US" dirty="0"/>
              <a:t>):</a:t>
            </a:r>
          </a:p>
          <a:p>
            <a:r>
              <a:rPr lang="en-US" b="1" dirty="0" err="1"/>
              <a:t>Skala</a:t>
            </a:r>
            <a:r>
              <a:rPr lang="en-US" b="1" dirty="0"/>
              <a:t> Usaha</a:t>
            </a:r>
            <a:endParaRPr lang="en-US" dirty="0"/>
          </a:p>
          <a:p>
            <a:r>
              <a:rPr lang="en-US" b="1" dirty="0" err="1"/>
              <a:t>Kriteria</a:t>
            </a:r>
            <a:r>
              <a:rPr lang="en-US" b="1" dirty="0"/>
              <a:t> Modal Usaha</a:t>
            </a:r>
            <a:endParaRPr lang="en-US" dirty="0"/>
          </a:p>
          <a:p>
            <a:r>
              <a:rPr lang="en-US" b="1" dirty="0" err="1"/>
              <a:t>Kriteria</a:t>
            </a:r>
            <a:r>
              <a:rPr lang="en-US" b="1" dirty="0"/>
              <a:t> </a:t>
            </a:r>
            <a:r>
              <a:rPr lang="en-US" b="1" dirty="0" err="1"/>
              <a:t>Omzet</a:t>
            </a:r>
            <a:r>
              <a:rPr lang="en-US" b="1" dirty="0"/>
              <a:t> </a:t>
            </a:r>
            <a:r>
              <a:rPr lang="en-US" b="1" dirty="0" err="1"/>
              <a:t>Tahunan</a:t>
            </a:r>
            <a:endParaRPr lang="en-US" dirty="0"/>
          </a:p>
          <a:p>
            <a:r>
              <a:rPr lang="en-US" b="1" dirty="0"/>
              <a:t>Usaha </a:t>
            </a:r>
            <a:r>
              <a:rPr lang="en-US" b="1" dirty="0" err="1"/>
              <a:t>Mikro</a:t>
            </a:r>
            <a:endParaRPr lang="en-US" dirty="0"/>
          </a:p>
          <a:p>
            <a:r>
              <a:rPr lang="en-US" dirty="0" err="1"/>
              <a:t>Maksimal</a:t>
            </a:r>
            <a:r>
              <a:rPr lang="en-US" dirty="0"/>
              <a:t> </a:t>
            </a:r>
            <a:r>
              <a:rPr lang="en-US" dirty="0" err="1"/>
              <a:t>Rp</a:t>
            </a:r>
            <a:r>
              <a:rPr lang="en-US" dirty="0"/>
              <a:t> 1 </a:t>
            </a:r>
            <a:r>
              <a:rPr lang="en-US" dirty="0" err="1"/>
              <a:t>Miliar</a:t>
            </a:r>
            <a:endParaRPr lang="en-US" dirty="0"/>
          </a:p>
          <a:p>
            <a:r>
              <a:rPr lang="en-US" dirty="0" err="1"/>
              <a:t>Maksimal</a:t>
            </a:r>
            <a:r>
              <a:rPr lang="en-US" dirty="0"/>
              <a:t> </a:t>
            </a:r>
            <a:r>
              <a:rPr lang="en-US" dirty="0" err="1"/>
              <a:t>Rp</a:t>
            </a:r>
            <a:r>
              <a:rPr lang="en-US" dirty="0"/>
              <a:t> 2 </a:t>
            </a:r>
            <a:r>
              <a:rPr lang="en-US" dirty="0" err="1"/>
              <a:t>Miliar</a:t>
            </a:r>
            <a:endParaRPr lang="en-US" dirty="0"/>
          </a:p>
          <a:p>
            <a:r>
              <a:rPr lang="en-US" b="1" dirty="0"/>
              <a:t>Usaha Kecil</a:t>
            </a:r>
            <a:endParaRPr lang="en-US" dirty="0"/>
          </a:p>
          <a:p>
            <a:r>
              <a:rPr lang="en-US" dirty="0"/>
              <a:t>&gt; </a:t>
            </a:r>
            <a:r>
              <a:rPr lang="en-US" dirty="0" err="1"/>
              <a:t>Rp</a:t>
            </a:r>
            <a:r>
              <a:rPr lang="en-US" dirty="0"/>
              <a:t> 1 </a:t>
            </a:r>
            <a:r>
              <a:rPr lang="en-US" dirty="0" err="1"/>
              <a:t>Miliar</a:t>
            </a:r>
            <a:r>
              <a:rPr lang="en-US" dirty="0"/>
              <a:t> </a:t>
            </a:r>
            <a:r>
              <a:rPr lang="en-US" dirty="0" err="1"/>
              <a:t>s.d</a:t>
            </a:r>
            <a:r>
              <a:rPr lang="en-US" dirty="0"/>
              <a:t>. </a:t>
            </a:r>
            <a:r>
              <a:rPr lang="en-US" dirty="0" err="1"/>
              <a:t>Rp</a:t>
            </a:r>
            <a:r>
              <a:rPr lang="en-US" dirty="0"/>
              <a:t> 5 </a:t>
            </a:r>
            <a:r>
              <a:rPr lang="en-US" dirty="0" err="1"/>
              <a:t>Miliar</a:t>
            </a:r>
            <a:endParaRPr lang="en-US" dirty="0"/>
          </a:p>
          <a:p>
            <a:r>
              <a:rPr lang="en-US" dirty="0"/>
              <a:t>&gt; </a:t>
            </a:r>
            <a:r>
              <a:rPr lang="en-US" dirty="0" err="1"/>
              <a:t>Rp</a:t>
            </a:r>
            <a:r>
              <a:rPr lang="en-US" dirty="0"/>
              <a:t> 2 </a:t>
            </a:r>
            <a:r>
              <a:rPr lang="en-US" dirty="0" err="1"/>
              <a:t>Miliar</a:t>
            </a:r>
            <a:r>
              <a:rPr lang="en-US" dirty="0"/>
              <a:t> </a:t>
            </a:r>
            <a:r>
              <a:rPr lang="en-US" dirty="0" err="1"/>
              <a:t>s.d</a:t>
            </a:r>
            <a:r>
              <a:rPr lang="en-US" dirty="0"/>
              <a:t>. </a:t>
            </a:r>
            <a:r>
              <a:rPr lang="en-US" dirty="0" err="1"/>
              <a:t>Rp</a:t>
            </a:r>
            <a:r>
              <a:rPr lang="en-US" dirty="0"/>
              <a:t> 15 </a:t>
            </a:r>
            <a:r>
              <a:rPr lang="en-US" dirty="0" err="1"/>
              <a:t>Miliar</a:t>
            </a:r>
            <a:endParaRPr lang="en-US" dirty="0"/>
          </a:p>
          <a:p>
            <a:r>
              <a:rPr lang="en-US" b="1" dirty="0"/>
              <a:t>Usaha </a:t>
            </a:r>
            <a:r>
              <a:rPr lang="en-US" b="1" dirty="0" err="1"/>
              <a:t>Menengah</a:t>
            </a:r>
            <a:endParaRPr lang="en-US" dirty="0"/>
          </a:p>
          <a:p>
            <a:r>
              <a:rPr lang="en-US" dirty="0"/>
              <a:t>&gt; </a:t>
            </a:r>
            <a:r>
              <a:rPr lang="en-US" dirty="0" err="1"/>
              <a:t>Rp</a:t>
            </a:r>
            <a:r>
              <a:rPr lang="en-US" dirty="0"/>
              <a:t> 5 </a:t>
            </a:r>
            <a:r>
              <a:rPr lang="en-US" dirty="0" err="1"/>
              <a:t>Miliar</a:t>
            </a:r>
            <a:r>
              <a:rPr lang="en-US" dirty="0"/>
              <a:t> </a:t>
            </a:r>
            <a:r>
              <a:rPr lang="en-US" dirty="0" err="1"/>
              <a:t>s.d</a:t>
            </a:r>
            <a:r>
              <a:rPr lang="en-US" dirty="0"/>
              <a:t>. </a:t>
            </a:r>
            <a:r>
              <a:rPr lang="en-US" dirty="0" err="1"/>
              <a:t>Rp</a:t>
            </a:r>
            <a:r>
              <a:rPr lang="en-US" dirty="0"/>
              <a:t> 10 </a:t>
            </a:r>
            <a:r>
              <a:rPr lang="en-US" dirty="0" err="1"/>
              <a:t>Miliar</a:t>
            </a:r>
            <a:endParaRPr lang="en-US" dirty="0"/>
          </a:p>
          <a:p>
            <a:r>
              <a:rPr lang="en-US" dirty="0"/>
              <a:t>&gt; </a:t>
            </a:r>
            <a:r>
              <a:rPr lang="en-US" dirty="0" err="1"/>
              <a:t>Rp</a:t>
            </a:r>
            <a:r>
              <a:rPr lang="en-US" dirty="0"/>
              <a:t> 15 </a:t>
            </a:r>
            <a:r>
              <a:rPr lang="en-US" dirty="0" err="1"/>
              <a:t>Miliar</a:t>
            </a:r>
            <a:r>
              <a:rPr lang="en-US" dirty="0"/>
              <a:t> </a:t>
            </a:r>
            <a:r>
              <a:rPr lang="en-US" dirty="0" err="1"/>
              <a:t>s.d</a:t>
            </a:r>
            <a:r>
              <a:rPr lang="en-US" dirty="0"/>
              <a:t>. </a:t>
            </a:r>
            <a:r>
              <a:rPr lang="en-US" dirty="0" err="1"/>
              <a:t>Rp</a:t>
            </a:r>
            <a:r>
              <a:rPr lang="en-US" dirty="0"/>
              <a:t> 50 </a:t>
            </a:r>
            <a:r>
              <a:rPr lang="en-US" dirty="0" err="1"/>
              <a:t>Miliar</a:t>
            </a:r>
            <a:endParaRPr lang="en-US" dirty="0"/>
          </a:p>
          <a:p>
            <a:r>
              <a:rPr lang="en-US" b="1" dirty="0"/>
              <a:t>Usaha </a:t>
            </a:r>
            <a:r>
              <a:rPr lang="en-US" b="1" dirty="0" err="1"/>
              <a:t>Besar</a:t>
            </a:r>
            <a:endParaRPr lang="en-US" dirty="0"/>
          </a:p>
          <a:p>
            <a:r>
              <a:rPr lang="en-US" dirty="0"/>
              <a:t>&gt; </a:t>
            </a:r>
            <a:r>
              <a:rPr lang="en-US" dirty="0" err="1"/>
              <a:t>Rp</a:t>
            </a:r>
            <a:r>
              <a:rPr lang="en-US" dirty="0"/>
              <a:t> 10 </a:t>
            </a:r>
            <a:r>
              <a:rPr lang="en-US" dirty="0" err="1"/>
              <a:t>Miliar</a:t>
            </a:r>
            <a:endParaRPr lang="en-US" dirty="0"/>
          </a:p>
          <a:p>
            <a:r>
              <a:rPr lang="en-US" dirty="0"/>
              <a:t>&gt; </a:t>
            </a:r>
            <a:r>
              <a:rPr lang="en-US" dirty="0" err="1"/>
              <a:t>Rp</a:t>
            </a:r>
            <a:r>
              <a:rPr lang="en-US" dirty="0"/>
              <a:t> 50 </a:t>
            </a:r>
            <a:r>
              <a:rPr lang="en-US" dirty="0" err="1"/>
              <a:t>Miliar</a:t>
            </a:r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SEKIAN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>
              <a:buNone/>
            </a:pPr>
            <a:r>
              <a:rPr lang="en-US" smtClean="0"/>
              <a:t>TERIMA </a:t>
            </a:r>
            <a:r>
              <a:rPr lang="en-US" dirty="0" smtClean="0"/>
              <a:t>KASIH</a:t>
            </a: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57</TotalTime>
  <Words>383</Words>
  <Application>Microsoft Office PowerPoint</Application>
  <PresentationFormat>On-screen Show (4:3)</PresentationFormat>
  <Paragraphs>63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JENIS DAN BENTUK USAHA</vt:lpstr>
      <vt:lpstr>Lanjutan</vt:lpstr>
      <vt:lpstr> 2. Bentuk-Bentuk Badan Usaha di Indonesia </vt:lpstr>
      <vt:lpstr>B. Usaha Berbadan Hukum </vt:lpstr>
      <vt:lpstr>3. Perbandingan Usaha Berbadan Hukum vs Tidak Berbadan Hukum</vt:lpstr>
      <vt:lpstr> 4. Klasifikasi Usaha Berdasarkan Skala Modal &amp; Omzet (UMKM) </vt:lpstr>
      <vt:lpstr>     SEKIAN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restu.reza@gmail.com</dc:creator>
  <cp:lastModifiedBy>restu.reza@gmail.com</cp:lastModifiedBy>
  <cp:revision>6</cp:revision>
  <dcterms:created xsi:type="dcterms:W3CDTF">2026-08-21T01:43:20Z</dcterms:created>
  <dcterms:modified xsi:type="dcterms:W3CDTF">2026-08-21T02:41:01Z</dcterms:modified>
</cp:coreProperties>
</file>