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23"/>
  </p:notesMasterIdLst>
  <p:sldIdLst>
    <p:sldId id="424" r:id="rId2"/>
    <p:sldId id="425" r:id="rId3"/>
    <p:sldId id="426" r:id="rId4"/>
    <p:sldId id="359" r:id="rId5"/>
    <p:sldId id="409" r:id="rId6"/>
    <p:sldId id="410" r:id="rId7"/>
    <p:sldId id="375" r:id="rId8"/>
    <p:sldId id="411" r:id="rId9"/>
    <p:sldId id="412" r:id="rId10"/>
    <p:sldId id="413" r:id="rId11"/>
    <p:sldId id="427" r:id="rId12"/>
    <p:sldId id="428" r:id="rId13"/>
    <p:sldId id="429" r:id="rId14"/>
    <p:sldId id="415" r:id="rId15"/>
    <p:sldId id="417" r:id="rId16"/>
    <p:sldId id="418" r:id="rId17"/>
    <p:sldId id="419" r:id="rId18"/>
    <p:sldId id="420" r:id="rId19"/>
    <p:sldId id="421" r:id="rId20"/>
    <p:sldId id="422" r:id="rId21"/>
    <p:sldId id="423" r:id="rId22"/>
  </p:sldIdLst>
  <p:sldSz cx="9144000" cy="5143500" type="screen16x9"/>
  <p:notesSz cx="6858000" cy="9144000"/>
  <p:defaultTextStyle>
    <a:defPPr>
      <a:defRPr lang="en-US"/>
    </a:defPPr>
    <a:lvl1pPr marL="0" algn="l" defTabSz="66935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334679" algn="l" defTabSz="66935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669357" algn="l" defTabSz="66935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004036" algn="l" defTabSz="66935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338715" algn="l" defTabSz="66935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1673393" algn="l" defTabSz="66935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008072" algn="l" defTabSz="66935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2342750" algn="l" defTabSz="66935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2677429" algn="l" defTabSz="66935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184">
          <p15:clr>
            <a:srgbClr val="A4A3A4"/>
          </p15:clr>
        </p15:guide>
        <p15:guide id="2" pos="931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dre Pio" initials="PP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7BCA"/>
    <a:srgbClr val="1F86DB"/>
    <a:srgbClr val="196CB1"/>
    <a:srgbClr val="C96009"/>
    <a:srgbClr val="D56509"/>
    <a:srgbClr val="FFFF99"/>
    <a:srgbClr val="FFCC66"/>
    <a:srgbClr val="F0287E"/>
    <a:srgbClr val="2B7539"/>
    <a:srgbClr val="E30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88" autoAdjust="0"/>
    <p:restoredTop sz="99822" autoAdjust="0"/>
  </p:normalViewPr>
  <p:slideViewPr>
    <p:cSldViewPr>
      <p:cViewPr>
        <p:scale>
          <a:sx n="70" d="100"/>
          <a:sy n="70" d="100"/>
        </p:scale>
        <p:origin x="1434" y="-456"/>
      </p:cViewPr>
      <p:guideLst>
        <p:guide orient="horz" pos="162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2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9024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2A04F-C6EB-4694-8F19-4A70B75F5CDE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1049025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902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2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902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48388-2F61-4853-9FE5-66164E54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6935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34679" algn="l" defTabSz="66935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69357" algn="l" defTabSz="66935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04036" algn="l" defTabSz="66935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38715" algn="l" defTabSz="66935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73393" algn="l" defTabSz="66935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08072" algn="l" defTabSz="66935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42750" algn="l" defTabSz="66935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77429" algn="l" defTabSz="66935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BC3D8-DB8C-49C4-BE84-60985F63EC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6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6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7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4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63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66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90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0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02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8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4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6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2131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Content Placeholder 2"/>
          <p:cNvSpPr>
            <a:spLocks noGrp="1"/>
          </p:cNvSpPr>
          <p:nvPr>
            <p:ph idx="1"/>
          </p:nvPr>
        </p:nvSpPr>
        <p:spPr>
          <a:xfrm>
            <a:off x="304800" y="1314451"/>
            <a:ext cx="8229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0EE17-CFAB-4D26-B63C-0014F2997EC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CEBB-2B45-44E7-9A9C-6831F2A34C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6995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771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52EE7-E217-4ABB-950B-9770F213CCD2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A532C-8AC4-41AD-B3A4-14D12A3E35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E:\ELISA\ERLANGGA LISA\2017\TEMPLATE PPT\SMA SENI BUDAYA kelompok wajib\SMA SENI BUDAYA banner.p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1200"/>
            <a:ext cx="91440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08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101985" y="1192983"/>
            <a:ext cx="4067859" cy="584751"/>
          </a:xfrm>
          <a:prstGeom prst="rect">
            <a:avLst/>
          </a:prstGeom>
          <a:noFill/>
        </p:spPr>
        <p:txBody>
          <a:bodyPr wrap="none" lIns="91415" tIns="45708" rIns="91415" bIns="45708">
            <a:spAutoFit/>
          </a:bodyPr>
          <a:lstStyle/>
          <a:p>
            <a:pPr algn="ctr"/>
            <a:r>
              <a:rPr lang="en-US" sz="3200" b="1" dirty="0" smtClean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MEDIA MENGAJAR </a:t>
            </a:r>
            <a:endParaRPr lang="en-US" sz="3200" b="1" dirty="0">
              <a:ln w="0"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073515" y="2031469"/>
            <a:ext cx="4211607" cy="1938968"/>
          </a:xfrm>
          <a:prstGeom prst="rect">
            <a:avLst/>
          </a:prstGeom>
          <a:noFill/>
        </p:spPr>
        <p:txBody>
          <a:bodyPr wrap="square" lIns="91415" tIns="45708" rIns="91415" bIns="45708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 BUDAYA</a:t>
            </a:r>
            <a:endParaRPr lang="en-US" sz="3600" b="1" dirty="0">
              <a:ln w="0"/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 err="1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Kelompok</a:t>
            </a:r>
            <a:r>
              <a:rPr lang="en-US" sz="2800" b="1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Wajib</a:t>
            </a:r>
            <a:r>
              <a:rPr lang="en-US" sz="2800" b="1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b="1" dirty="0">
              <a:ln w="0"/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n w="0"/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 err="1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800" b="1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SMA/MA </a:t>
            </a:r>
            <a:r>
              <a:rPr lang="en-US" sz="2800" b="1" dirty="0" err="1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Kelas</a:t>
            </a:r>
            <a:r>
              <a:rPr lang="en-US" sz="2800" b="1" dirty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ln w="0"/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</a:t>
            </a:r>
            <a:endParaRPr lang="en-US" sz="2800" b="1" dirty="0">
              <a:ln w="0"/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線コネクタ 9"/>
          <p:cNvCxnSpPr/>
          <p:nvPr/>
        </p:nvCxnSpPr>
        <p:spPr>
          <a:xfrm>
            <a:off x="3844051" y="1911085"/>
            <a:ext cx="4670534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</a:ln>
          <a:effectLst/>
        </p:spPr>
      </p:cxnSp>
      <p:pic>
        <p:nvPicPr>
          <p:cNvPr id="8" name="Picture 2" descr="E:\ELISA\ERLANGGA LISA\2017\TEMPLATE PPT\SMA SENI BUDAYA kelompok wajib\SMA SENI BUDAYA 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1200"/>
            <a:ext cx="91440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762000" y="438150"/>
            <a:ext cx="2590800" cy="3731610"/>
            <a:chOff x="656684" y="535196"/>
            <a:chExt cx="2590800" cy="3731610"/>
          </a:xfrm>
        </p:grpSpPr>
        <p:sp>
          <p:nvSpPr>
            <p:cNvPr id="10" name="Cube 9"/>
            <p:cNvSpPr/>
            <p:nvPr/>
          </p:nvSpPr>
          <p:spPr>
            <a:xfrm>
              <a:off x="656684" y="535196"/>
              <a:ext cx="2590800" cy="3695503"/>
            </a:xfrm>
            <a:prstGeom prst="cube">
              <a:avLst>
                <a:gd name="adj" fmla="val 3711"/>
              </a:avLst>
            </a:prstGeom>
            <a:gradFill flip="none" rotWithShape="1">
              <a:gsLst>
                <a:gs pos="0">
                  <a:schemeClr val="bg1">
                    <a:lumMod val="75000"/>
                    <a:shade val="30000"/>
                    <a:satMod val="115000"/>
                  </a:schemeClr>
                </a:gs>
                <a:gs pos="50000">
                  <a:schemeClr val="bg1">
                    <a:lumMod val="75000"/>
                    <a:shade val="67500"/>
                    <a:satMod val="115000"/>
                  </a:schemeClr>
                </a:gs>
                <a:gs pos="100000">
                  <a:schemeClr val="bg1">
                    <a:lumMod val="75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4171" tIns="107085" rIns="214171" bIns="107085"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E:\ELISA\ERLANGGA LISA\2017\TEMPLATE PPT\SMA SENI BUDAYA kelompok wajib\Seni Budaya SMA Kls XI Jilid 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684" y="647503"/>
              <a:ext cx="2515366" cy="3619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449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29891" b="20482"/>
          <a:stretch/>
        </p:blipFill>
        <p:spPr>
          <a:xfrm>
            <a:off x="0" y="0"/>
            <a:ext cx="6410739" cy="5214938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4800" y="2462085"/>
            <a:ext cx="3505200" cy="1938992"/>
          </a:xfrm>
          <a:prstGeom prst="rect">
            <a:avLst/>
          </a:prstGeom>
          <a:solidFill>
            <a:srgbClr val="F9F9F9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sv-SE" sz="2400" b="1" dirty="0"/>
              <a:t>MEMBUAT KARYA</a:t>
            </a:r>
            <a:r>
              <a:rPr lang="id-ID" sz="2400" b="1" dirty="0"/>
              <a:t> </a:t>
            </a:r>
            <a:r>
              <a:rPr lang="sv-SE" sz="2400" b="1" dirty="0"/>
              <a:t>SENI RUPA DUA</a:t>
            </a:r>
            <a:r>
              <a:rPr lang="id-ID" sz="2400" b="1" dirty="0"/>
              <a:t> </a:t>
            </a:r>
            <a:r>
              <a:rPr lang="sv-SE" sz="2400" b="1" dirty="0"/>
              <a:t>DIMENSI DENGAN</a:t>
            </a:r>
            <a:r>
              <a:rPr lang="id-ID" sz="2400" b="1" dirty="0"/>
              <a:t> </a:t>
            </a:r>
            <a:r>
              <a:rPr lang="sv-SE" sz="2400" b="1" dirty="0"/>
              <a:t>MEMODIFIKASI</a:t>
            </a:r>
            <a:r>
              <a:rPr lang="id-ID" sz="2400" b="1" dirty="0"/>
              <a:t> </a:t>
            </a:r>
            <a:r>
              <a:rPr lang="sv-SE" sz="2400" b="1" dirty="0"/>
              <a:t>OBJEK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90628" y="1885950"/>
            <a:ext cx="1914150" cy="632022"/>
            <a:chOff x="3276600" y="336703"/>
            <a:chExt cx="2362200" cy="1306442"/>
          </a:xfrm>
        </p:grpSpPr>
        <p:grpSp>
          <p:nvGrpSpPr>
            <p:cNvPr id="9" name="Group 8"/>
            <p:cNvGrpSpPr/>
            <p:nvPr/>
          </p:nvGrpSpPr>
          <p:grpSpPr>
            <a:xfrm>
              <a:off x="3276600" y="425802"/>
              <a:ext cx="2362200" cy="1217343"/>
              <a:chOff x="3276600" y="425802"/>
              <a:chExt cx="2362200" cy="1217343"/>
            </a:xfrm>
            <a:solidFill>
              <a:schemeClr val="bg1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Rectangle 10"/>
              <p:cNvSpPr/>
              <p:nvPr/>
            </p:nvSpPr>
            <p:spPr>
              <a:xfrm>
                <a:off x="3276600" y="425802"/>
                <a:ext cx="2362200" cy="850547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10800000">
                <a:off x="4973047" y="1233219"/>
                <a:ext cx="428366" cy="409926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352800" y="336703"/>
              <a:ext cx="2209801" cy="95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2400" b="1" dirty="0" smtClean="0">
                  <a:solidFill>
                    <a:schemeClr val="bg1"/>
                  </a:solidFill>
                </a:rPr>
                <a:t>BAB 1</a:t>
              </a:r>
              <a:endParaRPr lang="en-US" altLang="en-US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2" descr="E:\ELISA\ERLANGGA LISA\2017\TEMPLATE PPT\SMA SENI BUDAYA kelompok wajib\SMA SENI BUDAYA bann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1200"/>
            <a:ext cx="91440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6705600" y="-247650"/>
            <a:ext cx="1981200" cy="701868"/>
            <a:chOff x="6705600" y="-247650"/>
            <a:chExt cx="1981200" cy="701868"/>
          </a:xfrm>
        </p:grpSpPr>
        <p:sp>
          <p:nvSpPr>
            <p:cNvPr id="4" name="Rounded Rectangle 3"/>
            <p:cNvSpPr/>
            <p:nvPr/>
          </p:nvSpPr>
          <p:spPr>
            <a:xfrm>
              <a:off x="6705600" y="-247650"/>
              <a:ext cx="1981200" cy="70186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6819228" y="57150"/>
              <a:ext cx="17539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bg1"/>
                  </a:solidFill>
                  <a:latin typeface="Calibri" pitchFamily="34" charset="0"/>
                  <a:ea typeface="Tahoma" pitchFamily="34" charset="0"/>
                  <a:cs typeface="Calibri" pitchFamily="34" charset="0"/>
                </a:rPr>
                <a:t>Tujuan</a:t>
              </a:r>
              <a:r>
                <a:rPr lang="en-US" sz="1400" b="1" dirty="0">
                  <a:solidFill>
                    <a:schemeClr val="bg1"/>
                  </a:solidFill>
                  <a:latin typeface="Calibri" pitchFamily="34" charset="0"/>
                  <a:ea typeface="Tahoma" pitchFamily="34" charset="0"/>
                  <a:cs typeface="Calibri" pitchFamily="34" charset="0"/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  <a:latin typeface="Calibri" pitchFamily="34" charset="0"/>
                  <a:ea typeface="Tahoma" pitchFamily="34" charset="0"/>
                  <a:cs typeface="Calibri" pitchFamily="34" charset="0"/>
                </a:rPr>
                <a:t>Pembelajaran</a:t>
              </a:r>
              <a:endParaRPr lang="en-US" sz="14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Calibri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6587909" y="595789"/>
            <a:ext cx="240369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400" dirty="0">
                <a:latin typeface="Calibri" pitchFamily="34" charset="0"/>
                <a:cs typeface="Calibri" pitchFamily="34" charset="0"/>
              </a:rPr>
              <a:t>Setelah mempelajari materi ini, siswa diharapkan mampu:</a:t>
            </a:r>
          </a:p>
          <a:p>
            <a:pPr marL="323021" indent="-323021">
              <a:buFont typeface="Arial" pitchFamily="34" charset="0"/>
              <a:buChar char="•"/>
            </a:pPr>
            <a:r>
              <a:rPr lang="id-ID" sz="1400" dirty="0">
                <a:latin typeface="Calibri" pitchFamily="34" charset="0"/>
                <a:cs typeface="Calibri" pitchFamily="34" charset="0"/>
              </a:rPr>
              <a:t>Mendeskripsikan berkarya seni rupa dua dimensi dengan memodifikasi objek,</a:t>
            </a:r>
          </a:p>
          <a:p>
            <a:pPr marL="323021" indent="-323021">
              <a:buFont typeface="Arial" pitchFamily="34" charset="0"/>
              <a:buChar char="•"/>
            </a:pPr>
            <a:r>
              <a:rPr lang="id-ID" sz="1400" dirty="0">
                <a:latin typeface="Calibri" pitchFamily="34" charset="0"/>
                <a:cs typeface="Calibri" pitchFamily="34" charset="0"/>
              </a:rPr>
              <a:t>Mengidentifi kasi jenis karya seni rupa dua dimensi dengan memodifikasi objek,</a:t>
            </a:r>
          </a:p>
          <a:p>
            <a:pPr marL="323021" indent="-323021">
              <a:buFont typeface="Arial" pitchFamily="34" charset="0"/>
              <a:buChar char="•"/>
            </a:pPr>
            <a:r>
              <a:rPr lang="id-ID" sz="1400" dirty="0">
                <a:latin typeface="Calibri" pitchFamily="34" charset="0"/>
                <a:cs typeface="Calibri" pitchFamily="34" charset="0"/>
              </a:rPr>
              <a:t>Memahami teknik berkarya seni rupa dua dimensi dengan memodifikasi objek, dan</a:t>
            </a:r>
          </a:p>
          <a:p>
            <a:pPr marL="323021" indent="-323021">
              <a:buFont typeface="Arial" pitchFamily="34" charset="0"/>
              <a:buChar char="•"/>
            </a:pPr>
            <a:r>
              <a:rPr lang="id-ID" sz="1400" dirty="0">
                <a:latin typeface="Calibri" pitchFamily="34" charset="0"/>
                <a:cs typeface="Calibri" pitchFamily="34" charset="0"/>
              </a:rPr>
              <a:t>Berkarya seni rupa dua dimensi dengan memodifikasi objek.</a:t>
            </a:r>
          </a:p>
        </p:txBody>
      </p:sp>
    </p:spTree>
    <p:extLst>
      <p:ext uri="{BB962C8B-B14F-4D97-AF65-F5344CB8AC3E}">
        <p14:creationId xmlns:p14="http://schemas.microsoft.com/office/powerpoint/2010/main" val="3731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10660" y="688441"/>
            <a:ext cx="7010400" cy="3835368"/>
            <a:chOff x="810660" y="688441"/>
            <a:chExt cx="7010400" cy="383536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7783" y="688441"/>
              <a:ext cx="4880217" cy="3483509"/>
            </a:xfrm>
            <a:prstGeom prst="rect">
              <a:avLst/>
            </a:prstGeom>
          </p:spPr>
        </p:pic>
        <p:sp>
          <p:nvSpPr>
            <p:cNvPr id="15" name="TextBox 4"/>
            <p:cNvSpPr txBox="1"/>
            <p:nvPr/>
          </p:nvSpPr>
          <p:spPr>
            <a:xfrm>
              <a:off x="810660" y="4217955"/>
              <a:ext cx="7010400" cy="305854"/>
            </a:xfrm>
            <a:prstGeom prst="rect">
              <a:avLst/>
            </a:prstGeom>
            <a:noFill/>
          </p:spPr>
          <p:txBody>
            <a:bodyPr wrap="square" lIns="28575" tIns="14288" rIns="28575" bIns="14288" rtlCol="0">
              <a:spAutoFit/>
            </a:bodyPr>
            <a:lstStyle/>
            <a:p>
              <a:pPr algn="ctr"/>
              <a:r>
                <a:rPr lang="id-ID" sz="1800" b="1" dirty="0">
                  <a:solidFill>
                    <a:schemeClr val="accent3">
                      <a:lumMod val="50000"/>
                    </a:schemeClr>
                  </a:solidFill>
                </a:rPr>
                <a:t>Apa yang Anda ketahui tentang gambar-gambar tersebut?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54389" y="4019984"/>
              <a:ext cx="1768449" cy="151966"/>
            </a:xfrm>
            <a:prstGeom prst="rect">
              <a:avLst/>
            </a:prstGeom>
          </p:spPr>
          <p:txBody>
            <a:bodyPr wrap="square" lIns="28575" tIns="14288" rIns="28575" bIns="14288">
              <a:spAutoFit/>
            </a:bodyPr>
            <a:lstStyle/>
            <a:p>
              <a:pPr algn="r"/>
              <a:r>
                <a:rPr lang="id-ID" sz="800" dirty="0"/>
                <a:t>Sumber: </a:t>
              </a:r>
              <a:r>
                <a:rPr lang="id-ID" sz="800" i="1" dirty="0"/>
                <a:t>fickr.com </a:t>
              </a:r>
              <a:r>
                <a:rPr lang="id-ID" sz="800" dirty="0"/>
                <a:t>dan</a:t>
              </a:r>
              <a:r>
                <a:rPr lang="id-ID" sz="800" i="1" dirty="0"/>
                <a:t> pixabay.com</a:t>
              </a:r>
              <a:endParaRPr lang="id-ID" sz="800" dirty="0"/>
            </a:p>
          </p:txBody>
        </p:sp>
      </p:grpSp>
      <p:sp>
        <p:nvSpPr>
          <p:cNvPr id="9" name="TextBox 2"/>
          <p:cNvSpPr txBox="1"/>
          <p:nvPr/>
        </p:nvSpPr>
        <p:spPr>
          <a:xfrm>
            <a:off x="2819400" y="133350"/>
            <a:ext cx="3331938" cy="398187"/>
          </a:xfrm>
          <a:prstGeom prst="rect">
            <a:avLst/>
          </a:prstGeom>
          <a:noFill/>
        </p:spPr>
        <p:txBody>
          <a:bodyPr wrap="none" lIns="28575" tIns="14288" rIns="28575" bIns="14288" rtlCol="0">
            <a:spAutoFit/>
          </a:bodyPr>
          <a:lstStyle/>
          <a:p>
            <a:r>
              <a:rPr lang="id-ID" sz="2400" b="1" dirty="0"/>
              <a:t>Amatilah gambar berikut:</a:t>
            </a:r>
          </a:p>
        </p:txBody>
      </p:sp>
    </p:spTree>
    <p:extLst>
      <p:ext uri="{BB962C8B-B14F-4D97-AF65-F5344CB8AC3E}">
        <p14:creationId xmlns:p14="http://schemas.microsoft.com/office/powerpoint/2010/main" val="191604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Teacher with a blackboard design Free Vect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6" r="979" b="33774"/>
          <a:stretch/>
        </p:blipFill>
        <p:spPr bwMode="auto">
          <a:xfrm>
            <a:off x="636420" y="895350"/>
            <a:ext cx="7516980" cy="371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481955" y="4284855"/>
            <a:ext cx="1482699" cy="151966"/>
          </a:xfrm>
          <a:prstGeom prst="rect">
            <a:avLst/>
          </a:prstGeom>
        </p:spPr>
        <p:txBody>
          <a:bodyPr wrap="square" lIns="28575" tIns="14288" rIns="28575" bIns="14288">
            <a:spAutoFit/>
          </a:bodyPr>
          <a:lstStyle/>
          <a:p>
            <a:pPr algn="r"/>
            <a:r>
              <a:rPr lang="id-ID" sz="800" dirty="0">
                <a:solidFill>
                  <a:schemeClr val="bg1"/>
                </a:solidFill>
              </a:rPr>
              <a:t>http://www.freepik.com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8154" y="1458236"/>
            <a:ext cx="2892246" cy="1967847"/>
          </a:xfrm>
          <a:prstGeom prst="rect">
            <a:avLst/>
          </a:prstGeom>
          <a:noFill/>
        </p:spPr>
        <p:txBody>
          <a:bodyPr wrap="square" lIns="28575" tIns="14288" rIns="28575" bIns="14288" rtlCol="0">
            <a:spAutoFit/>
          </a:bodyPr>
          <a:lstStyle/>
          <a:p>
            <a:r>
              <a:rPr lang="id-ID" sz="2100" dirty="0">
                <a:solidFill>
                  <a:schemeClr val="bg1"/>
                </a:solidFill>
              </a:rPr>
              <a:t>Ki Hajar Dewantara mendefinisikan </a:t>
            </a:r>
            <a:r>
              <a:rPr lang="id-ID" sz="2100" b="1" dirty="0">
                <a:solidFill>
                  <a:srgbClr val="FFFF00"/>
                </a:solidFill>
              </a:rPr>
              <a:t>seni </a:t>
            </a:r>
            <a:r>
              <a:rPr lang="id-ID" sz="2100" dirty="0">
                <a:solidFill>
                  <a:schemeClr val="bg1"/>
                </a:solidFill>
              </a:rPr>
              <a:t>sebagai hasil keindahan yang dapat menggerakkan perasaan orang yang melihatnya.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57150"/>
            <a:ext cx="8751627" cy="1008114"/>
            <a:chOff x="0" y="57150"/>
            <a:chExt cx="8751627" cy="1008114"/>
          </a:xfrm>
        </p:grpSpPr>
        <p:sp>
          <p:nvSpPr>
            <p:cNvPr id="23" name="テキスト プレースホルダー 5"/>
            <p:cNvSpPr txBox="1">
              <a:spLocks/>
            </p:cNvSpPr>
            <p:nvPr/>
          </p:nvSpPr>
          <p:spPr>
            <a:xfrm>
              <a:off x="0" y="57150"/>
              <a:ext cx="1080120" cy="7200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24" name="直角三角形 10"/>
            <p:cNvSpPr/>
            <p:nvPr/>
          </p:nvSpPr>
          <p:spPr>
            <a:xfrm rot="5400000">
              <a:off x="719683" y="704826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5" name="テキスト プレースホルダー 6"/>
            <p:cNvSpPr txBox="1">
              <a:spLocks/>
            </p:cNvSpPr>
            <p:nvPr/>
          </p:nvSpPr>
          <p:spPr>
            <a:xfrm>
              <a:off x="1199944" y="67469"/>
              <a:ext cx="7551683" cy="567680"/>
            </a:xfrm>
            <a:prstGeom prst="rect">
              <a:avLst/>
            </a:prstGeom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Pengertian Modifikasi Seni Rupa Dua Dimensi</a:t>
              </a:r>
              <a:endPara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cs typeface="Arial" pitchFamily="34" charset="0"/>
              </a:endParaRPr>
            </a:p>
          </p:txBody>
        </p:sp>
        <p:sp>
          <p:nvSpPr>
            <p:cNvPr id="26" name="正方形/長方形 15"/>
            <p:cNvSpPr/>
            <p:nvPr/>
          </p:nvSpPr>
          <p:spPr>
            <a:xfrm flipV="1">
              <a:off x="1219200" y="676457"/>
              <a:ext cx="69342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7" name="テキスト プレースホルダー 18"/>
            <p:cNvSpPr txBox="1">
              <a:spLocks/>
            </p:cNvSpPr>
            <p:nvPr/>
          </p:nvSpPr>
          <p:spPr>
            <a:xfrm>
              <a:off x="152400" y="177949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4000" b="1" noProof="0" dirty="0" smtClean="0">
                  <a:latin typeface="Arial" pitchFamily="34" charset="0"/>
                  <a:cs typeface="Arial" pitchFamily="34" charset="0"/>
                </a:rPr>
                <a:t>Ⓐ</a:t>
              </a:r>
              <a:endParaRPr kumimoji="1" lang="ja-JP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08050" y="1046214"/>
            <a:ext cx="7853689" cy="3510600"/>
            <a:chOff x="508050" y="1046214"/>
            <a:chExt cx="7853689" cy="3510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2959" y="1046214"/>
              <a:ext cx="3048780" cy="3327857"/>
            </a:xfrm>
            <a:prstGeom prst="rect">
              <a:avLst/>
            </a:prstGeom>
          </p:spPr>
        </p:pic>
        <p:sp>
          <p:nvSpPr>
            <p:cNvPr id="1048602" name="TextBox 45"/>
            <p:cNvSpPr txBox="1"/>
            <p:nvPr/>
          </p:nvSpPr>
          <p:spPr>
            <a:xfrm>
              <a:off x="508050" y="1504950"/>
              <a:ext cx="4479108" cy="21236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id-ID" sz="2200" dirty="0"/>
                <a:t>Dalam seni rupa, modifikasi terhadap sebuah karya berarti melakukan perubahan atau pengubahan atas karya menjadi sebuah karya yang berbeda tanpa menghilangkan karakteristik asli dari karya tersebut.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312959" y="4374071"/>
              <a:ext cx="1482699" cy="182743"/>
            </a:xfrm>
            <a:prstGeom prst="rect">
              <a:avLst/>
            </a:prstGeom>
          </p:spPr>
          <p:txBody>
            <a:bodyPr wrap="square" lIns="28575" tIns="14288" rIns="28575" bIns="14288">
              <a:spAutoFit/>
            </a:bodyPr>
            <a:lstStyle/>
            <a:p>
              <a:pPr algn="r"/>
              <a:r>
                <a:rPr lang="id-ID" sz="1000" dirty="0"/>
                <a:t>Sumber: tokohkita.com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57150"/>
            <a:ext cx="8763000" cy="1008114"/>
            <a:chOff x="0" y="57150"/>
            <a:chExt cx="8763000" cy="1008114"/>
          </a:xfrm>
        </p:grpSpPr>
        <p:sp>
          <p:nvSpPr>
            <p:cNvPr id="21" name="テキスト プレースホルダー 5"/>
            <p:cNvSpPr txBox="1">
              <a:spLocks/>
            </p:cNvSpPr>
            <p:nvPr/>
          </p:nvSpPr>
          <p:spPr>
            <a:xfrm>
              <a:off x="0" y="57150"/>
              <a:ext cx="1080120" cy="7200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22" name="直角三角形 10"/>
            <p:cNvSpPr/>
            <p:nvPr/>
          </p:nvSpPr>
          <p:spPr>
            <a:xfrm rot="5400000">
              <a:off x="719683" y="704826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3" name="テキスト プレースホルダー 6"/>
            <p:cNvSpPr txBox="1">
              <a:spLocks/>
            </p:cNvSpPr>
            <p:nvPr/>
          </p:nvSpPr>
          <p:spPr>
            <a:xfrm>
              <a:off x="1211317" y="86519"/>
              <a:ext cx="7551683" cy="567680"/>
            </a:xfrm>
            <a:prstGeom prst="rect">
              <a:avLst/>
            </a:prstGeom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Pengertian Modifikasi Seni Rupa Dua Dimensi</a:t>
              </a:r>
              <a:endPara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cs typeface="Arial" pitchFamily="34" charset="0"/>
              </a:endParaRPr>
            </a:p>
          </p:txBody>
        </p:sp>
        <p:sp>
          <p:nvSpPr>
            <p:cNvPr id="24" name="正方形/長方形 15"/>
            <p:cNvSpPr/>
            <p:nvPr/>
          </p:nvSpPr>
          <p:spPr>
            <a:xfrm flipV="1">
              <a:off x="1219200" y="676457"/>
              <a:ext cx="69342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5" name="テキスト プレースホルダー 18"/>
            <p:cNvSpPr txBox="1">
              <a:spLocks/>
            </p:cNvSpPr>
            <p:nvPr/>
          </p:nvSpPr>
          <p:spPr>
            <a:xfrm>
              <a:off x="152400" y="177949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4000" b="1" noProof="0" dirty="0" smtClean="0">
                  <a:latin typeface="Arial" pitchFamily="34" charset="0"/>
                  <a:cs typeface="Arial" pitchFamily="34" charset="0"/>
                </a:rPr>
                <a:t>Ⓐ</a:t>
              </a:r>
              <a:endParaRPr kumimoji="1" lang="ja-JP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552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08051" y="796280"/>
            <a:ext cx="8248289" cy="3737094"/>
            <a:chOff x="508051" y="796280"/>
            <a:chExt cx="8248289" cy="3737094"/>
          </a:xfrm>
        </p:grpSpPr>
        <p:sp>
          <p:nvSpPr>
            <p:cNvPr id="1048602" name="TextBox 45"/>
            <p:cNvSpPr txBox="1"/>
            <p:nvPr/>
          </p:nvSpPr>
          <p:spPr>
            <a:xfrm>
              <a:off x="508051" y="1743492"/>
              <a:ext cx="3835350" cy="212365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id-ID" sz="2200" dirty="0">
                  <a:solidFill>
                    <a:schemeClr val="bg1"/>
                  </a:solidFill>
                </a:rPr>
                <a:t>Untuk menghasilkan modifikasi seni rupa dua dimensi yang memiliki nilai keindahan, kita harus terlebih dahulu memahami media yang digunakan untuk memodifikasi.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5800" y="796280"/>
              <a:ext cx="4076700" cy="3660894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5340660" y="4350631"/>
              <a:ext cx="3415680" cy="182743"/>
            </a:xfrm>
            <a:prstGeom prst="rect">
              <a:avLst/>
            </a:prstGeom>
          </p:spPr>
          <p:txBody>
            <a:bodyPr wrap="square" lIns="28575" tIns="14288" rIns="28575" bIns="14288">
              <a:spAutoFit/>
            </a:bodyPr>
            <a:lstStyle/>
            <a:p>
              <a:r>
                <a:rPr lang="id-ID" sz="1000" dirty="0"/>
                <a:t>Sumber: Tropenmuseum, commons. wikimedia.org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57150"/>
            <a:ext cx="8763000" cy="1008114"/>
            <a:chOff x="0" y="57150"/>
            <a:chExt cx="8763000" cy="1008114"/>
          </a:xfrm>
        </p:grpSpPr>
        <p:sp>
          <p:nvSpPr>
            <p:cNvPr id="12" name="テキスト プレースホルダー 5"/>
            <p:cNvSpPr txBox="1">
              <a:spLocks/>
            </p:cNvSpPr>
            <p:nvPr/>
          </p:nvSpPr>
          <p:spPr>
            <a:xfrm>
              <a:off x="0" y="57150"/>
              <a:ext cx="1080120" cy="7200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13" name="直角三角形 10"/>
            <p:cNvSpPr/>
            <p:nvPr/>
          </p:nvSpPr>
          <p:spPr>
            <a:xfrm rot="5400000">
              <a:off x="719683" y="704826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14" name="テキスト プレースホルダー 6"/>
            <p:cNvSpPr txBox="1">
              <a:spLocks/>
            </p:cNvSpPr>
            <p:nvPr/>
          </p:nvSpPr>
          <p:spPr>
            <a:xfrm>
              <a:off x="1211317" y="86519"/>
              <a:ext cx="7551683" cy="567680"/>
            </a:xfrm>
            <a:prstGeom prst="rect">
              <a:avLst/>
            </a:prstGeom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Pengertian Modifikasi Seni Rupa Dua Dimensi</a:t>
              </a:r>
              <a:endPara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cs typeface="Arial" pitchFamily="34" charset="0"/>
              </a:endParaRPr>
            </a:p>
          </p:txBody>
        </p:sp>
        <p:sp>
          <p:nvSpPr>
            <p:cNvPr id="20" name="正方形/長方形 15"/>
            <p:cNvSpPr/>
            <p:nvPr/>
          </p:nvSpPr>
          <p:spPr>
            <a:xfrm flipV="1">
              <a:off x="1219200" y="676457"/>
              <a:ext cx="69342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1" name="テキスト プレースホルダー 18"/>
            <p:cNvSpPr txBox="1">
              <a:spLocks/>
            </p:cNvSpPr>
            <p:nvPr/>
          </p:nvSpPr>
          <p:spPr>
            <a:xfrm>
              <a:off x="152400" y="177949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4000" b="1" noProof="0" dirty="0" smtClean="0">
                  <a:latin typeface="Arial" pitchFamily="34" charset="0"/>
                  <a:cs typeface="Arial" pitchFamily="34" charset="0"/>
                </a:rPr>
                <a:t>Ⓐ</a:t>
              </a:r>
              <a:endParaRPr kumimoji="1" lang="ja-JP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178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3013" y="1123950"/>
            <a:ext cx="8011387" cy="3542037"/>
            <a:chOff x="523013" y="1123950"/>
            <a:chExt cx="8011387" cy="354203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22537" b="8802"/>
            <a:stretch/>
          </p:blipFill>
          <p:spPr>
            <a:xfrm>
              <a:off x="4819650" y="1123950"/>
              <a:ext cx="3714750" cy="3343905"/>
            </a:xfrm>
            <a:prstGeom prst="rect">
              <a:avLst/>
            </a:prstGeom>
          </p:spPr>
        </p:pic>
        <p:sp>
          <p:nvSpPr>
            <p:cNvPr id="1048742" name="TextBox 42"/>
            <p:cNvSpPr txBox="1"/>
            <p:nvPr/>
          </p:nvSpPr>
          <p:spPr>
            <a:xfrm>
              <a:off x="540060" y="2310646"/>
              <a:ext cx="4031940" cy="178510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id-ID" sz="2200" b="1" dirty="0">
                  <a:solidFill>
                    <a:srgbClr val="C00000"/>
                  </a:solidFill>
                </a:rPr>
                <a:t>M</a:t>
              </a:r>
              <a:r>
                <a:rPr lang="en-US" sz="2200" b="1" dirty="0" err="1">
                  <a:solidFill>
                    <a:srgbClr val="C00000"/>
                  </a:solidFill>
                </a:rPr>
                <a:t>embatik</a:t>
              </a:r>
              <a:r>
                <a:rPr lang="en-US" sz="2200" b="1" dirty="0">
                  <a:solidFill>
                    <a:srgbClr val="C00000"/>
                  </a:solidFill>
                </a:rPr>
                <a:t> </a:t>
              </a:r>
              <a:r>
                <a:rPr lang="en-US" sz="2200" dirty="0" err="1"/>
                <a:t>adalah</a:t>
              </a:r>
              <a:r>
                <a:rPr lang="en-US" sz="2200" dirty="0"/>
                <a:t> </a:t>
              </a:r>
              <a:r>
                <a:rPr lang="en-US" sz="2200" dirty="0" err="1"/>
                <a:t>menutup</a:t>
              </a:r>
              <a:r>
                <a:rPr lang="id-ID" sz="2200" dirty="0"/>
                <a:t> </a:t>
              </a:r>
              <a:r>
                <a:rPr lang="en-US" sz="2200" dirty="0" err="1"/>
                <a:t>permukaan</a:t>
              </a:r>
              <a:r>
                <a:rPr lang="en-US" sz="2200" dirty="0"/>
                <a:t> </a:t>
              </a:r>
              <a:r>
                <a:rPr lang="en-US" sz="2200" dirty="0" err="1"/>
                <a:t>kain</a:t>
              </a:r>
              <a:r>
                <a:rPr lang="en-US" sz="2200" dirty="0"/>
                <a:t> </a:t>
              </a:r>
              <a:r>
                <a:rPr lang="en-US" sz="2200" dirty="0" err="1"/>
                <a:t>dengan</a:t>
              </a:r>
              <a:r>
                <a:rPr lang="en-US" sz="2200" dirty="0"/>
                <a:t> </a:t>
              </a:r>
              <a:r>
                <a:rPr lang="en-US" sz="2200" dirty="0" err="1"/>
                <a:t>menggunakan</a:t>
              </a:r>
              <a:r>
                <a:rPr lang="en-US" sz="2200" dirty="0"/>
                <a:t> </a:t>
              </a:r>
              <a:r>
                <a:rPr lang="en-US" sz="2200" dirty="0" err="1"/>
                <a:t>lilin</a:t>
              </a:r>
              <a:r>
                <a:rPr lang="en-US" sz="2200" dirty="0"/>
                <a:t> </a:t>
              </a:r>
              <a:r>
                <a:rPr lang="en-US" sz="2200" dirty="0" err="1"/>
                <a:t>atau</a:t>
              </a:r>
              <a:r>
                <a:rPr lang="en-US" sz="2200" dirty="0"/>
                <a:t> </a:t>
              </a:r>
              <a:r>
                <a:rPr lang="en-US" sz="2200" dirty="0" err="1"/>
                <a:t>malam</a:t>
              </a:r>
              <a:r>
                <a:rPr lang="en-US" sz="2200" dirty="0"/>
                <a:t> </a:t>
              </a:r>
              <a:r>
                <a:rPr lang="en-US" sz="2200" dirty="0" err="1" smtClean="0"/>
                <a:t>untuk</a:t>
              </a:r>
              <a:r>
                <a:rPr lang="en-US" sz="2200" dirty="0"/>
                <a:t> </a:t>
              </a:r>
              <a:r>
                <a:rPr lang="en-US" sz="2200" dirty="0" err="1" smtClean="0"/>
                <a:t>menghalangi</a:t>
              </a:r>
              <a:r>
                <a:rPr lang="en-US" sz="2200" dirty="0" smtClean="0"/>
                <a:t> </a:t>
              </a:r>
              <a:r>
                <a:rPr lang="en-US" sz="2200" dirty="0" err="1"/>
                <a:t>terserapnya</a:t>
              </a:r>
              <a:r>
                <a:rPr lang="en-US" sz="2200" dirty="0"/>
                <a:t> </a:t>
              </a:r>
              <a:r>
                <a:rPr lang="en-US" sz="2200" dirty="0" err="1"/>
                <a:t>pewarna</a:t>
              </a:r>
              <a:r>
                <a:rPr lang="en-US" sz="2200" dirty="0"/>
                <a:t> </a:t>
              </a:r>
              <a:r>
                <a:rPr lang="en-US" sz="2200" dirty="0" err="1"/>
                <a:t>ke</a:t>
              </a:r>
              <a:r>
                <a:rPr lang="en-US" sz="2200" dirty="0"/>
                <a:t> </a:t>
              </a:r>
              <a:r>
                <a:rPr lang="en-US" sz="2200" dirty="0" err="1"/>
                <a:t>dalam</a:t>
              </a:r>
              <a:r>
                <a:rPr lang="en-US" sz="2200" dirty="0"/>
                <a:t> </a:t>
              </a:r>
              <a:r>
                <a:rPr lang="en-US" sz="2200" dirty="0" err="1"/>
                <a:t>serat</a:t>
              </a:r>
              <a:r>
                <a:rPr lang="en-US" sz="2200" dirty="0"/>
                <a:t> </a:t>
              </a:r>
              <a:r>
                <a:rPr lang="en-US" sz="2200" dirty="0" err="1"/>
                <a:t>kain</a:t>
              </a:r>
              <a:r>
                <a:rPr lang="en-US" sz="2200" dirty="0"/>
                <a:t>.</a:t>
              </a:r>
            </a:p>
          </p:txBody>
        </p:sp>
        <p:sp>
          <p:nvSpPr>
            <p:cNvPr id="16" name="Rectangle 27"/>
            <p:cNvSpPr/>
            <p:nvPr/>
          </p:nvSpPr>
          <p:spPr>
            <a:xfrm>
              <a:off x="523013" y="1548646"/>
              <a:ext cx="4048987" cy="6096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1. Membatik</a:t>
              </a:r>
              <a:endParaRPr lang="en-US" sz="26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19650" y="4467855"/>
              <a:ext cx="3574770" cy="198132"/>
            </a:xfrm>
            <a:prstGeom prst="rect">
              <a:avLst/>
            </a:prstGeom>
          </p:spPr>
          <p:txBody>
            <a:bodyPr wrap="square" lIns="28575" tIns="14288" rIns="28575" bIns="14288">
              <a:spAutoFit/>
            </a:bodyPr>
            <a:lstStyle/>
            <a:p>
              <a:r>
                <a:rPr lang="id-ID" sz="1100" dirty="0"/>
                <a:t>Sumber: Sumber: Ossi Petruska, commons. wikimedia.org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48419"/>
            <a:ext cx="8763000" cy="1129701"/>
            <a:chOff x="0" y="48419"/>
            <a:chExt cx="8763000" cy="1129701"/>
          </a:xfrm>
        </p:grpSpPr>
        <p:sp>
          <p:nvSpPr>
            <p:cNvPr id="20" name="テキスト プレースホルダー 6"/>
            <p:cNvSpPr txBox="1">
              <a:spLocks/>
            </p:cNvSpPr>
            <p:nvPr/>
          </p:nvSpPr>
          <p:spPr>
            <a:xfrm>
              <a:off x="1211317" y="48419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21" name="正方形/長方形 15"/>
            <p:cNvSpPr/>
            <p:nvPr/>
          </p:nvSpPr>
          <p:spPr>
            <a:xfrm flipV="1">
              <a:off x="1219200" y="1002031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3" name="テキスト プレースホルダー 5"/>
            <p:cNvSpPr txBox="1">
              <a:spLocks/>
            </p:cNvSpPr>
            <p:nvPr/>
          </p:nvSpPr>
          <p:spPr>
            <a:xfrm>
              <a:off x="0" y="220354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72624" y="251470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直角三角形 10"/>
            <p:cNvSpPr/>
            <p:nvPr/>
          </p:nvSpPr>
          <p:spPr>
            <a:xfrm rot="5400000">
              <a:off x="720673" y="817682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6" name="テキスト プレースホルダー 18"/>
            <p:cNvSpPr txBox="1">
              <a:spLocks/>
            </p:cNvSpPr>
            <p:nvPr/>
          </p:nvSpPr>
          <p:spPr>
            <a:xfrm>
              <a:off x="203100" y="282463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0514" y="1123660"/>
            <a:ext cx="8872986" cy="3487021"/>
            <a:chOff x="80514" y="1123660"/>
            <a:chExt cx="8872986" cy="3487021"/>
          </a:xfrm>
        </p:grpSpPr>
        <p:sp>
          <p:nvSpPr>
            <p:cNvPr id="16" name="Rectangle 27"/>
            <p:cNvSpPr/>
            <p:nvPr/>
          </p:nvSpPr>
          <p:spPr>
            <a:xfrm>
              <a:off x="1219365" y="1123660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1. Membatik</a:t>
              </a:r>
              <a:endParaRPr lang="en-US" sz="2600" dirty="0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1211317" y="1606768"/>
              <a:ext cx="4241289" cy="398187"/>
            </a:xfrm>
            <a:prstGeom prst="rect">
              <a:avLst/>
            </a:prstGeom>
            <a:noFill/>
          </p:spPr>
          <p:txBody>
            <a:bodyPr wrap="none" lIns="28575" tIns="14288" rIns="28575" bIns="14288" rtlCol="0">
              <a:spAutoFit/>
            </a:bodyPr>
            <a:lstStyle/>
            <a:p>
              <a:r>
                <a:rPr lang="id-ID" sz="2400" b="1" dirty="0">
                  <a:solidFill>
                    <a:schemeClr val="accent6">
                      <a:lumMod val="75000"/>
                    </a:schemeClr>
                  </a:solidFill>
                </a:rPr>
                <a:t>Bahan membatik adalah berikut: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68"/>
            <a:stretch/>
          </p:blipFill>
          <p:spPr>
            <a:xfrm>
              <a:off x="2942556" y="2038359"/>
              <a:ext cx="3124200" cy="2389579"/>
            </a:xfrm>
            <a:prstGeom prst="rect">
              <a:avLst/>
            </a:prstGeom>
          </p:spPr>
        </p:pic>
        <p:sp>
          <p:nvSpPr>
            <p:cNvPr id="18" name="TextBox 4"/>
            <p:cNvSpPr txBox="1"/>
            <p:nvPr/>
          </p:nvSpPr>
          <p:spPr>
            <a:xfrm>
              <a:off x="2942556" y="4039556"/>
              <a:ext cx="2125285" cy="369332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800" dirty="0">
                  <a:solidFill>
                    <a:schemeClr val="bg1"/>
                  </a:solidFill>
                </a:rPr>
                <a:t>Lilin atau malam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r="16268"/>
            <a:stretch/>
          </p:blipFill>
          <p:spPr>
            <a:xfrm>
              <a:off x="6066756" y="2038359"/>
              <a:ext cx="2886744" cy="2356547"/>
            </a:xfrm>
            <a:prstGeom prst="rect">
              <a:avLst/>
            </a:prstGeom>
          </p:spPr>
        </p:pic>
        <p:sp>
          <p:nvSpPr>
            <p:cNvPr id="22" name="TextBox 4"/>
            <p:cNvSpPr txBox="1"/>
            <p:nvPr/>
          </p:nvSpPr>
          <p:spPr>
            <a:xfrm>
              <a:off x="6066756" y="4040159"/>
              <a:ext cx="1232989" cy="369332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800" dirty="0">
                  <a:solidFill>
                    <a:schemeClr val="bg1"/>
                  </a:solidFill>
                </a:rPr>
                <a:t>Kain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61" r="8373"/>
            <a:stretch/>
          </p:blipFill>
          <p:spPr>
            <a:xfrm>
              <a:off x="112554" y="2038359"/>
              <a:ext cx="2791902" cy="2389579"/>
            </a:xfrm>
            <a:prstGeom prst="rect">
              <a:avLst/>
            </a:prstGeom>
          </p:spPr>
        </p:pic>
        <p:sp>
          <p:nvSpPr>
            <p:cNvPr id="25" name="TextBox 4"/>
            <p:cNvSpPr txBox="1"/>
            <p:nvPr/>
          </p:nvSpPr>
          <p:spPr>
            <a:xfrm>
              <a:off x="136905" y="4058606"/>
              <a:ext cx="1371600" cy="369332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800" dirty="0">
                  <a:solidFill>
                    <a:schemeClr val="bg1"/>
                  </a:solidFill>
                </a:rPr>
                <a:t>Pewarna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80514" y="4427938"/>
              <a:ext cx="1484381" cy="182743"/>
            </a:xfrm>
            <a:prstGeom prst="rect">
              <a:avLst/>
            </a:prstGeom>
          </p:spPr>
          <p:txBody>
            <a:bodyPr wrap="none" lIns="28575" tIns="14288" rIns="28575" bIns="14288">
              <a:spAutoFit/>
            </a:bodyPr>
            <a:lstStyle/>
            <a:p>
              <a:r>
                <a:rPr lang="id-ID" sz="1000" dirty="0">
                  <a:latin typeface="+mj-lt"/>
                </a:rPr>
                <a:t>Sumber: </a:t>
              </a:r>
              <a:r>
                <a:rPr lang="id-ID" sz="1000" i="1" dirty="0">
                  <a:latin typeface="+mj-lt"/>
                </a:rPr>
                <a:t>Dokumen Penerbit</a:t>
              </a:r>
              <a:endParaRPr lang="id-ID" sz="1000" dirty="0">
                <a:latin typeface="+mj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48419"/>
            <a:ext cx="8763000" cy="1129701"/>
            <a:chOff x="0" y="48419"/>
            <a:chExt cx="8763000" cy="1129701"/>
          </a:xfrm>
        </p:grpSpPr>
        <p:sp>
          <p:nvSpPr>
            <p:cNvPr id="35" name="テキスト プレースホルダー 6"/>
            <p:cNvSpPr txBox="1">
              <a:spLocks/>
            </p:cNvSpPr>
            <p:nvPr/>
          </p:nvSpPr>
          <p:spPr>
            <a:xfrm>
              <a:off x="1211317" y="48419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36" name="正方形/長方形 15"/>
            <p:cNvSpPr/>
            <p:nvPr/>
          </p:nvSpPr>
          <p:spPr>
            <a:xfrm flipV="1">
              <a:off x="1219200" y="1002031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38" name="テキスト プレースホルダー 5"/>
            <p:cNvSpPr txBox="1">
              <a:spLocks/>
            </p:cNvSpPr>
            <p:nvPr/>
          </p:nvSpPr>
          <p:spPr>
            <a:xfrm>
              <a:off x="0" y="220354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72624" y="251470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直角三角形 10"/>
            <p:cNvSpPr/>
            <p:nvPr/>
          </p:nvSpPr>
          <p:spPr>
            <a:xfrm rot="5400000">
              <a:off x="720673" y="817682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41" name="テキスト プレースホルダー 18"/>
            <p:cNvSpPr txBox="1">
              <a:spLocks/>
            </p:cNvSpPr>
            <p:nvPr/>
          </p:nvSpPr>
          <p:spPr>
            <a:xfrm>
              <a:off x="203100" y="282463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673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19364" y="1628348"/>
            <a:ext cx="6934036" cy="2124532"/>
            <a:chOff x="1219364" y="1180810"/>
            <a:chExt cx="6934036" cy="2124532"/>
          </a:xfrm>
        </p:grpSpPr>
        <p:sp>
          <p:nvSpPr>
            <p:cNvPr id="1048737" name="TextBox 1048736"/>
            <p:cNvSpPr txBox="1"/>
            <p:nvPr/>
          </p:nvSpPr>
          <p:spPr>
            <a:xfrm>
              <a:off x="1219364" y="1799159"/>
              <a:ext cx="6934035" cy="15061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lIns="28575" tIns="14288" rIns="28575" bIns="14288" rtlCol="0">
              <a:spAutoFit/>
            </a:bodyPr>
            <a:lstStyle/>
            <a:p>
              <a:r>
                <a:rPr lang="id-ID" sz="2400" dirty="0"/>
                <a:t>Adapun </a:t>
              </a:r>
              <a:r>
                <a:rPr lang="id-ID" sz="2400" b="1" dirty="0"/>
                <a:t>perlengkapan </a:t>
              </a:r>
              <a:r>
                <a:rPr lang="id-ID" sz="2400" dirty="0"/>
                <a:t>atau peralatan yang biasa </a:t>
              </a:r>
              <a:r>
                <a:rPr lang="id-ID" sz="2400" dirty="0" smtClean="0"/>
                <a:t>digunakan</a:t>
              </a:r>
              <a:r>
                <a:rPr lang="en-US" sz="2400" dirty="0"/>
                <a:t> </a:t>
              </a:r>
              <a:r>
                <a:rPr lang="id-ID" sz="2400" dirty="0" smtClean="0"/>
                <a:t>untuk </a:t>
              </a:r>
              <a:r>
                <a:rPr lang="id-ID" sz="2400" b="1" dirty="0"/>
                <a:t>membatik</a:t>
              </a:r>
              <a:r>
                <a:rPr lang="id-ID" sz="2400" dirty="0"/>
                <a:t> adalah canting, cap, kuas, wajan dan kompor, gawangan, dandang, dan sarung tangan.</a:t>
              </a:r>
            </a:p>
          </p:txBody>
        </p:sp>
        <p:sp>
          <p:nvSpPr>
            <p:cNvPr id="11" name="Rectangle 27"/>
            <p:cNvSpPr/>
            <p:nvPr/>
          </p:nvSpPr>
          <p:spPr>
            <a:xfrm>
              <a:off x="1219365" y="1180810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1. Membatik</a:t>
              </a:r>
              <a:endParaRPr lang="en-US" sz="26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0" y="105569"/>
            <a:ext cx="8763000" cy="1072551"/>
            <a:chOff x="0" y="105569"/>
            <a:chExt cx="8763000" cy="1072551"/>
          </a:xfrm>
        </p:grpSpPr>
        <p:sp>
          <p:nvSpPr>
            <p:cNvPr id="15" name="テキスト プレースホルダー 6"/>
            <p:cNvSpPr txBox="1">
              <a:spLocks/>
            </p:cNvSpPr>
            <p:nvPr/>
          </p:nvSpPr>
          <p:spPr>
            <a:xfrm>
              <a:off x="1211317" y="105569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17" name="正方形/長方形 15"/>
            <p:cNvSpPr/>
            <p:nvPr/>
          </p:nvSpPr>
          <p:spPr>
            <a:xfrm flipV="1">
              <a:off x="1219200" y="1059181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19" name="テキスト プレースホルダー 5"/>
            <p:cNvSpPr txBox="1">
              <a:spLocks/>
            </p:cNvSpPr>
            <p:nvPr/>
          </p:nvSpPr>
          <p:spPr>
            <a:xfrm>
              <a:off x="0" y="220354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72624" y="251470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直角三角形 10"/>
            <p:cNvSpPr/>
            <p:nvPr/>
          </p:nvSpPr>
          <p:spPr>
            <a:xfrm rot="5400000">
              <a:off x="720673" y="817682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2" name="テキスト プレースホルダー 18"/>
            <p:cNvSpPr txBox="1">
              <a:spLocks/>
            </p:cNvSpPr>
            <p:nvPr/>
          </p:nvSpPr>
          <p:spPr>
            <a:xfrm>
              <a:off x="203100" y="282463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258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8811" y="1139866"/>
            <a:ext cx="8569273" cy="3516041"/>
            <a:chOff x="268811" y="1139866"/>
            <a:chExt cx="8569273" cy="351604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t="12466"/>
            <a:stretch/>
          </p:blipFill>
          <p:spPr>
            <a:xfrm>
              <a:off x="281949" y="1695449"/>
              <a:ext cx="6942083" cy="2960458"/>
            </a:xfrm>
            <a:prstGeom prst="rect">
              <a:avLst/>
            </a:prstGeom>
          </p:spPr>
        </p:pic>
        <p:sp>
          <p:nvSpPr>
            <p:cNvPr id="1048742" name="TextBox 42"/>
            <p:cNvSpPr txBox="1"/>
            <p:nvPr/>
          </p:nvSpPr>
          <p:spPr>
            <a:xfrm>
              <a:off x="7010400" y="1933248"/>
              <a:ext cx="1827684" cy="230832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id-ID" sz="1800" b="1" dirty="0"/>
                <a:t>Persiapan </a:t>
              </a:r>
              <a:r>
                <a:rPr lang="id-ID" sz="1800" dirty="0"/>
                <a:t>yang perlu dilakukan dalam berkarya batik mencakup dua hal, yaitu gambar pola batik dan bahan alat batik.</a:t>
              </a:r>
              <a:endParaRPr lang="en-US" sz="18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8811" y="4466244"/>
              <a:ext cx="2923877" cy="182743"/>
            </a:xfrm>
            <a:prstGeom prst="rect">
              <a:avLst/>
            </a:prstGeom>
          </p:spPr>
          <p:txBody>
            <a:bodyPr wrap="none" lIns="28575" tIns="14288" rIns="28575" bIns="14288">
              <a:spAutoFit/>
            </a:bodyPr>
            <a:lstStyle/>
            <a:p>
              <a:r>
                <a:rPr lang="id-ID" sz="1000" dirty="0">
                  <a:latin typeface="MyriadPro-Regular" panose="020B0503030403020204" pitchFamily="34" charset="0"/>
                </a:rPr>
                <a:t>Sumber: Peter van der Sluijs, commons.wikimeida.org</a:t>
              </a:r>
              <a:endParaRPr lang="id-ID" sz="4400" dirty="0"/>
            </a:p>
          </p:txBody>
        </p:sp>
        <p:sp>
          <p:nvSpPr>
            <p:cNvPr id="13" name="Rectangle 27"/>
            <p:cNvSpPr/>
            <p:nvPr/>
          </p:nvSpPr>
          <p:spPr>
            <a:xfrm>
              <a:off x="1219365" y="1139866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1. Membatik</a:t>
              </a:r>
              <a:endParaRPr lang="en-US" sz="26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0" y="105569"/>
            <a:ext cx="8618483" cy="1072551"/>
            <a:chOff x="0" y="105569"/>
            <a:chExt cx="8618483" cy="1072551"/>
          </a:xfrm>
        </p:grpSpPr>
        <p:sp>
          <p:nvSpPr>
            <p:cNvPr id="14" name="テキスト プレースホルダー 5"/>
            <p:cNvSpPr txBox="1">
              <a:spLocks/>
            </p:cNvSpPr>
            <p:nvPr/>
          </p:nvSpPr>
          <p:spPr>
            <a:xfrm>
              <a:off x="0" y="220354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72624" y="251470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直角三角形 10"/>
            <p:cNvSpPr/>
            <p:nvPr/>
          </p:nvSpPr>
          <p:spPr>
            <a:xfrm rot="5400000">
              <a:off x="720673" y="817682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3" name="テキスト プレースホルダー 6"/>
            <p:cNvSpPr txBox="1">
              <a:spLocks/>
            </p:cNvSpPr>
            <p:nvPr/>
          </p:nvSpPr>
          <p:spPr>
            <a:xfrm>
              <a:off x="1066800" y="105569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24" name="正方形/長方形 15"/>
            <p:cNvSpPr/>
            <p:nvPr/>
          </p:nvSpPr>
          <p:spPr>
            <a:xfrm flipV="1">
              <a:off x="1205552" y="1015679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5" name="テキスト プレースホルダー 18"/>
            <p:cNvSpPr txBox="1">
              <a:spLocks/>
            </p:cNvSpPr>
            <p:nvPr/>
          </p:nvSpPr>
          <p:spPr>
            <a:xfrm>
              <a:off x="203100" y="282463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334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50977"/>
            <a:ext cx="8618483" cy="1072551"/>
            <a:chOff x="0" y="50977"/>
            <a:chExt cx="8618483" cy="1072551"/>
          </a:xfrm>
        </p:grpSpPr>
        <p:sp>
          <p:nvSpPr>
            <p:cNvPr id="4" name="テキスト プレースホルダー 5"/>
            <p:cNvSpPr txBox="1">
              <a:spLocks/>
            </p:cNvSpPr>
            <p:nvPr/>
          </p:nvSpPr>
          <p:spPr>
            <a:xfrm>
              <a:off x="0" y="165762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72624" y="196878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直角三角形 10"/>
            <p:cNvSpPr/>
            <p:nvPr/>
          </p:nvSpPr>
          <p:spPr>
            <a:xfrm rot="5400000">
              <a:off x="720673" y="763090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7" name="テキスト プレースホルダー 6"/>
            <p:cNvSpPr txBox="1">
              <a:spLocks/>
            </p:cNvSpPr>
            <p:nvPr/>
          </p:nvSpPr>
          <p:spPr>
            <a:xfrm>
              <a:off x="1066800" y="50977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8" name="正方形/長方形 15"/>
            <p:cNvSpPr/>
            <p:nvPr/>
          </p:nvSpPr>
          <p:spPr>
            <a:xfrm flipV="1">
              <a:off x="1205552" y="961087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9" name="テキスト プレースホルダー 18"/>
            <p:cNvSpPr txBox="1">
              <a:spLocks/>
            </p:cNvSpPr>
            <p:nvPr/>
          </p:nvSpPr>
          <p:spPr>
            <a:xfrm>
              <a:off x="203100" y="227871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28600" y="1085274"/>
            <a:ext cx="8708408" cy="3418018"/>
            <a:chOff x="228600" y="1085274"/>
            <a:chExt cx="8708408" cy="3418018"/>
          </a:xfrm>
        </p:grpSpPr>
        <p:sp>
          <p:nvSpPr>
            <p:cNvPr id="3" name="Rectangle 27"/>
            <p:cNvSpPr/>
            <p:nvPr/>
          </p:nvSpPr>
          <p:spPr>
            <a:xfrm>
              <a:off x="1219365" y="1085274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1. Membatik</a:t>
              </a:r>
              <a:endParaRPr lang="en-US" sz="2600" dirty="0"/>
            </a:p>
          </p:txBody>
        </p:sp>
        <p:sp>
          <p:nvSpPr>
            <p:cNvPr id="10" name="TextBox 2"/>
            <p:cNvSpPr txBox="1"/>
            <p:nvPr/>
          </p:nvSpPr>
          <p:spPr>
            <a:xfrm>
              <a:off x="1198728" y="1609378"/>
              <a:ext cx="3730588" cy="309841"/>
            </a:xfrm>
            <a:prstGeom prst="rect">
              <a:avLst/>
            </a:prstGeom>
            <a:noFill/>
          </p:spPr>
          <p:txBody>
            <a:bodyPr wrap="none" lIns="28575" tIns="14288" rIns="28575" bIns="14288" rtlCol="0">
              <a:spAutoFit/>
            </a:bodyPr>
            <a:lstStyle/>
            <a:p>
              <a:r>
                <a:rPr lang="id-ID" sz="1800" b="1" dirty="0"/>
                <a:t>Proses membatik adalah berikut:</a:t>
              </a:r>
            </a:p>
          </p:txBody>
        </p:sp>
        <p:sp>
          <p:nvSpPr>
            <p:cNvPr id="12" name="TextBox 42"/>
            <p:cNvSpPr txBox="1"/>
            <p:nvPr/>
          </p:nvSpPr>
          <p:spPr>
            <a:xfrm>
              <a:off x="234287" y="3420609"/>
              <a:ext cx="1874294" cy="107721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Letakkan kain mori yang sudah digambari pola batik</a:t>
              </a:r>
              <a:r>
                <a:rPr lang="id-ID" sz="1600" dirty="0">
                  <a:solidFill>
                    <a:schemeClr val="bg1"/>
                  </a:solidFill>
                </a:rPr>
                <a:t> </a:t>
              </a:r>
              <a:r>
                <a:rPr lang="sv-SE" sz="1600" dirty="0">
                  <a:solidFill>
                    <a:schemeClr val="bg1"/>
                  </a:solidFill>
                </a:rPr>
                <a:t>pada gawangan</a:t>
              </a:r>
              <a:r>
                <a:rPr lang="id-ID" sz="1600" dirty="0">
                  <a:solidFill>
                    <a:schemeClr val="bg1"/>
                  </a:solidFill>
                </a:rPr>
                <a:t>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/>
            <a:srcRect l="752" b="4712"/>
            <a:stretch/>
          </p:blipFill>
          <p:spPr>
            <a:xfrm>
              <a:off x="242250" y="1960162"/>
              <a:ext cx="1866331" cy="1398747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 flipH="1">
              <a:off x="228600" y="1960162"/>
              <a:ext cx="480155" cy="38298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400" dirty="0" smtClean="0">
                  <a:solidFill>
                    <a:schemeClr val="tx1"/>
                  </a:solidFill>
                </a:rPr>
                <a:t>a</a:t>
              </a:r>
              <a:endParaRPr lang="id-ID" sz="2400" dirty="0">
                <a:solidFill>
                  <a:schemeClr val="tx1"/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7764" y="1960163"/>
              <a:ext cx="2025645" cy="1398746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2217764" y="1950616"/>
              <a:ext cx="533400" cy="4020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400" dirty="0" smtClean="0">
                  <a:solidFill>
                    <a:schemeClr val="tx1"/>
                  </a:solidFill>
                </a:rPr>
                <a:t>b</a:t>
              </a:r>
              <a:endParaRPr lang="id-ID" sz="24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42"/>
            <p:cNvSpPr txBox="1"/>
            <p:nvPr/>
          </p:nvSpPr>
          <p:spPr>
            <a:xfrm>
              <a:off x="2217765" y="3426074"/>
              <a:ext cx="1668436" cy="107721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dirty="0" smtClean="0">
                  <a:solidFill>
                    <a:schemeClr val="bg1"/>
                  </a:solidFill>
                </a:rPr>
                <a:t>Ambil </a:t>
              </a:r>
              <a:r>
                <a:rPr lang="sv-SE" sz="1600" dirty="0">
                  <a:solidFill>
                    <a:schemeClr val="bg1"/>
                  </a:solidFill>
                </a:rPr>
                <a:t>lilin yang sudah cair dengan alat </a:t>
              </a:r>
              <a:r>
                <a:rPr lang="sv-SE" sz="1600" dirty="0" smtClean="0">
                  <a:solidFill>
                    <a:schemeClr val="bg1"/>
                  </a:solidFill>
                </a:rPr>
                <a:t>canting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7064" y="1945171"/>
              <a:ext cx="1733918" cy="1399302"/>
            </a:xfrm>
            <a:prstGeom prst="rect">
              <a:avLst/>
            </a:prstGeom>
          </p:spPr>
        </p:pic>
        <p:sp>
          <p:nvSpPr>
            <p:cNvPr id="22" name="TextBox 42"/>
            <p:cNvSpPr txBox="1"/>
            <p:nvPr/>
          </p:nvSpPr>
          <p:spPr>
            <a:xfrm>
              <a:off x="3962400" y="3426074"/>
              <a:ext cx="2406426" cy="107721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Tuangkan cairan lilin pada kain</a:t>
              </a:r>
              <a:r>
                <a:rPr lang="id-ID" sz="1600" dirty="0">
                  <a:solidFill>
                    <a:schemeClr val="bg1"/>
                  </a:solidFill>
                </a:rPr>
                <a:t> </a:t>
              </a:r>
              <a:r>
                <a:rPr lang="sv-SE" sz="1600" dirty="0">
                  <a:solidFill>
                    <a:schemeClr val="bg1"/>
                  </a:solidFill>
                </a:rPr>
                <a:t>mori sesuai dengan </a:t>
              </a:r>
              <a:endParaRPr lang="id-ID" sz="1600" dirty="0">
                <a:solidFill>
                  <a:schemeClr val="bg1"/>
                </a:solidFill>
              </a:endParaRPr>
            </a:p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gambar pola batiknya (reng-rengan).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22323" y="1950616"/>
              <a:ext cx="533400" cy="4020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c</a:t>
              </a:r>
              <a:endParaRPr lang="id-ID" sz="2400" dirty="0">
                <a:solidFill>
                  <a:schemeClr val="tx1"/>
                </a:solidFill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68826" y="1910761"/>
              <a:ext cx="1911956" cy="1431515"/>
            </a:xfrm>
            <a:prstGeom prst="rect">
              <a:avLst/>
            </a:prstGeom>
          </p:spPr>
        </p:pic>
        <p:sp>
          <p:nvSpPr>
            <p:cNvPr id="27" name="TextBox 42"/>
            <p:cNvSpPr txBox="1"/>
            <p:nvPr/>
          </p:nvSpPr>
          <p:spPr>
            <a:xfrm>
              <a:off x="6422408" y="3420609"/>
              <a:ext cx="2514600" cy="107721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Isi gambar pola batik yang masih kosong dengan</a:t>
              </a:r>
              <a:r>
                <a:rPr lang="id-ID" sz="1600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cairan lilin melalui carat canting.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368826" y="1883638"/>
              <a:ext cx="533400" cy="4020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</a:t>
              </a:r>
              <a:endParaRPr lang="id-ID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505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50977"/>
            <a:ext cx="8618483" cy="1072551"/>
            <a:chOff x="0" y="50977"/>
            <a:chExt cx="8618483" cy="1072551"/>
          </a:xfrm>
        </p:grpSpPr>
        <p:sp>
          <p:nvSpPr>
            <p:cNvPr id="4" name="テキスト プレースホルダー 5"/>
            <p:cNvSpPr txBox="1">
              <a:spLocks/>
            </p:cNvSpPr>
            <p:nvPr/>
          </p:nvSpPr>
          <p:spPr>
            <a:xfrm>
              <a:off x="0" y="165762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72624" y="196878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直角三角形 10"/>
            <p:cNvSpPr/>
            <p:nvPr/>
          </p:nvSpPr>
          <p:spPr>
            <a:xfrm rot="5400000">
              <a:off x="720673" y="763090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7" name="テキスト プレースホルダー 6"/>
            <p:cNvSpPr txBox="1">
              <a:spLocks/>
            </p:cNvSpPr>
            <p:nvPr/>
          </p:nvSpPr>
          <p:spPr>
            <a:xfrm>
              <a:off x="1066800" y="50977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8" name="正方形/長方形 15"/>
            <p:cNvSpPr/>
            <p:nvPr/>
          </p:nvSpPr>
          <p:spPr>
            <a:xfrm flipV="1">
              <a:off x="1205552" y="961087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9" name="テキスト プレースホルダー 18"/>
            <p:cNvSpPr txBox="1">
              <a:spLocks/>
            </p:cNvSpPr>
            <p:nvPr/>
          </p:nvSpPr>
          <p:spPr>
            <a:xfrm>
              <a:off x="203100" y="227871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95745" y="1085274"/>
            <a:ext cx="7306362" cy="3538654"/>
            <a:chOff x="1095745" y="1085274"/>
            <a:chExt cx="7306362" cy="3538654"/>
          </a:xfrm>
        </p:grpSpPr>
        <p:sp>
          <p:nvSpPr>
            <p:cNvPr id="3" name="Rectangle 27"/>
            <p:cNvSpPr/>
            <p:nvPr/>
          </p:nvSpPr>
          <p:spPr>
            <a:xfrm>
              <a:off x="1219365" y="1085274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1. Membatik</a:t>
              </a:r>
              <a:endParaRPr lang="en-US" sz="2600" dirty="0"/>
            </a:p>
          </p:txBody>
        </p:sp>
        <p:sp>
          <p:nvSpPr>
            <p:cNvPr id="10" name="TextBox 2"/>
            <p:cNvSpPr txBox="1"/>
            <p:nvPr/>
          </p:nvSpPr>
          <p:spPr>
            <a:xfrm>
              <a:off x="1198728" y="1609378"/>
              <a:ext cx="3730588" cy="309841"/>
            </a:xfrm>
            <a:prstGeom prst="rect">
              <a:avLst/>
            </a:prstGeom>
            <a:noFill/>
          </p:spPr>
          <p:txBody>
            <a:bodyPr wrap="none" lIns="28575" tIns="14288" rIns="28575" bIns="14288" rtlCol="0">
              <a:spAutoFit/>
            </a:bodyPr>
            <a:lstStyle/>
            <a:p>
              <a:r>
                <a:rPr lang="id-ID" sz="1800" b="1" dirty="0"/>
                <a:t>Proses membatik adalah berikut: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/>
            <a:srcRect b="13550"/>
            <a:stretch/>
          </p:blipFill>
          <p:spPr>
            <a:xfrm>
              <a:off x="1131325" y="1908278"/>
              <a:ext cx="2504520" cy="1549170"/>
            </a:xfrm>
            <a:prstGeom prst="rect">
              <a:avLst/>
            </a:prstGeom>
          </p:spPr>
        </p:pic>
        <p:sp>
          <p:nvSpPr>
            <p:cNvPr id="14" name="TextBox 42"/>
            <p:cNvSpPr txBox="1"/>
            <p:nvPr/>
          </p:nvSpPr>
          <p:spPr>
            <a:xfrm>
              <a:off x="1095745" y="3546710"/>
              <a:ext cx="2540100" cy="107721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600" dirty="0">
                  <a:solidFill>
                    <a:schemeClr val="bg1"/>
                  </a:solidFill>
                </a:rPr>
                <a:t>C</a:t>
              </a:r>
              <a:r>
                <a:rPr lang="sv-SE" sz="1600" dirty="0">
                  <a:solidFill>
                    <a:schemeClr val="bg1"/>
                  </a:solidFill>
                </a:rPr>
                <a:t>elupkan </a:t>
              </a:r>
              <a:r>
                <a:rPr lang="id-ID" sz="1600" dirty="0">
                  <a:solidFill>
                    <a:schemeClr val="bg1"/>
                  </a:solidFill>
                </a:rPr>
                <a:t>kain mori </a:t>
              </a:r>
              <a:r>
                <a:rPr lang="sv-SE" sz="1600" dirty="0">
                  <a:solidFill>
                    <a:schemeClr val="bg1"/>
                  </a:solidFill>
                </a:rPr>
                <a:t>pada wadah</a:t>
              </a:r>
              <a:r>
                <a:rPr lang="id-ID" sz="1600" dirty="0">
                  <a:solidFill>
                    <a:schemeClr val="bg1"/>
                  </a:solidFill>
                </a:rPr>
                <a:t> </a:t>
              </a:r>
              <a:r>
                <a:rPr lang="sv-SE" sz="1600" dirty="0">
                  <a:solidFill>
                    <a:schemeClr val="bg1"/>
                  </a:solidFill>
                </a:rPr>
                <a:t>berisi garam yang sudah </a:t>
              </a:r>
              <a:endParaRPr lang="id-ID" sz="1600" dirty="0">
                <a:solidFill>
                  <a:schemeClr val="bg1"/>
                </a:solidFill>
              </a:endParaRPr>
            </a:p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dilarutkan dengan air dingin.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flipH="1">
              <a:off x="1121245" y="1905570"/>
              <a:ext cx="480155" cy="38298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e</a:t>
              </a:r>
              <a:endParaRPr lang="id-ID" sz="2400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4688" y="1908278"/>
              <a:ext cx="2323196" cy="1573906"/>
            </a:xfrm>
            <a:prstGeom prst="rect">
              <a:avLst/>
            </a:prstGeom>
          </p:spPr>
        </p:pic>
        <p:sp>
          <p:nvSpPr>
            <p:cNvPr id="19" name="TextBox 42"/>
            <p:cNvSpPr txBox="1"/>
            <p:nvPr/>
          </p:nvSpPr>
          <p:spPr>
            <a:xfrm>
              <a:off x="3757533" y="3546710"/>
              <a:ext cx="2357656" cy="107721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Jika ingin menambah warna lain, lakukan proses</a:t>
              </a:r>
              <a:r>
                <a:rPr lang="id-ID" sz="1600" dirty="0">
                  <a:solidFill>
                    <a:schemeClr val="bg1"/>
                  </a:solidFill>
                </a:rPr>
                <a:t> </a:t>
              </a:r>
              <a:r>
                <a:rPr lang="sv-SE" sz="1600" dirty="0">
                  <a:solidFill>
                    <a:schemeClr val="bg1"/>
                  </a:solidFill>
                </a:rPr>
                <a:t>membatik </a:t>
              </a:r>
              <a:endParaRPr lang="id-ID" sz="1600" dirty="0">
                <a:solidFill>
                  <a:schemeClr val="bg1"/>
                </a:solidFill>
              </a:endParaRPr>
            </a:p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dari poin b hingga e.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 flipH="1">
              <a:off x="3784688" y="1905571"/>
              <a:ext cx="480155" cy="38298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f</a:t>
              </a:r>
              <a:endParaRPr lang="id-ID" sz="2400" dirty="0">
                <a:solidFill>
                  <a:schemeClr val="tx1"/>
                </a:solidFill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8400" y="1891783"/>
              <a:ext cx="2153707" cy="1565664"/>
            </a:xfrm>
            <a:prstGeom prst="rect">
              <a:avLst/>
            </a:prstGeom>
          </p:spPr>
        </p:pic>
        <p:sp>
          <p:nvSpPr>
            <p:cNvPr id="24" name="TextBox 42"/>
            <p:cNvSpPr txBox="1"/>
            <p:nvPr/>
          </p:nvSpPr>
          <p:spPr>
            <a:xfrm>
              <a:off x="6248400" y="3546710"/>
              <a:ext cx="2153707" cy="83099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dirty="0" smtClean="0">
                  <a:solidFill>
                    <a:schemeClr val="bg1"/>
                  </a:solidFill>
                </a:rPr>
                <a:t>Jemur </a:t>
              </a:r>
              <a:r>
                <a:rPr lang="sv-SE" sz="1600" dirty="0">
                  <a:solidFill>
                    <a:schemeClr val="bg1"/>
                  </a:solidFill>
                </a:rPr>
                <a:t>kain batik yang telah dilepas lapisan lilinnya</a:t>
              </a:r>
              <a:r>
                <a:rPr lang="sv-SE" sz="1600" dirty="0" smtClean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25" name="Rectangle 24"/>
            <p:cNvSpPr/>
            <p:nvPr/>
          </p:nvSpPr>
          <p:spPr>
            <a:xfrm flipH="1">
              <a:off x="6255951" y="1891783"/>
              <a:ext cx="480155" cy="38298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g</a:t>
              </a:r>
              <a:endParaRPr lang="id-ID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46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50977"/>
            <a:ext cx="8618483" cy="1072551"/>
            <a:chOff x="0" y="50977"/>
            <a:chExt cx="8618483" cy="1072551"/>
          </a:xfrm>
        </p:grpSpPr>
        <p:sp>
          <p:nvSpPr>
            <p:cNvPr id="4" name="テキスト プレースホルダー 5"/>
            <p:cNvSpPr txBox="1">
              <a:spLocks/>
            </p:cNvSpPr>
            <p:nvPr/>
          </p:nvSpPr>
          <p:spPr>
            <a:xfrm>
              <a:off x="0" y="165762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72624" y="196878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直角三角形 10"/>
            <p:cNvSpPr/>
            <p:nvPr/>
          </p:nvSpPr>
          <p:spPr>
            <a:xfrm rot="5400000">
              <a:off x="720673" y="763090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7" name="テキスト プレースホルダー 6"/>
            <p:cNvSpPr txBox="1">
              <a:spLocks/>
            </p:cNvSpPr>
            <p:nvPr/>
          </p:nvSpPr>
          <p:spPr>
            <a:xfrm>
              <a:off x="1066800" y="50977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8" name="正方形/長方形 15"/>
            <p:cNvSpPr/>
            <p:nvPr/>
          </p:nvSpPr>
          <p:spPr>
            <a:xfrm flipV="1">
              <a:off x="1205552" y="961087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9" name="テキスト プレースホルダー 18"/>
            <p:cNvSpPr txBox="1">
              <a:spLocks/>
            </p:cNvSpPr>
            <p:nvPr/>
          </p:nvSpPr>
          <p:spPr>
            <a:xfrm>
              <a:off x="203100" y="227871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191904" y="1085274"/>
            <a:ext cx="6961496" cy="3317747"/>
            <a:chOff x="1191904" y="1085274"/>
            <a:chExt cx="6961496" cy="3317747"/>
          </a:xfrm>
        </p:grpSpPr>
        <p:sp>
          <p:nvSpPr>
            <p:cNvPr id="3" name="Rectangle 27"/>
            <p:cNvSpPr/>
            <p:nvPr/>
          </p:nvSpPr>
          <p:spPr>
            <a:xfrm>
              <a:off x="1219365" y="1085274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1. Membatik</a:t>
              </a:r>
              <a:endParaRPr lang="en-US" sz="2600" dirty="0"/>
            </a:p>
          </p:txBody>
        </p:sp>
        <p:sp>
          <p:nvSpPr>
            <p:cNvPr id="10" name="TextBox 2"/>
            <p:cNvSpPr txBox="1"/>
            <p:nvPr/>
          </p:nvSpPr>
          <p:spPr>
            <a:xfrm>
              <a:off x="1198728" y="1609378"/>
              <a:ext cx="3730588" cy="309841"/>
            </a:xfrm>
            <a:prstGeom prst="rect">
              <a:avLst/>
            </a:prstGeom>
            <a:noFill/>
          </p:spPr>
          <p:txBody>
            <a:bodyPr wrap="none" lIns="28575" tIns="14288" rIns="28575" bIns="14288" rtlCol="0">
              <a:spAutoFit/>
            </a:bodyPr>
            <a:lstStyle/>
            <a:p>
              <a:r>
                <a:rPr lang="id-ID" sz="1800" b="1" dirty="0"/>
                <a:t>Proses membatik adalah berikut: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365" y="2011314"/>
              <a:ext cx="2377247" cy="1765840"/>
            </a:xfrm>
            <a:prstGeom prst="rect">
              <a:avLst/>
            </a:prstGeom>
          </p:spPr>
        </p:pic>
        <p:sp>
          <p:nvSpPr>
            <p:cNvPr id="14" name="TextBox 42"/>
            <p:cNvSpPr txBox="1"/>
            <p:nvPr/>
          </p:nvSpPr>
          <p:spPr>
            <a:xfrm>
              <a:off x="1191904" y="3818246"/>
              <a:ext cx="2404708" cy="58477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dirty="0" smtClean="0">
                  <a:solidFill>
                    <a:schemeClr val="bg1"/>
                  </a:solidFill>
                </a:rPr>
                <a:t>Lipat </a:t>
              </a:r>
              <a:r>
                <a:rPr lang="sv-SE" sz="1600" dirty="0">
                  <a:solidFill>
                    <a:schemeClr val="bg1"/>
                  </a:solidFill>
                </a:rPr>
                <a:t>dan simpan kain batik yang sudah jadi</a:t>
              </a:r>
              <a:r>
                <a:rPr lang="sv-SE" sz="1600" dirty="0" smtClean="0">
                  <a:solidFill>
                    <a:schemeClr val="bg1"/>
                  </a:solidFill>
                </a:rPr>
                <a:t>.</a:t>
              </a:r>
              <a:endParaRPr lang="id-ID" sz="1600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flipH="1">
              <a:off x="1219365" y="2011314"/>
              <a:ext cx="480155" cy="38298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id-ID" sz="2400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3800" y="2011314"/>
              <a:ext cx="2696265" cy="1765840"/>
            </a:xfrm>
            <a:prstGeom prst="rect">
              <a:avLst/>
            </a:prstGeom>
          </p:spPr>
        </p:pic>
        <p:sp>
          <p:nvSpPr>
            <p:cNvPr id="19" name="TextBox 42"/>
            <p:cNvSpPr txBox="1"/>
            <p:nvPr/>
          </p:nvSpPr>
          <p:spPr>
            <a:xfrm>
              <a:off x="5701352" y="3279637"/>
              <a:ext cx="2438400" cy="107721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Jika batik untuk hiasan, bentangkan</a:t>
              </a:r>
              <a:r>
                <a:rPr lang="id-ID" sz="1600" dirty="0">
                  <a:solidFill>
                    <a:schemeClr val="bg1"/>
                  </a:solidFill>
                </a:rPr>
                <a:t> </a:t>
              </a:r>
              <a:r>
                <a:rPr lang="sv-SE" sz="1600" dirty="0">
                  <a:solidFill>
                    <a:schemeClr val="bg1"/>
                  </a:solidFill>
                </a:rPr>
                <a:t>pada kayu spanram dan berilah </a:t>
              </a:r>
              <a:endParaRPr lang="id-ID" sz="1600" dirty="0">
                <a:solidFill>
                  <a:schemeClr val="bg1"/>
                </a:solidFill>
              </a:endParaRPr>
            </a:p>
            <a:p>
              <a:pPr algn="ctr"/>
              <a:r>
                <a:rPr lang="sv-SE" sz="1600" dirty="0">
                  <a:solidFill>
                    <a:schemeClr val="bg1"/>
                  </a:solidFill>
                </a:rPr>
                <a:t>bingkai yang baik.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 flipH="1">
              <a:off x="3733800" y="2011314"/>
              <a:ext cx="480155" cy="38298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i</a:t>
              </a:r>
              <a:endParaRPr lang="id-ID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3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72624" y="1139866"/>
            <a:ext cx="7880776" cy="3263084"/>
            <a:chOff x="272624" y="1139866"/>
            <a:chExt cx="7880776" cy="3263084"/>
          </a:xfrm>
        </p:grpSpPr>
        <p:sp>
          <p:nvSpPr>
            <p:cNvPr id="1048742" name="TextBox 42"/>
            <p:cNvSpPr txBox="1"/>
            <p:nvPr/>
          </p:nvSpPr>
          <p:spPr>
            <a:xfrm>
              <a:off x="272624" y="2453552"/>
              <a:ext cx="3232576" cy="12003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id-ID" sz="1800" dirty="0"/>
                <a:t>Menggambar </a:t>
              </a:r>
              <a:r>
                <a:rPr lang="id-ID" sz="1800" b="1" dirty="0"/>
                <a:t>proyeksi </a:t>
              </a:r>
              <a:r>
                <a:rPr lang="id-ID" sz="1800" dirty="0"/>
                <a:t>adalah </a:t>
              </a:r>
              <a:r>
                <a:rPr lang="id-ID" sz="1800" dirty="0" smtClean="0"/>
                <a:t>cara</a:t>
              </a:r>
              <a:r>
                <a:rPr lang="en-US" sz="1800" dirty="0" smtClean="0"/>
                <a:t> </a:t>
              </a:r>
              <a:r>
                <a:rPr lang="id-ID" sz="1800" dirty="0" smtClean="0"/>
                <a:t>menggambar </a:t>
              </a:r>
              <a:r>
                <a:rPr lang="id-ID" sz="1800" dirty="0"/>
                <a:t>titik-titik dan garis-garis yang ada dalam ruang.</a:t>
              </a:r>
              <a:endParaRPr lang="en-US" sz="1800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49871" t="21639" r="6104" b="29365"/>
            <a:stretch/>
          </p:blipFill>
          <p:spPr>
            <a:xfrm>
              <a:off x="3733800" y="1720216"/>
              <a:ext cx="4262438" cy="266700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3733800" y="4220207"/>
              <a:ext cx="1506823" cy="182743"/>
            </a:xfrm>
            <a:prstGeom prst="rect">
              <a:avLst/>
            </a:prstGeom>
          </p:spPr>
          <p:txBody>
            <a:bodyPr wrap="none" lIns="28575" tIns="14288" rIns="28575" bIns="14288">
              <a:spAutoFit/>
            </a:bodyPr>
            <a:lstStyle/>
            <a:p>
              <a:r>
                <a:rPr lang="id-ID" sz="1000" dirty="0">
                  <a:latin typeface="+mj-lt"/>
                </a:rPr>
                <a:t>Sumber: Dokumen penerbit</a:t>
              </a:r>
              <a:endParaRPr lang="id-ID" sz="4400" dirty="0">
                <a:latin typeface="+mj-lt"/>
              </a:endParaRPr>
            </a:p>
          </p:txBody>
        </p:sp>
        <p:sp>
          <p:nvSpPr>
            <p:cNvPr id="13" name="Rectangle 27"/>
            <p:cNvSpPr/>
            <p:nvPr/>
          </p:nvSpPr>
          <p:spPr>
            <a:xfrm>
              <a:off x="1219365" y="1139866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2. Menggambar Proyeksi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0" y="78273"/>
            <a:ext cx="8618483" cy="1099847"/>
            <a:chOff x="0" y="78273"/>
            <a:chExt cx="8618483" cy="1099847"/>
          </a:xfrm>
        </p:grpSpPr>
        <p:sp>
          <p:nvSpPr>
            <p:cNvPr id="14" name="テキスト プレースホルダー 5"/>
            <p:cNvSpPr txBox="1">
              <a:spLocks/>
            </p:cNvSpPr>
            <p:nvPr/>
          </p:nvSpPr>
          <p:spPr>
            <a:xfrm>
              <a:off x="0" y="220354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72624" y="251470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直角三角形 10"/>
            <p:cNvSpPr/>
            <p:nvPr/>
          </p:nvSpPr>
          <p:spPr>
            <a:xfrm rot="5400000">
              <a:off x="720673" y="817682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3" name="テキスト プレースホルダー 6"/>
            <p:cNvSpPr txBox="1">
              <a:spLocks/>
            </p:cNvSpPr>
            <p:nvPr/>
          </p:nvSpPr>
          <p:spPr>
            <a:xfrm>
              <a:off x="1066800" y="78273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24" name="正方形/長方形 15"/>
            <p:cNvSpPr/>
            <p:nvPr/>
          </p:nvSpPr>
          <p:spPr>
            <a:xfrm flipV="1">
              <a:off x="1205552" y="1015679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5" name="テキスト プレースホルダー 18"/>
            <p:cNvSpPr txBox="1">
              <a:spLocks/>
            </p:cNvSpPr>
            <p:nvPr/>
          </p:nvSpPr>
          <p:spPr>
            <a:xfrm>
              <a:off x="203100" y="282463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80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93906" y="1085274"/>
            <a:ext cx="7859494" cy="3447760"/>
            <a:chOff x="293906" y="1085274"/>
            <a:chExt cx="7859494" cy="344776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4319" t="27083" r="50732" b="19792"/>
            <a:stretch/>
          </p:blipFill>
          <p:spPr>
            <a:xfrm>
              <a:off x="3940451" y="1733550"/>
              <a:ext cx="4212949" cy="2799484"/>
            </a:xfrm>
            <a:prstGeom prst="rect">
              <a:avLst/>
            </a:prstGeom>
          </p:spPr>
        </p:pic>
        <p:sp>
          <p:nvSpPr>
            <p:cNvPr id="1048742" name="TextBox 42"/>
            <p:cNvSpPr txBox="1"/>
            <p:nvPr/>
          </p:nvSpPr>
          <p:spPr>
            <a:xfrm>
              <a:off x="293906" y="2391311"/>
              <a:ext cx="3646545" cy="132343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sv-SE" sz="2000" dirty="0"/>
                <a:t>Untuk membuat gambar proyeksi diperlukan alat dan bahan, </a:t>
              </a:r>
              <a:r>
                <a:rPr lang="id-ID" sz="2000" dirty="0"/>
                <a:t>yaitu kertas, pensil dan rapido, serta penggaris.</a:t>
              </a:r>
              <a:endParaRPr lang="en-US" sz="20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142128" y="4095750"/>
              <a:ext cx="1401025" cy="167355"/>
            </a:xfrm>
            <a:prstGeom prst="rect">
              <a:avLst/>
            </a:prstGeom>
          </p:spPr>
          <p:txBody>
            <a:bodyPr wrap="none" lIns="28575" tIns="14288" rIns="28575" bIns="14288">
              <a:spAutoFit/>
            </a:bodyPr>
            <a:lstStyle/>
            <a:p>
              <a:r>
                <a:rPr lang="id-ID" sz="900" dirty="0">
                  <a:latin typeface="+mj-lt"/>
                </a:rPr>
                <a:t>Sumber: Dokumen penerbit</a:t>
              </a:r>
              <a:endParaRPr lang="id-ID" sz="4000" dirty="0">
                <a:latin typeface="+mj-lt"/>
              </a:endParaRPr>
            </a:p>
          </p:txBody>
        </p:sp>
        <p:sp>
          <p:nvSpPr>
            <p:cNvPr id="7" name="Rectangle 27"/>
            <p:cNvSpPr/>
            <p:nvPr/>
          </p:nvSpPr>
          <p:spPr>
            <a:xfrm>
              <a:off x="1219365" y="1085274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2. Menggambar Proyeksi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0" y="23681"/>
            <a:ext cx="8618483" cy="1099847"/>
            <a:chOff x="0" y="23681"/>
            <a:chExt cx="8618483" cy="1099847"/>
          </a:xfrm>
        </p:grpSpPr>
        <p:sp>
          <p:nvSpPr>
            <p:cNvPr id="8" name="テキスト プレースホルダー 5"/>
            <p:cNvSpPr txBox="1">
              <a:spLocks/>
            </p:cNvSpPr>
            <p:nvPr/>
          </p:nvSpPr>
          <p:spPr>
            <a:xfrm>
              <a:off x="0" y="165762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72624" y="196878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直角三角形 10"/>
            <p:cNvSpPr/>
            <p:nvPr/>
          </p:nvSpPr>
          <p:spPr>
            <a:xfrm rot="5400000">
              <a:off x="720673" y="763090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11" name="テキスト プレースホルダー 6"/>
            <p:cNvSpPr txBox="1">
              <a:spLocks/>
            </p:cNvSpPr>
            <p:nvPr/>
          </p:nvSpPr>
          <p:spPr>
            <a:xfrm>
              <a:off x="1066800" y="23681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12" name="正方形/長方形 15"/>
            <p:cNvSpPr/>
            <p:nvPr/>
          </p:nvSpPr>
          <p:spPr>
            <a:xfrm flipV="1">
              <a:off x="1205552" y="961087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13" name="テキスト プレースホルダー 18"/>
            <p:cNvSpPr txBox="1">
              <a:spLocks/>
            </p:cNvSpPr>
            <p:nvPr/>
          </p:nvSpPr>
          <p:spPr>
            <a:xfrm>
              <a:off x="203100" y="227871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51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269" y="67312"/>
            <a:ext cx="8470711" cy="4537290"/>
            <a:chOff x="648269" y="67312"/>
            <a:chExt cx="8470711" cy="453729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8850" y="67312"/>
              <a:ext cx="3440130" cy="4537290"/>
            </a:xfrm>
            <a:prstGeom prst="rect">
              <a:avLst/>
            </a:prstGeom>
          </p:spPr>
        </p:pic>
        <p:sp>
          <p:nvSpPr>
            <p:cNvPr id="1048742" name="TextBox 42"/>
            <p:cNvSpPr txBox="1"/>
            <p:nvPr/>
          </p:nvSpPr>
          <p:spPr>
            <a:xfrm>
              <a:off x="648269" y="2308661"/>
              <a:ext cx="4914331" cy="132343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id-ID" sz="2000" b="1" dirty="0"/>
                <a:t>I</a:t>
              </a:r>
              <a:r>
                <a:rPr lang="sv-SE" sz="2000" b="1" dirty="0"/>
                <a:t>lustrasi </a:t>
              </a:r>
              <a:r>
                <a:rPr lang="sv-SE" sz="2000" dirty="0"/>
                <a:t>berarti memberikan gambaran tentang</a:t>
              </a:r>
              <a:r>
                <a:rPr lang="id-ID" sz="2000" dirty="0"/>
                <a:t> </a:t>
              </a:r>
              <a:r>
                <a:rPr lang="sv-SE" sz="2000" dirty="0"/>
                <a:t>peristiwa atau keadaan, misalnya ilustrasi peistiwa kejadian</a:t>
              </a:r>
              <a:r>
                <a:rPr lang="id-ID" sz="2000" dirty="0"/>
                <a:t> </a:t>
              </a:r>
              <a:r>
                <a:rPr lang="sv-SE" sz="2000" dirty="0"/>
                <a:t>yang berlangsung dalam naskah atau teks.</a:t>
              </a:r>
              <a:endParaRPr lang="en-US" sz="20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678850" y="4353569"/>
              <a:ext cx="1917192" cy="167355"/>
            </a:xfrm>
            <a:prstGeom prst="rect">
              <a:avLst/>
            </a:prstGeom>
          </p:spPr>
          <p:txBody>
            <a:bodyPr wrap="none" lIns="28575" tIns="14288" rIns="28575" bIns="14288">
              <a:spAutoFit/>
            </a:bodyPr>
            <a:lstStyle/>
            <a:p>
              <a:r>
                <a:rPr lang="id-ID" sz="900" dirty="0">
                  <a:latin typeface="+mj-lt"/>
                </a:rPr>
                <a:t>Sumber: yangchauyango, pixababy.com</a:t>
              </a:r>
              <a:endParaRPr lang="id-ID" sz="4000" dirty="0">
                <a:latin typeface="+mj-lt"/>
              </a:endParaRPr>
            </a:p>
          </p:txBody>
        </p:sp>
        <p:sp>
          <p:nvSpPr>
            <p:cNvPr id="13" name="Rectangle 27"/>
            <p:cNvSpPr/>
            <p:nvPr/>
          </p:nvSpPr>
          <p:spPr>
            <a:xfrm>
              <a:off x="1219365" y="1017034"/>
              <a:ext cx="43432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3. Menggambar Ilustrasi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23681"/>
            <a:ext cx="5811615" cy="1099847"/>
            <a:chOff x="0" y="23681"/>
            <a:chExt cx="5811615" cy="1099847"/>
          </a:xfrm>
        </p:grpSpPr>
        <p:sp>
          <p:nvSpPr>
            <p:cNvPr id="14" name="テキスト プレースホルダー 5"/>
            <p:cNvSpPr txBox="1">
              <a:spLocks/>
            </p:cNvSpPr>
            <p:nvPr/>
          </p:nvSpPr>
          <p:spPr>
            <a:xfrm>
              <a:off x="0" y="165762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72624" y="196878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直角三角形 10"/>
            <p:cNvSpPr/>
            <p:nvPr/>
          </p:nvSpPr>
          <p:spPr>
            <a:xfrm rot="5400000">
              <a:off x="720673" y="763090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3" name="テキスト プレースホルダー 6"/>
            <p:cNvSpPr txBox="1">
              <a:spLocks/>
            </p:cNvSpPr>
            <p:nvPr/>
          </p:nvSpPr>
          <p:spPr>
            <a:xfrm>
              <a:off x="1066801" y="23681"/>
              <a:ext cx="4744814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4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</a:t>
              </a:r>
              <a:r>
                <a:rPr lang="it-IT" altLang="ja-JP" sz="2400" dirty="0" smtClean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       dengan </a:t>
              </a:r>
              <a:r>
                <a:rPr lang="it-IT" altLang="ja-JP" sz="24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Memodifikasi Objek</a:t>
              </a:r>
            </a:p>
          </p:txBody>
        </p:sp>
        <p:sp>
          <p:nvSpPr>
            <p:cNvPr id="24" name="正方形/長方形 15"/>
            <p:cNvSpPr/>
            <p:nvPr/>
          </p:nvSpPr>
          <p:spPr>
            <a:xfrm flipV="1">
              <a:off x="1205552" y="920141"/>
              <a:ext cx="4357048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5" name="テキスト プレースホルダー 18"/>
            <p:cNvSpPr txBox="1">
              <a:spLocks/>
            </p:cNvSpPr>
            <p:nvPr/>
          </p:nvSpPr>
          <p:spPr>
            <a:xfrm>
              <a:off x="203100" y="227871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522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04155" y="1155632"/>
            <a:ext cx="8637439" cy="3222637"/>
            <a:chOff x="304155" y="1155632"/>
            <a:chExt cx="8637439" cy="3222637"/>
          </a:xfrm>
        </p:grpSpPr>
        <p:sp>
          <p:nvSpPr>
            <p:cNvPr id="1048742" name="TextBox 42"/>
            <p:cNvSpPr txBox="1"/>
            <p:nvPr/>
          </p:nvSpPr>
          <p:spPr>
            <a:xfrm>
              <a:off x="304155" y="2025966"/>
              <a:ext cx="2927776" cy="178510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200" dirty="0" err="1"/>
                <a:t>Adapun</a:t>
              </a:r>
              <a:r>
                <a:rPr lang="es-ES" sz="2200" dirty="0"/>
                <a:t> </a:t>
              </a:r>
              <a:r>
                <a:rPr lang="es-ES" sz="2200" dirty="0" err="1"/>
                <a:t>unsur</a:t>
              </a:r>
              <a:r>
                <a:rPr lang="es-ES" sz="2200" dirty="0"/>
                <a:t> </a:t>
              </a:r>
              <a:r>
                <a:rPr lang="es-ES" sz="2200" dirty="0" err="1"/>
                <a:t>utama</a:t>
              </a:r>
              <a:r>
                <a:rPr lang="es-ES" sz="2200" dirty="0"/>
                <a:t> yang </a:t>
              </a:r>
              <a:r>
                <a:rPr lang="es-ES" sz="2200" dirty="0" err="1"/>
                <a:t>terdapat</a:t>
              </a:r>
              <a:r>
                <a:rPr lang="es-ES" sz="2200" dirty="0"/>
                <a:t> </a:t>
              </a:r>
              <a:r>
                <a:rPr lang="es-ES" sz="2200" dirty="0" err="1"/>
                <a:t>dalam</a:t>
              </a:r>
              <a:r>
                <a:rPr lang="es-ES" sz="2200" dirty="0"/>
                <a:t> gambar</a:t>
              </a:r>
              <a:r>
                <a:rPr lang="id-ID" sz="2200" dirty="0"/>
                <a:t> </a:t>
              </a:r>
              <a:r>
                <a:rPr lang="es-ES" sz="2200" dirty="0" err="1"/>
                <a:t>ilustrasi</a:t>
              </a:r>
              <a:r>
                <a:rPr lang="es-ES" sz="2200" dirty="0"/>
                <a:t> </a:t>
              </a:r>
              <a:r>
                <a:rPr lang="es-ES" sz="2200" dirty="0" err="1"/>
                <a:t>adalah</a:t>
              </a:r>
              <a:r>
                <a:rPr lang="es-ES" sz="2200" dirty="0"/>
                <a:t> </a:t>
              </a:r>
              <a:r>
                <a:rPr lang="es-ES" sz="2200" b="1" dirty="0" err="1"/>
                <a:t>manusia</a:t>
              </a:r>
              <a:r>
                <a:rPr lang="es-ES" sz="2200" b="1" dirty="0"/>
                <a:t>, </a:t>
              </a:r>
              <a:r>
                <a:rPr lang="es-ES" sz="2200" b="1" dirty="0" err="1"/>
                <a:t>hewan</a:t>
              </a:r>
              <a:r>
                <a:rPr lang="es-ES" sz="2200" b="1" dirty="0"/>
                <a:t>, </a:t>
              </a:r>
              <a:r>
                <a:rPr lang="es-ES" sz="2200" dirty="0"/>
                <a:t>dan</a:t>
              </a:r>
              <a:r>
                <a:rPr lang="es-ES" sz="2200" b="1" dirty="0"/>
                <a:t> </a:t>
              </a:r>
              <a:r>
                <a:rPr lang="es-ES" sz="2200" b="1" dirty="0" err="1"/>
                <a:t>tumbuhan</a:t>
              </a:r>
              <a:r>
                <a:rPr lang="es-ES" sz="2200" dirty="0"/>
                <a:t>.</a:t>
              </a:r>
              <a:endParaRPr lang="en-US" sz="22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36156" y="1796614"/>
              <a:ext cx="5405438" cy="235301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3536156" y="4195526"/>
              <a:ext cx="2471831" cy="182743"/>
            </a:xfrm>
            <a:prstGeom prst="rect">
              <a:avLst/>
            </a:prstGeom>
          </p:spPr>
          <p:txBody>
            <a:bodyPr wrap="none" lIns="28575" tIns="14288" rIns="28575" bIns="14288">
              <a:spAutoFit/>
            </a:bodyPr>
            <a:lstStyle/>
            <a:p>
              <a:r>
                <a:rPr lang="id-ID" sz="1000" dirty="0">
                  <a:latin typeface="+mj-lt"/>
                </a:rPr>
                <a:t>Sumber: Crisco 1492, commons.wikimedia.org</a:t>
              </a:r>
            </a:p>
          </p:txBody>
        </p:sp>
        <p:sp>
          <p:nvSpPr>
            <p:cNvPr id="13" name="Rectangle 27"/>
            <p:cNvSpPr/>
            <p:nvPr/>
          </p:nvSpPr>
          <p:spPr>
            <a:xfrm>
              <a:off x="1219365" y="1155632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3. Menggambar Ilustrasi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0" y="94039"/>
            <a:ext cx="8618483" cy="1099847"/>
            <a:chOff x="0" y="94039"/>
            <a:chExt cx="8618483" cy="1099847"/>
          </a:xfrm>
        </p:grpSpPr>
        <p:sp>
          <p:nvSpPr>
            <p:cNvPr id="14" name="テキスト プレースホルダー 5"/>
            <p:cNvSpPr txBox="1">
              <a:spLocks/>
            </p:cNvSpPr>
            <p:nvPr/>
          </p:nvSpPr>
          <p:spPr>
            <a:xfrm>
              <a:off x="0" y="236120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72624" y="267236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直角三角形 10"/>
            <p:cNvSpPr/>
            <p:nvPr/>
          </p:nvSpPr>
          <p:spPr>
            <a:xfrm rot="5400000">
              <a:off x="720673" y="833448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3" name="テキスト プレースホルダー 6"/>
            <p:cNvSpPr txBox="1">
              <a:spLocks/>
            </p:cNvSpPr>
            <p:nvPr/>
          </p:nvSpPr>
          <p:spPr>
            <a:xfrm>
              <a:off x="1066800" y="94039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24" name="正方形/長方形 15"/>
            <p:cNvSpPr/>
            <p:nvPr/>
          </p:nvSpPr>
          <p:spPr>
            <a:xfrm flipV="1">
              <a:off x="1205552" y="1031445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5" name="テキスト プレースホルダー 18"/>
            <p:cNvSpPr txBox="1">
              <a:spLocks/>
            </p:cNvSpPr>
            <p:nvPr/>
          </p:nvSpPr>
          <p:spPr>
            <a:xfrm>
              <a:off x="203100" y="298229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324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19365" y="1061036"/>
            <a:ext cx="6934035" cy="3605046"/>
            <a:chOff x="1219365" y="1061036"/>
            <a:chExt cx="6934035" cy="3605046"/>
          </a:xfrm>
        </p:grpSpPr>
        <p:pic>
          <p:nvPicPr>
            <p:cNvPr id="12" name="Picture 2" descr="Teacher with a blackboard design Free Vector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36" r="979" b="33774"/>
            <a:stretch/>
          </p:blipFill>
          <p:spPr bwMode="auto">
            <a:xfrm>
              <a:off x="1397407" y="1518525"/>
              <a:ext cx="6374994" cy="3147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5638800" y="4324350"/>
              <a:ext cx="1482699" cy="182743"/>
            </a:xfrm>
            <a:prstGeom prst="rect">
              <a:avLst/>
            </a:prstGeom>
          </p:spPr>
          <p:txBody>
            <a:bodyPr wrap="square" lIns="28575" tIns="14288" rIns="28575" bIns="14288">
              <a:spAutoFit/>
            </a:bodyPr>
            <a:lstStyle/>
            <a:p>
              <a:r>
                <a:rPr lang="id-ID" sz="1000" dirty="0"/>
                <a:t>http://www.freepik.com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51435" y="1825516"/>
              <a:ext cx="2590800" cy="1967847"/>
            </a:xfrm>
            <a:prstGeom prst="rect">
              <a:avLst/>
            </a:prstGeom>
            <a:noFill/>
          </p:spPr>
          <p:txBody>
            <a:bodyPr wrap="square" lIns="28575" tIns="14288" rIns="28575" bIns="14288" rtlCol="0">
              <a:spAutoFit/>
            </a:bodyPr>
            <a:lstStyle/>
            <a:p>
              <a:r>
                <a:rPr lang="id-ID" sz="1800" dirty="0">
                  <a:solidFill>
                    <a:schemeClr val="bg1"/>
                  </a:solidFill>
                </a:rPr>
                <a:t>Terdapat empat corak dalam gambar ilustrasi, yaitu :</a:t>
              </a:r>
            </a:p>
            <a:p>
              <a:pPr marL="285750" indent="-285750">
                <a:buAutoNum type="arabicPeriod"/>
              </a:pPr>
              <a:r>
                <a:rPr lang="id-ID" sz="1800" dirty="0">
                  <a:solidFill>
                    <a:schemeClr val="bg1"/>
                  </a:solidFill>
                </a:rPr>
                <a:t>Realis,</a:t>
              </a:r>
            </a:p>
            <a:p>
              <a:pPr marL="285750" indent="-285750">
                <a:buAutoNum type="arabicPeriod"/>
              </a:pPr>
              <a:r>
                <a:rPr lang="id-ID" sz="1800" dirty="0">
                  <a:solidFill>
                    <a:schemeClr val="bg1"/>
                  </a:solidFill>
                </a:rPr>
                <a:t>Karikatur,</a:t>
              </a:r>
            </a:p>
            <a:p>
              <a:pPr marL="285750" indent="-285750">
                <a:buAutoNum type="arabicPeriod"/>
              </a:pPr>
              <a:r>
                <a:rPr lang="id-ID" sz="1800" dirty="0">
                  <a:solidFill>
                    <a:schemeClr val="bg1"/>
                  </a:solidFill>
                </a:rPr>
                <a:t>Kartun, dan </a:t>
              </a:r>
            </a:p>
            <a:p>
              <a:pPr marL="285750" indent="-285750">
                <a:buAutoNum type="arabicPeriod"/>
              </a:pPr>
              <a:r>
                <a:rPr lang="id-ID" sz="1800" dirty="0">
                  <a:solidFill>
                    <a:schemeClr val="bg1"/>
                  </a:solidFill>
                </a:rPr>
                <a:t>Dekoratif.</a:t>
              </a:r>
            </a:p>
          </p:txBody>
        </p:sp>
        <p:sp>
          <p:nvSpPr>
            <p:cNvPr id="11" name="Rectangle 27"/>
            <p:cNvSpPr/>
            <p:nvPr/>
          </p:nvSpPr>
          <p:spPr>
            <a:xfrm>
              <a:off x="1219365" y="1061036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3. Menggambar Ilustrasi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0" y="-557"/>
            <a:ext cx="8618483" cy="1099847"/>
            <a:chOff x="0" y="-557"/>
            <a:chExt cx="8618483" cy="1099847"/>
          </a:xfrm>
        </p:grpSpPr>
        <p:sp>
          <p:nvSpPr>
            <p:cNvPr id="15" name="テキスト プレースホルダー 5"/>
            <p:cNvSpPr txBox="1">
              <a:spLocks/>
            </p:cNvSpPr>
            <p:nvPr/>
          </p:nvSpPr>
          <p:spPr>
            <a:xfrm>
              <a:off x="0" y="141524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72624" y="172640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直角三角形 10"/>
            <p:cNvSpPr/>
            <p:nvPr/>
          </p:nvSpPr>
          <p:spPr>
            <a:xfrm rot="5400000">
              <a:off x="720673" y="738852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3" name="テキスト プレースホルダー 6"/>
            <p:cNvSpPr txBox="1">
              <a:spLocks/>
            </p:cNvSpPr>
            <p:nvPr/>
          </p:nvSpPr>
          <p:spPr>
            <a:xfrm>
              <a:off x="1066800" y="-557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24" name="正方形/長方形 15"/>
            <p:cNvSpPr/>
            <p:nvPr/>
          </p:nvSpPr>
          <p:spPr>
            <a:xfrm flipV="1">
              <a:off x="1205552" y="936849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5" name="テキスト プレースホルダー 18"/>
            <p:cNvSpPr txBox="1">
              <a:spLocks/>
            </p:cNvSpPr>
            <p:nvPr/>
          </p:nvSpPr>
          <p:spPr>
            <a:xfrm>
              <a:off x="203100" y="203633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0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2624" y="1061036"/>
            <a:ext cx="7880776" cy="3539275"/>
            <a:chOff x="272624" y="1061036"/>
            <a:chExt cx="7880776" cy="353927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2624" y="1662389"/>
              <a:ext cx="4429603" cy="2761091"/>
            </a:xfrm>
            <a:prstGeom prst="rect">
              <a:avLst/>
            </a:prstGeom>
          </p:spPr>
        </p:pic>
        <p:sp>
          <p:nvSpPr>
            <p:cNvPr id="22" name="TextBox 42"/>
            <p:cNvSpPr txBox="1"/>
            <p:nvPr/>
          </p:nvSpPr>
          <p:spPr>
            <a:xfrm>
              <a:off x="4842641" y="2419350"/>
              <a:ext cx="3297111" cy="144655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sv-SE" sz="2200" dirty="0"/>
                <a:t>Terdapat </a:t>
              </a:r>
              <a:r>
                <a:rPr lang="sv-SE" sz="2200" b="1" dirty="0"/>
                <a:t>tiga ragam </a:t>
              </a:r>
              <a:r>
                <a:rPr lang="sv-SE" sz="2200" dirty="0"/>
                <a:t>gambar ilustrasi, yaitu komik, kover,</a:t>
              </a:r>
              <a:r>
                <a:rPr lang="id-ID" sz="2200" dirty="0"/>
                <a:t> </a:t>
              </a:r>
              <a:r>
                <a:rPr lang="sv-SE" sz="2200" dirty="0"/>
                <a:t>dan ilustrasi karya sastra.</a:t>
              </a:r>
              <a:endParaRPr lang="en-US" sz="22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72624" y="4417568"/>
              <a:ext cx="2864567" cy="182743"/>
            </a:xfrm>
            <a:prstGeom prst="rect">
              <a:avLst/>
            </a:prstGeom>
          </p:spPr>
          <p:txBody>
            <a:bodyPr wrap="none" lIns="28575" tIns="14288" rIns="28575" bIns="14288">
              <a:spAutoFit/>
            </a:bodyPr>
            <a:lstStyle/>
            <a:p>
              <a:r>
                <a:rPr lang="id-ID" sz="1000" dirty="0">
                  <a:latin typeface="+mj-lt"/>
                </a:rPr>
                <a:t>Sumber: brett Jordan via keane on comics, flickr.com</a:t>
              </a:r>
              <a:endParaRPr lang="id-ID" sz="4400" dirty="0">
                <a:latin typeface="+mj-lt"/>
              </a:endParaRPr>
            </a:p>
          </p:txBody>
        </p:sp>
        <p:sp>
          <p:nvSpPr>
            <p:cNvPr id="13" name="Rectangle 27"/>
            <p:cNvSpPr/>
            <p:nvPr/>
          </p:nvSpPr>
          <p:spPr>
            <a:xfrm>
              <a:off x="1219365" y="1061036"/>
              <a:ext cx="69340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3. Menggambar Ilustrasi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-557"/>
            <a:ext cx="8618483" cy="1099847"/>
            <a:chOff x="0" y="-557"/>
            <a:chExt cx="8618483" cy="1099847"/>
          </a:xfrm>
        </p:grpSpPr>
        <p:sp>
          <p:nvSpPr>
            <p:cNvPr id="14" name="テキスト プレースホルダー 5"/>
            <p:cNvSpPr txBox="1">
              <a:spLocks/>
            </p:cNvSpPr>
            <p:nvPr/>
          </p:nvSpPr>
          <p:spPr>
            <a:xfrm>
              <a:off x="0" y="141524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72624" y="172640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直角三角形 10"/>
            <p:cNvSpPr/>
            <p:nvPr/>
          </p:nvSpPr>
          <p:spPr>
            <a:xfrm rot="5400000">
              <a:off x="720673" y="738852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6" name="テキスト プレースホルダー 6"/>
            <p:cNvSpPr txBox="1">
              <a:spLocks/>
            </p:cNvSpPr>
            <p:nvPr/>
          </p:nvSpPr>
          <p:spPr>
            <a:xfrm>
              <a:off x="1066800" y="-557"/>
              <a:ext cx="7551683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27" name="正方形/長方形 15"/>
            <p:cNvSpPr/>
            <p:nvPr/>
          </p:nvSpPr>
          <p:spPr>
            <a:xfrm flipV="1">
              <a:off x="1205552" y="936849"/>
              <a:ext cx="6934200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8" name="テキスト プレースホルダー 18"/>
            <p:cNvSpPr txBox="1">
              <a:spLocks/>
            </p:cNvSpPr>
            <p:nvPr/>
          </p:nvSpPr>
          <p:spPr>
            <a:xfrm>
              <a:off x="203100" y="203633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864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19364" y="67762"/>
            <a:ext cx="7924636" cy="4845147"/>
            <a:chOff x="1219364" y="67762"/>
            <a:chExt cx="7924636" cy="484514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t="26757"/>
            <a:stretch/>
          </p:blipFill>
          <p:spPr>
            <a:xfrm>
              <a:off x="6629400" y="67762"/>
              <a:ext cx="2312294" cy="48451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TextBox 42"/>
            <p:cNvSpPr txBox="1"/>
            <p:nvPr/>
          </p:nvSpPr>
          <p:spPr>
            <a:xfrm>
              <a:off x="1219364" y="2343150"/>
              <a:ext cx="5257635" cy="76944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sv-SE" sz="2200" b="1" dirty="0"/>
                <a:t>Media</a:t>
              </a:r>
              <a:r>
                <a:rPr lang="id-ID" sz="2200" b="1" dirty="0"/>
                <a:t> gambar </a:t>
              </a:r>
              <a:r>
                <a:rPr lang="id-ID" sz="2200" dirty="0"/>
                <a:t>ilustrasi dapat berbentuk hitam putih dan berwarna.</a:t>
              </a:r>
              <a:endParaRPr lang="en-US" sz="2200" dirty="0"/>
            </a:p>
          </p:txBody>
        </p:sp>
        <p:sp>
          <p:nvSpPr>
            <p:cNvPr id="13" name="Rectangle 12"/>
            <p:cNvSpPr/>
            <p:nvPr/>
          </p:nvSpPr>
          <p:spPr>
            <a:xfrm rot="16200000">
              <a:off x="7969800" y="3320812"/>
              <a:ext cx="2165657" cy="182743"/>
            </a:xfrm>
            <a:prstGeom prst="rect">
              <a:avLst/>
            </a:prstGeom>
          </p:spPr>
          <p:txBody>
            <a:bodyPr wrap="none" lIns="28575" tIns="14288" rIns="28575" bIns="14288">
              <a:spAutoFit/>
            </a:bodyPr>
            <a:lstStyle/>
            <a:p>
              <a:r>
                <a:rPr lang="id-ID" sz="1000" dirty="0">
                  <a:latin typeface="+mj-lt"/>
                </a:rPr>
                <a:t>Sumber: WikimediaImages, pixabay.com</a:t>
              </a:r>
            </a:p>
          </p:txBody>
        </p:sp>
        <p:sp>
          <p:nvSpPr>
            <p:cNvPr id="14" name="Rectangle 27"/>
            <p:cNvSpPr/>
            <p:nvPr/>
          </p:nvSpPr>
          <p:spPr>
            <a:xfrm>
              <a:off x="1219365" y="1061036"/>
              <a:ext cx="52576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3. Menggambar Ilustrasi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0" y="-557"/>
            <a:ext cx="6629400" cy="1099847"/>
            <a:chOff x="0" y="-557"/>
            <a:chExt cx="6629400" cy="1099847"/>
          </a:xfrm>
        </p:grpSpPr>
        <p:sp>
          <p:nvSpPr>
            <p:cNvPr id="23" name="テキスト プレースホルダー 5"/>
            <p:cNvSpPr txBox="1">
              <a:spLocks/>
            </p:cNvSpPr>
            <p:nvPr/>
          </p:nvSpPr>
          <p:spPr>
            <a:xfrm>
              <a:off x="0" y="141524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72624" y="172640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直角三角形 10"/>
            <p:cNvSpPr/>
            <p:nvPr/>
          </p:nvSpPr>
          <p:spPr>
            <a:xfrm rot="5400000">
              <a:off x="720673" y="738852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6" name="テキスト プレースホルダー 6"/>
            <p:cNvSpPr txBox="1">
              <a:spLocks/>
            </p:cNvSpPr>
            <p:nvPr/>
          </p:nvSpPr>
          <p:spPr>
            <a:xfrm>
              <a:off x="1066801" y="-557"/>
              <a:ext cx="5562599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27" name="正方形/長方形 15"/>
            <p:cNvSpPr/>
            <p:nvPr/>
          </p:nvSpPr>
          <p:spPr>
            <a:xfrm flipV="1">
              <a:off x="1205552" y="936848"/>
              <a:ext cx="5271448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8" name="テキスト プレースホルダー 18"/>
            <p:cNvSpPr txBox="1">
              <a:spLocks/>
            </p:cNvSpPr>
            <p:nvPr/>
          </p:nvSpPr>
          <p:spPr>
            <a:xfrm>
              <a:off x="203100" y="203633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9" name="Picture 2" descr="E:\ELISA\ERLANGGA LISA\2017\TEMPLATE PPT\SMA SENI BUDAYA kelompok wajib\SMA SENI BUDAYA bann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1200"/>
            <a:ext cx="91440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54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2624" y="1022936"/>
            <a:ext cx="8871376" cy="3657176"/>
            <a:chOff x="272624" y="1022936"/>
            <a:chExt cx="8871376" cy="365717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t="7416" b="25630"/>
            <a:stretch/>
          </p:blipFill>
          <p:spPr>
            <a:xfrm>
              <a:off x="2653874" y="1535413"/>
              <a:ext cx="6490126" cy="2961956"/>
            </a:xfrm>
            <a:prstGeom prst="rect">
              <a:avLst/>
            </a:prstGeom>
          </p:spPr>
        </p:pic>
        <p:sp>
          <p:nvSpPr>
            <p:cNvPr id="22" name="TextBox 42"/>
            <p:cNvSpPr txBox="1"/>
            <p:nvPr/>
          </p:nvSpPr>
          <p:spPr>
            <a:xfrm>
              <a:off x="272624" y="2866153"/>
              <a:ext cx="3080176" cy="163121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sv-SE" sz="2000" dirty="0"/>
                <a:t>Terdapat </a:t>
              </a:r>
              <a:r>
                <a:rPr lang="sv-SE" sz="2000" b="1" dirty="0"/>
                <a:t>lima teknik </a:t>
              </a:r>
              <a:r>
                <a:rPr lang="sv-SE" sz="2000" dirty="0"/>
                <a:t>yang dapat digunakan dalam</a:t>
              </a:r>
              <a:r>
                <a:rPr lang="id-ID" sz="2000" dirty="0"/>
                <a:t> </a:t>
              </a:r>
              <a:r>
                <a:rPr lang="sv-SE" sz="2000" dirty="0"/>
                <a:t>membuat gambar ilustrasi, yaitu </a:t>
              </a:r>
              <a:r>
                <a:rPr lang="id-ID" sz="2000" dirty="0"/>
                <a:t>arsir, dusel, pointilis, aquarel, blok/ Silhouette.</a:t>
              </a:r>
              <a:endParaRPr lang="en-US" sz="20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653874" y="4497369"/>
              <a:ext cx="2450992" cy="182743"/>
            </a:xfrm>
            <a:prstGeom prst="rect">
              <a:avLst/>
            </a:prstGeom>
          </p:spPr>
          <p:txBody>
            <a:bodyPr wrap="none" lIns="28575" tIns="14288" rIns="28575" bIns="14288">
              <a:spAutoFit/>
            </a:bodyPr>
            <a:lstStyle/>
            <a:p>
              <a:r>
                <a:rPr lang="en-US" sz="1000" dirty="0" err="1">
                  <a:latin typeface="+mj-lt"/>
                </a:rPr>
                <a:t>Sumber</a:t>
              </a:r>
              <a:r>
                <a:rPr lang="en-US" sz="1000" dirty="0">
                  <a:latin typeface="+mj-lt"/>
                </a:rPr>
                <a:t>: Louis </a:t>
              </a:r>
              <a:r>
                <a:rPr lang="en-US" sz="1000" dirty="0" err="1">
                  <a:latin typeface="+mj-lt"/>
                </a:rPr>
                <a:t>Payet</a:t>
              </a:r>
              <a:r>
                <a:rPr lang="en-US" sz="1000" dirty="0">
                  <a:latin typeface="+mj-lt"/>
                </a:rPr>
                <a:t>, commons wikimedia.org</a:t>
              </a:r>
              <a:endParaRPr lang="id-ID" sz="4400" dirty="0">
                <a:latin typeface="+mj-lt"/>
              </a:endParaRPr>
            </a:p>
          </p:txBody>
        </p:sp>
        <p:sp>
          <p:nvSpPr>
            <p:cNvPr id="14" name="Rectangle 27"/>
            <p:cNvSpPr/>
            <p:nvPr/>
          </p:nvSpPr>
          <p:spPr>
            <a:xfrm>
              <a:off x="1219365" y="1022936"/>
              <a:ext cx="6857835" cy="4574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575" tIns="14288" rIns="28575" bIns="14288" rtlCol="0" anchor="ctr"/>
            <a:lstStyle/>
            <a:p>
              <a:pPr indent="153918"/>
              <a:r>
                <a:rPr lang="id-ID" sz="2600" dirty="0"/>
                <a:t>3. Menggambar Ilustrasi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-557"/>
            <a:ext cx="8458200" cy="1099847"/>
            <a:chOff x="0" y="-557"/>
            <a:chExt cx="8458200" cy="1099847"/>
          </a:xfrm>
        </p:grpSpPr>
        <p:sp>
          <p:nvSpPr>
            <p:cNvPr id="23" name="テキスト プレースホルダー 5"/>
            <p:cNvSpPr txBox="1">
              <a:spLocks/>
            </p:cNvSpPr>
            <p:nvPr/>
          </p:nvSpPr>
          <p:spPr>
            <a:xfrm>
              <a:off x="0" y="141524"/>
              <a:ext cx="1066800" cy="647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horz" lIns="163275" tIns="81638" rIns="163275" bIns="81638" rtlCol="0">
              <a:norm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2400" kern="1200" baseline="0">
                  <a:solidFill>
                    <a:schemeClr val="tx2"/>
                  </a:solidFill>
                  <a:latin typeface="Route 159 UltraLight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Route 159 UltraLight" pitchFamily="50" charset="0"/>
                  <a:cs typeface="+mn-cs"/>
                </a:rPr>
                <a:t> </a:t>
              </a:r>
              <a:endPara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Route 159 UltraLight" pitchFamily="50" charset="0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72624" y="172640"/>
              <a:ext cx="543787" cy="5676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直角三角形 10"/>
            <p:cNvSpPr/>
            <p:nvPr/>
          </p:nvSpPr>
          <p:spPr>
            <a:xfrm rot="5400000">
              <a:off x="720673" y="738852"/>
              <a:ext cx="288034" cy="432841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6" name="テキスト プレースホルダー 6"/>
            <p:cNvSpPr txBox="1">
              <a:spLocks/>
            </p:cNvSpPr>
            <p:nvPr/>
          </p:nvSpPr>
          <p:spPr>
            <a:xfrm>
              <a:off x="1066801" y="-557"/>
              <a:ext cx="7391399" cy="567680"/>
            </a:xfrm>
            <a:prstGeom prst="rect">
              <a:avLst/>
            </a:prstGeom>
            <a:noFill/>
          </p:spPr>
          <p:txBody>
            <a:bodyPr vert="horz" lIns="163275" tIns="81638" rIns="163275" bIns="81638" rtlCol="0" anchor="t">
              <a:noAutofit/>
            </a:bodyPr>
            <a:lstStyle>
              <a:lvl1pPr marL="0" indent="0" algn="l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3200" i="0" kern="1200" baseline="0">
                  <a:solidFill>
                    <a:schemeClr val="accent1"/>
                  </a:solidFill>
                  <a:latin typeface="Route 159 SemiBold" pitchFamily="50" charset="0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defRPr/>
              </a:pPr>
              <a:r>
                <a:rPr lang="it-IT" altLang="ja-JP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cs typeface="Arial" pitchFamily="34" charset="0"/>
                </a:rPr>
                <a:t>Jenis Karya Seni Rupa Dua Dimensi dengan Memodifikasi Objek</a:t>
              </a:r>
            </a:p>
          </p:txBody>
        </p:sp>
        <p:sp>
          <p:nvSpPr>
            <p:cNvPr id="27" name="正方形/長方形 15"/>
            <p:cNvSpPr/>
            <p:nvPr/>
          </p:nvSpPr>
          <p:spPr>
            <a:xfrm flipV="1">
              <a:off x="1205552" y="936847"/>
              <a:ext cx="6871648" cy="45719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Open Sans"/>
                <a:cs typeface="+mn-cs"/>
              </a:endParaRPr>
            </a:p>
          </p:txBody>
        </p:sp>
        <p:sp>
          <p:nvSpPr>
            <p:cNvPr id="28" name="テキスト プレースホルダー 18"/>
            <p:cNvSpPr txBox="1">
              <a:spLocks/>
            </p:cNvSpPr>
            <p:nvPr/>
          </p:nvSpPr>
          <p:spPr>
            <a:xfrm>
              <a:off x="203100" y="203633"/>
              <a:ext cx="711300" cy="457200"/>
            </a:xfrm>
            <a:prstGeom prst="rect">
              <a:avLst/>
            </a:prstGeom>
          </p:spPr>
          <p:txBody>
            <a:bodyPr vert="horz" lIns="163275" tIns="81638" rIns="163275" bIns="81638" rtlCol="0" anchor="ctr">
              <a:noAutofit/>
            </a:bodyPr>
            <a:lstStyle>
              <a:lvl1pPr marL="0" indent="0" algn="ctr" defTabSz="1632753" rtl="0" eaLnBrk="1" latinLnBrk="0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kumimoji="1" sz="9600" kern="12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1326612" indent="-510235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040941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4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317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673693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490070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5306446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6122822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939199" indent="-408188" algn="l" defTabSz="1632753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632753" rtl="0" eaLnBrk="1" fontAlgn="auto" latinLnBrk="0" hangingPunct="1">
                <a:lnSpc>
                  <a:spcPct val="12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altLang="ja-JP" sz="3200" b="1" noProof="0" dirty="0" smtClean="0">
                  <a:latin typeface="Arial" pitchFamily="34" charset="0"/>
                  <a:cs typeface="Arial" pitchFamily="34" charset="0"/>
                </a:rPr>
                <a:t>B</a:t>
              </a:r>
              <a:endParaRPr kumimoji="1" lang="ja-JP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9" name="Picture 2" descr="E:\ELISA\ERLANGGA LISA\2017\TEMPLATE PPT\SMA SENI BUDAYA kelompok wajib\SMA SENI BUDAYA bann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1200"/>
            <a:ext cx="91440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95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</TotalTime>
  <Words>830</Words>
  <Application>Microsoft Office PowerPoint</Application>
  <PresentationFormat>On-screen Show (16:9)</PresentationFormat>
  <Paragraphs>148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EASYMEDIA</dc:creator>
  <cp:lastModifiedBy>Elisa Putri Andini</cp:lastModifiedBy>
  <cp:revision>294</cp:revision>
  <dcterms:created xsi:type="dcterms:W3CDTF">2015-03-15T11:18:35Z</dcterms:created>
  <dcterms:modified xsi:type="dcterms:W3CDTF">2017-10-12T09:29:51Z</dcterms:modified>
</cp:coreProperties>
</file>