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365760"/>
            <a:ext cx="2011680" cy="2011680"/>
          </a:xfrm>
          <a:prstGeom prst="ellipse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515600" y="4480560"/>
            <a:ext cx="1280160" cy="1280160"/>
          </a:xfrm>
          <a:prstGeom prst="ellipse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82880" y="5303520"/>
            <a:ext cx="1645920" cy="1645920"/>
          </a:xfrm>
          <a:prstGeom prst="ellipse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9875520" cy="1920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MENYUSUN SOAL SAS</a:t>
            </a:r>
          </a:p>
          <a:p>
            <a:pPr>
              <a:defRPr sz="3200" b="1">
                <a:solidFill>
                  <a:srgbClr val="ECB13E"/>
                </a:solidFill>
              </a:defRPr>
            </a:pPr>
            <a:r>
              <a:t>Bahasa Indonesia</a:t>
            </a:r>
          </a:p>
          <a:p>
            <a:pPr>
              <a:defRPr sz="2000">
                <a:solidFill>
                  <a:srgbClr val="D7E6F2"/>
                </a:solidFill>
              </a:defRPr>
            </a:pPr>
            <a:r>
              <a:t>Strategi LOTS • MOTS • HOTS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4160520"/>
            <a:ext cx="89611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</a:defRPr>
            </a:pPr>
            <a:r>
              <a:t>Bahan presentasi tutor sebaya • Workshop Guru Mata Pelajaran</a:t>
            </a:r>
          </a:p>
          <a:p>
            <a:pPr>
              <a:defRPr sz="1400">
                <a:solidFill>
                  <a:srgbClr val="C8D7E6"/>
                </a:solidFill>
              </a:defRPr>
            </a:pPr>
            <a:r>
              <a:t>Dari tujuan pembelajaran → kisi-kisi → stimulus → soal berkualitas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Tujuan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88A"/>
                </a:solidFill>
              </a:defRPr>
            </a:pPr>
            <a:r>
              <a:t>Setelah sesi ini, guru mampu: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232D3A"/>
                </a:solidFill>
              </a:defRPr>
            </a:pPr>
            <a:r>
              <a:t>Menjelaskan perbedaan LOTS, MOTS, dan HOTS.</a:t>
            </a:r>
          </a:p>
          <a:p>
            <a:pPr>
              <a:spcAft>
                <a:spcPts val="1200"/>
              </a:spcAft>
              <a:defRPr sz="2000" b="0">
                <a:solidFill>
                  <a:srgbClr val="232D3A"/>
                </a:solidFill>
              </a:defRPr>
            </a:pPr>
            <a:r>
              <a:t>Menghubungkan tujuan pembelajaran dengan level kognitif C1–C6.</a:t>
            </a:r>
          </a:p>
          <a:p>
            <a:pPr>
              <a:spcAft>
                <a:spcPts val="1200"/>
              </a:spcAft>
              <a:defRPr sz="2000" b="0">
                <a:solidFill>
                  <a:srgbClr val="232D3A"/>
                </a:solidFill>
              </a:defRPr>
            </a:pPr>
            <a:r>
              <a:t>Merancang stimulus Bahasa Indonesia yang kontekstual dan bermakna.</a:t>
            </a:r>
          </a:p>
          <a:p>
            <a:pPr>
              <a:spcAft>
                <a:spcPts val="1200"/>
              </a:spcAft>
              <a:defRPr sz="2000" b="0">
                <a:solidFill>
                  <a:srgbClr val="232D3A"/>
                </a:solidFill>
              </a:defRPr>
            </a:pPr>
            <a:r>
              <a:t>Menyusun soal SAS dengan distraktor yang berfungsi.</a:t>
            </a:r>
          </a:p>
          <a:p>
            <a:pPr>
              <a:spcAft>
                <a:spcPts val="1200"/>
              </a:spcAft>
              <a:defRPr sz="2000" b="0">
                <a:solidFill>
                  <a:srgbClr val="232D3A"/>
                </a:solidFill>
              </a:defRPr>
            </a:pPr>
            <a:r>
              <a:t>Memeriksa kembali kualitas soal sebelum digunakan.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Peta Kemampuan Berpikir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0876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508760"/>
            <a:ext cx="91440" cy="3474720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1709928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LOTS | C1–C2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221991"/>
            <a:ext cx="30175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Mengingat dan memahami</a:t>
            </a:r>
            <a:br/>
            <a:br/>
            <a:r>
              <a:t>• Informasi relatif langsung</a:t>
            </a:r>
            <a:br/>
            <a:r>
              <a:t>• Stimulus sederhana</a:t>
            </a:r>
            <a:br/>
            <a:r>
              <a:t>• Fondasi pengetahuan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50876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70832" y="1508760"/>
            <a:ext cx="91440" cy="3474720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6864" y="1709928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MOTS | C3–C4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6864" y="2221991"/>
            <a:ext cx="30175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Menerapkan dan menganalisis</a:t>
            </a:r>
            <a:br/>
            <a:br/>
            <a:r>
              <a:t>• Menggunakan konsep</a:t>
            </a:r>
            <a:br/>
            <a:r>
              <a:t>• Mengolah beberapa informasi</a:t>
            </a:r>
            <a:br/>
            <a:r>
              <a:t>• Masalah kontekstual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1583" y="1508760"/>
            <a:ext cx="34747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01583" y="1508760"/>
            <a:ext cx="91440" cy="3474720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57615" y="1709928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HOTS | C4 kompleks–C6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7615" y="2221991"/>
            <a:ext cx="301752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Menganalisis, mengevaluasi, mencipta</a:t>
            </a:r>
            <a:br/>
            <a:br/>
            <a:r>
              <a:t>• Bukti &amp; alasan</a:t>
            </a:r>
            <a:br/>
            <a:r>
              <a:t>• Keputusan/penilaian</a:t>
            </a:r>
            <a:br/>
            <a:r>
              <a:t>• Solusi/produk baru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Taksonomi Bloom Revisi → KKO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91440" cy="566928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" y="1618488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130552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Mengingat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417320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menyebutkan, mengidentifikasi, memilih, mengenali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167128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167128"/>
            <a:ext cx="91440" cy="566928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1832" y="2368296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1832" y="2880360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Memahami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167128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menjelaskan, menguraikan, menafsirkan, mengklasifikasikan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916936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2916936"/>
            <a:ext cx="91440" cy="566928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1832" y="3118104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" y="3630168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Menerapkan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2916936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menerapkan, menggunakan, menentukan, menyelesaikan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666744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3666744"/>
            <a:ext cx="91440" cy="566928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1832" y="3867911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" y="4379976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Menganalisis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3666744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menganalisis, membedakan, menghubungkan, menelaah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5800" y="4416552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85800" y="4416552"/>
            <a:ext cx="91440" cy="566928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1832" y="4617720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1832" y="5129784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Mengevaluasi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5960" y="4416552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menilai, mengkritik, menguji, memvalidasi, mempertimbangkan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166359"/>
            <a:ext cx="114300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85800" y="5166359"/>
            <a:ext cx="91440" cy="566928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41832" y="5367527"/>
            <a:ext cx="685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1832" y="5879592"/>
            <a:ext cx="685800" cy="-301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Mencipta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65960" y="5166359"/>
            <a:ext cx="94183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D3A"/>
                </a:solidFill>
              </a:defRPr>
            </a:pPr>
            <a:r>
              <a:t>merancang, menyusun, mengembangkan, merumuskan, memodifikasi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Catatan Penting tentang KKO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106984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91440" cy="1371600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1755648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KKO bukan satu-satunya penentu level soal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267712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Kata kerja yang sama dapat menuntut proses berpikir berbeda, bergantung pada stimulus, konteks, kompleksitas informasi, dan tuntutan pertanyaan.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00400"/>
            <a:ext cx="516636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200400"/>
            <a:ext cx="91440" cy="2103120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7552" y="3401568"/>
            <a:ext cx="4709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Contoh belum tentu HOTS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3913632"/>
            <a:ext cx="4709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“Analisislah pengertian teks eksposisi.”</a:t>
            </a:r>
            <a:br/>
            <a:r>
              <a:t>Jika jawabannya hanya mengambil definisi yang dihafal, proses berpikirnya belum tentu C4.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3200400"/>
            <a:ext cx="53492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80760" y="3200400"/>
            <a:ext cx="91440" cy="2103120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36792" y="3401568"/>
            <a:ext cx="4892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Contoh lebih kuat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36792" y="3913632"/>
            <a:ext cx="489204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“Analisis hubungan data, argumen, dan simpulan penulis. Tentukan apakah simpulan didukung bukti yang memadai.”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LOTS — Fondasi Pengetahuan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88A"/>
                </a:solidFill>
              </a:defRPr>
            </a:pPr>
            <a:r>
              <a:t>C1–C2: mengingat dan memahami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Jawaban relatif langsung dan proses berpikir sederhana.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Gunakan untuk memastikan fondasi konsep, istilah, ciri, struktur, dan makna.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KKO: menyebutkan, mengidentifikasi, menjelaskan, menguraikan, mengklasifikasikan.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Contoh: “Bagian teks berita yang berisi informasi utama disebut ....”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MOTS — Menggunakan Pengetahuan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88A"/>
                </a:solidFill>
              </a:defRPr>
            </a:pPr>
            <a:r>
              <a:t>C3–C4 sederhana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Peserta didik menerapkan konsep pada situasi yang diberikan.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Mulai gunakan stimulus kontekstual dan beberapa informasi.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KKO: menerapkan, menggunakan, menentukan, menghubungkan, menelaah.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Contoh: menentukan alasan sebuah paragraf termasuk bagian kepala berita berdasarkan cirinya.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HOTS — Berpikir Tingkat Tinggi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88A"/>
                </a:solidFill>
              </a:defRPr>
            </a:pPr>
            <a:r>
              <a:t>C4 kompleks–C6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Menuntut analisis kompleks, evaluasi berbasis kriteria/bukti, atau penciptaan.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Peserta didik perlu membaca, mengolah, membandingkan, menilai, lalu mengambil keputusan.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Gunakan stimulus kaya informasi: dua teks, tabel, grafik, infografik, data, atau fenomena nyata.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KKO: mengevaluasi, mengkritik, membuktikan, menilai, merancang, mengembangkan.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Rumus Praktis Membuat Soal HOTS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2D68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0408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1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Konteks nyata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460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24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62432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2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Stimulus kompleks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CB1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4456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3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Masalah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2D68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6480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4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Bukti/data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24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504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5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Proses berpikir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195560" y="2103120"/>
            <a:ext cx="1645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CB1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305288" y="2304288"/>
            <a:ext cx="14173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42B4A"/>
                </a:solidFill>
              </a:defRPr>
            </a:pPr>
            <a:r>
              <a:t>6</a:t>
            </a:r>
          </a:p>
          <a:p>
            <a:pPr algn="ctr">
              <a:defRPr sz="1300" b="1">
                <a:solidFill>
                  <a:srgbClr val="232D3A"/>
                </a:solidFill>
              </a:defRPr>
            </a:pPr>
            <a:r>
              <a:t>Keputusan/solusi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11480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42B4A"/>
                </a:solidFill>
              </a:defRPr>
            </a:pPr>
            <a:r>
              <a:t>HOTS bukan sekadar stimulus panjang. Yang penting adalah apa yang harus dilakukan peserta didik terhadap informasi tersebut.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Tips Merancang Stimulus Bahasa Indonesia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34290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91440" cy="4160520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1618488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Jenis Stimulus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130552"/>
            <a:ext cx="297180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• Teks berita</a:t>
            </a:r>
            <a:br/>
            <a:r>
              <a:t>• Artikel/opini</a:t>
            </a:r>
            <a:br/>
            <a:r>
              <a:t>• Dua teks pembanding</a:t>
            </a:r>
            <a:br/>
            <a:r>
              <a:t>• Infografik</a:t>
            </a:r>
            <a:br/>
            <a:r>
              <a:t>• Tabel/grafik</a:t>
            </a:r>
            <a:br/>
            <a:r>
              <a:t>• Poster/iklan</a:t>
            </a:r>
            <a:br/>
            <a:r>
              <a:t>• Fenomena kehidupan nyata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417320"/>
            <a:ext cx="34290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70832" y="1417320"/>
            <a:ext cx="91440" cy="4160520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6864" y="1618488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Stimulus yang Baik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6864" y="2130552"/>
            <a:ext cx="297180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• Relevan dengan indikator</a:t>
            </a:r>
            <a:br/>
            <a:r>
              <a:t>• Informasinya cukup</a:t>
            </a:r>
            <a:br/>
            <a:r>
              <a:t>• Kontekstual</a:t>
            </a:r>
            <a:br/>
            <a:r>
              <a:t>• Tidak menyesatkan</a:t>
            </a:r>
            <a:br/>
            <a:r>
              <a:t>• Memerlukan pengolahan informasi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1583" y="1417320"/>
            <a:ext cx="34290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01583" y="1417320"/>
            <a:ext cx="91440" cy="4160520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57615" y="1618488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Hindari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7615" y="2130552"/>
            <a:ext cx="2971800" cy="32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• Stimulus panjang tanpa fungsi</a:t>
            </a:r>
            <a:br/>
            <a:r>
              <a:t>• Data yang tidak diperlukan</a:t>
            </a:r>
            <a:br/>
            <a:r>
              <a:t>• Informasi ambigu</a:t>
            </a:r>
            <a:br/>
            <a:r>
              <a:t>• Pertanyaan yang jawabannya tersurat langsung</a:t>
            </a:r>
            <a:br/>
            <a:r>
              <a:t>• Hanya mengejar kesulitan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Membangun Distraktor yang Berfungsi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Setiap pilihan salah sebaiknya merepresentasikan kesalahan penalaran yang mungkin terjadi.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Gunakan miskonsepsi, salah membaca data, tertukar konsep, atau memilih informasi yang benar tetapi tidak relevan.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Hindari opsi yang terlalu pendek/panjang, lucu, tidak masuk akal, atau jelas salah.</a:t>
            </a:r>
          </a:p>
          <a:p>
            <a:pPr>
              <a:spcAft>
                <a:spcPts val="1200"/>
              </a:spcAft>
              <a:defRPr sz="1900" b="0">
                <a:solidFill>
                  <a:srgbClr val="232D3A"/>
                </a:solidFill>
              </a:defRPr>
            </a:pPr>
            <a:r>
              <a:t>Pastikan hanya ada satu jawaban terbaik dan posisi kunci bervariasi.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Kesalahan yang Sering Terjadi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0749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417320"/>
            <a:ext cx="91440" cy="1874519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" y="161848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Stimulus panjang ≠ HOTS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130552"/>
            <a:ext cx="461772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Teks 3 paragraf tetapi pertanyaannya hanya menanyakan tokoh.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417320"/>
            <a:ext cx="50749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417320"/>
            <a:ext cx="91440" cy="1874519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8232" y="161848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Sulit ≠ HOTS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2130552"/>
            <a:ext cx="461772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Hafalan materi yang sangat banyak tetap bisa LOTS.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657600"/>
            <a:ext cx="50749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3657600"/>
            <a:ext cx="91440" cy="1874519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" y="385876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“Mengapa” ≠ otomatis HOTS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1832" y="4370832"/>
            <a:ext cx="461772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Jika jawabannya tertulis langsung, proses berpikir tetap sederhana.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657600"/>
            <a:ext cx="50749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72200" y="3657600"/>
            <a:ext cx="91440" cy="1874519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5876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Pendapat pribadi ≠ evaluasi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370832"/>
            <a:ext cx="4617720" cy="100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Evaluasi membutuhkan kriteria, bukti, dan alasan.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Alur Menyusun Soal SAS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2D68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6072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Tujuan Pembelajaran</a:t>
            </a:r>
          </a:p>
        </p:txBody>
      </p:sp>
      <p:sp>
        <p:nvSpPr>
          <p:cNvPr id="6" name="Chevron 5"/>
          <p:cNvSpPr/>
          <p:nvPr/>
        </p:nvSpPr>
        <p:spPr>
          <a:xfrm>
            <a:off x="1920240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167128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24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40280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Indikator</a:t>
            </a:r>
          </a:p>
        </p:txBody>
      </p:sp>
      <p:sp>
        <p:nvSpPr>
          <p:cNvPr id="9" name="Chevron 8"/>
          <p:cNvSpPr/>
          <p:nvPr/>
        </p:nvSpPr>
        <p:spPr>
          <a:xfrm>
            <a:off x="3584448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831336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CB1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04488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Level Kognitif</a:t>
            </a:r>
          </a:p>
        </p:txBody>
      </p:sp>
      <p:sp>
        <p:nvSpPr>
          <p:cNvPr id="12" name="Chevron 11"/>
          <p:cNvSpPr/>
          <p:nvPr/>
        </p:nvSpPr>
        <p:spPr>
          <a:xfrm>
            <a:off x="5248656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495544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2D68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68696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Stimulus</a:t>
            </a:r>
          </a:p>
        </p:txBody>
      </p:sp>
      <p:sp>
        <p:nvSpPr>
          <p:cNvPr id="15" name="Chevron 14"/>
          <p:cNvSpPr/>
          <p:nvPr/>
        </p:nvSpPr>
        <p:spPr>
          <a:xfrm>
            <a:off x="6912864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159752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24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32904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Pertanyaan</a:t>
            </a:r>
          </a:p>
        </p:txBody>
      </p:sp>
      <p:sp>
        <p:nvSpPr>
          <p:cNvPr id="18" name="Chevron 17"/>
          <p:cNvSpPr/>
          <p:nvPr/>
        </p:nvSpPr>
        <p:spPr>
          <a:xfrm>
            <a:off x="8577072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23960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CB1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7112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Distraktor/Kunci</a:t>
            </a:r>
          </a:p>
        </p:txBody>
      </p:sp>
      <p:sp>
        <p:nvSpPr>
          <p:cNvPr id="21" name="Chevron 20"/>
          <p:cNvSpPr/>
          <p:nvPr/>
        </p:nvSpPr>
        <p:spPr>
          <a:xfrm>
            <a:off x="10241280" y="2743200"/>
            <a:ext cx="274320" cy="502920"/>
          </a:xfrm>
          <a:prstGeom prst="chevron">
            <a:avLst/>
          </a:prstGeom>
          <a:solidFill>
            <a:srgbClr val="6978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0488168" y="2423160"/>
            <a:ext cx="14173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142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561320" y="2606040"/>
            <a:ext cx="1271016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42B4A"/>
                </a:solidFill>
              </a:defRPr>
            </a:pPr>
            <a:r>
              <a:t>Telaah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Contoh Proporsi SAS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88A"/>
                </a:solidFill>
              </a:defRPr>
            </a:pPr>
            <a:r>
              <a:t>Komposisi bersifat fleksibel—sesuaikan dengan tujuan pembelajaran dan karakteristik materi.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32004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645920"/>
            <a:ext cx="91440" cy="3200400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1847088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LOTS | 25%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2359152"/>
            <a:ext cx="274320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Fondasi konsep</a:t>
            </a:r>
            <a:br/>
            <a:br/>
            <a:r>
              <a:t>Contoh 40 soal → 10 soal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645920"/>
            <a:ext cx="32004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80560" y="1645920"/>
            <a:ext cx="91440" cy="3200400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6592" y="1847088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MOTS | 50%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592" y="2359152"/>
            <a:ext cx="274320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Penerapan &amp; analisis</a:t>
            </a:r>
            <a:br/>
            <a:br/>
            <a:r>
              <a:t>Contoh 40 soal → 20 soal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645920"/>
            <a:ext cx="32004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1645920"/>
            <a:ext cx="91440" cy="3200400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47088"/>
            <a:ext cx="2743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HOTS | 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359152"/>
            <a:ext cx="274320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Evaluasi &amp; kreasi</a:t>
            </a:r>
            <a:br/>
            <a:br/>
            <a:r>
              <a:t>Contoh 40 soal → 10 soal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8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2B4A"/>
                </a:solidFill>
              </a:defRPr>
            </a:pPr>
            <a:r>
              <a:t>Checklist Telaah Soal — 5T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232D3A"/>
                </a:solidFill>
              </a:defRPr>
            </a:pPr>
            <a:r>
              <a:t>✓ Tepat Tujuan — sesuai tujuan pembelajaran dan indikator.</a:t>
            </a:r>
          </a:p>
          <a:p>
            <a:pPr>
              <a:spcAft>
                <a:spcPts val="1200"/>
              </a:spcAft>
              <a:defRPr sz="2100" b="0">
                <a:solidFill>
                  <a:srgbClr val="232D3A"/>
                </a:solidFill>
              </a:defRPr>
            </a:pPr>
            <a:r>
              <a:t>✓ Tepat Tingkat — proses berpikir sesuai level yang ditargetkan.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D3A"/>
                </a:solidFill>
              </a:defRPr>
            </a:pPr>
            <a:r>
              <a:t>✓ Tepat Stimulus — stimulus relevan dan benar-benar digunakan.</a:t>
            </a:r>
          </a:p>
          <a:p>
            <a:pPr>
              <a:spcAft>
                <a:spcPts val="1200"/>
              </a:spcAft>
              <a:defRPr sz="2100" b="0">
                <a:solidFill>
                  <a:srgbClr val="232D3A"/>
                </a:solidFill>
              </a:defRPr>
            </a:pPr>
            <a:r>
              <a:t>✓ Tepat Kunci — satu jawaban terbaik; distraktor berfungsi.</a:t>
            </a:r>
          </a:p>
          <a:p>
            <a:pPr>
              <a:spcAft>
                <a:spcPts val="1200"/>
              </a:spcAft>
              <a:defRPr sz="2100" b="0">
                <a:solidFill>
                  <a:srgbClr val="232D3A"/>
                </a:solidFill>
              </a:defRPr>
            </a:pPr>
            <a:r>
              <a:t>✓ Tepat Bahasa — efektif, jelas, tidak ambigu, dan sesuai peserta didik.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Latihan Singkat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024128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DCE6F0"/>
                </a:solidFill>
              </a:defRPr>
            </a:pPr>
            <a:r>
              <a:t>Ubah pertanyaan LOTS menjadi MOTS dan HOTS.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333756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91440" cy="3383280"/>
          </a:xfrm>
          <a:prstGeom prst="rect">
            <a:avLst/>
          </a:prstGeom>
          <a:solidFill>
            <a:srgbClr val="2D68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87552" y="1709928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LOTS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221991"/>
            <a:ext cx="288036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“Apa pengertian teks argumentasi?”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33756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508760"/>
            <a:ext cx="91440" cy="3383280"/>
          </a:xfrm>
          <a:prstGeom prst="rect">
            <a:avLst/>
          </a:prstGeom>
          <a:solidFill>
            <a:srgbClr val="24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90872" y="1709928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MOTS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0872" y="2221991"/>
            <a:ext cx="288036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“Gunakan ciri-ciri teks argumentasi untuk menentukan kalimat yang paling tepat sebagai tesis.”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508760"/>
            <a:ext cx="333756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1508760"/>
            <a:ext cx="91440" cy="3383280"/>
          </a:xfrm>
          <a:prstGeom prst="rect">
            <a:avLst/>
          </a:prstGeom>
          <a:solidFill>
            <a:srgbClr val="ECB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709928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42B4A"/>
                </a:solidFill>
              </a:defRPr>
            </a:pPr>
            <a:r>
              <a:t>HOTS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21991"/>
            <a:ext cx="288036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D3A"/>
                </a:solidFill>
              </a:defRPr>
            </a:pPr>
            <a:r>
              <a:t>“Berdasarkan dua teks dan data yang disajikan, evaluasilah argumen yang paling kuat dan jelaskan bukti pendukungnya.”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3327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ECB13E"/>
                </a:solidFill>
              </a:defRPr>
            </a:pPr>
            <a:r>
              <a:t>KUNCI UTAMA</a:t>
            </a:r>
          </a:p>
          <a:p>
            <a:pPr algn="ctr">
              <a:defRPr sz="3100" b="1">
                <a:solidFill>
                  <a:srgbClr val="FFFFFF"/>
                </a:solidFill>
              </a:defRPr>
            </a:pPr>
            <a:r>
              <a:t>“HOTS bukan soal yang sulit,</a:t>
            </a:r>
          </a:p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tetapi soal yang menuntut proses berpikir lebih tinggi.”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4206240"/>
            <a:ext cx="9601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>
                <a:solidFill>
                  <a:srgbClr val="D2E1EE"/>
                </a:solidFill>
              </a:defRPr>
            </a:pPr>
            <a:r>
              <a:t>Selamat berkarya dan berbagi praktik baik dalam penyusunan asesmen Bahasa Indonesia.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88A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