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Calibri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58" d="100"/>
          <a:sy n="58" d="100"/>
        </p:scale>
        <p:origin x="-466" y="2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32838" y="1028700"/>
            <a:ext cx="7365492" cy="8229600"/>
          </a:xfrm>
          <a:custGeom>
            <a:avLst/>
            <a:gdLst/>
            <a:ahLst/>
            <a:cxnLst/>
            <a:rect l="l" t="t" r="r" b="b"/>
            <a:pathLst>
              <a:path w="7365492" h="8229600">
                <a:moveTo>
                  <a:pt x="0" y="0"/>
                </a:moveTo>
                <a:lnTo>
                  <a:pt x="7365492" y="0"/>
                </a:lnTo>
                <a:lnTo>
                  <a:pt x="736549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073142" y="1596849"/>
            <a:ext cx="3476614" cy="2277182"/>
          </a:xfrm>
          <a:custGeom>
            <a:avLst/>
            <a:gdLst/>
            <a:ahLst/>
            <a:cxnLst/>
            <a:rect l="l" t="t" r="r" b="b"/>
            <a:pathLst>
              <a:path w="3476614" h="2277182">
                <a:moveTo>
                  <a:pt x="0" y="0"/>
                </a:moveTo>
                <a:lnTo>
                  <a:pt x="3476613" y="0"/>
                </a:lnTo>
                <a:lnTo>
                  <a:pt x="3476613" y="2277182"/>
                </a:lnTo>
                <a:lnTo>
                  <a:pt x="0" y="22771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970819" y="8019491"/>
            <a:ext cx="1028408" cy="1044069"/>
          </a:xfrm>
          <a:custGeom>
            <a:avLst/>
            <a:gdLst/>
            <a:ahLst/>
            <a:cxnLst/>
            <a:rect l="l" t="t" r="r" b="b"/>
            <a:pathLst>
              <a:path w="1028408" h="1044069">
                <a:moveTo>
                  <a:pt x="0" y="0"/>
                </a:moveTo>
                <a:lnTo>
                  <a:pt x="1028407" y="0"/>
                </a:lnTo>
                <a:lnTo>
                  <a:pt x="1028407" y="1044069"/>
                </a:lnTo>
                <a:lnTo>
                  <a:pt x="0" y="10440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798330" y="2840425"/>
            <a:ext cx="9908107" cy="4493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546"/>
              </a:lnSpc>
            </a:pPr>
            <a:r>
              <a:rPr lang="en-US" sz="21488" dirty="0" err="1">
                <a:solidFill>
                  <a:srgbClr val="5894B1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Unsur</a:t>
            </a:r>
            <a:r>
              <a:rPr lang="en-US" sz="21488" dirty="0">
                <a:solidFill>
                  <a:srgbClr val="5894B1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 &amp; </a:t>
            </a:r>
            <a:r>
              <a:rPr lang="en-US" sz="21488" dirty="0" err="1">
                <a:solidFill>
                  <a:srgbClr val="5894B1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Prinsip</a:t>
            </a:r>
            <a:r>
              <a:rPr lang="en-US" sz="21488" dirty="0">
                <a:solidFill>
                  <a:srgbClr val="5894B1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 </a:t>
            </a:r>
            <a:r>
              <a:rPr lang="en-US" sz="21488" dirty="0" err="1">
                <a:solidFill>
                  <a:srgbClr val="5894B1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Seni</a:t>
            </a:r>
            <a:endParaRPr lang="en-US" sz="21488" dirty="0">
              <a:solidFill>
                <a:srgbClr val="5894B1"/>
              </a:solidFill>
              <a:latin typeface="Canva Student Font"/>
              <a:ea typeface="Canva Student Font"/>
              <a:cs typeface="Canva Student Font"/>
              <a:sym typeface="Canva Student Font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-4731627" y="8193978"/>
            <a:ext cx="7054295" cy="4186043"/>
            <a:chOff x="0" y="0"/>
            <a:chExt cx="1857921" cy="11024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57921" cy="1102497"/>
            </a:xfrm>
            <a:custGeom>
              <a:avLst/>
              <a:gdLst/>
              <a:ahLst/>
              <a:cxnLst/>
              <a:rect l="l" t="t" r="r" b="b"/>
              <a:pathLst>
                <a:path w="1857921" h="1102497">
                  <a:moveTo>
                    <a:pt x="548738" y="0"/>
                  </a:moveTo>
                  <a:lnTo>
                    <a:pt x="1309183" y="0"/>
                  </a:lnTo>
                  <a:cubicBezTo>
                    <a:pt x="1454718" y="0"/>
                    <a:pt x="1594292" y="57813"/>
                    <a:pt x="1697200" y="160722"/>
                  </a:cubicBezTo>
                  <a:cubicBezTo>
                    <a:pt x="1800108" y="263630"/>
                    <a:pt x="1857921" y="403204"/>
                    <a:pt x="1857921" y="548738"/>
                  </a:cubicBezTo>
                  <a:lnTo>
                    <a:pt x="1857921" y="553759"/>
                  </a:lnTo>
                  <a:cubicBezTo>
                    <a:pt x="1857921" y="699293"/>
                    <a:pt x="1800108" y="838867"/>
                    <a:pt x="1697200" y="941775"/>
                  </a:cubicBezTo>
                  <a:cubicBezTo>
                    <a:pt x="1594292" y="1044684"/>
                    <a:pt x="1454718" y="1102497"/>
                    <a:pt x="1309183" y="1102497"/>
                  </a:cubicBezTo>
                  <a:lnTo>
                    <a:pt x="548738" y="1102497"/>
                  </a:lnTo>
                  <a:cubicBezTo>
                    <a:pt x="403204" y="1102497"/>
                    <a:pt x="263630" y="1044684"/>
                    <a:pt x="160722" y="941775"/>
                  </a:cubicBezTo>
                  <a:cubicBezTo>
                    <a:pt x="57813" y="838867"/>
                    <a:pt x="0" y="699293"/>
                    <a:pt x="0" y="553759"/>
                  </a:cubicBezTo>
                  <a:lnTo>
                    <a:pt x="0" y="548738"/>
                  </a:lnTo>
                  <a:cubicBezTo>
                    <a:pt x="0" y="403204"/>
                    <a:pt x="57813" y="263630"/>
                    <a:pt x="160722" y="160722"/>
                  </a:cubicBezTo>
                  <a:cubicBezTo>
                    <a:pt x="263630" y="57813"/>
                    <a:pt x="403204" y="0"/>
                    <a:pt x="548738" y="0"/>
                  </a:cubicBezTo>
                  <a:close/>
                </a:path>
              </a:pathLst>
            </a:custGeom>
            <a:solidFill>
              <a:srgbClr val="AACDD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857921" cy="11405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361573" y="8060030"/>
            <a:ext cx="4101335" cy="1195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84"/>
              </a:lnSpc>
            </a:pPr>
            <a:r>
              <a:rPr lang="en-US" sz="2274">
                <a:solidFill>
                  <a:srgbClr val="8A633E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Megawati, S.Pd., M.M.</a:t>
            </a:r>
          </a:p>
          <a:p>
            <a:pPr marL="0" lvl="0" indent="0" algn="l">
              <a:lnSpc>
                <a:spcPts val="3184"/>
              </a:lnSpc>
            </a:pPr>
            <a:r>
              <a:rPr lang="en-US" sz="2274">
                <a:solidFill>
                  <a:srgbClr val="8A633E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Guru Seni Budaya</a:t>
            </a:r>
          </a:p>
          <a:p>
            <a:pPr marL="0" lvl="0" indent="0" algn="l">
              <a:lnSpc>
                <a:spcPts val="3184"/>
              </a:lnSpc>
            </a:pPr>
            <a:r>
              <a:rPr lang="en-US" sz="2274">
                <a:solidFill>
                  <a:srgbClr val="8A633E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SMAN 1 Peusangan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6549755" y="-2221918"/>
            <a:ext cx="7054295" cy="4186043"/>
            <a:chOff x="0" y="0"/>
            <a:chExt cx="1857921" cy="110249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57921" cy="1102497"/>
            </a:xfrm>
            <a:custGeom>
              <a:avLst/>
              <a:gdLst/>
              <a:ahLst/>
              <a:cxnLst/>
              <a:rect l="l" t="t" r="r" b="b"/>
              <a:pathLst>
                <a:path w="1857921" h="1102497">
                  <a:moveTo>
                    <a:pt x="548738" y="0"/>
                  </a:moveTo>
                  <a:lnTo>
                    <a:pt x="1309183" y="0"/>
                  </a:lnTo>
                  <a:cubicBezTo>
                    <a:pt x="1454718" y="0"/>
                    <a:pt x="1594292" y="57813"/>
                    <a:pt x="1697200" y="160722"/>
                  </a:cubicBezTo>
                  <a:cubicBezTo>
                    <a:pt x="1800108" y="263630"/>
                    <a:pt x="1857921" y="403204"/>
                    <a:pt x="1857921" y="548738"/>
                  </a:cubicBezTo>
                  <a:lnTo>
                    <a:pt x="1857921" y="553759"/>
                  </a:lnTo>
                  <a:cubicBezTo>
                    <a:pt x="1857921" y="699293"/>
                    <a:pt x="1800108" y="838867"/>
                    <a:pt x="1697200" y="941775"/>
                  </a:cubicBezTo>
                  <a:cubicBezTo>
                    <a:pt x="1594292" y="1044684"/>
                    <a:pt x="1454718" y="1102497"/>
                    <a:pt x="1309183" y="1102497"/>
                  </a:cubicBezTo>
                  <a:lnTo>
                    <a:pt x="548738" y="1102497"/>
                  </a:lnTo>
                  <a:cubicBezTo>
                    <a:pt x="403204" y="1102497"/>
                    <a:pt x="263630" y="1044684"/>
                    <a:pt x="160722" y="941775"/>
                  </a:cubicBezTo>
                  <a:cubicBezTo>
                    <a:pt x="57813" y="838867"/>
                    <a:pt x="0" y="699293"/>
                    <a:pt x="0" y="553759"/>
                  </a:cubicBezTo>
                  <a:lnTo>
                    <a:pt x="0" y="548738"/>
                  </a:lnTo>
                  <a:cubicBezTo>
                    <a:pt x="0" y="403204"/>
                    <a:pt x="57813" y="263630"/>
                    <a:pt x="160722" y="160722"/>
                  </a:cubicBezTo>
                  <a:cubicBezTo>
                    <a:pt x="263630" y="57813"/>
                    <a:pt x="403204" y="0"/>
                    <a:pt x="548738" y="0"/>
                  </a:cubicBezTo>
                  <a:close/>
                </a:path>
              </a:pathLst>
            </a:custGeom>
            <a:solidFill>
              <a:srgbClr val="FCB5C1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857921" cy="11405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1026" name="Picture 2" descr="C:\Users\asus\Downloads\mega poto 4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8657" y="6743700"/>
            <a:ext cx="1828800" cy="325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195212" y="-151035"/>
            <a:ext cx="7054295" cy="5533858"/>
            <a:chOff x="0" y="0"/>
            <a:chExt cx="1857921" cy="145747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57921" cy="1457477"/>
            </a:xfrm>
            <a:custGeom>
              <a:avLst/>
              <a:gdLst/>
              <a:ahLst/>
              <a:cxnLst/>
              <a:rect l="l" t="t" r="r" b="b"/>
              <a:pathLst>
                <a:path w="1857921" h="1457477">
                  <a:moveTo>
                    <a:pt x="548738" y="0"/>
                  </a:moveTo>
                  <a:lnTo>
                    <a:pt x="1309183" y="0"/>
                  </a:lnTo>
                  <a:cubicBezTo>
                    <a:pt x="1454718" y="0"/>
                    <a:pt x="1594292" y="57813"/>
                    <a:pt x="1697200" y="160722"/>
                  </a:cubicBezTo>
                  <a:cubicBezTo>
                    <a:pt x="1800108" y="263630"/>
                    <a:pt x="1857921" y="403204"/>
                    <a:pt x="1857921" y="548738"/>
                  </a:cubicBezTo>
                  <a:lnTo>
                    <a:pt x="1857921" y="908739"/>
                  </a:lnTo>
                  <a:cubicBezTo>
                    <a:pt x="1857921" y="1054273"/>
                    <a:pt x="1800108" y="1193847"/>
                    <a:pt x="1697200" y="1296755"/>
                  </a:cubicBezTo>
                  <a:cubicBezTo>
                    <a:pt x="1594292" y="1399664"/>
                    <a:pt x="1454718" y="1457477"/>
                    <a:pt x="1309183" y="1457477"/>
                  </a:cubicBezTo>
                  <a:lnTo>
                    <a:pt x="548738" y="1457477"/>
                  </a:lnTo>
                  <a:cubicBezTo>
                    <a:pt x="403204" y="1457477"/>
                    <a:pt x="263630" y="1399664"/>
                    <a:pt x="160722" y="1296755"/>
                  </a:cubicBezTo>
                  <a:cubicBezTo>
                    <a:pt x="57813" y="1193847"/>
                    <a:pt x="0" y="1054273"/>
                    <a:pt x="0" y="908739"/>
                  </a:cubicBezTo>
                  <a:lnTo>
                    <a:pt x="0" y="548738"/>
                  </a:lnTo>
                  <a:cubicBezTo>
                    <a:pt x="0" y="403204"/>
                    <a:pt x="57813" y="263630"/>
                    <a:pt x="160722" y="160722"/>
                  </a:cubicBezTo>
                  <a:cubicBezTo>
                    <a:pt x="263630" y="57813"/>
                    <a:pt x="403204" y="0"/>
                    <a:pt x="548738" y="0"/>
                  </a:cubicBezTo>
                  <a:close/>
                </a:path>
              </a:pathLst>
            </a:custGeom>
            <a:solidFill>
              <a:srgbClr val="AACDD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857921" cy="14955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412672" y="2761807"/>
            <a:ext cx="7291039" cy="6306749"/>
          </a:xfrm>
          <a:custGeom>
            <a:avLst/>
            <a:gdLst/>
            <a:ahLst/>
            <a:cxnLst/>
            <a:rect l="l" t="t" r="r" b="b"/>
            <a:pathLst>
              <a:path w="7291039" h="6306749">
                <a:moveTo>
                  <a:pt x="0" y="0"/>
                </a:moveTo>
                <a:lnTo>
                  <a:pt x="7291039" y="0"/>
                </a:lnTo>
                <a:lnTo>
                  <a:pt x="7291039" y="6306748"/>
                </a:lnTo>
                <a:lnTo>
                  <a:pt x="0" y="63067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572740" y="810051"/>
            <a:ext cx="2312558" cy="3003322"/>
          </a:xfrm>
          <a:custGeom>
            <a:avLst/>
            <a:gdLst/>
            <a:ahLst/>
            <a:cxnLst/>
            <a:rect l="l" t="t" r="r" b="b"/>
            <a:pathLst>
              <a:path w="2312558" h="3003322">
                <a:moveTo>
                  <a:pt x="0" y="0"/>
                </a:moveTo>
                <a:lnTo>
                  <a:pt x="2312558" y="0"/>
                </a:lnTo>
                <a:lnTo>
                  <a:pt x="2312558" y="3003322"/>
                </a:lnTo>
                <a:lnTo>
                  <a:pt x="0" y="30033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353077" y="1514475"/>
            <a:ext cx="7911194" cy="3216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026"/>
              </a:lnSpc>
            </a:pPr>
            <a:r>
              <a:rPr lang="en-US" sz="14316">
                <a:solidFill>
                  <a:srgbClr val="5894B1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Tujuan Pembelajaran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53077" y="5025788"/>
            <a:ext cx="9680630" cy="4121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22"/>
              </a:lnSpc>
            </a:pPr>
            <a:r>
              <a:rPr lang="en-US" sz="2372">
                <a:solidFill>
                  <a:srgbClr val="8A633E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🎯 Tujuan Pembelajaran:</a:t>
            </a:r>
          </a:p>
          <a:p>
            <a:pPr marL="0" lvl="0" indent="0" algn="l">
              <a:lnSpc>
                <a:spcPts val="3322"/>
              </a:lnSpc>
            </a:pPr>
            <a:r>
              <a:rPr lang="en-US" sz="2372">
                <a:solidFill>
                  <a:srgbClr val="8A633E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• Peserta didik mampu mengidentifikasi unsur-unsur seni rupa (garis, bentuk, warna, tekstur, ruang, gelap-terang)</a:t>
            </a:r>
          </a:p>
          <a:p>
            <a:pPr marL="0" lvl="0" indent="0" algn="l">
              <a:lnSpc>
                <a:spcPts val="3322"/>
              </a:lnSpc>
            </a:pPr>
            <a:r>
              <a:rPr lang="en-US" sz="2372">
                <a:solidFill>
                  <a:srgbClr val="8A633E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• Peserta didik mampu memahami prinsip-prinsip seni (kesatuan, keseimbangan, irama, proporsi, dominasi, harmoni)</a:t>
            </a:r>
          </a:p>
          <a:p>
            <a:pPr marL="0" lvl="0" indent="0" algn="l">
              <a:lnSpc>
                <a:spcPts val="3322"/>
              </a:lnSpc>
            </a:pPr>
            <a:r>
              <a:rPr lang="en-US" sz="2372">
                <a:solidFill>
                  <a:srgbClr val="8A633E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• Peserta didik mampu menganalisis karya seni berdasarkan unsur dan prinsip seni</a:t>
            </a:r>
          </a:p>
          <a:p>
            <a:pPr marL="0" lvl="0" indent="0" algn="l">
              <a:lnSpc>
                <a:spcPts val="3322"/>
              </a:lnSpc>
            </a:pPr>
            <a:r>
              <a:rPr lang="en-US" sz="2372">
                <a:solidFill>
                  <a:srgbClr val="8A633E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✨ Manfaat Mempelajari Materi:</a:t>
            </a:r>
          </a:p>
          <a:p>
            <a:pPr marL="0" lvl="0" indent="0" algn="l">
              <a:lnSpc>
                <a:spcPts val="3322"/>
              </a:lnSpc>
            </a:pPr>
            <a:r>
              <a:rPr lang="en-US" sz="2372">
                <a:solidFill>
                  <a:srgbClr val="8A633E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• Meningkatkan kepekaan estetika dan apresiasi seni</a:t>
            </a:r>
          </a:p>
          <a:p>
            <a:pPr marL="0" lvl="0" indent="0" algn="l">
              <a:lnSpc>
                <a:spcPts val="3322"/>
              </a:lnSpc>
            </a:pPr>
            <a:r>
              <a:rPr lang="en-US" sz="2372">
                <a:solidFill>
                  <a:srgbClr val="8A633E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• Mengembangkan kreativitas dan ekspresi diri</a:t>
            </a:r>
          </a:p>
          <a:p>
            <a:pPr marL="0" lvl="0" indent="0" algn="l">
              <a:lnSpc>
                <a:spcPts val="3322"/>
              </a:lnSpc>
            </a:pPr>
            <a:r>
              <a:rPr lang="en-US" sz="2372">
                <a:solidFill>
                  <a:srgbClr val="8A633E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• Menjadi bekal dalam berkarya seni secara terstruktur dan bermakna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00107" y="5143500"/>
            <a:ext cx="6217133" cy="1212715"/>
            <a:chOff x="0" y="0"/>
            <a:chExt cx="1279245" cy="2495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9245" cy="249530"/>
            </a:xfrm>
            <a:custGeom>
              <a:avLst/>
              <a:gdLst/>
              <a:ahLst/>
              <a:cxnLst/>
              <a:rect l="l" t="t" r="r" b="b"/>
              <a:pathLst>
                <a:path w="1279245" h="249530">
                  <a:moveTo>
                    <a:pt x="97286" y="0"/>
                  </a:moveTo>
                  <a:lnTo>
                    <a:pt x="1181960" y="0"/>
                  </a:lnTo>
                  <a:cubicBezTo>
                    <a:pt x="1207762" y="0"/>
                    <a:pt x="1232506" y="10250"/>
                    <a:pt x="1250751" y="28494"/>
                  </a:cubicBezTo>
                  <a:cubicBezTo>
                    <a:pt x="1268996" y="46739"/>
                    <a:pt x="1279245" y="71484"/>
                    <a:pt x="1279245" y="97286"/>
                  </a:cubicBezTo>
                  <a:lnTo>
                    <a:pt x="1279245" y="152244"/>
                  </a:lnTo>
                  <a:cubicBezTo>
                    <a:pt x="1279245" y="178046"/>
                    <a:pt x="1268996" y="202791"/>
                    <a:pt x="1250751" y="221035"/>
                  </a:cubicBezTo>
                  <a:cubicBezTo>
                    <a:pt x="1232506" y="239280"/>
                    <a:pt x="1207762" y="249530"/>
                    <a:pt x="1181960" y="249530"/>
                  </a:cubicBezTo>
                  <a:lnTo>
                    <a:pt x="97286" y="249530"/>
                  </a:lnTo>
                  <a:cubicBezTo>
                    <a:pt x="71484" y="249530"/>
                    <a:pt x="46739" y="239280"/>
                    <a:pt x="28494" y="221035"/>
                  </a:cubicBezTo>
                  <a:cubicBezTo>
                    <a:pt x="10250" y="202791"/>
                    <a:pt x="0" y="178046"/>
                    <a:pt x="0" y="152244"/>
                  </a:cubicBezTo>
                  <a:lnTo>
                    <a:pt x="0" y="97286"/>
                  </a:lnTo>
                  <a:cubicBezTo>
                    <a:pt x="0" y="71484"/>
                    <a:pt x="10250" y="46739"/>
                    <a:pt x="28494" y="28494"/>
                  </a:cubicBezTo>
                  <a:cubicBezTo>
                    <a:pt x="46739" y="10250"/>
                    <a:pt x="71484" y="0"/>
                    <a:pt x="97286" y="0"/>
                  </a:cubicBezTo>
                  <a:close/>
                </a:path>
              </a:pathLst>
            </a:custGeom>
            <a:solidFill>
              <a:srgbClr val="B2D7EA"/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114300"/>
              <a:ext cx="1279245" cy="3638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7000"/>
                </a:lnSpc>
                <a:spcBef>
                  <a:spcPct val="0"/>
                </a:spcBef>
              </a:pPr>
              <a:r>
                <a:rPr lang="en-US" sz="5000">
                  <a:solidFill>
                    <a:srgbClr val="2E6E8D"/>
                  </a:solidFill>
                  <a:latin typeface="Canva Student Font"/>
                  <a:ea typeface="Canva Student Font"/>
                  <a:cs typeface="Canva Student Font"/>
                  <a:sym typeface="Canva Student Font"/>
                </a:rPr>
                <a:t>Kreativitas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870760" y="5143500"/>
            <a:ext cx="6217133" cy="1212715"/>
            <a:chOff x="0" y="0"/>
            <a:chExt cx="1279245" cy="24953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79245" cy="249530"/>
            </a:xfrm>
            <a:custGeom>
              <a:avLst/>
              <a:gdLst/>
              <a:ahLst/>
              <a:cxnLst/>
              <a:rect l="l" t="t" r="r" b="b"/>
              <a:pathLst>
                <a:path w="1279245" h="249530">
                  <a:moveTo>
                    <a:pt x="97286" y="0"/>
                  </a:moveTo>
                  <a:lnTo>
                    <a:pt x="1181960" y="0"/>
                  </a:lnTo>
                  <a:cubicBezTo>
                    <a:pt x="1207762" y="0"/>
                    <a:pt x="1232506" y="10250"/>
                    <a:pt x="1250751" y="28494"/>
                  </a:cubicBezTo>
                  <a:cubicBezTo>
                    <a:pt x="1268996" y="46739"/>
                    <a:pt x="1279245" y="71484"/>
                    <a:pt x="1279245" y="97286"/>
                  </a:cubicBezTo>
                  <a:lnTo>
                    <a:pt x="1279245" y="152244"/>
                  </a:lnTo>
                  <a:cubicBezTo>
                    <a:pt x="1279245" y="178046"/>
                    <a:pt x="1268996" y="202791"/>
                    <a:pt x="1250751" y="221035"/>
                  </a:cubicBezTo>
                  <a:cubicBezTo>
                    <a:pt x="1232506" y="239280"/>
                    <a:pt x="1207762" y="249530"/>
                    <a:pt x="1181960" y="249530"/>
                  </a:cubicBezTo>
                  <a:lnTo>
                    <a:pt x="97286" y="249530"/>
                  </a:lnTo>
                  <a:cubicBezTo>
                    <a:pt x="71484" y="249530"/>
                    <a:pt x="46739" y="239280"/>
                    <a:pt x="28494" y="221035"/>
                  </a:cubicBezTo>
                  <a:cubicBezTo>
                    <a:pt x="10250" y="202791"/>
                    <a:pt x="0" y="178046"/>
                    <a:pt x="0" y="152244"/>
                  </a:cubicBezTo>
                  <a:lnTo>
                    <a:pt x="0" y="97286"/>
                  </a:lnTo>
                  <a:cubicBezTo>
                    <a:pt x="0" y="71484"/>
                    <a:pt x="10250" y="46739"/>
                    <a:pt x="28494" y="28494"/>
                  </a:cubicBezTo>
                  <a:cubicBezTo>
                    <a:pt x="46739" y="10250"/>
                    <a:pt x="71484" y="0"/>
                    <a:pt x="97286" y="0"/>
                  </a:cubicBezTo>
                  <a:close/>
                </a:path>
              </a:pathLst>
            </a:custGeom>
            <a:solidFill>
              <a:srgbClr val="B2D7EA"/>
            </a:solidFill>
            <a:ln cap="rnd">
              <a:noFill/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114300"/>
              <a:ext cx="1279245" cy="3638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7000"/>
                </a:lnSpc>
                <a:spcBef>
                  <a:spcPct val="0"/>
                </a:spcBef>
              </a:pPr>
              <a:r>
                <a:rPr lang="en-US" sz="5000">
                  <a:solidFill>
                    <a:srgbClr val="2E6E8D"/>
                  </a:solidFill>
                  <a:latin typeface="Canva Student Font"/>
                  <a:ea typeface="Canva Student Font"/>
                  <a:cs typeface="Canva Student Font"/>
                  <a:sym typeface="Canva Student Font"/>
                </a:rPr>
                <a:t>Komunikasi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200107" y="7167288"/>
            <a:ext cx="6217133" cy="1212715"/>
            <a:chOff x="0" y="0"/>
            <a:chExt cx="1279245" cy="24953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79245" cy="249530"/>
            </a:xfrm>
            <a:custGeom>
              <a:avLst/>
              <a:gdLst/>
              <a:ahLst/>
              <a:cxnLst/>
              <a:rect l="l" t="t" r="r" b="b"/>
              <a:pathLst>
                <a:path w="1279245" h="249530">
                  <a:moveTo>
                    <a:pt x="97286" y="0"/>
                  </a:moveTo>
                  <a:lnTo>
                    <a:pt x="1181960" y="0"/>
                  </a:lnTo>
                  <a:cubicBezTo>
                    <a:pt x="1207762" y="0"/>
                    <a:pt x="1232506" y="10250"/>
                    <a:pt x="1250751" y="28494"/>
                  </a:cubicBezTo>
                  <a:cubicBezTo>
                    <a:pt x="1268996" y="46739"/>
                    <a:pt x="1279245" y="71484"/>
                    <a:pt x="1279245" y="97286"/>
                  </a:cubicBezTo>
                  <a:lnTo>
                    <a:pt x="1279245" y="152244"/>
                  </a:lnTo>
                  <a:cubicBezTo>
                    <a:pt x="1279245" y="178046"/>
                    <a:pt x="1268996" y="202791"/>
                    <a:pt x="1250751" y="221035"/>
                  </a:cubicBezTo>
                  <a:cubicBezTo>
                    <a:pt x="1232506" y="239280"/>
                    <a:pt x="1207762" y="249530"/>
                    <a:pt x="1181960" y="249530"/>
                  </a:cubicBezTo>
                  <a:lnTo>
                    <a:pt x="97286" y="249530"/>
                  </a:lnTo>
                  <a:cubicBezTo>
                    <a:pt x="71484" y="249530"/>
                    <a:pt x="46739" y="239280"/>
                    <a:pt x="28494" y="221035"/>
                  </a:cubicBezTo>
                  <a:cubicBezTo>
                    <a:pt x="10250" y="202791"/>
                    <a:pt x="0" y="178046"/>
                    <a:pt x="0" y="152244"/>
                  </a:cubicBezTo>
                  <a:lnTo>
                    <a:pt x="0" y="97286"/>
                  </a:lnTo>
                  <a:cubicBezTo>
                    <a:pt x="0" y="71484"/>
                    <a:pt x="10250" y="46739"/>
                    <a:pt x="28494" y="28494"/>
                  </a:cubicBezTo>
                  <a:cubicBezTo>
                    <a:pt x="46739" y="10250"/>
                    <a:pt x="71484" y="0"/>
                    <a:pt x="97286" y="0"/>
                  </a:cubicBezTo>
                  <a:close/>
                </a:path>
              </a:pathLst>
            </a:custGeom>
            <a:solidFill>
              <a:srgbClr val="B2D7EA"/>
            </a:solidFill>
            <a:ln cap="rnd">
              <a:noFill/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114300"/>
              <a:ext cx="1279245" cy="3638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7000"/>
                </a:lnSpc>
                <a:spcBef>
                  <a:spcPct val="0"/>
                </a:spcBef>
              </a:pPr>
              <a:r>
                <a:rPr lang="en-US" sz="5000">
                  <a:solidFill>
                    <a:srgbClr val="2E6E8D"/>
                  </a:solidFill>
                  <a:latin typeface="Canva Student Font"/>
                  <a:ea typeface="Canva Student Font"/>
                  <a:cs typeface="Canva Student Font"/>
                  <a:sym typeface="Canva Student Font"/>
                </a:rPr>
                <a:t>Penalaran Kritis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70760" y="7167288"/>
            <a:ext cx="6217133" cy="1212715"/>
            <a:chOff x="0" y="0"/>
            <a:chExt cx="1279245" cy="24953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279245" cy="249530"/>
            </a:xfrm>
            <a:custGeom>
              <a:avLst/>
              <a:gdLst/>
              <a:ahLst/>
              <a:cxnLst/>
              <a:rect l="l" t="t" r="r" b="b"/>
              <a:pathLst>
                <a:path w="1279245" h="249530">
                  <a:moveTo>
                    <a:pt x="97286" y="0"/>
                  </a:moveTo>
                  <a:lnTo>
                    <a:pt x="1181960" y="0"/>
                  </a:lnTo>
                  <a:cubicBezTo>
                    <a:pt x="1207762" y="0"/>
                    <a:pt x="1232506" y="10250"/>
                    <a:pt x="1250751" y="28494"/>
                  </a:cubicBezTo>
                  <a:cubicBezTo>
                    <a:pt x="1268996" y="46739"/>
                    <a:pt x="1279245" y="71484"/>
                    <a:pt x="1279245" y="97286"/>
                  </a:cubicBezTo>
                  <a:lnTo>
                    <a:pt x="1279245" y="152244"/>
                  </a:lnTo>
                  <a:cubicBezTo>
                    <a:pt x="1279245" y="178046"/>
                    <a:pt x="1268996" y="202791"/>
                    <a:pt x="1250751" y="221035"/>
                  </a:cubicBezTo>
                  <a:cubicBezTo>
                    <a:pt x="1232506" y="239280"/>
                    <a:pt x="1207762" y="249530"/>
                    <a:pt x="1181960" y="249530"/>
                  </a:cubicBezTo>
                  <a:lnTo>
                    <a:pt x="97286" y="249530"/>
                  </a:lnTo>
                  <a:cubicBezTo>
                    <a:pt x="71484" y="249530"/>
                    <a:pt x="46739" y="239280"/>
                    <a:pt x="28494" y="221035"/>
                  </a:cubicBezTo>
                  <a:cubicBezTo>
                    <a:pt x="10250" y="202791"/>
                    <a:pt x="0" y="178046"/>
                    <a:pt x="0" y="152244"/>
                  </a:cubicBezTo>
                  <a:lnTo>
                    <a:pt x="0" y="97286"/>
                  </a:lnTo>
                  <a:cubicBezTo>
                    <a:pt x="0" y="71484"/>
                    <a:pt x="10250" y="46739"/>
                    <a:pt x="28494" y="28494"/>
                  </a:cubicBezTo>
                  <a:cubicBezTo>
                    <a:pt x="46739" y="10250"/>
                    <a:pt x="71484" y="0"/>
                    <a:pt x="97286" y="0"/>
                  </a:cubicBezTo>
                  <a:close/>
                </a:path>
              </a:pathLst>
            </a:custGeom>
            <a:solidFill>
              <a:srgbClr val="B2D7EA"/>
            </a:solidFill>
            <a:ln cap="rnd">
              <a:noFill/>
              <a:prstDash val="solid"/>
              <a:round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114300"/>
              <a:ext cx="1279245" cy="3638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7000"/>
                </a:lnSpc>
                <a:spcBef>
                  <a:spcPct val="0"/>
                </a:spcBef>
              </a:pPr>
              <a:r>
                <a:rPr lang="en-US" sz="5000">
                  <a:solidFill>
                    <a:srgbClr val="2E6E8D"/>
                  </a:solidFill>
                  <a:latin typeface="Canva Student Font"/>
                  <a:ea typeface="Canva Student Font"/>
                  <a:cs typeface="Canva Student Font"/>
                  <a:sym typeface="Canva Student Font"/>
                </a:rPr>
                <a:t>Kolaborasi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-4731627" y="8193978"/>
            <a:ext cx="7054295" cy="4186043"/>
            <a:chOff x="0" y="0"/>
            <a:chExt cx="1857921" cy="110249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57921" cy="1102497"/>
            </a:xfrm>
            <a:custGeom>
              <a:avLst/>
              <a:gdLst/>
              <a:ahLst/>
              <a:cxnLst/>
              <a:rect l="l" t="t" r="r" b="b"/>
              <a:pathLst>
                <a:path w="1857921" h="1102497">
                  <a:moveTo>
                    <a:pt x="548738" y="0"/>
                  </a:moveTo>
                  <a:lnTo>
                    <a:pt x="1309183" y="0"/>
                  </a:lnTo>
                  <a:cubicBezTo>
                    <a:pt x="1454718" y="0"/>
                    <a:pt x="1594292" y="57813"/>
                    <a:pt x="1697200" y="160722"/>
                  </a:cubicBezTo>
                  <a:cubicBezTo>
                    <a:pt x="1800108" y="263630"/>
                    <a:pt x="1857921" y="403204"/>
                    <a:pt x="1857921" y="548738"/>
                  </a:cubicBezTo>
                  <a:lnTo>
                    <a:pt x="1857921" y="553759"/>
                  </a:lnTo>
                  <a:cubicBezTo>
                    <a:pt x="1857921" y="699293"/>
                    <a:pt x="1800108" y="838867"/>
                    <a:pt x="1697200" y="941775"/>
                  </a:cubicBezTo>
                  <a:cubicBezTo>
                    <a:pt x="1594292" y="1044684"/>
                    <a:pt x="1454718" y="1102497"/>
                    <a:pt x="1309183" y="1102497"/>
                  </a:cubicBezTo>
                  <a:lnTo>
                    <a:pt x="548738" y="1102497"/>
                  </a:lnTo>
                  <a:cubicBezTo>
                    <a:pt x="403204" y="1102497"/>
                    <a:pt x="263630" y="1044684"/>
                    <a:pt x="160722" y="941775"/>
                  </a:cubicBezTo>
                  <a:cubicBezTo>
                    <a:pt x="57813" y="838867"/>
                    <a:pt x="0" y="699293"/>
                    <a:pt x="0" y="553759"/>
                  </a:cubicBezTo>
                  <a:lnTo>
                    <a:pt x="0" y="548738"/>
                  </a:lnTo>
                  <a:cubicBezTo>
                    <a:pt x="0" y="403204"/>
                    <a:pt x="57813" y="263630"/>
                    <a:pt x="160722" y="160722"/>
                  </a:cubicBezTo>
                  <a:cubicBezTo>
                    <a:pt x="263630" y="57813"/>
                    <a:pt x="403204" y="0"/>
                    <a:pt x="548738" y="0"/>
                  </a:cubicBezTo>
                  <a:close/>
                </a:path>
              </a:pathLst>
            </a:custGeom>
            <a:solidFill>
              <a:srgbClr val="AACDD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857921" cy="11405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6549755" y="-2221918"/>
            <a:ext cx="7054295" cy="4186043"/>
            <a:chOff x="0" y="0"/>
            <a:chExt cx="1857921" cy="110249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857921" cy="1102497"/>
            </a:xfrm>
            <a:custGeom>
              <a:avLst/>
              <a:gdLst/>
              <a:ahLst/>
              <a:cxnLst/>
              <a:rect l="l" t="t" r="r" b="b"/>
              <a:pathLst>
                <a:path w="1857921" h="1102497">
                  <a:moveTo>
                    <a:pt x="548738" y="0"/>
                  </a:moveTo>
                  <a:lnTo>
                    <a:pt x="1309183" y="0"/>
                  </a:lnTo>
                  <a:cubicBezTo>
                    <a:pt x="1454718" y="0"/>
                    <a:pt x="1594292" y="57813"/>
                    <a:pt x="1697200" y="160722"/>
                  </a:cubicBezTo>
                  <a:cubicBezTo>
                    <a:pt x="1800108" y="263630"/>
                    <a:pt x="1857921" y="403204"/>
                    <a:pt x="1857921" y="548738"/>
                  </a:cubicBezTo>
                  <a:lnTo>
                    <a:pt x="1857921" y="553759"/>
                  </a:lnTo>
                  <a:cubicBezTo>
                    <a:pt x="1857921" y="699293"/>
                    <a:pt x="1800108" y="838867"/>
                    <a:pt x="1697200" y="941775"/>
                  </a:cubicBezTo>
                  <a:cubicBezTo>
                    <a:pt x="1594292" y="1044684"/>
                    <a:pt x="1454718" y="1102497"/>
                    <a:pt x="1309183" y="1102497"/>
                  </a:cubicBezTo>
                  <a:lnTo>
                    <a:pt x="548738" y="1102497"/>
                  </a:lnTo>
                  <a:cubicBezTo>
                    <a:pt x="403204" y="1102497"/>
                    <a:pt x="263630" y="1044684"/>
                    <a:pt x="160722" y="941775"/>
                  </a:cubicBezTo>
                  <a:cubicBezTo>
                    <a:pt x="57813" y="838867"/>
                    <a:pt x="0" y="699293"/>
                    <a:pt x="0" y="553759"/>
                  </a:cubicBezTo>
                  <a:lnTo>
                    <a:pt x="0" y="548738"/>
                  </a:lnTo>
                  <a:cubicBezTo>
                    <a:pt x="0" y="403204"/>
                    <a:pt x="57813" y="263630"/>
                    <a:pt x="160722" y="160722"/>
                  </a:cubicBezTo>
                  <a:cubicBezTo>
                    <a:pt x="263630" y="57813"/>
                    <a:pt x="403204" y="0"/>
                    <a:pt x="548738" y="0"/>
                  </a:cubicBezTo>
                  <a:close/>
                </a:path>
              </a:pathLst>
            </a:custGeom>
            <a:solidFill>
              <a:srgbClr val="FCB5C1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1857921" cy="11405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1768793" y="1281309"/>
            <a:ext cx="3378698" cy="2669172"/>
          </a:xfrm>
          <a:custGeom>
            <a:avLst/>
            <a:gdLst/>
            <a:ahLst/>
            <a:cxnLst/>
            <a:rect l="l" t="t" r="r" b="b"/>
            <a:pathLst>
              <a:path w="3378698" h="2669172">
                <a:moveTo>
                  <a:pt x="0" y="0"/>
                </a:moveTo>
                <a:lnTo>
                  <a:pt x="3378698" y="0"/>
                </a:lnTo>
                <a:lnTo>
                  <a:pt x="3378698" y="2669171"/>
                </a:lnTo>
                <a:lnTo>
                  <a:pt x="0" y="26691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5624426" y="1024134"/>
            <a:ext cx="7039148" cy="2231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224"/>
              </a:lnSpc>
            </a:pPr>
            <a:r>
              <a:rPr lang="en-US" sz="13017">
                <a:solidFill>
                  <a:srgbClr val="5894B1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Profil Lulusan</a:t>
            </a:r>
          </a:p>
        </p:txBody>
      </p:sp>
      <p:sp>
        <p:nvSpPr>
          <p:cNvPr id="22" name="Freeform 22"/>
          <p:cNvSpPr/>
          <p:nvPr/>
        </p:nvSpPr>
        <p:spPr>
          <a:xfrm>
            <a:off x="13139824" y="1473006"/>
            <a:ext cx="3378698" cy="2669172"/>
          </a:xfrm>
          <a:custGeom>
            <a:avLst/>
            <a:gdLst/>
            <a:ahLst/>
            <a:cxnLst/>
            <a:rect l="l" t="t" r="r" b="b"/>
            <a:pathLst>
              <a:path w="3378698" h="2669172">
                <a:moveTo>
                  <a:pt x="0" y="0"/>
                </a:moveTo>
                <a:lnTo>
                  <a:pt x="3378698" y="0"/>
                </a:lnTo>
                <a:lnTo>
                  <a:pt x="3378698" y="2669172"/>
                </a:lnTo>
                <a:lnTo>
                  <a:pt x="0" y="26691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D7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98999" y="4298805"/>
            <a:ext cx="7529995" cy="4622101"/>
            <a:chOff x="0" y="0"/>
            <a:chExt cx="1983209" cy="12173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83209" cy="1217344"/>
            </a:xfrm>
            <a:custGeom>
              <a:avLst/>
              <a:gdLst/>
              <a:ahLst/>
              <a:cxnLst/>
              <a:rect l="l" t="t" r="r" b="b"/>
              <a:pathLst>
                <a:path w="1983209" h="1217344">
                  <a:moveTo>
                    <a:pt x="102814" y="0"/>
                  </a:moveTo>
                  <a:lnTo>
                    <a:pt x="1880394" y="0"/>
                  </a:lnTo>
                  <a:cubicBezTo>
                    <a:pt x="1907662" y="0"/>
                    <a:pt x="1933814" y="10832"/>
                    <a:pt x="1953095" y="30114"/>
                  </a:cubicBezTo>
                  <a:cubicBezTo>
                    <a:pt x="1972376" y="49395"/>
                    <a:pt x="1983209" y="75546"/>
                    <a:pt x="1983209" y="102814"/>
                  </a:cubicBezTo>
                  <a:lnTo>
                    <a:pt x="1983209" y="1114529"/>
                  </a:lnTo>
                  <a:cubicBezTo>
                    <a:pt x="1983209" y="1171312"/>
                    <a:pt x="1937177" y="1217344"/>
                    <a:pt x="1880394" y="1217344"/>
                  </a:cubicBezTo>
                  <a:lnTo>
                    <a:pt x="102814" y="1217344"/>
                  </a:lnTo>
                  <a:cubicBezTo>
                    <a:pt x="46032" y="1217344"/>
                    <a:pt x="0" y="1171312"/>
                    <a:pt x="0" y="1114529"/>
                  </a:cubicBezTo>
                  <a:lnTo>
                    <a:pt x="0" y="102814"/>
                  </a:lnTo>
                  <a:cubicBezTo>
                    <a:pt x="0" y="46032"/>
                    <a:pt x="46032" y="0"/>
                    <a:pt x="102814" y="0"/>
                  </a:cubicBezTo>
                  <a:close/>
                </a:path>
              </a:pathLst>
            </a:custGeom>
            <a:solidFill>
              <a:srgbClr val="FFDCE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983209" cy="12554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994773" y="-1064322"/>
            <a:ext cx="4276744" cy="4186043"/>
            <a:chOff x="0" y="0"/>
            <a:chExt cx="1126385" cy="110249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26385" cy="1102497"/>
            </a:xfrm>
            <a:custGeom>
              <a:avLst/>
              <a:gdLst/>
              <a:ahLst/>
              <a:cxnLst/>
              <a:rect l="l" t="t" r="r" b="b"/>
              <a:pathLst>
                <a:path w="1126385" h="1102497">
                  <a:moveTo>
                    <a:pt x="551249" y="0"/>
                  </a:moveTo>
                  <a:lnTo>
                    <a:pt x="575137" y="0"/>
                  </a:lnTo>
                  <a:cubicBezTo>
                    <a:pt x="879583" y="0"/>
                    <a:pt x="1126385" y="246802"/>
                    <a:pt x="1126385" y="551249"/>
                  </a:cubicBezTo>
                  <a:lnTo>
                    <a:pt x="1126385" y="551249"/>
                  </a:lnTo>
                  <a:cubicBezTo>
                    <a:pt x="1126385" y="855695"/>
                    <a:pt x="879583" y="1102497"/>
                    <a:pt x="575137" y="1102497"/>
                  </a:cubicBezTo>
                  <a:lnTo>
                    <a:pt x="551249" y="1102497"/>
                  </a:lnTo>
                  <a:cubicBezTo>
                    <a:pt x="246802" y="1102497"/>
                    <a:pt x="0" y="855695"/>
                    <a:pt x="0" y="551249"/>
                  </a:cubicBezTo>
                  <a:lnTo>
                    <a:pt x="0" y="551249"/>
                  </a:lnTo>
                  <a:cubicBezTo>
                    <a:pt x="0" y="246802"/>
                    <a:pt x="246802" y="0"/>
                    <a:pt x="551249" y="0"/>
                  </a:cubicBezTo>
                  <a:close/>
                </a:path>
              </a:pathLst>
            </a:custGeom>
            <a:solidFill>
              <a:srgbClr val="DCF3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126385" cy="11405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459006" y="4298805"/>
            <a:ext cx="7529995" cy="4622101"/>
            <a:chOff x="0" y="0"/>
            <a:chExt cx="1983209" cy="121734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83209" cy="1217344"/>
            </a:xfrm>
            <a:custGeom>
              <a:avLst/>
              <a:gdLst/>
              <a:ahLst/>
              <a:cxnLst/>
              <a:rect l="l" t="t" r="r" b="b"/>
              <a:pathLst>
                <a:path w="1983209" h="1217344">
                  <a:moveTo>
                    <a:pt x="102814" y="0"/>
                  </a:moveTo>
                  <a:lnTo>
                    <a:pt x="1880394" y="0"/>
                  </a:lnTo>
                  <a:cubicBezTo>
                    <a:pt x="1907662" y="0"/>
                    <a:pt x="1933814" y="10832"/>
                    <a:pt x="1953095" y="30114"/>
                  </a:cubicBezTo>
                  <a:cubicBezTo>
                    <a:pt x="1972376" y="49395"/>
                    <a:pt x="1983209" y="75546"/>
                    <a:pt x="1983209" y="102814"/>
                  </a:cubicBezTo>
                  <a:lnTo>
                    <a:pt x="1983209" y="1114529"/>
                  </a:lnTo>
                  <a:cubicBezTo>
                    <a:pt x="1983209" y="1171312"/>
                    <a:pt x="1937177" y="1217344"/>
                    <a:pt x="1880394" y="1217344"/>
                  </a:cubicBezTo>
                  <a:lnTo>
                    <a:pt x="102814" y="1217344"/>
                  </a:lnTo>
                  <a:cubicBezTo>
                    <a:pt x="46032" y="1217344"/>
                    <a:pt x="0" y="1171312"/>
                    <a:pt x="0" y="1114529"/>
                  </a:cubicBezTo>
                  <a:lnTo>
                    <a:pt x="0" y="102814"/>
                  </a:lnTo>
                  <a:cubicBezTo>
                    <a:pt x="0" y="46032"/>
                    <a:pt x="46032" y="0"/>
                    <a:pt x="102814" y="0"/>
                  </a:cubicBezTo>
                  <a:close/>
                </a:path>
              </a:pathLst>
            </a:custGeom>
            <a:solidFill>
              <a:srgbClr val="FFDCE2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983209" cy="12554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7186580" y="3676285"/>
            <a:ext cx="1783415" cy="1692015"/>
          </a:xfrm>
          <a:custGeom>
            <a:avLst/>
            <a:gdLst/>
            <a:ahLst/>
            <a:cxnLst/>
            <a:rect l="l" t="t" r="r" b="b"/>
            <a:pathLst>
              <a:path w="1783415" h="1692015">
                <a:moveTo>
                  <a:pt x="0" y="0"/>
                </a:moveTo>
                <a:lnTo>
                  <a:pt x="1783416" y="0"/>
                </a:lnTo>
                <a:lnTo>
                  <a:pt x="1783416" y="1692015"/>
                </a:lnTo>
                <a:lnTo>
                  <a:pt x="0" y="16920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390122" y="1085829"/>
            <a:ext cx="13514644" cy="2622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349"/>
              </a:lnSpc>
            </a:pPr>
            <a:r>
              <a:rPr lang="en-US" sz="15249">
                <a:solidFill>
                  <a:srgbClr val="2E6E8D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Ice Breaking Seni! 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040108" y="4909950"/>
            <a:ext cx="6047778" cy="3396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41"/>
              </a:lnSpc>
            </a:pPr>
            <a:r>
              <a:rPr lang="en-US" sz="3243">
                <a:solidFill>
                  <a:srgbClr val="8A633E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🎭 Tebak Ekspresi Seni!</a:t>
            </a:r>
          </a:p>
          <a:p>
            <a:pPr marL="0" lvl="0" indent="0" algn="l">
              <a:lnSpc>
                <a:spcPts val="4541"/>
              </a:lnSpc>
            </a:pPr>
            <a:r>
              <a:rPr lang="en-US" sz="3243">
                <a:solidFill>
                  <a:srgbClr val="8A633E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Guru menunjukkan ekspresi wajah (sedih, bahagia, marah). Siswa menebak judul karya seni terkenal yang cocok dengan ekspresi tersebut. Yang benar dapat tepuk tangan dari teman! 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00115" y="4909950"/>
            <a:ext cx="6047778" cy="2829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41"/>
              </a:lnSpc>
            </a:pPr>
            <a:r>
              <a:rPr lang="en-US" sz="3243">
                <a:solidFill>
                  <a:srgbClr val="8A633E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✏️ Patung Hidup!</a:t>
            </a:r>
          </a:p>
          <a:p>
            <a:pPr marL="0" lvl="0" indent="0" algn="l">
              <a:lnSpc>
                <a:spcPts val="4541"/>
              </a:lnSpc>
            </a:pPr>
            <a:r>
              <a:rPr lang="en-US" sz="3243">
                <a:solidFill>
                  <a:srgbClr val="8A633E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Satu siswa menjadi 'seniman', satu menjadi 'tanah liat'. Seniman membentuk pose temannya menjadi karya seni. Kelas menebak nama karya seni apa yang dibuat! 🗿😄</a:t>
            </a:r>
          </a:p>
        </p:txBody>
      </p:sp>
      <p:sp>
        <p:nvSpPr>
          <p:cNvPr id="15" name="Freeform 15"/>
          <p:cNvSpPr/>
          <p:nvPr/>
        </p:nvSpPr>
        <p:spPr>
          <a:xfrm>
            <a:off x="15183722" y="3543962"/>
            <a:ext cx="1874119" cy="1576603"/>
          </a:xfrm>
          <a:custGeom>
            <a:avLst/>
            <a:gdLst/>
            <a:ahLst/>
            <a:cxnLst/>
            <a:rect l="l" t="t" r="r" b="b"/>
            <a:pathLst>
              <a:path w="1874119" h="1576603">
                <a:moveTo>
                  <a:pt x="0" y="0"/>
                </a:moveTo>
                <a:lnTo>
                  <a:pt x="1874119" y="0"/>
                </a:lnTo>
                <a:lnTo>
                  <a:pt x="1874119" y="1576602"/>
                </a:lnTo>
                <a:lnTo>
                  <a:pt x="0" y="15766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98999" y="4298805"/>
            <a:ext cx="7529995" cy="4622101"/>
            <a:chOff x="0" y="0"/>
            <a:chExt cx="1983209" cy="12173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83209" cy="1217344"/>
            </a:xfrm>
            <a:custGeom>
              <a:avLst/>
              <a:gdLst/>
              <a:ahLst/>
              <a:cxnLst/>
              <a:rect l="l" t="t" r="r" b="b"/>
              <a:pathLst>
                <a:path w="1983209" h="1217344">
                  <a:moveTo>
                    <a:pt x="102814" y="0"/>
                  </a:moveTo>
                  <a:lnTo>
                    <a:pt x="1880394" y="0"/>
                  </a:lnTo>
                  <a:cubicBezTo>
                    <a:pt x="1907662" y="0"/>
                    <a:pt x="1933814" y="10832"/>
                    <a:pt x="1953095" y="30114"/>
                  </a:cubicBezTo>
                  <a:cubicBezTo>
                    <a:pt x="1972376" y="49395"/>
                    <a:pt x="1983209" y="75546"/>
                    <a:pt x="1983209" y="102814"/>
                  </a:cubicBezTo>
                  <a:lnTo>
                    <a:pt x="1983209" y="1114529"/>
                  </a:lnTo>
                  <a:cubicBezTo>
                    <a:pt x="1983209" y="1171312"/>
                    <a:pt x="1937177" y="1217344"/>
                    <a:pt x="1880394" y="1217344"/>
                  </a:cubicBezTo>
                  <a:lnTo>
                    <a:pt x="102814" y="1217344"/>
                  </a:lnTo>
                  <a:cubicBezTo>
                    <a:pt x="46032" y="1217344"/>
                    <a:pt x="0" y="1171312"/>
                    <a:pt x="0" y="1114529"/>
                  </a:cubicBezTo>
                  <a:lnTo>
                    <a:pt x="0" y="102814"/>
                  </a:lnTo>
                  <a:cubicBezTo>
                    <a:pt x="0" y="46032"/>
                    <a:pt x="46032" y="0"/>
                    <a:pt x="102814" y="0"/>
                  </a:cubicBezTo>
                  <a:close/>
                </a:path>
              </a:pathLst>
            </a:custGeom>
            <a:solidFill>
              <a:srgbClr val="B2D7E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983209" cy="12554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994773" y="-1064322"/>
            <a:ext cx="4276744" cy="4186043"/>
            <a:chOff x="0" y="0"/>
            <a:chExt cx="1126385" cy="110249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26385" cy="1102497"/>
            </a:xfrm>
            <a:custGeom>
              <a:avLst/>
              <a:gdLst/>
              <a:ahLst/>
              <a:cxnLst/>
              <a:rect l="l" t="t" r="r" b="b"/>
              <a:pathLst>
                <a:path w="1126385" h="1102497">
                  <a:moveTo>
                    <a:pt x="551249" y="0"/>
                  </a:moveTo>
                  <a:lnTo>
                    <a:pt x="575137" y="0"/>
                  </a:lnTo>
                  <a:cubicBezTo>
                    <a:pt x="879583" y="0"/>
                    <a:pt x="1126385" y="246802"/>
                    <a:pt x="1126385" y="551249"/>
                  </a:cubicBezTo>
                  <a:lnTo>
                    <a:pt x="1126385" y="551249"/>
                  </a:lnTo>
                  <a:cubicBezTo>
                    <a:pt x="1126385" y="855695"/>
                    <a:pt x="879583" y="1102497"/>
                    <a:pt x="575137" y="1102497"/>
                  </a:cubicBezTo>
                  <a:lnTo>
                    <a:pt x="551249" y="1102497"/>
                  </a:lnTo>
                  <a:cubicBezTo>
                    <a:pt x="246802" y="1102497"/>
                    <a:pt x="0" y="855695"/>
                    <a:pt x="0" y="551249"/>
                  </a:cubicBezTo>
                  <a:lnTo>
                    <a:pt x="0" y="551249"/>
                  </a:lnTo>
                  <a:cubicBezTo>
                    <a:pt x="0" y="246802"/>
                    <a:pt x="246802" y="0"/>
                    <a:pt x="551249" y="0"/>
                  </a:cubicBezTo>
                  <a:close/>
                </a:path>
              </a:pathLst>
            </a:custGeom>
            <a:solidFill>
              <a:srgbClr val="FFC0C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126385" cy="11405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459006" y="4298805"/>
            <a:ext cx="7529995" cy="4622101"/>
            <a:chOff x="0" y="0"/>
            <a:chExt cx="1983209" cy="121734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83209" cy="1217344"/>
            </a:xfrm>
            <a:custGeom>
              <a:avLst/>
              <a:gdLst/>
              <a:ahLst/>
              <a:cxnLst/>
              <a:rect l="l" t="t" r="r" b="b"/>
              <a:pathLst>
                <a:path w="1983209" h="1217344">
                  <a:moveTo>
                    <a:pt x="102814" y="0"/>
                  </a:moveTo>
                  <a:lnTo>
                    <a:pt x="1880394" y="0"/>
                  </a:lnTo>
                  <a:cubicBezTo>
                    <a:pt x="1907662" y="0"/>
                    <a:pt x="1933814" y="10832"/>
                    <a:pt x="1953095" y="30114"/>
                  </a:cubicBezTo>
                  <a:cubicBezTo>
                    <a:pt x="1972376" y="49395"/>
                    <a:pt x="1983209" y="75546"/>
                    <a:pt x="1983209" y="102814"/>
                  </a:cubicBezTo>
                  <a:lnTo>
                    <a:pt x="1983209" y="1114529"/>
                  </a:lnTo>
                  <a:cubicBezTo>
                    <a:pt x="1983209" y="1171312"/>
                    <a:pt x="1937177" y="1217344"/>
                    <a:pt x="1880394" y="1217344"/>
                  </a:cubicBezTo>
                  <a:lnTo>
                    <a:pt x="102814" y="1217344"/>
                  </a:lnTo>
                  <a:cubicBezTo>
                    <a:pt x="46032" y="1217344"/>
                    <a:pt x="0" y="1171312"/>
                    <a:pt x="0" y="1114529"/>
                  </a:cubicBezTo>
                  <a:lnTo>
                    <a:pt x="0" y="102814"/>
                  </a:lnTo>
                  <a:cubicBezTo>
                    <a:pt x="0" y="46032"/>
                    <a:pt x="46032" y="0"/>
                    <a:pt x="102814" y="0"/>
                  </a:cubicBezTo>
                  <a:close/>
                </a:path>
              </a:pathLst>
            </a:custGeom>
            <a:solidFill>
              <a:srgbClr val="B2D7EA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983209" cy="12554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7188105" y="3208060"/>
            <a:ext cx="1788997" cy="2597456"/>
          </a:xfrm>
          <a:custGeom>
            <a:avLst/>
            <a:gdLst/>
            <a:ahLst/>
            <a:cxnLst/>
            <a:rect l="l" t="t" r="r" b="b"/>
            <a:pathLst>
              <a:path w="1788997" h="2597456">
                <a:moveTo>
                  <a:pt x="0" y="0"/>
                </a:moveTo>
                <a:lnTo>
                  <a:pt x="1788998" y="0"/>
                </a:lnTo>
                <a:lnTo>
                  <a:pt x="1788998" y="2597455"/>
                </a:lnTo>
                <a:lnTo>
                  <a:pt x="0" y="25974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0200115" y="4909950"/>
            <a:ext cx="6047778" cy="3205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45"/>
              </a:lnSpc>
            </a:pPr>
            <a:r>
              <a:rPr lang="en-US" sz="3675">
                <a:solidFill>
                  <a:srgbClr val="2E6E8D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🧹 Menjaga kebersihan dan kerapian kelas</a:t>
            </a:r>
          </a:p>
          <a:p>
            <a:pPr marL="0" lvl="0" indent="0" algn="l">
              <a:lnSpc>
                <a:spcPts val="5145"/>
              </a:lnSpc>
            </a:pPr>
            <a:r>
              <a:rPr lang="en-US" sz="3675">
                <a:solidFill>
                  <a:srgbClr val="2E6E8D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🙋 Berani bertanya dan menyampaikan pendapat</a:t>
            </a:r>
          </a:p>
          <a:p>
            <a:pPr marL="0" lvl="0" indent="0" algn="l">
              <a:lnSpc>
                <a:spcPts val="5145"/>
              </a:lnSpc>
            </a:pPr>
            <a:r>
              <a:rPr lang="en-US" sz="3675">
                <a:solidFill>
                  <a:srgbClr val="2E6E8D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⏰ Tepat waktu dan disiplin selama pembelajaran</a:t>
            </a:r>
          </a:p>
        </p:txBody>
      </p:sp>
      <p:sp>
        <p:nvSpPr>
          <p:cNvPr id="13" name="Freeform 13"/>
          <p:cNvSpPr/>
          <p:nvPr/>
        </p:nvSpPr>
        <p:spPr>
          <a:xfrm>
            <a:off x="15354067" y="3005177"/>
            <a:ext cx="1557366" cy="2750315"/>
          </a:xfrm>
          <a:custGeom>
            <a:avLst/>
            <a:gdLst/>
            <a:ahLst/>
            <a:cxnLst/>
            <a:rect l="l" t="t" r="r" b="b"/>
            <a:pathLst>
              <a:path w="1557366" h="2750315">
                <a:moveTo>
                  <a:pt x="0" y="0"/>
                </a:moveTo>
                <a:lnTo>
                  <a:pt x="1557366" y="0"/>
                </a:lnTo>
                <a:lnTo>
                  <a:pt x="1557366" y="2750314"/>
                </a:lnTo>
                <a:lnTo>
                  <a:pt x="0" y="27503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2484424" y="919381"/>
            <a:ext cx="2827365" cy="2705081"/>
          </a:xfrm>
          <a:custGeom>
            <a:avLst/>
            <a:gdLst/>
            <a:ahLst/>
            <a:cxnLst/>
            <a:rect l="l" t="t" r="r" b="b"/>
            <a:pathLst>
              <a:path w="2827365" h="2705081">
                <a:moveTo>
                  <a:pt x="0" y="0"/>
                </a:moveTo>
                <a:lnTo>
                  <a:pt x="2827365" y="0"/>
                </a:lnTo>
                <a:lnTo>
                  <a:pt x="2827365" y="2705080"/>
                </a:lnTo>
                <a:lnTo>
                  <a:pt x="0" y="27050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390122" y="1085829"/>
            <a:ext cx="13514644" cy="2622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349"/>
              </a:lnSpc>
            </a:pPr>
            <a:r>
              <a:rPr lang="en-US" sz="15249">
                <a:solidFill>
                  <a:srgbClr val="2E6E8D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Kesepakatan Kelas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040108" y="4909950"/>
            <a:ext cx="6047778" cy="3205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45"/>
              </a:lnSpc>
            </a:pPr>
            <a:r>
              <a:rPr lang="en-US" sz="3675">
                <a:solidFill>
                  <a:srgbClr val="2E6E8D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✋ Aktif berpartisipasi dalam setiap kegiatan pembelajaran</a:t>
            </a:r>
          </a:p>
          <a:p>
            <a:pPr marL="0" lvl="0" indent="0" algn="l">
              <a:lnSpc>
                <a:spcPts val="5145"/>
              </a:lnSpc>
            </a:pPr>
            <a:r>
              <a:rPr lang="en-US" sz="3675">
                <a:solidFill>
                  <a:srgbClr val="2E6E8D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🤝 Saling menghargai pendapat teman</a:t>
            </a:r>
          </a:p>
          <a:p>
            <a:pPr marL="0" lvl="0" indent="0" algn="l">
              <a:lnSpc>
                <a:spcPts val="5145"/>
              </a:lnSpc>
            </a:pPr>
            <a:r>
              <a:rPr lang="en-US" sz="3675">
                <a:solidFill>
                  <a:srgbClr val="2E6E8D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📵 Fokus dan tidak bermain HP saat belajar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98999" y="4298805"/>
            <a:ext cx="15636706" cy="4622101"/>
            <a:chOff x="0" y="0"/>
            <a:chExt cx="4118309" cy="12173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18309" cy="1217344"/>
            </a:xfrm>
            <a:custGeom>
              <a:avLst/>
              <a:gdLst/>
              <a:ahLst/>
              <a:cxnLst/>
              <a:rect l="l" t="t" r="r" b="b"/>
              <a:pathLst>
                <a:path w="4118309" h="1217344">
                  <a:moveTo>
                    <a:pt x="49511" y="0"/>
                  </a:moveTo>
                  <a:lnTo>
                    <a:pt x="4068798" y="0"/>
                  </a:lnTo>
                  <a:cubicBezTo>
                    <a:pt x="4081930" y="0"/>
                    <a:pt x="4094523" y="5216"/>
                    <a:pt x="4103808" y="14501"/>
                  </a:cubicBezTo>
                  <a:cubicBezTo>
                    <a:pt x="4113093" y="23787"/>
                    <a:pt x="4118309" y="36380"/>
                    <a:pt x="4118309" y="49511"/>
                  </a:cubicBezTo>
                  <a:lnTo>
                    <a:pt x="4118309" y="1167832"/>
                  </a:lnTo>
                  <a:cubicBezTo>
                    <a:pt x="4118309" y="1180963"/>
                    <a:pt x="4113093" y="1193557"/>
                    <a:pt x="4103808" y="1202842"/>
                  </a:cubicBezTo>
                  <a:cubicBezTo>
                    <a:pt x="4094523" y="1212127"/>
                    <a:pt x="4081930" y="1217344"/>
                    <a:pt x="4068798" y="1217344"/>
                  </a:cubicBezTo>
                  <a:lnTo>
                    <a:pt x="49511" y="1217344"/>
                  </a:lnTo>
                  <a:cubicBezTo>
                    <a:pt x="36380" y="1217344"/>
                    <a:pt x="23787" y="1212127"/>
                    <a:pt x="14501" y="1202842"/>
                  </a:cubicBezTo>
                  <a:cubicBezTo>
                    <a:pt x="5216" y="1193557"/>
                    <a:pt x="0" y="1180963"/>
                    <a:pt x="0" y="1167832"/>
                  </a:cubicBezTo>
                  <a:lnTo>
                    <a:pt x="0" y="49511"/>
                  </a:lnTo>
                  <a:cubicBezTo>
                    <a:pt x="0" y="36380"/>
                    <a:pt x="5216" y="23787"/>
                    <a:pt x="14501" y="14501"/>
                  </a:cubicBezTo>
                  <a:cubicBezTo>
                    <a:pt x="23787" y="5216"/>
                    <a:pt x="36380" y="0"/>
                    <a:pt x="49511" y="0"/>
                  </a:cubicBezTo>
                  <a:close/>
                </a:path>
              </a:pathLst>
            </a:custGeom>
            <a:solidFill>
              <a:srgbClr val="CEE8F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18309" cy="12554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488391" y="-2372495"/>
            <a:ext cx="6258824" cy="5910454"/>
            <a:chOff x="0" y="0"/>
            <a:chExt cx="1648415" cy="155666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48415" cy="1556663"/>
            </a:xfrm>
            <a:custGeom>
              <a:avLst/>
              <a:gdLst/>
              <a:ahLst/>
              <a:cxnLst/>
              <a:rect l="l" t="t" r="r" b="b"/>
              <a:pathLst>
                <a:path w="1648415" h="1556663">
                  <a:moveTo>
                    <a:pt x="618480" y="0"/>
                  </a:moveTo>
                  <a:lnTo>
                    <a:pt x="1029934" y="0"/>
                  </a:lnTo>
                  <a:cubicBezTo>
                    <a:pt x="1193965" y="0"/>
                    <a:pt x="1351278" y="65161"/>
                    <a:pt x="1467266" y="181149"/>
                  </a:cubicBezTo>
                  <a:cubicBezTo>
                    <a:pt x="1583254" y="297136"/>
                    <a:pt x="1648415" y="454449"/>
                    <a:pt x="1648415" y="618480"/>
                  </a:cubicBezTo>
                  <a:lnTo>
                    <a:pt x="1648415" y="938182"/>
                  </a:lnTo>
                  <a:cubicBezTo>
                    <a:pt x="1648415" y="1279760"/>
                    <a:pt x="1371512" y="1556663"/>
                    <a:pt x="1029934" y="1556663"/>
                  </a:cubicBezTo>
                  <a:lnTo>
                    <a:pt x="618480" y="1556663"/>
                  </a:lnTo>
                  <a:cubicBezTo>
                    <a:pt x="276903" y="1556663"/>
                    <a:pt x="0" y="1279760"/>
                    <a:pt x="0" y="938182"/>
                  </a:cubicBezTo>
                  <a:lnTo>
                    <a:pt x="0" y="618480"/>
                  </a:lnTo>
                  <a:cubicBezTo>
                    <a:pt x="0" y="276903"/>
                    <a:pt x="276903" y="0"/>
                    <a:pt x="618480" y="0"/>
                  </a:cubicBezTo>
                  <a:close/>
                </a:path>
              </a:pathLst>
            </a:custGeom>
            <a:solidFill>
              <a:srgbClr val="FFC0C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648415" cy="15947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7576900" y="4095839"/>
            <a:ext cx="3126647" cy="4225199"/>
          </a:xfrm>
          <a:custGeom>
            <a:avLst/>
            <a:gdLst/>
            <a:ahLst/>
            <a:cxnLst/>
            <a:rect l="l" t="t" r="r" b="b"/>
            <a:pathLst>
              <a:path w="3126647" h="4225199">
                <a:moveTo>
                  <a:pt x="0" y="0"/>
                </a:moveTo>
                <a:lnTo>
                  <a:pt x="3126647" y="0"/>
                </a:lnTo>
                <a:lnTo>
                  <a:pt x="3126647" y="4225199"/>
                </a:lnTo>
                <a:lnTo>
                  <a:pt x="0" y="42251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390122" y="1181079"/>
            <a:ext cx="13514644" cy="1801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639"/>
              </a:lnSpc>
            </a:pPr>
            <a:r>
              <a:rPr lang="en-US" sz="10456">
                <a:solidFill>
                  <a:srgbClr val="2E6E8D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Keterkaitan dengan Dunia Nyata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040108" y="4909950"/>
            <a:ext cx="5235124" cy="3396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41"/>
              </a:lnSpc>
            </a:pPr>
            <a:r>
              <a:rPr lang="en-US" sz="3243">
                <a:solidFill>
                  <a:srgbClr val="2E6E8D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Unsur &amp; prinsip seni hadir di sekitar kita:</a:t>
            </a:r>
          </a:p>
          <a:p>
            <a:pPr marL="0" lvl="0" indent="0" algn="l">
              <a:lnSpc>
                <a:spcPts val="4541"/>
              </a:lnSpc>
            </a:pPr>
            <a:r>
              <a:rPr lang="en-US" sz="3243">
                <a:solidFill>
                  <a:srgbClr val="2E6E8D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🏛 Arsitektur &amp; desain bangunan</a:t>
            </a:r>
          </a:p>
          <a:p>
            <a:pPr marL="0" lvl="0" indent="0" algn="l">
              <a:lnSpc>
                <a:spcPts val="4541"/>
              </a:lnSpc>
            </a:pPr>
            <a:r>
              <a:rPr lang="en-US" sz="3243">
                <a:solidFill>
                  <a:srgbClr val="2E6E8D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👗 Mode &amp; desain busana</a:t>
            </a:r>
          </a:p>
          <a:p>
            <a:pPr marL="0" lvl="0" indent="0" algn="l">
              <a:lnSpc>
                <a:spcPts val="4541"/>
              </a:lnSpc>
            </a:pPr>
            <a:r>
              <a:rPr lang="en-US" sz="3243">
                <a:solidFill>
                  <a:srgbClr val="2E6E8D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📸 Fotografi &amp; sinematografi</a:t>
            </a:r>
          </a:p>
          <a:p>
            <a:pPr marL="0" lvl="0" indent="0" algn="l">
              <a:lnSpc>
                <a:spcPts val="4541"/>
              </a:lnSpc>
            </a:pPr>
            <a:r>
              <a:rPr lang="en-US" sz="3243">
                <a:solidFill>
                  <a:srgbClr val="2E6E8D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📢 Iklan &amp; branding produk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379453" y="4909950"/>
            <a:ext cx="4917992" cy="2829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41"/>
              </a:lnSpc>
            </a:pPr>
            <a:r>
              <a:rPr lang="en-US" sz="3243">
                <a:solidFill>
                  <a:srgbClr val="2E6E8D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Seni juga ditemukan dalam:</a:t>
            </a:r>
          </a:p>
          <a:p>
            <a:pPr marL="0" lvl="0" indent="0" algn="l">
              <a:lnSpc>
                <a:spcPts val="4541"/>
              </a:lnSpc>
            </a:pPr>
            <a:r>
              <a:rPr lang="en-US" sz="3243">
                <a:solidFill>
                  <a:srgbClr val="2E6E8D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💻 Media digital &amp; UI/UX</a:t>
            </a:r>
          </a:p>
          <a:p>
            <a:pPr marL="0" lvl="0" indent="0" algn="l">
              <a:lnSpc>
                <a:spcPts val="4541"/>
              </a:lnSpc>
            </a:pPr>
            <a:r>
              <a:rPr lang="en-US" sz="3243">
                <a:solidFill>
                  <a:srgbClr val="2E6E8D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🌿 Desain lingkungan &amp; taman</a:t>
            </a:r>
          </a:p>
          <a:p>
            <a:pPr marL="0" lvl="0" indent="0" algn="l">
              <a:lnSpc>
                <a:spcPts val="4541"/>
              </a:lnSpc>
            </a:pPr>
            <a:r>
              <a:rPr lang="en-US" sz="3243">
                <a:solidFill>
                  <a:srgbClr val="2E6E8D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🎨 Ilustrasi &amp; animasi</a:t>
            </a:r>
          </a:p>
          <a:p>
            <a:pPr marL="0" lvl="0" indent="0" algn="l">
              <a:lnSpc>
                <a:spcPts val="4541"/>
              </a:lnSpc>
            </a:pPr>
            <a:r>
              <a:rPr lang="en-US" sz="3243">
                <a:solidFill>
                  <a:srgbClr val="2E6E8D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🛋 Desain interior &amp; produk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D7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98999" y="4298805"/>
            <a:ext cx="7529995" cy="4622101"/>
            <a:chOff x="0" y="0"/>
            <a:chExt cx="1983209" cy="12173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83209" cy="1217344"/>
            </a:xfrm>
            <a:custGeom>
              <a:avLst/>
              <a:gdLst/>
              <a:ahLst/>
              <a:cxnLst/>
              <a:rect l="l" t="t" r="r" b="b"/>
              <a:pathLst>
                <a:path w="1983209" h="1217344">
                  <a:moveTo>
                    <a:pt x="102814" y="0"/>
                  </a:moveTo>
                  <a:lnTo>
                    <a:pt x="1880394" y="0"/>
                  </a:lnTo>
                  <a:cubicBezTo>
                    <a:pt x="1907662" y="0"/>
                    <a:pt x="1933814" y="10832"/>
                    <a:pt x="1953095" y="30114"/>
                  </a:cubicBezTo>
                  <a:cubicBezTo>
                    <a:pt x="1972376" y="49395"/>
                    <a:pt x="1983209" y="75546"/>
                    <a:pt x="1983209" y="102814"/>
                  </a:cubicBezTo>
                  <a:lnTo>
                    <a:pt x="1983209" y="1114529"/>
                  </a:lnTo>
                  <a:cubicBezTo>
                    <a:pt x="1983209" y="1171312"/>
                    <a:pt x="1937177" y="1217344"/>
                    <a:pt x="1880394" y="1217344"/>
                  </a:cubicBezTo>
                  <a:lnTo>
                    <a:pt x="102814" y="1217344"/>
                  </a:lnTo>
                  <a:cubicBezTo>
                    <a:pt x="46032" y="1217344"/>
                    <a:pt x="0" y="1171312"/>
                    <a:pt x="0" y="1114529"/>
                  </a:cubicBezTo>
                  <a:lnTo>
                    <a:pt x="0" y="102814"/>
                  </a:lnTo>
                  <a:cubicBezTo>
                    <a:pt x="0" y="46032"/>
                    <a:pt x="46032" y="0"/>
                    <a:pt x="102814" y="0"/>
                  </a:cubicBezTo>
                  <a:close/>
                </a:path>
              </a:pathLst>
            </a:custGeom>
            <a:solidFill>
              <a:srgbClr val="FFDCE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983209" cy="12554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994773" y="-1064322"/>
            <a:ext cx="4276744" cy="4186043"/>
            <a:chOff x="0" y="0"/>
            <a:chExt cx="1126385" cy="110249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26385" cy="1102497"/>
            </a:xfrm>
            <a:custGeom>
              <a:avLst/>
              <a:gdLst/>
              <a:ahLst/>
              <a:cxnLst/>
              <a:rect l="l" t="t" r="r" b="b"/>
              <a:pathLst>
                <a:path w="1126385" h="1102497">
                  <a:moveTo>
                    <a:pt x="551249" y="0"/>
                  </a:moveTo>
                  <a:lnTo>
                    <a:pt x="575137" y="0"/>
                  </a:lnTo>
                  <a:cubicBezTo>
                    <a:pt x="879583" y="0"/>
                    <a:pt x="1126385" y="246802"/>
                    <a:pt x="1126385" y="551249"/>
                  </a:cubicBezTo>
                  <a:lnTo>
                    <a:pt x="1126385" y="551249"/>
                  </a:lnTo>
                  <a:cubicBezTo>
                    <a:pt x="1126385" y="855695"/>
                    <a:pt x="879583" y="1102497"/>
                    <a:pt x="575137" y="1102497"/>
                  </a:cubicBezTo>
                  <a:lnTo>
                    <a:pt x="551249" y="1102497"/>
                  </a:lnTo>
                  <a:cubicBezTo>
                    <a:pt x="246802" y="1102497"/>
                    <a:pt x="0" y="855695"/>
                    <a:pt x="0" y="551249"/>
                  </a:cubicBezTo>
                  <a:lnTo>
                    <a:pt x="0" y="551249"/>
                  </a:lnTo>
                  <a:cubicBezTo>
                    <a:pt x="0" y="246802"/>
                    <a:pt x="246802" y="0"/>
                    <a:pt x="551249" y="0"/>
                  </a:cubicBezTo>
                  <a:close/>
                </a:path>
              </a:pathLst>
            </a:custGeom>
            <a:solidFill>
              <a:srgbClr val="DCF3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126385" cy="11405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459006" y="4298805"/>
            <a:ext cx="7529995" cy="4622101"/>
            <a:chOff x="0" y="0"/>
            <a:chExt cx="1983209" cy="121734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83209" cy="1217344"/>
            </a:xfrm>
            <a:custGeom>
              <a:avLst/>
              <a:gdLst/>
              <a:ahLst/>
              <a:cxnLst/>
              <a:rect l="l" t="t" r="r" b="b"/>
              <a:pathLst>
                <a:path w="1983209" h="1217344">
                  <a:moveTo>
                    <a:pt x="102814" y="0"/>
                  </a:moveTo>
                  <a:lnTo>
                    <a:pt x="1880394" y="0"/>
                  </a:lnTo>
                  <a:cubicBezTo>
                    <a:pt x="1907662" y="0"/>
                    <a:pt x="1933814" y="10832"/>
                    <a:pt x="1953095" y="30114"/>
                  </a:cubicBezTo>
                  <a:cubicBezTo>
                    <a:pt x="1972376" y="49395"/>
                    <a:pt x="1983209" y="75546"/>
                    <a:pt x="1983209" y="102814"/>
                  </a:cubicBezTo>
                  <a:lnTo>
                    <a:pt x="1983209" y="1114529"/>
                  </a:lnTo>
                  <a:cubicBezTo>
                    <a:pt x="1983209" y="1171312"/>
                    <a:pt x="1937177" y="1217344"/>
                    <a:pt x="1880394" y="1217344"/>
                  </a:cubicBezTo>
                  <a:lnTo>
                    <a:pt x="102814" y="1217344"/>
                  </a:lnTo>
                  <a:cubicBezTo>
                    <a:pt x="46032" y="1217344"/>
                    <a:pt x="0" y="1171312"/>
                    <a:pt x="0" y="1114529"/>
                  </a:cubicBezTo>
                  <a:lnTo>
                    <a:pt x="0" y="102814"/>
                  </a:lnTo>
                  <a:cubicBezTo>
                    <a:pt x="0" y="46032"/>
                    <a:pt x="46032" y="0"/>
                    <a:pt x="102814" y="0"/>
                  </a:cubicBezTo>
                  <a:close/>
                </a:path>
              </a:pathLst>
            </a:custGeom>
            <a:solidFill>
              <a:srgbClr val="FFDCE2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983209" cy="12554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7046295" y="3699041"/>
            <a:ext cx="1782699" cy="1568775"/>
          </a:xfrm>
          <a:custGeom>
            <a:avLst/>
            <a:gdLst/>
            <a:ahLst/>
            <a:cxnLst/>
            <a:rect l="l" t="t" r="r" b="b"/>
            <a:pathLst>
              <a:path w="1782699" h="1568775">
                <a:moveTo>
                  <a:pt x="0" y="0"/>
                </a:moveTo>
                <a:lnTo>
                  <a:pt x="1782699" y="0"/>
                </a:lnTo>
                <a:lnTo>
                  <a:pt x="1782699" y="1568775"/>
                </a:lnTo>
                <a:lnTo>
                  <a:pt x="0" y="15687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390122" y="1085829"/>
            <a:ext cx="13514644" cy="2622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349"/>
              </a:lnSpc>
            </a:pPr>
            <a:r>
              <a:rPr lang="en-US" sz="15249">
                <a:solidFill>
                  <a:srgbClr val="2E6E8D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Pertanyaan Pemantik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040108" y="4900425"/>
            <a:ext cx="6047778" cy="3339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375"/>
              </a:lnSpc>
            </a:pPr>
            <a:r>
              <a:rPr lang="en-US" sz="3839">
                <a:solidFill>
                  <a:srgbClr val="8A633E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Mengapa sebuah karya seni terlihat indah dan menarik? Apa yang membuat satu karya berbeda dari karya lainnya? Unsur apa saja yang kamu lihat dalam sebuah lukisan atau karya seni?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00115" y="4900425"/>
            <a:ext cx="6047778" cy="3339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375"/>
              </a:lnSpc>
            </a:pPr>
            <a:r>
              <a:rPr lang="en-US" sz="3839">
                <a:solidFill>
                  <a:srgbClr val="8A633E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Apa peran garis, warna, bentuk, ruang, dan tekstur dalam sebuah karya seni? Bagaimana keseimbangan, kesatuan, irama, dan proporsi memengaruhi keindahan sebuah karya?</a:t>
            </a:r>
          </a:p>
        </p:txBody>
      </p:sp>
      <p:sp>
        <p:nvSpPr>
          <p:cNvPr id="15" name="Freeform 15"/>
          <p:cNvSpPr/>
          <p:nvPr/>
        </p:nvSpPr>
        <p:spPr>
          <a:xfrm>
            <a:off x="15103423" y="3514418"/>
            <a:ext cx="1782699" cy="1568775"/>
          </a:xfrm>
          <a:custGeom>
            <a:avLst/>
            <a:gdLst/>
            <a:ahLst/>
            <a:cxnLst/>
            <a:rect l="l" t="t" r="r" b="b"/>
            <a:pathLst>
              <a:path w="1782699" h="1568775">
                <a:moveTo>
                  <a:pt x="0" y="0"/>
                </a:moveTo>
                <a:lnTo>
                  <a:pt x="1782699" y="0"/>
                </a:lnTo>
                <a:lnTo>
                  <a:pt x="1782699" y="1568775"/>
                </a:lnTo>
                <a:lnTo>
                  <a:pt x="0" y="15687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98999" y="4298805"/>
            <a:ext cx="15636706" cy="4622101"/>
            <a:chOff x="0" y="0"/>
            <a:chExt cx="4118309" cy="12173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18309" cy="1217344"/>
            </a:xfrm>
            <a:custGeom>
              <a:avLst/>
              <a:gdLst/>
              <a:ahLst/>
              <a:cxnLst/>
              <a:rect l="l" t="t" r="r" b="b"/>
              <a:pathLst>
                <a:path w="4118309" h="1217344">
                  <a:moveTo>
                    <a:pt x="49511" y="0"/>
                  </a:moveTo>
                  <a:lnTo>
                    <a:pt x="4068798" y="0"/>
                  </a:lnTo>
                  <a:cubicBezTo>
                    <a:pt x="4081930" y="0"/>
                    <a:pt x="4094523" y="5216"/>
                    <a:pt x="4103808" y="14501"/>
                  </a:cubicBezTo>
                  <a:cubicBezTo>
                    <a:pt x="4113093" y="23787"/>
                    <a:pt x="4118309" y="36380"/>
                    <a:pt x="4118309" y="49511"/>
                  </a:cubicBezTo>
                  <a:lnTo>
                    <a:pt x="4118309" y="1167832"/>
                  </a:lnTo>
                  <a:cubicBezTo>
                    <a:pt x="4118309" y="1180963"/>
                    <a:pt x="4113093" y="1193557"/>
                    <a:pt x="4103808" y="1202842"/>
                  </a:cubicBezTo>
                  <a:cubicBezTo>
                    <a:pt x="4094523" y="1212127"/>
                    <a:pt x="4081930" y="1217344"/>
                    <a:pt x="4068798" y="1217344"/>
                  </a:cubicBezTo>
                  <a:lnTo>
                    <a:pt x="49511" y="1217344"/>
                  </a:lnTo>
                  <a:cubicBezTo>
                    <a:pt x="36380" y="1217344"/>
                    <a:pt x="23787" y="1212127"/>
                    <a:pt x="14501" y="1202842"/>
                  </a:cubicBezTo>
                  <a:cubicBezTo>
                    <a:pt x="5216" y="1193557"/>
                    <a:pt x="0" y="1180963"/>
                    <a:pt x="0" y="1167832"/>
                  </a:cubicBezTo>
                  <a:lnTo>
                    <a:pt x="0" y="49511"/>
                  </a:lnTo>
                  <a:cubicBezTo>
                    <a:pt x="0" y="36380"/>
                    <a:pt x="5216" y="23787"/>
                    <a:pt x="14501" y="14501"/>
                  </a:cubicBezTo>
                  <a:cubicBezTo>
                    <a:pt x="23787" y="5216"/>
                    <a:pt x="36380" y="0"/>
                    <a:pt x="49511" y="0"/>
                  </a:cubicBezTo>
                  <a:close/>
                </a:path>
              </a:pathLst>
            </a:custGeom>
            <a:solidFill>
              <a:srgbClr val="CEE8F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18309" cy="12554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488391" y="-2372495"/>
            <a:ext cx="6258824" cy="5910454"/>
            <a:chOff x="0" y="0"/>
            <a:chExt cx="1648415" cy="155666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48415" cy="1556663"/>
            </a:xfrm>
            <a:custGeom>
              <a:avLst/>
              <a:gdLst/>
              <a:ahLst/>
              <a:cxnLst/>
              <a:rect l="l" t="t" r="r" b="b"/>
              <a:pathLst>
                <a:path w="1648415" h="1556663">
                  <a:moveTo>
                    <a:pt x="618480" y="0"/>
                  </a:moveTo>
                  <a:lnTo>
                    <a:pt x="1029934" y="0"/>
                  </a:lnTo>
                  <a:cubicBezTo>
                    <a:pt x="1193965" y="0"/>
                    <a:pt x="1351278" y="65161"/>
                    <a:pt x="1467266" y="181149"/>
                  </a:cubicBezTo>
                  <a:cubicBezTo>
                    <a:pt x="1583254" y="297136"/>
                    <a:pt x="1648415" y="454449"/>
                    <a:pt x="1648415" y="618480"/>
                  </a:cubicBezTo>
                  <a:lnTo>
                    <a:pt x="1648415" y="938182"/>
                  </a:lnTo>
                  <a:cubicBezTo>
                    <a:pt x="1648415" y="1279760"/>
                    <a:pt x="1371512" y="1556663"/>
                    <a:pt x="1029934" y="1556663"/>
                  </a:cubicBezTo>
                  <a:lnTo>
                    <a:pt x="618480" y="1556663"/>
                  </a:lnTo>
                  <a:cubicBezTo>
                    <a:pt x="276903" y="1556663"/>
                    <a:pt x="0" y="1279760"/>
                    <a:pt x="0" y="938182"/>
                  </a:cubicBezTo>
                  <a:lnTo>
                    <a:pt x="0" y="618480"/>
                  </a:lnTo>
                  <a:cubicBezTo>
                    <a:pt x="0" y="276903"/>
                    <a:pt x="276903" y="0"/>
                    <a:pt x="618480" y="0"/>
                  </a:cubicBezTo>
                  <a:close/>
                </a:path>
              </a:pathLst>
            </a:custGeom>
            <a:solidFill>
              <a:srgbClr val="FFC0C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648415" cy="15947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7278033" y="4172870"/>
            <a:ext cx="3577731" cy="4071387"/>
          </a:xfrm>
          <a:custGeom>
            <a:avLst/>
            <a:gdLst/>
            <a:ahLst/>
            <a:cxnLst/>
            <a:rect l="l" t="t" r="r" b="b"/>
            <a:pathLst>
              <a:path w="3577731" h="4071387">
                <a:moveTo>
                  <a:pt x="0" y="0"/>
                </a:moveTo>
                <a:lnTo>
                  <a:pt x="3577731" y="0"/>
                </a:lnTo>
                <a:lnTo>
                  <a:pt x="3577731" y="4071387"/>
                </a:lnTo>
                <a:lnTo>
                  <a:pt x="0" y="40713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390122" y="1095354"/>
            <a:ext cx="13514644" cy="2531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566"/>
              </a:lnSpc>
            </a:pPr>
            <a:r>
              <a:rPr lang="en-US" sz="14690">
                <a:solidFill>
                  <a:srgbClr val="2E6E8D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Unsur-Unsur Seni Rupa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040108" y="4929000"/>
            <a:ext cx="5235124" cy="3398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91"/>
              </a:lnSpc>
            </a:pPr>
            <a:r>
              <a:rPr lang="en-US" sz="2422">
                <a:solidFill>
                  <a:srgbClr val="2E6E8D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🔴 Titik: Unsur terkecil seni rupa, dasar pembentuk garis &amp; bidang.</a:t>
            </a:r>
          </a:p>
          <a:p>
            <a:pPr marL="0" lvl="0" indent="0" algn="l">
              <a:lnSpc>
                <a:spcPts val="3391"/>
              </a:lnSpc>
            </a:pPr>
            <a:r>
              <a:rPr lang="en-US" sz="2422">
                <a:solidFill>
                  <a:srgbClr val="2E6E8D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📏 Garis: Kumpulan titik yang membentuk arah &amp; kontur objek.</a:t>
            </a:r>
          </a:p>
          <a:p>
            <a:pPr marL="0" lvl="0" indent="0" algn="l">
              <a:lnSpc>
                <a:spcPts val="3391"/>
              </a:lnSpc>
            </a:pPr>
            <a:r>
              <a:rPr lang="en-US" sz="2422">
                <a:solidFill>
                  <a:srgbClr val="2E6E8D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🔷 Bidang: Permukaan datar yang dibatasi garis, bersifat 2 dimensi.</a:t>
            </a:r>
          </a:p>
          <a:p>
            <a:pPr marL="0" lvl="0" indent="0" algn="l">
              <a:lnSpc>
                <a:spcPts val="3391"/>
              </a:lnSpc>
            </a:pPr>
            <a:r>
              <a:rPr lang="en-US" sz="2422">
                <a:solidFill>
                  <a:srgbClr val="2E6E8D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📦 Bentuk: Wujud 3 dimensi yang memiliki panjang, lebar &amp; tinggi.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379453" y="4929000"/>
            <a:ext cx="4917992" cy="3398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91"/>
              </a:lnSpc>
            </a:pPr>
            <a:r>
              <a:rPr lang="en-US" sz="2422">
                <a:solidFill>
                  <a:srgbClr val="2E6E8D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🌈 Warna: Unsur visual dari pantulan cahaya; primer, sekunder, tersier.</a:t>
            </a:r>
          </a:p>
          <a:p>
            <a:pPr marL="0" lvl="0" indent="0" algn="l">
              <a:lnSpc>
                <a:spcPts val="3391"/>
              </a:lnSpc>
            </a:pPr>
            <a:r>
              <a:rPr lang="en-US" sz="2422">
                <a:solidFill>
                  <a:srgbClr val="2E6E8D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🌀 Ruang: Kesan kedalaman &amp; jarak pada karya seni (nyata/semu).</a:t>
            </a:r>
          </a:p>
          <a:p>
            <a:pPr marL="0" lvl="0" indent="0" algn="l">
              <a:lnSpc>
                <a:spcPts val="3391"/>
              </a:lnSpc>
            </a:pPr>
            <a:r>
              <a:rPr lang="en-US" sz="2422">
                <a:solidFill>
                  <a:srgbClr val="2E6E8D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✋ Tekstur: Kualitas permukaan karya; kasar, halus, licin (nyata/semu).</a:t>
            </a:r>
          </a:p>
          <a:p>
            <a:pPr marL="0" lvl="0" indent="0" algn="l">
              <a:lnSpc>
                <a:spcPts val="3391"/>
              </a:lnSpc>
            </a:pPr>
            <a:r>
              <a:rPr lang="en-US" sz="2422">
                <a:solidFill>
                  <a:srgbClr val="2E6E8D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🌗 Gelap Terang: Gradasi cahaya &amp; bayangan untuk kesan volume.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D7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98999" y="4298805"/>
            <a:ext cx="7529995" cy="4622101"/>
            <a:chOff x="0" y="0"/>
            <a:chExt cx="1983209" cy="12173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83209" cy="1217344"/>
            </a:xfrm>
            <a:custGeom>
              <a:avLst/>
              <a:gdLst/>
              <a:ahLst/>
              <a:cxnLst/>
              <a:rect l="l" t="t" r="r" b="b"/>
              <a:pathLst>
                <a:path w="1983209" h="1217344">
                  <a:moveTo>
                    <a:pt x="102814" y="0"/>
                  </a:moveTo>
                  <a:lnTo>
                    <a:pt x="1880394" y="0"/>
                  </a:lnTo>
                  <a:cubicBezTo>
                    <a:pt x="1907662" y="0"/>
                    <a:pt x="1933814" y="10832"/>
                    <a:pt x="1953095" y="30114"/>
                  </a:cubicBezTo>
                  <a:cubicBezTo>
                    <a:pt x="1972376" y="49395"/>
                    <a:pt x="1983209" y="75546"/>
                    <a:pt x="1983209" y="102814"/>
                  </a:cubicBezTo>
                  <a:lnTo>
                    <a:pt x="1983209" y="1114529"/>
                  </a:lnTo>
                  <a:cubicBezTo>
                    <a:pt x="1983209" y="1171312"/>
                    <a:pt x="1937177" y="1217344"/>
                    <a:pt x="1880394" y="1217344"/>
                  </a:cubicBezTo>
                  <a:lnTo>
                    <a:pt x="102814" y="1217344"/>
                  </a:lnTo>
                  <a:cubicBezTo>
                    <a:pt x="46032" y="1217344"/>
                    <a:pt x="0" y="1171312"/>
                    <a:pt x="0" y="1114529"/>
                  </a:cubicBezTo>
                  <a:lnTo>
                    <a:pt x="0" y="102814"/>
                  </a:lnTo>
                  <a:cubicBezTo>
                    <a:pt x="0" y="46032"/>
                    <a:pt x="46032" y="0"/>
                    <a:pt x="102814" y="0"/>
                  </a:cubicBezTo>
                  <a:close/>
                </a:path>
              </a:pathLst>
            </a:custGeom>
            <a:solidFill>
              <a:srgbClr val="FFDCE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983209" cy="12554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994773" y="-1064322"/>
            <a:ext cx="4276744" cy="4186043"/>
            <a:chOff x="0" y="0"/>
            <a:chExt cx="1126385" cy="110249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26385" cy="1102497"/>
            </a:xfrm>
            <a:custGeom>
              <a:avLst/>
              <a:gdLst/>
              <a:ahLst/>
              <a:cxnLst/>
              <a:rect l="l" t="t" r="r" b="b"/>
              <a:pathLst>
                <a:path w="1126385" h="1102497">
                  <a:moveTo>
                    <a:pt x="551249" y="0"/>
                  </a:moveTo>
                  <a:lnTo>
                    <a:pt x="575137" y="0"/>
                  </a:lnTo>
                  <a:cubicBezTo>
                    <a:pt x="879583" y="0"/>
                    <a:pt x="1126385" y="246802"/>
                    <a:pt x="1126385" y="551249"/>
                  </a:cubicBezTo>
                  <a:lnTo>
                    <a:pt x="1126385" y="551249"/>
                  </a:lnTo>
                  <a:cubicBezTo>
                    <a:pt x="1126385" y="855695"/>
                    <a:pt x="879583" y="1102497"/>
                    <a:pt x="575137" y="1102497"/>
                  </a:cubicBezTo>
                  <a:lnTo>
                    <a:pt x="551249" y="1102497"/>
                  </a:lnTo>
                  <a:cubicBezTo>
                    <a:pt x="246802" y="1102497"/>
                    <a:pt x="0" y="855695"/>
                    <a:pt x="0" y="551249"/>
                  </a:cubicBezTo>
                  <a:lnTo>
                    <a:pt x="0" y="551249"/>
                  </a:lnTo>
                  <a:cubicBezTo>
                    <a:pt x="0" y="246802"/>
                    <a:pt x="246802" y="0"/>
                    <a:pt x="551249" y="0"/>
                  </a:cubicBezTo>
                  <a:close/>
                </a:path>
              </a:pathLst>
            </a:custGeom>
            <a:solidFill>
              <a:srgbClr val="DCF3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126385" cy="11405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459006" y="4298805"/>
            <a:ext cx="7529995" cy="4622101"/>
            <a:chOff x="0" y="0"/>
            <a:chExt cx="1983209" cy="121734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83209" cy="1217344"/>
            </a:xfrm>
            <a:custGeom>
              <a:avLst/>
              <a:gdLst/>
              <a:ahLst/>
              <a:cxnLst/>
              <a:rect l="l" t="t" r="r" b="b"/>
              <a:pathLst>
                <a:path w="1983209" h="1217344">
                  <a:moveTo>
                    <a:pt x="102814" y="0"/>
                  </a:moveTo>
                  <a:lnTo>
                    <a:pt x="1880394" y="0"/>
                  </a:lnTo>
                  <a:cubicBezTo>
                    <a:pt x="1907662" y="0"/>
                    <a:pt x="1933814" y="10832"/>
                    <a:pt x="1953095" y="30114"/>
                  </a:cubicBezTo>
                  <a:cubicBezTo>
                    <a:pt x="1972376" y="49395"/>
                    <a:pt x="1983209" y="75546"/>
                    <a:pt x="1983209" y="102814"/>
                  </a:cubicBezTo>
                  <a:lnTo>
                    <a:pt x="1983209" y="1114529"/>
                  </a:lnTo>
                  <a:cubicBezTo>
                    <a:pt x="1983209" y="1171312"/>
                    <a:pt x="1937177" y="1217344"/>
                    <a:pt x="1880394" y="1217344"/>
                  </a:cubicBezTo>
                  <a:lnTo>
                    <a:pt x="102814" y="1217344"/>
                  </a:lnTo>
                  <a:cubicBezTo>
                    <a:pt x="46032" y="1217344"/>
                    <a:pt x="0" y="1171312"/>
                    <a:pt x="0" y="1114529"/>
                  </a:cubicBezTo>
                  <a:lnTo>
                    <a:pt x="0" y="102814"/>
                  </a:lnTo>
                  <a:cubicBezTo>
                    <a:pt x="0" y="46032"/>
                    <a:pt x="46032" y="0"/>
                    <a:pt x="102814" y="0"/>
                  </a:cubicBezTo>
                  <a:close/>
                </a:path>
              </a:pathLst>
            </a:custGeom>
            <a:solidFill>
              <a:srgbClr val="FFDCE2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983209" cy="12554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7046295" y="3699041"/>
            <a:ext cx="1782699" cy="1568775"/>
          </a:xfrm>
          <a:custGeom>
            <a:avLst/>
            <a:gdLst/>
            <a:ahLst/>
            <a:cxnLst/>
            <a:rect l="l" t="t" r="r" b="b"/>
            <a:pathLst>
              <a:path w="1782699" h="1568775">
                <a:moveTo>
                  <a:pt x="0" y="0"/>
                </a:moveTo>
                <a:lnTo>
                  <a:pt x="1782699" y="0"/>
                </a:lnTo>
                <a:lnTo>
                  <a:pt x="1782699" y="1568775"/>
                </a:lnTo>
                <a:lnTo>
                  <a:pt x="0" y="15687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390122" y="1162029"/>
            <a:ext cx="13514644" cy="1901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5422"/>
              </a:lnSpc>
            </a:pPr>
            <a:r>
              <a:rPr lang="en-US" sz="11016">
                <a:solidFill>
                  <a:srgbClr val="2E6E8D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Prinsip Penyusunan Karya Seni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040108" y="4919475"/>
            <a:ext cx="6047778" cy="2821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84"/>
              </a:lnSpc>
            </a:pPr>
            <a:r>
              <a:rPr lang="en-US" sz="3202">
                <a:solidFill>
                  <a:srgbClr val="8A633E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🎨 Prinsip Utama Seni:</a:t>
            </a:r>
          </a:p>
          <a:p>
            <a:pPr marL="0" lvl="0" indent="0" algn="l">
              <a:lnSpc>
                <a:spcPts val="4484"/>
              </a:lnSpc>
            </a:pPr>
            <a:r>
              <a:rPr lang="en-US" sz="3202">
                <a:solidFill>
                  <a:srgbClr val="8A633E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• Kesatuan (Unity): elemen saling mendukung</a:t>
            </a:r>
          </a:p>
          <a:p>
            <a:pPr marL="0" lvl="0" indent="0" algn="l">
              <a:lnSpc>
                <a:spcPts val="4484"/>
              </a:lnSpc>
            </a:pPr>
            <a:r>
              <a:rPr lang="en-US" sz="3202">
                <a:solidFill>
                  <a:srgbClr val="8A633E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• Keseimbangan (Balance): simetris &amp; asimetris</a:t>
            </a:r>
          </a:p>
          <a:p>
            <a:pPr marL="0" lvl="0" indent="0" algn="l">
              <a:lnSpc>
                <a:spcPts val="4484"/>
              </a:lnSpc>
            </a:pPr>
            <a:r>
              <a:rPr lang="en-US" sz="3202">
                <a:solidFill>
                  <a:srgbClr val="8A633E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• Proporsi: perbandingan ukuran yang harmonis</a:t>
            </a:r>
          </a:p>
          <a:p>
            <a:pPr marL="0" lvl="0" indent="0" algn="l">
              <a:lnSpc>
                <a:spcPts val="4484"/>
              </a:lnSpc>
            </a:pPr>
            <a:r>
              <a:rPr lang="en-US" sz="3202">
                <a:solidFill>
                  <a:srgbClr val="8A633E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• Irama (Rhythm): pengulangan elemen teratur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00115" y="4919475"/>
            <a:ext cx="6047778" cy="33884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84"/>
              </a:lnSpc>
            </a:pPr>
            <a:r>
              <a:rPr lang="en-US" sz="3202">
                <a:solidFill>
                  <a:srgbClr val="8A633E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🖌️ Prinsip Lanjutan:</a:t>
            </a:r>
          </a:p>
          <a:p>
            <a:pPr marL="0" lvl="0" indent="0" algn="l">
              <a:lnSpc>
                <a:spcPts val="4484"/>
              </a:lnSpc>
            </a:pPr>
            <a:r>
              <a:rPr lang="en-US" sz="3202">
                <a:solidFill>
                  <a:srgbClr val="8A633E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• Penekanan (Emphasis): fokus utama karya</a:t>
            </a:r>
          </a:p>
          <a:p>
            <a:pPr marL="0" lvl="0" indent="0" algn="l">
              <a:lnSpc>
                <a:spcPts val="4484"/>
              </a:lnSpc>
            </a:pPr>
            <a:r>
              <a:rPr lang="en-US" sz="3202">
                <a:solidFill>
                  <a:srgbClr val="8A633E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• Harmoni: keselarasan antar elemen visual</a:t>
            </a:r>
          </a:p>
          <a:p>
            <a:pPr marL="0" lvl="0" indent="0" algn="l">
              <a:lnSpc>
                <a:spcPts val="4484"/>
              </a:lnSpc>
            </a:pPr>
            <a:r>
              <a:rPr lang="en-US" sz="3202">
                <a:solidFill>
                  <a:srgbClr val="8A633E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• Kontras: perbedaan mencolok untuk daya tarik</a:t>
            </a:r>
          </a:p>
          <a:p>
            <a:pPr marL="0" lvl="0" indent="0" algn="l">
              <a:lnSpc>
                <a:spcPts val="4484"/>
              </a:lnSpc>
            </a:pPr>
            <a:r>
              <a:rPr lang="en-US" sz="3202">
                <a:solidFill>
                  <a:srgbClr val="8A633E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• Komposisi: penataan elemen dalam bidang</a:t>
            </a:r>
          </a:p>
        </p:txBody>
      </p:sp>
      <p:sp>
        <p:nvSpPr>
          <p:cNvPr id="15" name="Freeform 15"/>
          <p:cNvSpPr/>
          <p:nvPr/>
        </p:nvSpPr>
        <p:spPr>
          <a:xfrm>
            <a:off x="15103423" y="3514418"/>
            <a:ext cx="1782699" cy="1568775"/>
          </a:xfrm>
          <a:custGeom>
            <a:avLst/>
            <a:gdLst/>
            <a:ahLst/>
            <a:cxnLst/>
            <a:rect l="l" t="t" r="r" b="b"/>
            <a:pathLst>
              <a:path w="1782699" h="1568775">
                <a:moveTo>
                  <a:pt x="0" y="0"/>
                </a:moveTo>
                <a:lnTo>
                  <a:pt x="1782699" y="0"/>
                </a:lnTo>
                <a:lnTo>
                  <a:pt x="1782699" y="1568775"/>
                </a:lnTo>
                <a:lnTo>
                  <a:pt x="0" y="15687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195212" y="-151035"/>
            <a:ext cx="7054295" cy="5533858"/>
            <a:chOff x="0" y="0"/>
            <a:chExt cx="1857921" cy="145747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57921" cy="1457477"/>
            </a:xfrm>
            <a:custGeom>
              <a:avLst/>
              <a:gdLst/>
              <a:ahLst/>
              <a:cxnLst/>
              <a:rect l="l" t="t" r="r" b="b"/>
              <a:pathLst>
                <a:path w="1857921" h="1457477">
                  <a:moveTo>
                    <a:pt x="548738" y="0"/>
                  </a:moveTo>
                  <a:lnTo>
                    <a:pt x="1309183" y="0"/>
                  </a:lnTo>
                  <a:cubicBezTo>
                    <a:pt x="1454718" y="0"/>
                    <a:pt x="1594292" y="57813"/>
                    <a:pt x="1697200" y="160722"/>
                  </a:cubicBezTo>
                  <a:cubicBezTo>
                    <a:pt x="1800108" y="263630"/>
                    <a:pt x="1857921" y="403204"/>
                    <a:pt x="1857921" y="548738"/>
                  </a:cubicBezTo>
                  <a:lnTo>
                    <a:pt x="1857921" y="908739"/>
                  </a:lnTo>
                  <a:cubicBezTo>
                    <a:pt x="1857921" y="1054273"/>
                    <a:pt x="1800108" y="1193847"/>
                    <a:pt x="1697200" y="1296755"/>
                  </a:cubicBezTo>
                  <a:cubicBezTo>
                    <a:pt x="1594292" y="1399664"/>
                    <a:pt x="1454718" y="1457477"/>
                    <a:pt x="1309183" y="1457477"/>
                  </a:cubicBezTo>
                  <a:lnTo>
                    <a:pt x="548738" y="1457477"/>
                  </a:lnTo>
                  <a:cubicBezTo>
                    <a:pt x="403204" y="1457477"/>
                    <a:pt x="263630" y="1399664"/>
                    <a:pt x="160722" y="1296755"/>
                  </a:cubicBezTo>
                  <a:cubicBezTo>
                    <a:pt x="57813" y="1193847"/>
                    <a:pt x="0" y="1054273"/>
                    <a:pt x="0" y="908739"/>
                  </a:cubicBezTo>
                  <a:lnTo>
                    <a:pt x="0" y="548738"/>
                  </a:lnTo>
                  <a:cubicBezTo>
                    <a:pt x="0" y="403204"/>
                    <a:pt x="57813" y="263630"/>
                    <a:pt x="160722" y="160722"/>
                  </a:cubicBezTo>
                  <a:cubicBezTo>
                    <a:pt x="263630" y="57813"/>
                    <a:pt x="403204" y="0"/>
                    <a:pt x="548738" y="0"/>
                  </a:cubicBezTo>
                  <a:close/>
                </a:path>
              </a:pathLst>
            </a:custGeom>
            <a:solidFill>
              <a:srgbClr val="AACDD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857921" cy="14955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654617" y="3335379"/>
            <a:ext cx="6826848" cy="5598015"/>
          </a:xfrm>
          <a:custGeom>
            <a:avLst/>
            <a:gdLst/>
            <a:ahLst/>
            <a:cxnLst/>
            <a:rect l="l" t="t" r="r" b="b"/>
            <a:pathLst>
              <a:path w="6826848" h="5598015">
                <a:moveTo>
                  <a:pt x="0" y="0"/>
                </a:moveTo>
                <a:lnTo>
                  <a:pt x="6826847" y="0"/>
                </a:lnTo>
                <a:lnTo>
                  <a:pt x="6826847" y="5598015"/>
                </a:lnTo>
                <a:lnTo>
                  <a:pt x="0" y="55980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620228" y="1014575"/>
            <a:ext cx="2160840" cy="3571636"/>
          </a:xfrm>
          <a:custGeom>
            <a:avLst/>
            <a:gdLst/>
            <a:ahLst/>
            <a:cxnLst/>
            <a:rect l="l" t="t" r="r" b="b"/>
            <a:pathLst>
              <a:path w="2160840" h="3571636">
                <a:moveTo>
                  <a:pt x="0" y="0"/>
                </a:moveTo>
                <a:lnTo>
                  <a:pt x="2160840" y="0"/>
                </a:lnTo>
                <a:lnTo>
                  <a:pt x="2160840" y="3571636"/>
                </a:lnTo>
                <a:lnTo>
                  <a:pt x="0" y="35716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353077" y="1476375"/>
            <a:ext cx="7911194" cy="3045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333"/>
              </a:lnSpc>
            </a:pPr>
            <a:r>
              <a:rPr lang="en-US" sz="13491">
                <a:solidFill>
                  <a:srgbClr val="5894B1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Contoh Analisis</a:t>
            </a:r>
          </a:p>
          <a:p>
            <a:pPr marL="0" lvl="0" indent="0" algn="l">
              <a:lnSpc>
                <a:spcPts val="11333"/>
              </a:lnSpc>
            </a:pPr>
            <a:r>
              <a:rPr lang="en-US" sz="13491">
                <a:solidFill>
                  <a:srgbClr val="5894B1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Karya Seni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53077" y="5016263"/>
            <a:ext cx="9680630" cy="3806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360"/>
              </a:lnSpc>
            </a:pPr>
            <a:r>
              <a:rPr lang="en-US" sz="3114">
                <a:solidFill>
                  <a:srgbClr val="8A633E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Contoh: Analisis Lukisan "Penari Bali" karya Affandi</a:t>
            </a:r>
          </a:p>
          <a:p>
            <a:pPr marL="0" lvl="0" indent="0" algn="l">
              <a:lnSpc>
                <a:spcPts val="4360"/>
              </a:lnSpc>
            </a:pPr>
            <a:r>
              <a:rPr lang="en-US" sz="3114">
                <a:solidFill>
                  <a:srgbClr val="8A633E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• Unsur Garis: Garis ekspresif &amp; dinamis menggambarkan gerak tari</a:t>
            </a:r>
          </a:p>
          <a:p>
            <a:pPr marL="0" lvl="0" indent="0" algn="l">
              <a:lnSpc>
                <a:spcPts val="4360"/>
              </a:lnSpc>
            </a:pPr>
            <a:r>
              <a:rPr lang="en-US" sz="3114">
                <a:solidFill>
                  <a:srgbClr val="8A633E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• Unsur Warna: Warna hangat (merah, kuning) menciptakan kesan semangat</a:t>
            </a:r>
          </a:p>
          <a:p>
            <a:pPr marL="0" lvl="0" indent="0" algn="l">
              <a:lnSpc>
                <a:spcPts val="4360"/>
              </a:lnSpc>
            </a:pPr>
            <a:r>
              <a:rPr lang="en-US" sz="3114">
                <a:solidFill>
                  <a:srgbClr val="8A633E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• Unsur Tekstur: Tekstur kasar dari sapuan kuas tebal (impasto)</a:t>
            </a:r>
          </a:p>
          <a:p>
            <a:pPr marL="0" lvl="0" indent="0" algn="l">
              <a:lnSpc>
                <a:spcPts val="4360"/>
              </a:lnSpc>
            </a:pPr>
            <a:r>
              <a:rPr lang="en-US" sz="3114">
                <a:solidFill>
                  <a:srgbClr val="8A633E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• Prinsip Keseimbangan: Asimetris — fokus pada figur penari di tengah</a:t>
            </a:r>
          </a:p>
          <a:p>
            <a:pPr marL="0" lvl="0" indent="0" algn="l">
              <a:lnSpc>
                <a:spcPts val="4360"/>
              </a:lnSpc>
            </a:pPr>
            <a:r>
              <a:rPr lang="en-US" sz="3114">
                <a:solidFill>
                  <a:srgbClr val="8A633E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• Prinsip Irama: Pengulangan lengkungan memberi kesan gerak berirama</a:t>
            </a:r>
          </a:p>
          <a:p>
            <a:pPr marL="0" lvl="0" indent="0" algn="l">
              <a:lnSpc>
                <a:spcPts val="4360"/>
              </a:lnSpc>
            </a:pPr>
            <a:r>
              <a:rPr lang="en-US" sz="3114">
                <a:solidFill>
                  <a:srgbClr val="8A633E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• Prinsip Kesatuan: Warna dan garis menyatu membentuk ekspresi kuat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00107" y="5143500"/>
            <a:ext cx="6217133" cy="1212715"/>
            <a:chOff x="0" y="0"/>
            <a:chExt cx="1279245" cy="2495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9245" cy="249530"/>
            </a:xfrm>
            <a:custGeom>
              <a:avLst/>
              <a:gdLst/>
              <a:ahLst/>
              <a:cxnLst/>
              <a:rect l="l" t="t" r="r" b="b"/>
              <a:pathLst>
                <a:path w="1279245" h="249530">
                  <a:moveTo>
                    <a:pt x="97286" y="0"/>
                  </a:moveTo>
                  <a:lnTo>
                    <a:pt x="1181960" y="0"/>
                  </a:lnTo>
                  <a:cubicBezTo>
                    <a:pt x="1207762" y="0"/>
                    <a:pt x="1232506" y="10250"/>
                    <a:pt x="1250751" y="28494"/>
                  </a:cubicBezTo>
                  <a:cubicBezTo>
                    <a:pt x="1268996" y="46739"/>
                    <a:pt x="1279245" y="71484"/>
                    <a:pt x="1279245" y="97286"/>
                  </a:cubicBezTo>
                  <a:lnTo>
                    <a:pt x="1279245" y="152244"/>
                  </a:lnTo>
                  <a:cubicBezTo>
                    <a:pt x="1279245" y="178046"/>
                    <a:pt x="1268996" y="202791"/>
                    <a:pt x="1250751" y="221035"/>
                  </a:cubicBezTo>
                  <a:cubicBezTo>
                    <a:pt x="1232506" y="239280"/>
                    <a:pt x="1207762" y="249530"/>
                    <a:pt x="1181960" y="249530"/>
                  </a:cubicBezTo>
                  <a:lnTo>
                    <a:pt x="97286" y="249530"/>
                  </a:lnTo>
                  <a:cubicBezTo>
                    <a:pt x="71484" y="249530"/>
                    <a:pt x="46739" y="239280"/>
                    <a:pt x="28494" y="221035"/>
                  </a:cubicBezTo>
                  <a:cubicBezTo>
                    <a:pt x="10250" y="202791"/>
                    <a:pt x="0" y="178046"/>
                    <a:pt x="0" y="152244"/>
                  </a:cubicBezTo>
                  <a:lnTo>
                    <a:pt x="0" y="97286"/>
                  </a:lnTo>
                  <a:cubicBezTo>
                    <a:pt x="0" y="71484"/>
                    <a:pt x="10250" y="46739"/>
                    <a:pt x="28494" y="28494"/>
                  </a:cubicBezTo>
                  <a:cubicBezTo>
                    <a:pt x="46739" y="10250"/>
                    <a:pt x="71484" y="0"/>
                    <a:pt x="97286" y="0"/>
                  </a:cubicBezTo>
                  <a:close/>
                </a:path>
              </a:pathLst>
            </a:custGeom>
            <a:solidFill>
              <a:srgbClr val="B2D7EA"/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104775"/>
              <a:ext cx="1279245" cy="3543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1010935" lvl="1" indent="-505468" algn="ctr">
                <a:lnSpc>
                  <a:spcPts val="6555"/>
                </a:lnSpc>
                <a:spcBef>
                  <a:spcPct val="0"/>
                </a:spcBef>
                <a:buAutoNum type="arabicPeriod"/>
              </a:pPr>
              <a:r>
                <a:rPr lang="en-US" sz="4682">
                  <a:solidFill>
                    <a:srgbClr val="2E6E8D"/>
                  </a:solidFill>
                  <a:latin typeface="Canva Student Font"/>
                  <a:ea typeface="Canva Student Font"/>
                  <a:cs typeface="Canva Student Font"/>
                  <a:sym typeface="Canva Student Font"/>
                </a:rPr>
                <a:t>Amati Karya Seni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870760" y="5143500"/>
            <a:ext cx="6217133" cy="1212715"/>
            <a:chOff x="0" y="0"/>
            <a:chExt cx="1279245" cy="24953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79245" cy="249530"/>
            </a:xfrm>
            <a:custGeom>
              <a:avLst/>
              <a:gdLst/>
              <a:ahLst/>
              <a:cxnLst/>
              <a:rect l="l" t="t" r="r" b="b"/>
              <a:pathLst>
                <a:path w="1279245" h="249530">
                  <a:moveTo>
                    <a:pt x="97286" y="0"/>
                  </a:moveTo>
                  <a:lnTo>
                    <a:pt x="1181960" y="0"/>
                  </a:lnTo>
                  <a:cubicBezTo>
                    <a:pt x="1207762" y="0"/>
                    <a:pt x="1232506" y="10250"/>
                    <a:pt x="1250751" y="28494"/>
                  </a:cubicBezTo>
                  <a:cubicBezTo>
                    <a:pt x="1268996" y="46739"/>
                    <a:pt x="1279245" y="71484"/>
                    <a:pt x="1279245" y="97286"/>
                  </a:cubicBezTo>
                  <a:lnTo>
                    <a:pt x="1279245" y="152244"/>
                  </a:lnTo>
                  <a:cubicBezTo>
                    <a:pt x="1279245" y="178046"/>
                    <a:pt x="1268996" y="202791"/>
                    <a:pt x="1250751" y="221035"/>
                  </a:cubicBezTo>
                  <a:cubicBezTo>
                    <a:pt x="1232506" y="239280"/>
                    <a:pt x="1207762" y="249530"/>
                    <a:pt x="1181960" y="249530"/>
                  </a:cubicBezTo>
                  <a:lnTo>
                    <a:pt x="97286" y="249530"/>
                  </a:lnTo>
                  <a:cubicBezTo>
                    <a:pt x="71484" y="249530"/>
                    <a:pt x="46739" y="239280"/>
                    <a:pt x="28494" y="221035"/>
                  </a:cubicBezTo>
                  <a:cubicBezTo>
                    <a:pt x="10250" y="202791"/>
                    <a:pt x="0" y="178046"/>
                    <a:pt x="0" y="152244"/>
                  </a:cubicBezTo>
                  <a:lnTo>
                    <a:pt x="0" y="97286"/>
                  </a:lnTo>
                  <a:cubicBezTo>
                    <a:pt x="0" y="71484"/>
                    <a:pt x="10250" y="46739"/>
                    <a:pt x="28494" y="28494"/>
                  </a:cubicBezTo>
                  <a:cubicBezTo>
                    <a:pt x="46739" y="10250"/>
                    <a:pt x="71484" y="0"/>
                    <a:pt x="97286" y="0"/>
                  </a:cubicBezTo>
                  <a:close/>
                </a:path>
              </a:pathLst>
            </a:custGeom>
            <a:solidFill>
              <a:srgbClr val="B2D7EA"/>
            </a:solidFill>
            <a:ln cap="rnd">
              <a:noFill/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104775"/>
              <a:ext cx="1279245" cy="3543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1010935" lvl="1" indent="-505468" algn="ctr">
                <a:lnSpc>
                  <a:spcPts val="6555"/>
                </a:lnSpc>
                <a:spcBef>
                  <a:spcPct val="0"/>
                </a:spcBef>
                <a:buAutoNum type="arabicPeriod"/>
              </a:pPr>
              <a:r>
                <a:rPr lang="en-US" sz="4682">
                  <a:solidFill>
                    <a:srgbClr val="2E6E8D"/>
                  </a:solidFill>
                  <a:latin typeface="Canva Student Font"/>
                  <a:ea typeface="Canva Student Font"/>
                  <a:cs typeface="Canva Student Font"/>
                  <a:sym typeface="Canva Student Font"/>
                </a:rPr>
                <a:t>Identifikasi Unsur &amp; Prinsip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200107" y="7167288"/>
            <a:ext cx="6217133" cy="1212715"/>
            <a:chOff x="0" y="0"/>
            <a:chExt cx="1279245" cy="24953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79245" cy="249530"/>
            </a:xfrm>
            <a:custGeom>
              <a:avLst/>
              <a:gdLst/>
              <a:ahLst/>
              <a:cxnLst/>
              <a:rect l="l" t="t" r="r" b="b"/>
              <a:pathLst>
                <a:path w="1279245" h="249530">
                  <a:moveTo>
                    <a:pt x="97286" y="0"/>
                  </a:moveTo>
                  <a:lnTo>
                    <a:pt x="1181960" y="0"/>
                  </a:lnTo>
                  <a:cubicBezTo>
                    <a:pt x="1207762" y="0"/>
                    <a:pt x="1232506" y="10250"/>
                    <a:pt x="1250751" y="28494"/>
                  </a:cubicBezTo>
                  <a:cubicBezTo>
                    <a:pt x="1268996" y="46739"/>
                    <a:pt x="1279245" y="71484"/>
                    <a:pt x="1279245" y="97286"/>
                  </a:cubicBezTo>
                  <a:lnTo>
                    <a:pt x="1279245" y="152244"/>
                  </a:lnTo>
                  <a:cubicBezTo>
                    <a:pt x="1279245" y="178046"/>
                    <a:pt x="1268996" y="202791"/>
                    <a:pt x="1250751" y="221035"/>
                  </a:cubicBezTo>
                  <a:cubicBezTo>
                    <a:pt x="1232506" y="239280"/>
                    <a:pt x="1207762" y="249530"/>
                    <a:pt x="1181960" y="249530"/>
                  </a:cubicBezTo>
                  <a:lnTo>
                    <a:pt x="97286" y="249530"/>
                  </a:lnTo>
                  <a:cubicBezTo>
                    <a:pt x="71484" y="249530"/>
                    <a:pt x="46739" y="239280"/>
                    <a:pt x="28494" y="221035"/>
                  </a:cubicBezTo>
                  <a:cubicBezTo>
                    <a:pt x="10250" y="202791"/>
                    <a:pt x="0" y="178046"/>
                    <a:pt x="0" y="152244"/>
                  </a:cubicBezTo>
                  <a:lnTo>
                    <a:pt x="0" y="97286"/>
                  </a:lnTo>
                  <a:cubicBezTo>
                    <a:pt x="0" y="71484"/>
                    <a:pt x="10250" y="46739"/>
                    <a:pt x="28494" y="28494"/>
                  </a:cubicBezTo>
                  <a:cubicBezTo>
                    <a:pt x="46739" y="10250"/>
                    <a:pt x="71484" y="0"/>
                    <a:pt x="97286" y="0"/>
                  </a:cubicBezTo>
                  <a:close/>
                </a:path>
              </a:pathLst>
            </a:custGeom>
            <a:solidFill>
              <a:srgbClr val="B2D7EA"/>
            </a:solidFill>
            <a:ln cap="rnd">
              <a:noFill/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104775"/>
              <a:ext cx="1279245" cy="3543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1010935" lvl="1" indent="-505468" algn="ctr">
                <a:lnSpc>
                  <a:spcPts val="6555"/>
                </a:lnSpc>
                <a:spcBef>
                  <a:spcPct val="0"/>
                </a:spcBef>
                <a:buAutoNum type="arabicPeriod"/>
              </a:pPr>
              <a:r>
                <a:rPr lang="en-US" sz="4682">
                  <a:solidFill>
                    <a:srgbClr val="2E6E8D"/>
                  </a:solidFill>
                  <a:latin typeface="Canva Student Font"/>
                  <a:ea typeface="Canva Student Font"/>
                  <a:cs typeface="Canva Student Font"/>
                  <a:sym typeface="Canva Student Font"/>
                </a:rPr>
                <a:t>Jelaskan Bukti Pengamatan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70760" y="7167288"/>
            <a:ext cx="6217133" cy="1212715"/>
            <a:chOff x="0" y="0"/>
            <a:chExt cx="1279245" cy="24953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279245" cy="249530"/>
            </a:xfrm>
            <a:custGeom>
              <a:avLst/>
              <a:gdLst/>
              <a:ahLst/>
              <a:cxnLst/>
              <a:rect l="l" t="t" r="r" b="b"/>
              <a:pathLst>
                <a:path w="1279245" h="249530">
                  <a:moveTo>
                    <a:pt x="97286" y="0"/>
                  </a:moveTo>
                  <a:lnTo>
                    <a:pt x="1181960" y="0"/>
                  </a:lnTo>
                  <a:cubicBezTo>
                    <a:pt x="1207762" y="0"/>
                    <a:pt x="1232506" y="10250"/>
                    <a:pt x="1250751" y="28494"/>
                  </a:cubicBezTo>
                  <a:cubicBezTo>
                    <a:pt x="1268996" y="46739"/>
                    <a:pt x="1279245" y="71484"/>
                    <a:pt x="1279245" y="97286"/>
                  </a:cubicBezTo>
                  <a:lnTo>
                    <a:pt x="1279245" y="152244"/>
                  </a:lnTo>
                  <a:cubicBezTo>
                    <a:pt x="1279245" y="178046"/>
                    <a:pt x="1268996" y="202791"/>
                    <a:pt x="1250751" y="221035"/>
                  </a:cubicBezTo>
                  <a:cubicBezTo>
                    <a:pt x="1232506" y="239280"/>
                    <a:pt x="1207762" y="249530"/>
                    <a:pt x="1181960" y="249530"/>
                  </a:cubicBezTo>
                  <a:lnTo>
                    <a:pt x="97286" y="249530"/>
                  </a:lnTo>
                  <a:cubicBezTo>
                    <a:pt x="71484" y="249530"/>
                    <a:pt x="46739" y="239280"/>
                    <a:pt x="28494" y="221035"/>
                  </a:cubicBezTo>
                  <a:cubicBezTo>
                    <a:pt x="10250" y="202791"/>
                    <a:pt x="0" y="178046"/>
                    <a:pt x="0" y="152244"/>
                  </a:cubicBezTo>
                  <a:lnTo>
                    <a:pt x="0" y="97286"/>
                  </a:lnTo>
                  <a:cubicBezTo>
                    <a:pt x="0" y="71484"/>
                    <a:pt x="10250" y="46739"/>
                    <a:pt x="28494" y="28494"/>
                  </a:cubicBezTo>
                  <a:cubicBezTo>
                    <a:pt x="46739" y="10250"/>
                    <a:pt x="71484" y="0"/>
                    <a:pt x="97286" y="0"/>
                  </a:cubicBezTo>
                  <a:close/>
                </a:path>
              </a:pathLst>
            </a:custGeom>
            <a:solidFill>
              <a:srgbClr val="B2D7EA"/>
            </a:solidFill>
            <a:ln cap="rnd">
              <a:noFill/>
              <a:prstDash val="solid"/>
              <a:round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104775"/>
              <a:ext cx="1279245" cy="3543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1010935" lvl="1" indent="-505468" algn="ctr">
                <a:lnSpc>
                  <a:spcPts val="6555"/>
                </a:lnSpc>
                <a:spcBef>
                  <a:spcPct val="0"/>
                </a:spcBef>
                <a:buAutoNum type="arabicPeriod"/>
              </a:pPr>
              <a:r>
                <a:rPr lang="en-US" sz="4682">
                  <a:solidFill>
                    <a:srgbClr val="2E6E8D"/>
                  </a:solidFill>
                  <a:latin typeface="Canva Student Font"/>
                  <a:ea typeface="Canva Student Font"/>
                  <a:cs typeface="Canva Student Font"/>
                  <a:sym typeface="Canva Student Font"/>
                </a:rPr>
                <a:t>Presentasikan Hasil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-4731627" y="8193978"/>
            <a:ext cx="7054295" cy="4186043"/>
            <a:chOff x="0" y="0"/>
            <a:chExt cx="1857921" cy="110249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57921" cy="1102497"/>
            </a:xfrm>
            <a:custGeom>
              <a:avLst/>
              <a:gdLst/>
              <a:ahLst/>
              <a:cxnLst/>
              <a:rect l="l" t="t" r="r" b="b"/>
              <a:pathLst>
                <a:path w="1857921" h="1102497">
                  <a:moveTo>
                    <a:pt x="548738" y="0"/>
                  </a:moveTo>
                  <a:lnTo>
                    <a:pt x="1309183" y="0"/>
                  </a:lnTo>
                  <a:cubicBezTo>
                    <a:pt x="1454718" y="0"/>
                    <a:pt x="1594292" y="57813"/>
                    <a:pt x="1697200" y="160722"/>
                  </a:cubicBezTo>
                  <a:cubicBezTo>
                    <a:pt x="1800108" y="263630"/>
                    <a:pt x="1857921" y="403204"/>
                    <a:pt x="1857921" y="548738"/>
                  </a:cubicBezTo>
                  <a:lnTo>
                    <a:pt x="1857921" y="553759"/>
                  </a:lnTo>
                  <a:cubicBezTo>
                    <a:pt x="1857921" y="699293"/>
                    <a:pt x="1800108" y="838867"/>
                    <a:pt x="1697200" y="941775"/>
                  </a:cubicBezTo>
                  <a:cubicBezTo>
                    <a:pt x="1594292" y="1044684"/>
                    <a:pt x="1454718" y="1102497"/>
                    <a:pt x="1309183" y="1102497"/>
                  </a:cubicBezTo>
                  <a:lnTo>
                    <a:pt x="548738" y="1102497"/>
                  </a:lnTo>
                  <a:cubicBezTo>
                    <a:pt x="403204" y="1102497"/>
                    <a:pt x="263630" y="1044684"/>
                    <a:pt x="160722" y="941775"/>
                  </a:cubicBezTo>
                  <a:cubicBezTo>
                    <a:pt x="57813" y="838867"/>
                    <a:pt x="0" y="699293"/>
                    <a:pt x="0" y="553759"/>
                  </a:cubicBezTo>
                  <a:lnTo>
                    <a:pt x="0" y="548738"/>
                  </a:lnTo>
                  <a:cubicBezTo>
                    <a:pt x="0" y="403204"/>
                    <a:pt x="57813" y="263630"/>
                    <a:pt x="160722" y="160722"/>
                  </a:cubicBezTo>
                  <a:cubicBezTo>
                    <a:pt x="263630" y="57813"/>
                    <a:pt x="403204" y="0"/>
                    <a:pt x="548738" y="0"/>
                  </a:cubicBezTo>
                  <a:close/>
                </a:path>
              </a:pathLst>
            </a:custGeom>
            <a:solidFill>
              <a:srgbClr val="AACDD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857921" cy="11405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6549755" y="-2221918"/>
            <a:ext cx="7054295" cy="4186043"/>
            <a:chOff x="0" y="0"/>
            <a:chExt cx="1857921" cy="110249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857921" cy="1102497"/>
            </a:xfrm>
            <a:custGeom>
              <a:avLst/>
              <a:gdLst/>
              <a:ahLst/>
              <a:cxnLst/>
              <a:rect l="l" t="t" r="r" b="b"/>
              <a:pathLst>
                <a:path w="1857921" h="1102497">
                  <a:moveTo>
                    <a:pt x="548738" y="0"/>
                  </a:moveTo>
                  <a:lnTo>
                    <a:pt x="1309183" y="0"/>
                  </a:lnTo>
                  <a:cubicBezTo>
                    <a:pt x="1454718" y="0"/>
                    <a:pt x="1594292" y="57813"/>
                    <a:pt x="1697200" y="160722"/>
                  </a:cubicBezTo>
                  <a:cubicBezTo>
                    <a:pt x="1800108" y="263630"/>
                    <a:pt x="1857921" y="403204"/>
                    <a:pt x="1857921" y="548738"/>
                  </a:cubicBezTo>
                  <a:lnTo>
                    <a:pt x="1857921" y="553759"/>
                  </a:lnTo>
                  <a:cubicBezTo>
                    <a:pt x="1857921" y="699293"/>
                    <a:pt x="1800108" y="838867"/>
                    <a:pt x="1697200" y="941775"/>
                  </a:cubicBezTo>
                  <a:cubicBezTo>
                    <a:pt x="1594292" y="1044684"/>
                    <a:pt x="1454718" y="1102497"/>
                    <a:pt x="1309183" y="1102497"/>
                  </a:cubicBezTo>
                  <a:lnTo>
                    <a:pt x="548738" y="1102497"/>
                  </a:lnTo>
                  <a:cubicBezTo>
                    <a:pt x="403204" y="1102497"/>
                    <a:pt x="263630" y="1044684"/>
                    <a:pt x="160722" y="941775"/>
                  </a:cubicBezTo>
                  <a:cubicBezTo>
                    <a:pt x="57813" y="838867"/>
                    <a:pt x="0" y="699293"/>
                    <a:pt x="0" y="553759"/>
                  </a:cubicBezTo>
                  <a:lnTo>
                    <a:pt x="0" y="548738"/>
                  </a:lnTo>
                  <a:cubicBezTo>
                    <a:pt x="0" y="403204"/>
                    <a:pt x="57813" y="263630"/>
                    <a:pt x="160722" y="160722"/>
                  </a:cubicBezTo>
                  <a:cubicBezTo>
                    <a:pt x="263630" y="57813"/>
                    <a:pt x="403204" y="0"/>
                    <a:pt x="548738" y="0"/>
                  </a:cubicBezTo>
                  <a:close/>
                </a:path>
              </a:pathLst>
            </a:custGeom>
            <a:solidFill>
              <a:srgbClr val="FCB5C1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1857921" cy="11405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1768793" y="1281309"/>
            <a:ext cx="3378698" cy="2669172"/>
          </a:xfrm>
          <a:custGeom>
            <a:avLst/>
            <a:gdLst/>
            <a:ahLst/>
            <a:cxnLst/>
            <a:rect l="l" t="t" r="r" b="b"/>
            <a:pathLst>
              <a:path w="3378698" h="2669172">
                <a:moveTo>
                  <a:pt x="0" y="0"/>
                </a:moveTo>
                <a:lnTo>
                  <a:pt x="3378698" y="0"/>
                </a:lnTo>
                <a:lnTo>
                  <a:pt x="3378698" y="2669171"/>
                </a:lnTo>
                <a:lnTo>
                  <a:pt x="0" y="26691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5624426" y="900309"/>
            <a:ext cx="7039148" cy="3433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78"/>
              </a:lnSpc>
            </a:pPr>
            <a:r>
              <a:rPr lang="en-US" sz="20056">
                <a:solidFill>
                  <a:srgbClr val="5894B1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LKPD</a:t>
            </a:r>
          </a:p>
        </p:txBody>
      </p:sp>
      <p:sp>
        <p:nvSpPr>
          <p:cNvPr id="22" name="Freeform 22"/>
          <p:cNvSpPr/>
          <p:nvPr/>
        </p:nvSpPr>
        <p:spPr>
          <a:xfrm>
            <a:off x="13139824" y="1473006"/>
            <a:ext cx="3378698" cy="2669172"/>
          </a:xfrm>
          <a:custGeom>
            <a:avLst/>
            <a:gdLst/>
            <a:ahLst/>
            <a:cxnLst/>
            <a:rect l="l" t="t" r="r" b="b"/>
            <a:pathLst>
              <a:path w="3378698" h="2669172">
                <a:moveTo>
                  <a:pt x="0" y="0"/>
                </a:moveTo>
                <a:lnTo>
                  <a:pt x="3378698" y="0"/>
                </a:lnTo>
                <a:lnTo>
                  <a:pt x="3378698" y="2669172"/>
                </a:lnTo>
                <a:lnTo>
                  <a:pt x="0" y="26691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98999" y="4298805"/>
            <a:ext cx="7529995" cy="4622101"/>
            <a:chOff x="0" y="0"/>
            <a:chExt cx="1983209" cy="12173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83209" cy="1217344"/>
            </a:xfrm>
            <a:custGeom>
              <a:avLst/>
              <a:gdLst/>
              <a:ahLst/>
              <a:cxnLst/>
              <a:rect l="l" t="t" r="r" b="b"/>
              <a:pathLst>
                <a:path w="1983209" h="1217344">
                  <a:moveTo>
                    <a:pt x="102814" y="0"/>
                  </a:moveTo>
                  <a:lnTo>
                    <a:pt x="1880394" y="0"/>
                  </a:lnTo>
                  <a:cubicBezTo>
                    <a:pt x="1907662" y="0"/>
                    <a:pt x="1933814" y="10832"/>
                    <a:pt x="1953095" y="30114"/>
                  </a:cubicBezTo>
                  <a:cubicBezTo>
                    <a:pt x="1972376" y="49395"/>
                    <a:pt x="1983209" y="75546"/>
                    <a:pt x="1983209" y="102814"/>
                  </a:cubicBezTo>
                  <a:lnTo>
                    <a:pt x="1983209" y="1114529"/>
                  </a:lnTo>
                  <a:cubicBezTo>
                    <a:pt x="1983209" y="1171312"/>
                    <a:pt x="1937177" y="1217344"/>
                    <a:pt x="1880394" y="1217344"/>
                  </a:cubicBezTo>
                  <a:lnTo>
                    <a:pt x="102814" y="1217344"/>
                  </a:lnTo>
                  <a:cubicBezTo>
                    <a:pt x="46032" y="1217344"/>
                    <a:pt x="0" y="1171312"/>
                    <a:pt x="0" y="1114529"/>
                  </a:cubicBezTo>
                  <a:lnTo>
                    <a:pt x="0" y="102814"/>
                  </a:lnTo>
                  <a:cubicBezTo>
                    <a:pt x="0" y="46032"/>
                    <a:pt x="46032" y="0"/>
                    <a:pt x="102814" y="0"/>
                  </a:cubicBezTo>
                  <a:close/>
                </a:path>
              </a:pathLst>
            </a:custGeom>
            <a:solidFill>
              <a:srgbClr val="B2D7E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983209" cy="12554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994773" y="-1064322"/>
            <a:ext cx="4276744" cy="4186043"/>
            <a:chOff x="0" y="0"/>
            <a:chExt cx="1126385" cy="110249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26385" cy="1102497"/>
            </a:xfrm>
            <a:custGeom>
              <a:avLst/>
              <a:gdLst/>
              <a:ahLst/>
              <a:cxnLst/>
              <a:rect l="l" t="t" r="r" b="b"/>
              <a:pathLst>
                <a:path w="1126385" h="1102497">
                  <a:moveTo>
                    <a:pt x="551249" y="0"/>
                  </a:moveTo>
                  <a:lnTo>
                    <a:pt x="575137" y="0"/>
                  </a:lnTo>
                  <a:cubicBezTo>
                    <a:pt x="879583" y="0"/>
                    <a:pt x="1126385" y="246802"/>
                    <a:pt x="1126385" y="551249"/>
                  </a:cubicBezTo>
                  <a:lnTo>
                    <a:pt x="1126385" y="551249"/>
                  </a:lnTo>
                  <a:cubicBezTo>
                    <a:pt x="1126385" y="855695"/>
                    <a:pt x="879583" y="1102497"/>
                    <a:pt x="575137" y="1102497"/>
                  </a:cubicBezTo>
                  <a:lnTo>
                    <a:pt x="551249" y="1102497"/>
                  </a:lnTo>
                  <a:cubicBezTo>
                    <a:pt x="246802" y="1102497"/>
                    <a:pt x="0" y="855695"/>
                    <a:pt x="0" y="551249"/>
                  </a:cubicBezTo>
                  <a:lnTo>
                    <a:pt x="0" y="551249"/>
                  </a:lnTo>
                  <a:cubicBezTo>
                    <a:pt x="0" y="246802"/>
                    <a:pt x="246802" y="0"/>
                    <a:pt x="551249" y="0"/>
                  </a:cubicBezTo>
                  <a:close/>
                </a:path>
              </a:pathLst>
            </a:custGeom>
            <a:solidFill>
              <a:srgbClr val="FFC0C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126385" cy="11405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459006" y="4298805"/>
            <a:ext cx="7529995" cy="4622101"/>
            <a:chOff x="0" y="0"/>
            <a:chExt cx="1983209" cy="121734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83209" cy="1217344"/>
            </a:xfrm>
            <a:custGeom>
              <a:avLst/>
              <a:gdLst/>
              <a:ahLst/>
              <a:cxnLst/>
              <a:rect l="l" t="t" r="r" b="b"/>
              <a:pathLst>
                <a:path w="1983209" h="1217344">
                  <a:moveTo>
                    <a:pt x="102814" y="0"/>
                  </a:moveTo>
                  <a:lnTo>
                    <a:pt x="1880394" y="0"/>
                  </a:lnTo>
                  <a:cubicBezTo>
                    <a:pt x="1907662" y="0"/>
                    <a:pt x="1933814" y="10832"/>
                    <a:pt x="1953095" y="30114"/>
                  </a:cubicBezTo>
                  <a:cubicBezTo>
                    <a:pt x="1972376" y="49395"/>
                    <a:pt x="1983209" y="75546"/>
                    <a:pt x="1983209" y="102814"/>
                  </a:cubicBezTo>
                  <a:lnTo>
                    <a:pt x="1983209" y="1114529"/>
                  </a:lnTo>
                  <a:cubicBezTo>
                    <a:pt x="1983209" y="1171312"/>
                    <a:pt x="1937177" y="1217344"/>
                    <a:pt x="1880394" y="1217344"/>
                  </a:cubicBezTo>
                  <a:lnTo>
                    <a:pt x="102814" y="1217344"/>
                  </a:lnTo>
                  <a:cubicBezTo>
                    <a:pt x="46032" y="1217344"/>
                    <a:pt x="0" y="1171312"/>
                    <a:pt x="0" y="1114529"/>
                  </a:cubicBezTo>
                  <a:lnTo>
                    <a:pt x="0" y="102814"/>
                  </a:lnTo>
                  <a:cubicBezTo>
                    <a:pt x="0" y="46032"/>
                    <a:pt x="46032" y="0"/>
                    <a:pt x="102814" y="0"/>
                  </a:cubicBezTo>
                  <a:close/>
                </a:path>
              </a:pathLst>
            </a:custGeom>
            <a:solidFill>
              <a:srgbClr val="B2D7EA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983209" cy="12554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7046295" y="3699041"/>
            <a:ext cx="1782699" cy="1568775"/>
          </a:xfrm>
          <a:custGeom>
            <a:avLst/>
            <a:gdLst/>
            <a:ahLst/>
            <a:cxnLst/>
            <a:rect l="l" t="t" r="r" b="b"/>
            <a:pathLst>
              <a:path w="1782699" h="1568775">
                <a:moveTo>
                  <a:pt x="0" y="0"/>
                </a:moveTo>
                <a:lnTo>
                  <a:pt x="1782699" y="0"/>
                </a:lnTo>
                <a:lnTo>
                  <a:pt x="1782699" y="1568775"/>
                </a:lnTo>
                <a:lnTo>
                  <a:pt x="0" y="15687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0200115" y="4909950"/>
            <a:ext cx="6047778" cy="3204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74"/>
              </a:lnSpc>
            </a:pPr>
            <a:r>
              <a:rPr lang="en-US" sz="3695">
                <a:solidFill>
                  <a:srgbClr val="2E6E8D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Prinsip seni yang paling dominan dalam karya adalah keseimbangan dan kesatuan, karena kedua prinsip ini menjadi dasar terciptanya karya yang harmonis, indah, dan bermakna.</a:t>
            </a:r>
          </a:p>
        </p:txBody>
      </p:sp>
      <p:sp>
        <p:nvSpPr>
          <p:cNvPr id="13" name="Freeform 13"/>
          <p:cNvSpPr/>
          <p:nvPr/>
        </p:nvSpPr>
        <p:spPr>
          <a:xfrm>
            <a:off x="15103423" y="3514418"/>
            <a:ext cx="1782699" cy="1568775"/>
          </a:xfrm>
          <a:custGeom>
            <a:avLst/>
            <a:gdLst/>
            <a:ahLst/>
            <a:cxnLst/>
            <a:rect l="l" t="t" r="r" b="b"/>
            <a:pathLst>
              <a:path w="1782699" h="1568775">
                <a:moveTo>
                  <a:pt x="0" y="0"/>
                </a:moveTo>
                <a:lnTo>
                  <a:pt x="1782699" y="0"/>
                </a:lnTo>
                <a:lnTo>
                  <a:pt x="1782699" y="1568775"/>
                </a:lnTo>
                <a:lnTo>
                  <a:pt x="0" y="15687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2790865" y="695719"/>
            <a:ext cx="2312558" cy="3003322"/>
          </a:xfrm>
          <a:custGeom>
            <a:avLst/>
            <a:gdLst/>
            <a:ahLst/>
            <a:cxnLst/>
            <a:rect l="l" t="t" r="r" b="b"/>
            <a:pathLst>
              <a:path w="2312558" h="3003322">
                <a:moveTo>
                  <a:pt x="0" y="0"/>
                </a:moveTo>
                <a:lnTo>
                  <a:pt x="2312558" y="0"/>
                </a:lnTo>
                <a:lnTo>
                  <a:pt x="2312558" y="3003322"/>
                </a:lnTo>
                <a:lnTo>
                  <a:pt x="0" y="30033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390122" y="1085829"/>
            <a:ext cx="13514644" cy="2622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349"/>
              </a:lnSpc>
            </a:pPr>
            <a:r>
              <a:rPr lang="en-US" sz="15249">
                <a:solidFill>
                  <a:srgbClr val="2E6E8D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Kesimpulan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040108" y="4909950"/>
            <a:ext cx="6047778" cy="3204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74"/>
              </a:lnSpc>
            </a:pPr>
            <a:r>
              <a:rPr lang="en-US" sz="3695">
                <a:solidFill>
                  <a:srgbClr val="2E6E8D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Unsur seni yang paling mudah ditemukan dalam kehidupan sehari-hari adalah garis dan warna, karena keduanya hadir di mana-mana — dari desain pakaian, arsitektur, hingga alam sekitar kita.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1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32838" y="1028700"/>
            <a:ext cx="7365492" cy="8229600"/>
          </a:xfrm>
          <a:custGeom>
            <a:avLst/>
            <a:gdLst/>
            <a:ahLst/>
            <a:cxnLst/>
            <a:rect l="l" t="t" r="r" b="b"/>
            <a:pathLst>
              <a:path w="7365492" h="8229600">
                <a:moveTo>
                  <a:pt x="0" y="0"/>
                </a:moveTo>
                <a:lnTo>
                  <a:pt x="7365492" y="0"/>
                </a:lnTo>
                <a:lnTo>
                  <a:pt x="736549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517109" y="4371762"/>
            <a:ext cx="3476614" cy="2277182"/>
          </a:xfrm>
          <a:custGeom>
            <a:avLst/>
            <a:gdLst/>
            <a:ahLst/>
            <a:cxnLst/>
            <a:rect l="l" t="t" r="r" b="b"/>
            <a:pathLst>
              <a:path w="3476614" h="2277182">
                <a:moveTo>
                  <a:pt x="0" y="0"/>
                </a:moveTo>
                <a:lnTo>
                  <a:pt x="3476614" y="0"/>
                </a:lnTo>
                <a:lnTo>
                  <a:pt x="3476614" y="2277182"/>
                </a:lnTo>
                <a:lnTo>
                  <a:pt x="0" y="22771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970819" y="8019491"/>
            <a:ext cx="1028408" cy="1044069"/>
          </a:xfrm>
          <a:custGeom>
            <a:avLst/>
            <a:gdLst/>
            <a:ahLst/>
            <a:cxnLst/>
            <a:rect l="l" t="t" r="r" b="b"/>
            <a:pathLst>
              <a:path w="1028408" h="1044069">
                <a:moveTo>
                  <a:pt x="0" y="0"/>
                </a:moveTo>
                <a:lnTo>
                  <a:pt x="1028407" y="0"/>
                </a:lnTo>
                <a:lnTo>
                  <a:pt x="1028407" y="1044069"/>
                </a:lnTo>
                <a:lnTo>
                  <a:pt x="0" y="10440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8181685" y="2740507"/>
            <a:ext cx="7073731" cy="4878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7957"/>
              </a:lnSpc>
            </a:pPr>
            <a:r>
              <a:rPr lang="en-US" sz="23321">
                <a:solidFill>
                  <a:srgbClr val="5894B1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Terima</a:t>
            </a:r>
          </a:p>
          <a:p>
            <a:pPr marL="0" lvl="0" indent="0" algn="l">
              <a:lnSpc>
                <a:spcPts val="17957"/>
              </a:lnSpc>
            </a:pPr>
            <a:r>
              <a:rPr lang="en-US" sz="23321">
                <a:solidFill>
                  <a:srgbClr val="5894B1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Kasih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-4731627" y="8193978"/>
            <a:ext cx="7054295" cy="4186043"/>
            <a:chOff x="0" y="0"/>
            <a:chExt cx="1857921" cy="11024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57921" cy="1102497"/>
            </a:xfrm>
            <a:custGeom>
              <a:avLst/>
              <a:gdLst/>
              <a:ahLst/>
              <a:cxnLst/>
              <a:rect l="l" t="t" r="r" b="b"/>
              <a:pathLst>
                <a:path w="1857921" h="1102497">
                  <a:moveTo>
                    <a:pt x="548738" y="0"/>
                  </a:moveTo>
                  <a:lnTo>
                    <a:pt x="1309183" y="0"/>
                  </a:lnTo>
                  <a:cubicBezTo>
                    <a:pt x="1454718" y="0"/>
                    <a:pt x="1594292" y="57813"/>
                    <a:pt x="1697200" y="160722"/>
                  </a:cubicBezTo>
                  <a:cubicBezTo>
                    <a:pt x="1800108" y="263630"/>
                    <a:pt x="1857921" y="403204"/>
                    <a:pt x="1857921" y="548738"/>
                  </a:cubicBezTo>
                  <a:lnTo>
                    <a:pt x="1857921" y="553759"/>
                  </a:lnTo>
                  <a:cubicBezTo>
                    <a:pt x="1857921" y="699293"/>
                    <a:pt x="1800108" y="838867"/>
                    <a:pt x="1697200" y="941775"/>
                  </a:cubicBezTo>
                  <a:cubicBezTo>
                    <a:pt x="1594292" y="1044684"/>
                    <a:pt x="1454718" y="1102497"/>
                    <a:pt x="1309183" y="1102497"/>
                  </a:cubicBezTo>
                  <a:lnTo>
                    <a:pt x="548738" y="1102497"/>
                  </a:lnTo>
                  <a:cubicBezTo>
                    <a:pt x="403204" y="1102497"/>
                    <a:pt x="263630" y="1044684"/>
                    <a:pt x="160722" y="941775"/>
                  </a:cubicBezTo>
                  <a:cubicBezTo>
                    <a:pt x="57813" y="838867"/>
                    <a:pt x="0" y="699293"/>
                    <a:pt x="0" y="553759"/>
                  </a:cubicBezTo>
                  <a:lnTo>
                    <a:pt x="0" y="548738"/>
                  </a:lnTo>
                  <a:cubicBezTo>
                    <a:pt x="0" y="403204"/>
                    <a:pt x="57813" y="263630"/>
                    <a:pt x="160722" y="160722"/>
                  </a:cubicBezTo>
                  <a:cubicBezTo>
                    <a:pt x="263630" y="57813"/>
                    <a:pt x="403204" y="0"/>
                    <a:pt x="548738" y="0"/>
                  </a:cubicBezTo>
                  <a:close/>
                </a:path>
              </a:pathLst>
            </a:custGeom>
            <a:solidFill>
              <a:srgbClr val="AACDD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857921" cy="11405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361573" y="8069555"/>
            <a:ext cx="4101335" cy="1183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45"/>
              </a:lnSpc>
            </a:pPr>
            <a:r>
              <a:rPr lang="en-US" sz="1675">
                <a:solidFill>
                  <a:srgbClr val="8A633E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Teruslah mengamati,</a:t>
            </a:r>
          </a:p>
          <a:p>
            <a:pPr marL="0" lvl="0" indent="0" algn="l">
              <a:lnSpc>
                <a:spcPts val="2345"/>
              </a:lnSpc>
            </a:pPr>
            <a:r>
              <a:rPr lang="en-US" sz="1675">
                <a:solidFill>
                  <a:srgbClr val="8A633E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menghargai, dan</a:t>
            </a:r>
          </a:p>
          <a:p>
            <a:pPr marL="0" lvl="0" indent="0" algn="l">
              <a:lnSpc>
                <a:spcPts val="2345"/>
              </a:lnSpc>
            </a:pPr>
            <a:r>
              <a:rPr lang="en-US" sz="1675">
                <a:solidFill>
                  <a:srgbClr val="8A633E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menciptakan karya seni!</a:t>
            </a:r>
          </a:p>
          <a:p>
            <a:pPr marL="0" lvl="0" indent="0" algn="l">
              <a:lnSpc>
                <a:spcPts val="2345"/>
              </a:lnSpc>
            </a:pPr>
            <a:r>
              <a:rPr lang="en-US" sz="1675">
                <a:solidFill>
                  <a:srgbClr val="8A633E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— Kelompok Seruni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6549755" y="-2221918"/>
            <a:ext cx="7054295" cy="4186043"/>
            <a:chOff x="0" y="0"/>
            <a:chExt cx="1857921" cy="110249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57921" cy="1102497"/>
            </a:xfrm>
            <a:custGeom>
              <a:avLst/>
              <a:gdLst/>
              <a:ahLst/>
              <a:cxnLst/>
              <a:rect l="l" t="t" r="r" b="b"/>
              <a:pathLst>
                <a:path w="1857921" h="1102497">
                  <a:moveTo>
                    <a:pt x="548738" y="0"/>
                  </a:moveTo>
                  <a:lnTo>
                    <a:pt x="1309183" y="0"/>
                  </a:lnTo>
                  <a:cubicBezTo>
                    <a:pt x="1454718" y="0"/>
                    <a:pt x="1594292" y="57813"/>
                    <a:pt x="1697200" y="160722"/>
                  </a:cubicBezTo>
                  <a:cubicBezTo>
                    <a:pt x="1800108" y="263630"/>
                    <a:pt x="1857921" y="403204"/>
                    <a:pt x="1857921" y="548738"/>
                  </a:cubicBezTo>
                  <a:lnTo>
                    <a:pt x="1857921" y="553759"/>
                  </a:lnTo>
                  <a:cubicBezTo>
                    <a:pt x="1857921" y="699293"/>
                    <a:pt x="1800108" y="838867"/>
                    <a:pt x="1697200" y="941775"/>
                  </a:cubicBezTo>
                  <a:cubicBezTo>
                    <a:pt x="1594292" y="1044684"/>
                    <a:pt x="1454718" y="1102497"/>
                    <a:pt x="1309183" y="1102497"/>
                  </a:cubicBezTo>
                  <a:lnTo>
                    <a:pt x="548738" y="1102497"/>
                  </a:lnTo>
                  <a:cubicBezTo>
                    <a:pt x="403204" y="1102497"/>
                    <a:pt x="263630" y="1044684"/>
                    <a:pt x="160722" y="941775"/>
                  </a:cubicBezTo>
                  <a:cubicBezTo>
                    <a:pt x="57813" y="838867"/>
                    <a:pt x="0" y="699293"/>
                    <a:pt x="0" y="553759"/>
                  </a:cubicBezTo>
                  <a:lnTo>
                    <a:pt x="0" y="548738"/>
                  </a:lnTo>
                  <a:cubicBezTo>
                    <a:pt x="0" y="403204"/>
                    <a:pt x="57813" y="263630"/>
                    <a:pt x="160722" y="160722"/>
                  </a:cubicBezTo>
                  <a:cubicBezTo>
                    <a:pt x="263630" y="57813"/>
                    <a:pt x="403204" y="0"/>
                    <a:pt x="548738" y="0"/>
                  </a:cubicBezTo>
                  <a:close/>
                </a:path>
              </a:pathLst>
            </a:custGeom>
            <a:solidFill>
              <a:srgbClr val="FCB5C1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857921" cy="11405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705</Words>
  <Application>Microsoft Office PowerPoint</Application>
  <PresentationFormat>Custom</PresentationFormat>
  <Paragraphs>87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Canva Student Font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asus</cp:lastModifiedBy>
  <cp:revision>2</cp:revision>
  <dcterms:created xsi:type="dcterms:W3CDTF">2006-08-16T00:00:00Z</dcterms:created>
  <dcterms:modified xsi:type="dcterms:W3CDTF">2026-09-22T01:10:53Z</dcterms:modified>
  <dc:identifier>DAHV4dm-6cU</dc:identifier>
</cp:coreProperties>
</file>