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2A3B38"/>
                </a:solidFill>
                <a:latin typeface="Cambria"/>
              </a:defRPr>
            </a:pPr>
            <a:r>
              <a:rPr sz="1300" b="0" i="0" u="none" strike="noStrike">
                <a:solidFill>
                  <a:srgbClr val="2A3B38"/>
                </a:solidFill>
                <a:latin typeface="Cambria"/>
              </a:rPr>
              <a:t>Ilustrasi Penurunan Bantuan (Fading)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Tingkat Bantuan</c:v>
                </c:pt>
              </c:strCache>
            </c:strRef>
          </c:tx>
          <c:spPr>
            <a:solidFill>
              <a:srgbClr val="50808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2A3B38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Sesi 1</c:v>
                  </c:pt>
                  <c:pt idx="1">
                    <c:v>Sesi 2</c:v>
                  </c:pt>
                  <c:pt idx="2">
                    <c:v>Sesi 3</c:v>
                  </c:pt>
                  <c:pt idx="3">
                    <c:v>Sesi 4</c:v>
                  </c:pt>
                  <c:pt idx="4">
                    <c:v>Sesi 5</c:v>
                  </c:pt>
                  <c:pt idx="5">
                    <c:v>Sesi 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80</c:v>
                </c:pt>
                <c:pt idx="2">
                  <c:v>60</c:v>
                </c:pt>
                <c:pt idx="3">
                  <c:v>40</c:v>
                </c:pt>
                <c:pt idx="4">
                  <c:v>20</c:v>
                </c:pt>
                <c:pt idx="5">
                  <c:v>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2A3B38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6E7C7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4E4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% Bantuan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E7C7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029200" cy="5029200"/>
          </a:xfrm>
          <a:prstGeom prst="ellipse">
            <a:avLst/>
          </a:prstGeom>
          <a:solidFill>
            <a:srgbClr val="2C5148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4023360" cy="4023360"/>
          </a:xfrm>
          <a:prstGeom prst="ellipse">
            <a:avLst/>
          </a:prstGeom>
          <a:solidFill>
            <a:srgbClr val="25453C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1005840" cy="1005840"/>
          </a:xfrm>
          <a:prstGeom prst="ellipse">
            <a:avLst/>
          </a:prstGeom>
          <a:solidFill>
            <a:srgbClr val="69A29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" y="953719"/>
            <a:ext cx="744322" cy="7443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14884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MGMP SLB MEUTUAH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22960" y="2560320"/>
            <a:ext cx="100584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Teknik Scaffolding dalam</a:t>
            </a:r>
            <a:endParaRPr lang="en-US" sz="44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Keterampilan Bina Diri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822960" y="4617720"/>
            <a:ext cx="8412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6E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Membangun kemandirian Anak Berkebutuhan Khusus melalui bantuan bertahap yang terarah dan terukur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598932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C1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Kerja Guru SLB  |  Musyawarah Guru Mata Pelajaran (MGMP)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PENDAHULUAN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Mengapa Bina Diri Perlu Pendekatan Bertahap?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777240" cy="77724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121" y="1792681"/>
            <a:ext cx="575158" cy="5751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45920" y="1673352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Kemandirian sebagai tujuan utama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645920" y="2057400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Keterampilan bina diri (makan, berpakaian, kebersihan diri) adalah fondasi kemandirian siswa SLB dalam kehidupan sehari-hari.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0080" y="3108960"/>
            <a:ext cx="777240" cy="777240"/>
          </a:xfrm>
          <a:prstGeom prst="ellipse">
            <a:avLst/>
          </a:prstGeom>
          <a:solidFill>
            <a:srgbClr val="69A297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21" y="3210001"/>
            <a:ext cx="575158" cy="57515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45920" y="3090672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belajar yang beragam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1645920" y="3474720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berkebutuhan khusus memiliki kecepatan dan cara belajar berbeda-beda, sehingga instruksi langsung sering belum cukup.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40080" y="4526280"/>
            <a:ext cx="777240" cy="777240"/>
          </a:xfrm>
          <a:prstGeom prst="ellipse">
            <a:avLst/>
          </a:prstGeom>
          <a:solidFill>
            <a:srgbClr val="84B59F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21" y="4627321"/>
            <a:ext cx="575158" cy="57515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45920" y="4507992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Perlunya bantuan yang terukur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1645920" y="4892040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memerlukan strategi yang memberi bantuan secukupnya — tidak berlebihan, tidak pula membiarkan siswa gagal berulang.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8138160" y="1691640"/>
            <a:ext cx="3383280" cy="4206240"/>
          </a:xfrm>
          <a:prstGeom prst="roundRect">
            <a:avLst>
              <a:gd name="adj" fmla="val 3243"/>
            </a:avLst>
          </a:prstGeom>
          <a:solidFill>
            <a:srgbClr val="50808E"/>
          </a:solidFill>
          <a:ln/>
        </p:spPr>
      </p:sp>
      <p:sp>
        <p:nvSpPr>
          <p:cNvPr id="17" name="Shape 12"/>
          <p:cNvSpPr/>
          <p:nvPr/>
        </p:nvSpPr>
        <p:spPr>
          <a:xfrm>
            <a:off x="8686800" y="205740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7559" y="2188159"/>
            <a:ext cx="744322" cy="74432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366760" y="3246120"/>
            <a:ext cx="29260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"Scaffolding" berarti perancah — bantuan sementara yang dilepas bertahap seiring meningkatnya kemampuan anak.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Teknik Scaffolding?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52120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Scaffolding 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adalah strategi pembelajaran berupa pemberian bantuan terstruktur dari guru kepada siswa, yang secara bertahap dikurangi seiring siswa menguasai keterampilan tersebut secara mandiri.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3246120"/>
            <a:ext cx="5212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ini bersumber dari teori Zone of Proximal Development (ZPD) oleh Lev Vygotsky — celah antara kemampuan yang bisa dilakukan anak sendiri dan kemampuan yang bisa dicapai dengan bantuan.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4754880"/>
            <a:ext cx="685800" cy="685800"/>
          </a:xfrm>
          <a:prstGeom prst="ellipse">
            <a:avLst/>
          </a:prstGeom>
          <a:solidFill>
            <a:srgbClr val="84B59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234" y="4844034"/>
            <a:ext cx="507492" cy="50749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4773168"/>
            <a:ext cx="4297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Kunci: bantuan diberikan tepat di celah tersebut — tidak terlalu mudah, tidak terlalu sulit.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903720" y="1325880"/>
            <a:ext cx="4663440" cy="4663440"/>
          </a:xfrm>
          <a:prstGeom prst="ellipse">
            <a:avLst/>
          </a:prstGeom>
          <a:solidFill>
            <a:srgbClr val="E4EEE9"/>
          </a:solidFill>
          <a:ln/>
        </p:spPr>
      </p:sp>
      <p:sp>
        <p:nvSpPr>
          <p:cNvPr id="10" name="Shape 7"/>
          <p:cNvSpPr/>
          <p:nvPr/>
        </p:nvSpPr>
        <p:spPr>
          <a:xfrm>
            <a:off x="7635240" y="2057400"/>
            <a:ext cx="3200400" cy="320040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1" name="Shape 8"/>
          <p:cNvSpPr/>
          <p:nvPr/>
        </p:nvSpPr>
        <p:spPr>
          <a:xfrm>
            <a:off x="8366760" y="2788920"/>
            <a:ext cx="1737360" cy="1737360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2" name="Text 9"/>
          <p:cNvSpPr/>
          <p:nvPr/>
        </p:nvSpPr>
        <p:spPr>
          <a:xfrm>
            <a:off x="8366760" y="329184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Bisa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Sendiri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7635240" y="169164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 Perkembangan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E3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Proksimal (ZPD)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903720" y="544068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Butuh Bantuan Penuh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LANDASAN PRAKTIK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Prinsip-Prinsip Scaffolding dalam Bina Diri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057400"/>
            <a:ext cx="685800" cy="6858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3554" y="2146554"/>
            <a:ext cx="507492" cy="5074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075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Sementara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2834640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Bantuan bersifat sementara dan direncanakan untuk dikurangi bertahap (fading), bukan diberikan selamanya.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17920" y="1783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92240" y="2057400"/>
            <a:ext cx="685800" cy="6858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394" y="2146554"/>
            <a:ext cx="507492" cy="50749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60920" y="2075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Individual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492240" y="2834640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dan takaran bantuan disesuaikan dengan kondisi, hambatan, dan kecepatan belajar tiap siswa.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069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4343400"/>
            <a:ext cx="685800" cy="6858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54" y="4432554"/>
            <a:ext cx="507492" cy="50749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83080" y="4361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Responsif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914400" y="5120640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menyesuaikan bantuan secara langsung berdasarkan respons dan usaha siswa saat itu juga.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217920" y="4069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92240" y="4343400"/>
            <a:ext cx="685800" cy="6858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394" y="4432554"/>
            <a:ext cx="507492" cy="50749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60920" y="4361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Berorientasi Sukses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6492240" y="5120640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Tahapan dirancang agar siswa lebih sering mengalami keberhasilan daripada kegagalan.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BANTUAN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Empat Jenis Bantuan (Prompt) dalam Scaffolding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50808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574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3554" y="2146554"/>
            <a:ext cx="507492" cy="5074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075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Verbal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914400" y="278892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Instruksi lisan, mengingatkan langkah, atau pertanyaan pemandu.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0" y="3355848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D4E7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"Sekarang ambil sikat giginya."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17920" y="1783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69A297"/>
          </a:solidFill>
          <a:ln/>
        </p:spPr>
      </p:sp>
      <p:sp>
        <p:nvSpPr>
          <p:cNvPr id="11" name="Shape 8"/>
          <p:cNvSpPr/>
          <p:nvPr/>
        </p:nvSpPr>
        <p:spPr>
          <a:xfrm>
            <a:off x="6492240" y="20574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394" y="2146554"/>
            <a:ext cx="507492" cy="50749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60920" y="2075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Visual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6492240" y="278892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Gambar, kartu langkah, atau isyarat visual lain sebagai penunjuk.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6492240" y="3355848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D4E7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kartu bergambar urutan memakai baju.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40080" y="4069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50808E"/>
          </a:solidFill>
          <a:ln/>
        </p:spPr>
      </p:sp>
      <p:sp>
        <p:nvSpPr>
          <p:cNvPr id="17" name="Shape 13"/>
          <p:cNvSpPr/>
          <p:nvPr/>
        </p:nvSpPr>
        <p:spPr>
          <a:xfrm>
            <a:off x="914400" y="43434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54" y="4432554"/>
            <a:ext cx="507492" cy="50749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783080" y="4361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Model / Contoh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914400" y="507492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mencontohkan gerakan agar siswa dapat meniru (modelling).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914400" y="5641848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D4E7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guru memperagakan cara memegang sendok.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6217920" y="406908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69A297"/>
          </a:solidFill>
          <a:ln/>
        </p:spPr>
      </p:sp>
      <p:sp>
        <p:nvSpPr>
          <p:cNvPr id="23" name="Shape 18"/>
          <p:cNvSpPr/>
          <p:nvPr/>
        </p:nvSpPr>
        <p:spPr>
          <a:xfrm>
            <a:off x="6492240" y="43434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394" y="4432554"/>
            <a:ext cx="507492" cy="50749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360920" y="4361688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Fisik</a:t>
            </a:r>
            <a:endParaRPr lang="en-US" sz="1550" dirty="0"/>
          </a:p>
        </p:txBody>
      </p:sp>
      <p:sp>
        <p:nvSpPr>
          <p:cNvPr id="26" name="Text 20"/>
          <p:cNvSpPr/>
          <p:nvPr/>
        </p:nvSpPr>
        <p:spPr>
          <a:xfrm>
            <a:off x="6492240" y="507492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A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membimbing tangan siswa secara langsung (hand-over-hand).</a:t>
            </a:r>
            <a:endParaRPr lang="en-US" sz="1100" dirty="0"/>
          </a:p>
        </p:txBody>
      </p:sp>
      <p:sp>
        <p:nvSpPr>
          <p:cNvPr id="27" name="Text 21"/>
          <p:cNvSpPr/>
          <p:nvPr/>
        </p:nvSpPr>
        <p:spPr>
          <a:xfrm>
            <a:off x="6492240" y="5641848"/>
            <a:ext cx="4709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D4E7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memegang tangan siswa saat menyikat gigi.</a:t>
            </a:r>
            <a:endParaRPr lang="en-US" sz="1000" dirty="0"/>
          </a:p>
        </p:txBody>
      </p:sp>
      <p:sp>
        <p:nvSpPr>
          <p:cNvPr id="28" name="Text 22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PENERAPAN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Tahapan Scaffolding: Dari Dibimbing Menuju Mandiri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423160" cy="2286000"/>
          </a:xfrm>
          <a:prstGeom prst="roundRect">
            <a:avLst>
              <a:gd name="adj" fmla="val 4000"/>
            </a:avLst>
          </a:prstGeom>
          <a:solidFill>
            <a:srgbClr val="50808E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21945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Mencontohkan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338328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1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melakukan dan menjelaskan langkah secara penuh; siswa mengamati.</a:t>
            </a:r>
            <a:endParaRPr lang="en-US" sz="10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28" y="3118104"/>
            <a:ext cx="219456" cy="25603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319272" y="2103120"/>
            <a:ext cx="2423160" cy="2286000"/>
          </a:xfrm>
          <a:prstGeom prst="roundRect">
            <a:avLst>
              <a:gd name="adj" fmla="val 4000"/>
            </a:avLst>
          </a:prstGeom>
          <a:solidFill>
            <a:srgbClr val="69A297"/>
          </a:solidFill>
          <a:ln/>
        </p:spPr>
      </p:sp>
      <p:sp>
        <p:nvSpPr>
          <p:cNvPr id="11" name="Text 8"/>
          <p:cNvSpPr/>
          <p:nvPr/>
        </p:nvSpPr>
        <p:spPr>
          <a:xfrm>
            <a:off x="3456432" y="21945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502152" y="26060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Do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502152" y="29718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Dikerjakan Bersama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502152" y="338328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1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mencoba dengan bantuan fisik/verbal penuh dari guru.</a:t>
            </a:r>
            <a:endParaRPr lang="en-US" sz="105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3118104"/>
            <a:ext cx="219456" cy="256032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998464" y="2103120"/>
            <a:ext cx="2423160" cy="2286000"/>
          </a:xfrm>
          <a:prstGeom prst="roundRect">
            <a:avLst>
              <a:gd name="adj" fmla="val 4000"/>
            </a:avLst>
          </a:prstGeom>
          <a:solidFill>
            <a:srgbClr val="84B59F"/>
          </a:solidFill>
          <a:ln/>
        </p:spPr>
      </p:sp>
      <p:sp>
        <p:nvSpPr>
          <p:cNvPr id="17" name="Text 13"/>
          <p:cNvSpPr/>
          <p:nvPr/>
        </p:nvSpPr>
        <p:spPr>
          <a:xfrm>
            <a:off x="6135624" y="21945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6181344" y="26060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Do (Dibantu)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6181344" y="29718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Bantuan Berkurang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181344" y="338328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1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mengerjakan sendiri, bantuan hanya bila diperlukan (fading).</a:t>
            </a:r>
            <a:endParaRPr lang="en-US" sz="105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912" y="3118104"/>
            <a:ext cx="219456" cy="256032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8677656" y="2103120"/>
            <a:ext cx="2423160" cy="2286000"/>
          </a:xfrm>
          <a:prstGeom prst="roundRect">
            <a:avLst>
              <a:gd name="adj" fmla="val 4000"/>
            </a:avLst>
          </a:prstGeom>
          <a:solidFill>
            <a:srgbClr val="3E6659"/>
          </a:solidFill>
          <a:ln/>
        </p:spPr>
      </p:sp>
      <p:sp>
        <p:nvSpPr>
          <p:cNvPr id="23" name="Text 18"/>
          <p:cNvSpPr/>
          <p:nvPr/>
        </p:nvSpPr>
        <p:spPr>
          <a:xfrm>
            <a:off x="8814816" y="219456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>
                    <a:alpha val="4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19"/>
          <p:cNvSpPr/>
          <p:nvPr/>
        </p:nvSpPr>
        <p:spPr>
          <a:xfrm>
            <a:off x="8860536" y="260604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Do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8860536" y="2971800"/>
            <a:ext cx="2057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Mandiri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8860536" y="338328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1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melakukan keterampilan secara mandiri tanpa bantuan.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640080" y="47091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utama: bantuan berkurang secara bertahap (fading) — bukan dihentikan mendadak.</a:t>
            </a:r>
            <a:endParaRPr lang="en-US" sz="1250" dirty="0"/>
          </a:p>
        </p:txBody>
      </p:sp>
      <p:sp>
        <p:nvSpPr>
          <p:cNvPr id="28" name="Text 23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29" name="Text 24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RUANG LINGKUP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Penerapan pada Keterampilan Bina Diri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2029968" cy="2834640"/>
          </a:xfrm>
          <a:prstGeom prst="roundRect">
            <a:avLst>
              <a:gd name="adj" fmla="val 4505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97864" y="2148840"/>
            <a:ext cx="914400" cy="9144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736" y="2267712"/>
            <a:ext cx="676656" cy="6766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3200400"/>
            <a:ext cx="1810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Makan &amp; Minum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77240" y="3749040"/>
            <a:ext cx="175564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Memegang sendok, menyuap, menuang minum sendiri.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852928" y="1874520"/>
            <a:ext cx="2029968" cy="2834640"/>
          </a:xfrm>
          <a:prstGeom prst="roundRect">
            <a:avLst>
              <a:gd name="adj" fmla="val 4505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410712" y="2148840"/>
            <a:ext cx="914400" cy="914400"/>
          </a:xfrm>
          <a:prstGeom prst="ellipse">
            <a:avLst/>
          </a:prstGeom>
          <a:solidFill>
            <a:srgbClr val="69A29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584" y="2267712"/>
            <a:ext cx="676656" cy="6766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62656" y="3200400"/>
            <a:ext cx="1810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Berpakaian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2990088" y="3749040"/>
            <a:ext cx="175564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Memakai/melepas baju, mengancingkan, memakai sepatu.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065776" y="1874520"/>
            <a:ext cx="2029968" cy="2834640"/>
          </a:xfrm>
          <a:prstGeom prst="roundRect">
            <a:avLst>
              <a:gd name="adj" fmla="val 4505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623560" y="2148840"/>
            <a:ext cx="914400" cy="9144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432" y="2267712"/>
            <a:ext cx="676656" cy="6766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75504" y="3200400"/>
            <a:ext cx="1810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Kebersihan Diri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5202936" y="3749040"/>
            <a:ext cx="175564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Menggosok gigi, mencuci tangan, menyisir rambut.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7278624" y="1874520"/>
            <a:ext cx="2029968" cy="2834640"/>
          </a:xfrm>
          <a:prstGeom prst="roundRect">
            <a:avLst>
              <a:gd name="adj" fmla="val 4505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836408" y="2148840"/>
            <a:ext cx="914400" cy="914400"/>
          </a:xfrm>
          <a:prstGeom prst="ellipse">
            <a:avLst/>
          </a:prstGeom>
          <a:solidFill>
            <a:srgbClr val="69A29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0" y="2267712"/>
            <a:ext cx="676656" cy="67665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88352" y="3200400"/>
            <a:ext cx="1810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Mandi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7415784" y="3749040"/>
            <a:ext cx="175564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Menyabuni tubuh, membilas, mengeringkan badan.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9491472" y="1874520"/>
            <a:ext cx="2029968" cy="2834640"/>
          </a:xfrm>
          <a:prstGeom prst="roundRect">
            <a:avLst>
              <a:gd name="adj" fmla="val 4505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10049256" y="2148840"/>
            <a:ext cx="914400" cy="9144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8128" y="2267712"/>
            <a:ext cx="676656" cy="67665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601200" y="3200400"/>
            <a:ext cx="18105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Toileting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9628632" y="3749040"/>
            <a:ext cx="175564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Mengenali dorongan, membuka celana, membersihkan diri.</a:t>
            </a:r>
            <a:endParaRPr lang="en-US" sz="1000" dirty="0"/>
          </a:p>
        </p:txBody>
      </p:sp>
      <p:sp>
        <p:nvSpPr>
          <p:cNvPr id="29" name="Text 22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PRAKTEK — STUDI KASUS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Menerapkan Scaffolding pada Kegiatan Menggosok Gigi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914400" cy="9144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1901952"/>
            <a:ext cx="676656" cy="676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874520"/>
            <a:ext cx="3931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siswa mampu menggosok gigi secara mandiri dalam 4 tahap latihan bertahap.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40080" y="2880360"/>
            <a:ext cx="457200" cy="45720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234440" y="2834640"/>
            <a:ext cx="4160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mencontohkan cara memegang sikat &amp; mengambil pasta gigi, sambil menjelaskan tiap gerakan.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3931920"/>
            <a:ext cx="457200" cy="45720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1" name="Text 8"/>
          <p:cNvSpPr/>
          <p:nvPr/>
        </p:nvSpPr>
        <p:spPr>
          <a:xfrm>
            <a:off x="640080" y="3931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34440" y="3886200"/>
            <a:ext cx="4160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membimbing tangan siswa (hand-over-hand) untuk menyikat gigi bagian depan.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623560" y="2880360"/>
            <a:ext cx="457200" cy="45720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4" name="Text 11"/>
          <p:cNvSpPr/>
          <p:nvPr/>
        </p:nvSpPr>
        <p:spPr>
          <a:xfrm>
            <a:off x="5623560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217920" y="2834640"/>
            <a:ext cx="4160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hanya memberi arahan verbal ("sikat bagian belakang") tanpa bantuan fisik.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623560" y="3931920"/>
            <a:ext cx="457200" cy="45720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7" name="Text 14"/>
          <p:cNvSpPr/>
          <p:nvPr/>
        </p:nvSpPr>
        <p:spPr>
          <a:xfrm>
            <a:off x="5623560" y="3931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217920" y="3886200"/>
            <a:ext cx="4160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melakukan seluruh proses sendiri; guru memberi pujian di akhir.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40080" y="525780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E4EEE9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525780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1E3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Tips: latih satu sub-langkah dahulu hingga stabil, baru lanjut mengurangi bantuan pada langkah berikutnya.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PRAKTEK — STUDI KASUS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Menerapkan Scaffolding pada Kegiatan Memakai Baju Kaos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914400" cy="914400"/>
          </a:xfrm>
          <a:prstGeom prst="ellipse">
            <a:avLst/>
          </a:prstGeom>
          <a:solidFill>
            <a:srgbClr val="69A29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1901952"/>
            <a:ext cx="676656" cy="676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96596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siswa mampu memakai baju kaos sendiri dengan urutan yang benar.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640080" y="2880360"/>
            <a:ext cx="342900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9050">
            <a:solidFill>
              <a:srgbClr val="50808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0080" y="2880360"/>
            <a:ext cx="3429000" cy="502920"/>
          </a:xfrm>
          <a:prstGeom prst="roundRect">
            <a:avLst>
              <a:gd name="adj" fmla="val 18182"/>
            </a:avLst>
          </a:prstGeom>
          <a:solidFill>
            <a:srgbClr val="50808E"/>
          </a:solidFill>
          <a:ln/>
        </p:spPr>
      </p:sp>
      <p:sp>
        <p:nvSpPr>
          <p:cNvPr id="9" name="Shape 6"/>
          <p:cNvSpPr/>
          <p:nvPr/>
        </p:nvSpPr>
        <p:spPr>
          <a:xfrm>
            <a:off x="640080" y="3154680"/>
            <a:ext cx="3429000" cy="228600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10" name="Text 7"/>
          <p:cNvSpPr/>
          <p:nvPr/>
        </p:nvSpPr>
        <p:spPr>
          <a:xfrm>
            <a:off x="822960" y="2880360"/>
            <a:ext cx="3063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Minggu 1-2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22960" y="35204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Penuh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22960" y="402336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memandu tangan siswa dari memegang kerah hingga menarik baju.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343400" y="2880360"/>
            <a:ext cx="342900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9050">
            <a:solidFill>
              <a:srgbClr val="69A29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343400" y="2880360"/>
            <a:ext cx="3429000" cy="502920"/>
          </a:xfrm>
          <a:prstGeom prst="roundRect">
            <a:avLst>
              <a:gd name="adj" fmla="val 18182"/>
            </a:avLst>
          </a:prstGeom>
          <a:solidFill>
            <a:srgbClr val="69A297"/>
          </a:solidFill>
          <a:ln/>
        </p:spPr>
      </p:sp>
      <p:sp>
        <p:nvSpPr>
          <p:cNvPr id="15" name="Shape 12"/>
          <p:cNvSpPr/>
          <p:nvPr/>
        </p:nvSpPr>
        <p:spPr>
          <a:xfrm>
            <a:off x="4343400" y="3154680"/>
            <a:ext cx="3429000" cy="22860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16" name="Text 13"/>
          <p:cNvSpPr/>
          <p:nvPr/>
        </p:nvSpPr>
        <p:spPr>
          <a:xfrm>
            <a:off x="4526280" y="2880360"/>
            <a:ext cx="3063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Minggu 3-4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526280" y="35204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Bantuan Verbal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526280" y="402336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hanya menyebutkan urutan langkah; siswa melakukan sendiri.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8046720" y="2880360"/>
            <a:ext cx="342900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9050">
            <a:solidFill>
              <a:srgbClr val="84B59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046720" y="2880360"/>
            <a:ext cx="3429000" cy="502920"/>
          </a:xfrm>
          <a:prstGeom prst="roundRect">
            <a:avLst>
              <a:gd name="adj" fmla="val 18182"/>
            </a:avLst>
          </a:prstGeom>
          <a:solidFill>
            <a:srgbClr val="84B59F"/>
          </a:solidFill>
          <a:ln/>
        </p:spPr>
      </p:sp>
      <p:sp>
        <p:nvSpPr>
          <p:cNvPr id="21" name="Shape 18"/>
          <p:cNvSpPr/>
          <p:nvPr/>
        </p:nvSpPr>
        <p:spPr>
          <a:xfrm>
            <a:off x="8046720" y="3154680"/>
            <a:ext cx="3429000" cy="2286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22" name="Text 19"/>
          <p:cNvSpPr/>
          <p:nvPr/>
        </p:nvSpPr>
        <p:spPr>
          <a:xfrm>
            <a:off x="8229600" y="2880360"/>
            <a:ext cx="3063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Minggu 5+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8229600" y="35204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Mandiri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8229600" y="402336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memakai baju sendiri tanpa arahan; guru mengamati dari jauh.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TEKNIK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Fading: Mengurangi Bantuan Secara Bertahap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Fading adalah proses menghilangkan bantuan secara sistematis begitu siswa menunjukkan penguasaan pada tingkat bantuan tertentu, agar tidak terjadi ketergantungan.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3108960"/>
            <a:ext cx="256032" cy="256032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98094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Turunkan bantuan hanya setelah 2-3 kali keberhasilan berturut-turut.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40080" y="3822192"/>
            <a:ext cx="256032" cy="256032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3694176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Jika siswa gagal, naikkan sementara ke level bantuan sebelumnya.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4535424"/>
            <a:ext cx="256032" cy="256032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0" name="Text 8"/>
          <p:cNvSpPr/>
          <p:nvPr/>
        </p:nvSpPr>
        <p:spPr>
          <a:xfrm>
            <a:off x="1051560" y="44074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 setiap perubahan level bantuan sebagai data perkembangan.</a:t>
            </a:r>
            <a:endParaRPr lang="en-US" sz="115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5806440" y="1691640"/>
          <a:ext cx="576072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9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PANDUAN PRAKTIS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Tips Menerapkan Scaffolding di Kelas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965960"/>
            <a:ext cx="594360" cy="59436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947" y="2043227"/>
            <a:ext cx="439826" cy="4398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26517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Susun Analisis Tugas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68680" y="299923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Pecah keterampilan menjadi langkah-langkah kecil dan berurutan (task analysis).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343400" y="17373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72000" y="1965960"/>
            <a:ext cx="594360" cy="59436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267" y="2043227"/>
            <a:ext cx="439826" cy="43982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72000" y="26517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Beri Waktu Tunggu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572000" y="299923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 jeda beberapa detik sebelum membantu, agar siswa berkesempatan mencoba sendiri.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46720" y="17373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75320" y="1965960"/>
            <a:ext cx="594360" cy="59436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587" y="2043227"/>
            <a:ext cx="439826" cy="43982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75320" y="26517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Berikan Penguatan Positif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8275320" y="299923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Puji setiap usaha dan keberhasilan, sekecil apa pun, untuk menjaga motivasi.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40080" y="37947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68680" y="4023360"/>
            <a:ext cx="594360" cy="59436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947" y="4100627"/>
            <a:ext cx="439826" cy="43982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68680" y="47091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Konsisten Antar Guru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868680" y="505663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tahapan bantuan yang sama antar guru/pendamping agar siswa tidak bingung.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4343400" y="37947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572000" y="4023360"/>
            <a:ext cx="594360" cy="59436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267" y="4100627"/>
            <a:ext cx="439826" cy="43982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572000" y="47091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Dokumentasikan Progres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4572000" y="505663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 level bantuan yang digunakan setiap sesi sebagai dasar evaluasi.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8046720" y="3794760"/>
            <a:ext cx="34290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4E4E0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275320" y="4023360"/>
            <a:ext cx="594360" cy="59436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2587" y="4100627"/>
            <a:ext cx="439826" cy="439826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275320" y="47091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Libatkan Orang Tua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8275320" y="505663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Bagikan tahapan scaffolding kepada orang tua agar latihan berlanjut di rumah.</a:t>
            </a:r>
            <a:endParaRPr lang="en-US" sz="1000" dirty="0"/>
          </a:p>
        </p:txBody>
      </p:sp>
      <p:sp>
        <p:nvSpPr>
          <p:cNvPr id="34" name="Text 26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087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TINDAK LANJUT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A3B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Evaluasi dan Monitoring Perkembangan Siswa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914400" cy="914400"/>
          </a:xfrm>
          <a:prstGeom prst="ellipse">
            <a:avLst/>
          </a:prstGeom>
          <a:solidFill>
            <a:srgbClr val="50808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1901952"/>
            <a:ext cx="676656" cy="676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92024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dilakukan berkelanjutan, bukan hanya di akhir program, untuk memastikan tahapan bantuan sesuai kebutuhan siswa.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108960"/>
            <a:ext cx="292608" cy="2926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51560" y="3035808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 level bantuan (verbal/visual/model/fisik) setiap sesi latihan.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767328"/>
            <a:ext cx="292608" cy="2926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1560" y="3694176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Bandingkan jumlah keberhasilan mandiri dari minggu ke minggu.</a:t>
            </a:r>
            <a:endParaRPr lang="en-US" sz="11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425696"/>
            <a:ext cx="292608" cy="29260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51560" y="4352544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Tinjau ulang rencana jika tidak ada kemajuan dalam 3-4 minggu.</a:t>
            </a:r>
            <a:endParaRPr lang="en-US" sz="11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5084064"/>
            <a:ext cx="292608" cy="29260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51560" y="5010912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3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Libatkan tim (guru kelas, terapis, orang tua) dalam meninjau data.</a:t>
            </a:r>
            <a:endParaRPr lang="en-US" sz="1150" dirty="0"/>
          </a:p>
        </p:txBody>
      </p:sp>
      <p:sp>
        <p:nvSpPr>
          <p:cNvPr id="15" name="Shape 8"/>
          <p:cNvSpPr/>
          <p:nvPr/>
        </p:nvSpPr>
        <p:spPr>
          <a:xfrm>
            <a:off x="6355080" y="1783080"/>
            <a:ext cx="5212080" cy="4206240"/>
          </a:xfrm>
          <a:prstGeom prst="roundRect">
            <a:avLst>
              <a:gd name="adj" fmla="val 2609"/>
            </a:avLst>
          </a:prstGeom>
          <a:solidFill>
            <a:srgbClr val="1E3A34"/>
          </a:solidFill>
          <a:ln/>
        </p:spPr>
      </p:sp>
      <p:sp>
        <p:nvSpPr>
          <p:cNvPr id="16" name="Text 9"/>
          <p:cNvSpPr/>
          <p:nvPr/>
        </p:nvSpPr>
        <p:spPr>
          <a:xfrm>
            <a:off x="6675120" y="2011680"/>
            <a:ext cx="4617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Format Pemantauan Sederhana</a:t>
            </a:r>
            <a:endParaRPr lang="en-US" sz="1450" dirty="0"/>
          </a:p>
        </p:txBody>
      </p:sp>
      <p:sp>
        <p:nvSpPr>
          <p:cNvPr id="17" name="Text 10"/>
          <p:cNvSpPr/>
          <p:nvPr/>
        </p:nvSpPr>
        <p:spPr>
          <a:xfrm>
            <a:off x="6675120" y="2606040"/>
            <a:ext cx="6126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Tanggal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7360920" y="2606040"/>
            <a:ext cx="11612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Keterampilan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8595360" y="2606040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Bantuan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9784080" y="2606040"/>
            <a:ext cx="16184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</a:t>
            </a:r>
            <a:endParaRPr lang="en-US" sz="900" dirty="0"/>
          </a:p>
        </p:txBody>
      </p:sp>
      <p:sp>
        <p:nvSpPr>
          <p:cNvPr id="21" name="Shape 14"/>
          <p:cNvSpPr/>
          <p:nvPr/>
        </p:nvSpPr>
        <p:spPr>
          <a:xfrm>
            <a:off x="6675120" y="2990088"/>
            <a:ext cx="4800600" cy="0"/>
          </a:xfrm>
          <a:prstGeom prst="line">
            <a:avLst/>
          </a:prstGeom>
          <a:noFill/>
          <a:ln w="12700">
            <a:solidFill>
              <a:srgbClr val="84B59F"/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6675120" y="3063240"/>
            <a:ext cx="6126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02/09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7360920" y="3063240"/>
            <a:ext cx="11612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Gosok gigi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8595360" y="3063240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Fisik penuh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9784080" y="3063240"/>
            <a:ext cx="16184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Perlu bantuan</a:t>
            </a:r>
            <a:endParaRPr lang="en-US" sz="900" dirty="0"/>
          </a:p>
        </p:txBody>
      </p:sp>
      <p:sp>
        <p:nvSpPr>
          <p:cNvPr id="26" name="Shape 19"/>
          <p:cNvSpPr/>
          <p:nvPr/>
        </p:nvSpPr>
        <p:spPr>
          <a:xfrm>
            <a:off x="6675120" y="3447288"/>
            <a:ext cx="4800600" cy="0"/>
          </a:xfrm>
          <a:prstGeom prst="line">
            <a:avLst/>
          </a:prstGeom>
          <a:noFill/>
          <a:ln w="9525">
            <a:solidFill>
              <a:srgbClr val="35564C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6675120" y="3520440"/>
            <a:ext cx="6126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09/09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7360920" y="3520440"/>
            <a:ext cx="11612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Gosok gigi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8595360" y="3520440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9784080" y="3520440"/>
            <a:ext cx="16184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Berhasil sebagian</a:t>
            </a:r>
            <a:endParaRPr lang="en-US" sz="900" dirty="0"/>
          </a:p>
        </p:txBody>
      </p:sp>
      <p:sp>
        <p:nvSpPr>
          <p:cNvPr id="31" name="Shape 24"/>
          <p:cNvSpPr/>
          <p:nvPr/>
        </p:nvSpPr>
        <p:spPr>
          <a:xfrm>
            <a:off x="6675120" y="3904488"/>
            <a:ext cx="4800600" cy="0"/>
          </a:xfrm>
          <a:prstGeom prst="line">
            <a:avLst/>
          </a:prstGeom>
          <a:noFill/>
          <a:ln w="9525">
            <a:solidFill>
              <a:srgbClr val="35564C"/>
            </a:solidFill>
            <a:prstDash val="solid"/>
          </a:ln>
        </p:spPr>
      </p:sp>
      <p:sp>
        <p:nvSpPr>
          <p:cNvPr id="32" name="Text 25"/>
          <p:cNvSpPr/>
          <p:nvPr/>
        </p:nvSpPr>
        <p:spPr>
          <a:xfrm>
            <a:off x="6675120" y="3977640"/>
            <a:ext cx="6126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16/09</a:t>
            </a:r>
            <a:endParaRPr lang="en-US" sz="900" dirty="0"/>
          </a:p>
        </p:txBody>
      </p:sp>
      <p:sp>
        <p:nvSpPr>
          <p:cNvPr id="33" name="Text 26"/>
          <p:cNvSpPr/>
          <p:nvPr/>
        </p:nvSpPr>
        <p:spPr>
          <a:xfrm>
            <a:off x="7360920" y="3977640"/>
            <a:ext cx="11612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Gosok gigi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8595360" y="3977640"/>
            <a:ext cx="11155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Pengawasan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9784080" y="3977640"/>
            <a:ext cx="16184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Berhasil mandiri</a:t>
            </a:r>
            <a:endParaRPr lang="en-US" sz="900" dirty="0"/>
          </a:p>
        </p:txBody>
      </p:sp>
      <p:sp>
        <p:nvSpPr>
          <p:cNvPr id="36" name="Shape 29"/>
          <p:cNvSpPr/>
          <p:nvPr/>
        </p:nvSpPr>
        <p:spPr>
          <a:xfrm>
            <a:off x="6675120" y="4361688"/>
            <a:ext cx="4800600" cy="0"/>
          </a:xfrm>
          <a:prstGeom prst="line">
            <a:avLst/>
          </a:prstGeom>
          <a:noFill/>
          <a:ln w="9525">
            <a:solidFill>
              <a:srgbClr val="35564C"/>
            </a:solidFill>
            <a:prstDash val="solid"/>
          </a:ln>
        </p:spPr>
      </p:sp>
      <p:sp>
        <p:nvSpPr>
          <p:cNvPr id="37" name="Text 30"/>
          <p:cNvSpPr/>
          <p:nvPr/>
        </p:nvSpPr>
        <p:spPr>
          <a:xfrm>
            <a:off x="548640" y="644652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SLB Meutuah  •  Teknik Scaffolding Keterampilan Bina Diri</a:t>
            </a:r>
            <a:endParaRPr lang="en-US" sz="900" dirty="0"/>
          </a:p>
        </p:txBody>
      </p:sp>
      <p:sp>
        <p:nvSpPr>
          <p:cNvPr id="38" name="Text 31"/>
          <p:cNvSpPr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3A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029200" cy="5029200"/>
          </a:xfrm>
          <a:prstGeom prst="ellipse">
            <a:avLst/>
          </a:prstGeom>
          <a:solidFill>
            <a:srgbClr val="2C5148"/>
          </a:solidFill>
          <a:ln/>
        </p:spPr>
      </p:sp>
      <p:sp>
        <p:nvSpPr>
          <p:cNvPr id="3" name="Shape 1"/>
          <p:cNvSpPr/>
          <p:nvPr/>
        </p:nvSpPr>
        <p:spPr>
          <a:xfrm>
            <a:off x="9326880" y="4114800"/>
            <a:ext cx="4206240" cy="4206240"/>
          </a:xfrm>
          <a:prstGeom prst="ellipse">
            <a:avLst/>
          </a:prstGeom>
          <a:solidFill>
            <a:srgbClr val="25453C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914400" cy="914400"/>
          </a:xfrm>
          <a:prstGeom prst="ellipse">
            <a:avLst/>
          </a:prstGeom>
          <a:solidFill>
            <a:srgbClr val="84B59F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941832"/>
            <a:ext cx="676656" cy="676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965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84B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Kesimpulan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2331720"/>
            <a:ext cx="10241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Scaffolding Membantu Siswa Tumbuh Menuju Kemandirian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822960" y="3794760"/>
            <a:ext cx="201168" cy="20116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9" name="Text 6"/>
          <p:cNvSpPr/>
          <p:nvPr/>
        </p:nvSpPr>
        <p:spPr>
          <a:xfrm>
            <a:off x="1188720" y="367588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Bantuan diberikan secukupnya sesuai ZPD, lalu dikurangi bertahap (fading).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822960" y="4389120"/>
            <a:ext cx="201168" cy="20116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1" name="Text 8"/>
          <p:cNvSpPr/>
          <p:nvPr/>
        </p:nvSpPr>
        <p:spPr>
          <a:xfrm>
            <a:off x="1188720" y="427024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Konsistensi antar guru, orang tua, dan pendamping mempercepat kemandirian siswa.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22960" y="4983480"/>
            <a:ext cx="201168" cy="20116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3" name="Text 10"/>
          <p:cNvSpPr/>
          <p:nvPr/>
        </p:nvSpPr>
        <p:spPr>
          <a:xfrm>
            <a:off x="1188720" y="486460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9F2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rutin memastikan strategi tetap sesuai kebutuhan setiap anak.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C1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 — Selamat berdiskusi, MGMP SLB Meutuah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2026-09-19T00:14:50Z</dcterms:created>
  <dcterms:modified xsi:type="dcterms:W3CDTF">2026-09-19T00:14:50Z</dcterms:modified>
</cp:coreProperties>
</file>