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1219136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bleStyles" Target="tableStyles.xml"/><Relationship Id="rId13" Type="http://schemas.openxmlformats.org/officeDocument/2006/relationships/viewProps" Target="viewProps.xml"/><Relationship Id="rId12" Type="http://schemas.openxmlformats.org/officeDocument/2006/relationships/presProps" Target="presProps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3921" y="1122363"/>
            <a:ext cx="9143524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3921" y="3602038"/>
            <a:ext cx="9143524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07" y="1709738"/>
            <a:ext cx="10515052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07" y="4589463"/>
            <a:ext cx="10515052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568" y="1600200"/>
            <a:ext cx="5376392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5405" y="1600200"/>
            <a:ext cx="5376392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44" y="365125"/>
            <a:ext cx="10515052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44" y="1681163"/>
            <a:ext cx="515751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44" y="2505075"/>
            <a:ext cx="515751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1879" y="1681163"/>
            <a:ext cx="518291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1879" y="2505075"/>
            <a:ext cx="518291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44" y="457200"/>
            <a:ext cx="3932033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2918" y="987425"/>
            <a:ext cx="6171879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44" y="2057400"/>
            <a:ext cx="3932033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44" y="457200"/>
            <a:ext cx="3932033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2918" y="987425"/>
            <a:ext cx="6171879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44" y="2057400"/>
            <a:ext cx="3932033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8740" y="274638"/>
            <a:ext cx="2743057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68" y="274638"/>
            <a:ext cx="807015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Title 1025"/>
          <p:cNvSpPr/>
          <p:nvPr>
            <p:ph type="title"/>
          </p:nvPr>
        </p:nvSpPr>
        <p:spPr>
          <a:xfrm>
            <a:off x="609568" y="274638"/>
            <a:ext cx="10972229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t>Click to edit Master title style</a:t>
            </a:r>
          </a:p>
        </p:txBody>
      </p:sp>
      <p:sp>
        <p:nvSpPr>
          <p:cNvPr id="1027" name="Text Placeholder 1026"/>
          <p:cNvSpPr/>
          <p:nvPr>
            <p:ph type="body" idx="1"/>
          </p:nvPr>
        </p:nvSpPr>
        <p:spPr>
          <a:xfrm>
            <a:off x="609568" y="1600200"/>
            <a:ext cx="10972229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1028" name="Date Placeholder 1027"/>
          <p:cNvSpPr/>
          <p:nvPr>
            <p:ph type="dt" sz="half" idx="2"/>
          </p:nvPr>
        </p:nvSpPr>
        <p:spPr>
          <a:xfrm>
            <a:off x="609568" y="6245225"/>
            <a:ext cx="2844652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400"/>
            </a:lvl1pPr>
          </a:lstStyle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1029" name="Footer Placeholder 1028"/>
          <p:cNvSpPr/>
          <p:nvPr>
            <p:ph type="ftr" sz="quarter" idx="3"/>
          </p:nvPr>
        </p:nvSpPr>
        <p:spPr>
          <a:xfrm>
            <a:off x="4165383" y="6245225"/>
            <a:ext cx="3860599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Slide Number Placeholder 1029"/>
          <p:cNvSpPr/>
          <p:nvPr>
            <p:ph type="sldNum" sz="quarter" idx="4"/>
          </p:nvPr>
        </p:nvSpPr>
        <p:spPr>
          <a:xfrm>
            <a:off x="8737145" y="6245225"/>
            <a:ext cx="2844652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400"/>
            </a:lvl1pPr>
          </a:lstStyle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marL="0" lvl="0" indent="0" algn="ctr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8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80604020202020204" pitchFamily="34" charset="0"/>
        <a:buNone/>
        <a:defRPr b="0" i="0" u="none" kern="1200" baseline="0">
          <a:solidFill>
            <a:schemeClr val="tx1"/>
          </a:solidFill>
          <a:latin typeface="Arial" panose="02080604020202020204" pitchFamily="34" charset="0"/>
          <a:ea typeface="+mn-ea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80604020202020204" pitchFamily="34" charset="0"/>
        <a:buNone/>
        <a:defRPr b="0" i="0" u="none" kern="1200" baseline="0">
          <a:solidFill>
            <a:schemeClr val="tx1"/>
          </a:solidFill>
          <a:latin typeface="Arial" panose="02080604020202020204" pitchFamily="34" charset="0"/>
          <a:ea typeface="+mn-ea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80604020202020204" pitchFamily="34" charset="0"/>
        <a:buNone/>
        <a:defRPr b="0" i="0" u="none" kern="1200" baseline="0">
          <a:solidFill>
            <a:schemeClr val="tx1"/>
          </a:solidFill>
          <a:latin typeface="Arial" panose="02080604020202020204" pitchFamily="34" charset="0"/>
          <a:ea typeface="+mn-ea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80604020202020204" pitchFamily="34" charset="0"/>
        <a:buNone/>
        <a:defRPr b="0" i="0" u="none" kern="1200" baseline="0">
          <a:solidFill>
            <a:schemeClr val="tx1"/>
          </a:solidFill>
          <a:latin typeface="Arial" panose="02080604020202020204" pitchFamily="34" charset="0"/>
          <a:ea typeface="+mn-ea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80604020202020204" pitchFamily="34" charset="0"/>
        <a:buNone/>
        <a:defRPr b="0" i="0" u="none" kern="1200" baseline="0">
          <a:solidFill>
            <a:schemeClr val="tx1"/>
          </a:solidFill>
          <a:latin typeface="Arial" panose="02080604020202020204" pitchFamily="34" charset="0"/>
          <a:ea typeface="+mn-ea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80604020202020204" pitchFamily="34" charset="0"/>
        <a:buNone/>
        <a:defRPr b="0" i="0" u="none" kern="1200" baseline="0">
          <a:solidFill>
            <a:schemeClr val="tx1"/>
          </a:solidFill>
          <a:latin typeface="Arial" panose="02080604020202020204" pitchFamily="34" charset="0"/>
          <a:ea typeface="+mn-ea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80604020202020204" pitchFamily="34" charset="0"/>
        <a:buNone/>
        <a:defRPr b="0" i="0" u="none" kern="1200" baseline="0">
          <a:solidFill>
            <a:schemeClr val="tx1"/>
          </a:solidFill>
          <a:latin typeface="Arial" panose="02080604020202020204" pitchFamily="34" charset="0"/>
          <a:ea typeface="+mn-ea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80604020202020204" pitchFamily="34" charset="0"/>
        <a:buNone/>
        <a:defRPr b="0" i="0" u="none" kern="1200" baseline="0">
          <a:solidFill>
            <a:schemeClr val="tx1"/>
          </a:solidFill>
          <a:latin typeface="Arial" panose="02080604020202020204" pitchFamily="34" charset="0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543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718425" y="3858895"/>
            <a:ext cx="3863340" cy="711200"/>
          </a:xfrm>
          <a:prstGeom prst="roundRect">
            <a:avLst/>
          </a:prstGeom>
        </p:spPr>
        <p:style>
          <a:lnRef idx="0">
            <a:srgbClr val="FFFFFF"/>
          </a:lnRef>
          <a:fillRef idx="1">
            <a:schemeClr val="accent1"/>
          </a:fillRef>
          <a:effectRef idx="0">
            <a:srgbClr val="FFFFFF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x-none"/>
              <a:t>Mawaddah Oktaviani,.S.Pd.,Gr</a:t>
            </a:r>
            <a:endParaRPr lang="x-none"/>
          </a:p>
          <a:p>
            <a:pPr algn="ctr"/>
            <a:r>
              <a:rPr lang="x-none"/>
              <a:t>199710042025212051</a:t>
            </a:r>
            <a:endParaRPr lang="x-none"/>
          </a:p>
        </p:txBody>
      </p:sp>
      <p:sp>
        <p:nvSpPr>
          <p:cNvPr id="6" name="TextBox 5"/>
          <p:cNvSpPr txBox="1"/>
          <p:nvPr/>
        </p:nvSpPr>
        <p:spPr>
          <a:xfrm>
            <a:off x="777240" y="1325880"/>
            <a:ext cx="649224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300" b="1">
                <a:solidFill>
                  <a:srgbClr val="F6C44A"/>
                </a:solidFill>
                <a:latin typeface="Aptos"/>
              </a:rPr>
              <a:t>PEMBELAJARAN</a:t>
            </a:r>
            <a:endParaRPr sz="2300" b="1">
              <a:solidFill>
                <a:srgbClr val="F6C44A"/>
              </a:solidFill>
              <a:latin typeface="Apto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77240" y="1874519"/>
            <a:ext cx="68580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3700" b="1">
                <a:solidFill>
                  <a:srgbClr val="FFFFFF"/>
                </a:solidFill>
                <a:latin typeface="Aptos"/>
              </a:rPr>
              <a:t>ANAK TUNAGRAHITA</a:t>
            </a:r>
            <a:endParaRPr sz="3700" b="1">
              <a:solidFill>
                <a:srgbClr val="FFFFFF"/>
              </a:solidFill>
              <a:latin typeface="Apto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22960" y="3063240"/>
            <a:ext cx="6492240" cy="10515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800" b="0">
                <a:solidFill>
                  <a:srgbClr val="E1EEEE"/>
                </a:solidFill>
                <a:latin typeface="Aptos"/>
              </a:rPr>
              <a:t>Pendekatan pembelajaran yang konkret, sederhana,
menyenangkan, bertahap, dan berorientasi pada kemandirian.</a:t>
            </a:r>
            <a:endParaRPr sz="1800" b="0">
              <a:solidFill>
                <a:srgbClr val="E1EEEE"/>
              </a:solidFill>
              <a:latin typeface="Aptos"/>
            </a:endParaRPr>
          </a:p>
        </p:txBody>
      </p:sp>
      <p:pic>
        <p:nvPicPr>
          <p:cNvPr id="10" name="Picture 9" descr="IMG-20260723-WA0022(1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79105" y="452120"/>
            <a:ext cx="3044825" cy="321183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9F7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0881360" y="228600"/>
            <a:ext cx="640080" cy="640080"/>
          </a:xfrm>
          <a:prstGeom prst="ellipse">
            <a:avLst/>
          </a:prstGeom>
          <a:solidFill>
            <a:srgbClr val="F6C4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1292840" y="914400"/>
            <a:ext cx="411480" cy="411480"/>
          </a:xfrm>
          <a:prstGeom prst="ellipse">
            <a:avLst/>
          </a:prstGeom>
          <a:solidFill>
            <a:srgbClr val="4A9C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37160" y="5897880"/>
            <a:ext cx="594360" cy="594360"/>
          </a:xfrm>
          <a:prstGeom prst="ellipse">
            <a:avLst/>
          </a:prstGeom>
          <a:solidFill>
            <a:srgbClr val="EB8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9784080" y="5897880"/>
            <a:ext cx="1325880" cy="201168"/>
          </a:xfrm>
          <a:prstGeom prst="roundRect">
            <a:avLst/>
          </a:prstGeom>
          <a:solidFill>
            <a:srgbClr val="5B91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9948672" y="5788152"/>
            <a:ext cx="1325880" cy="201168"/>
          </a:xfrm>
          <a:prstGeom prst="roundRect">
            <a:avLst/>
          </a:prstGeom>
          <a:solidFill>
            <a:srgbClr val="4A9C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10113263" y="5678424"/>
            <a:ext cx="1325880" cy="201168"/>
          </a:xfrm>
          <a:prstGeom prst="roundRect">
            <a:avLst/>
          </a:prstGeom>
          <a:solidFill>
            <a:srgbClr val="EB8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85800" y="411480"/>
            <a:ext cx="105156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900" b="1">
                <a:solidFill>
                  <a:srgbClr val="254354"/>
                </a:solidFill>
                <a:latin typeface="Aptos"/>
              </a:rPr>
              <a:t>Mengenal Anak Tunagrahita</a:t>
            </a:r>
            <a:endParaRPr sz="2900" b="1">
              <a:solidFill>
                <a:srgbClr val="254354"/>
              </a:solidFill>
              <a:latin typeface="Apto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13232" y="932688"/>
            <a:ext cx="10332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400" b="0">
                <a:solidFill>
                  <a:srgbClr val="4A9C97"/>
                </a:solidFill>
                <a:latin typeface="Aptos"/>
              </a:rPr>
              <a:t>Pembelajaran perlu disesuaikan dengan kemampuan dan kebutuhan individual.</a:t>
            </a:r>
            <a:endParaRPr sz="1400" b="0">
              <a:solidFill>
                <a:srgbClr val="4A9C97"/>
              </a:solidFill>
              <a:latin typeface="Aptos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685800" y="1554480"/>
            <a:ext cx="5212080" cy="1691640"/>
          </a:xfrm>
          <a:prstGeom prst="roundRect">
            <a:avLst/>
          </a:prstGeom>
          <a:solidFill>
            <a:srgbClr val="FFFFFF"/>
          </a:solidFill>
          <a:ln>
            <a:solidFill>
              <a:srgbClr val="DC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85800" y="1554480"/>
            <a:ext cx="91440" cy="1691640"/>
          </a:xfrm>
          <a:prstGeom prst="rect">
            <a:avLst/>
          </a:prstGeom>
          <a:solidFill>
            <a:srgbClr val="4A9C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14400" y="1719072"/>
            <a:ext cx="48463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700" b="1">
                <a:solidFill>
                  <a:srgbClr val="254354"/>
                </a:solidFill>
                <a:latin typeface="Aptos"/>
              </a:rPr>
              <a:t>Kemampuan berbeda</a:t>
            </a:r>
            <a:endParaRPr sz="1700" b="1">
              <a:solidFill>
                <a:srgbClr val="254354"/>
              </a:solidFill>
              <a:latin typeface="Apto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14400" y="2176272"/>
            <a:ext cx="4846320" cy="9784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350" b="0">
                <a:solidFill>
                  <a:srgbClr val="373737"/>
                </a:solidFill>
                <a:latin typeface="Aptos"/>
              </a:rPr>
              <a:t>Setiap anak memiliki kecepatan dan tingkat kemampuan yang berbeda.</a:t>
            </a:r>
            <a:endParaRPr sz="1350" b="0">
              <a:solidFill>
                <a:srgbClr val="373737"/>
              </a:solidFill>
              <a:latin typeface="Aptos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6309360" y="1554480"/>
            <a:ext cx="5212080" cy="1691640"/>
          </a:xfrm>
          <a:prstGeom prst="roundRect">
            <a:avLst/>
          </a:prstGeom>
          <a:solidFill>
            <a:srgbClr val="FFFFFF"/>
          </a:solidFill>
          <a:ln>
            <a:solidFill>
              <a:srgbClr val="DC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309360" y="1554480"/>
            <a:ext cx="91440" cy="1691640"/>
          </a:xfrm>
          <a:prstGeom prst="rect">
            <a:avLst/>
          </a:prstGeom>
          <a:solidFill>
            <a:srgbClr val="5B91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537960" y="1719072"/>
            <a:ext cx="48463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700" b="1">
                <a:solidFill>
                  <a:srgbClr val="254354"/>
                </a:solidFill>
                <a:latin typeface="Aptos"/>
              </a:rPr>
              <a:t>Belajar konkret</a:t>
            </a:r>
            <a:endParaRPr sz="1700" b="1">
              <a:solidFill>
                <a:srgbClr val="254354"/>
              </a:solidFill>
              <a:latin typeface="Apto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537960" y="2176272"/>
            <a:ext cx="4846320" cy="9784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350" b="0">
                <a:solidFill>
                  <a:srgbClr val="373737"/>
                </a:solidFill>
                <a:latin typeface="Aptos"/>
              </a:rPr>
              <a:t>Benda nyata, gambar, gerakan, dan contoh langsung lebih mudah dipahami.</a:t>
            </a:r>
            <a:endParaRPr sz="1350" b="0">
              <a:solidFill>
                <a:srgbClr val="373737"/>
              </a:solidFill>
              <a:latin typeface="Aptos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685800" y="3611880"/>
            <a:ext cx="5212080" cy="1691640"/>
          </a:xfrm>
          <a:prstGeom prst="roundRect">
            <a:avLst/>
          </a:prstGeom>
          <a:solidFill>
            <a:srgbClr val="FFFFFF"/>
          </a:solidFill>
          <a:ln>
            <a:solidFill>
              <a:srgbClr val="DC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685800" y="3611880"/>
            <a:ext cx="91440" cy="1691640"/>
          </a:xfrm>
          <a:prstGeom prst="rect">
            <a:avLst/>
          </a:prstGeom>
          <a:solidFill>
            <a:srgbClr val="EB8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14400" y="3776472"/>
            <a:ext cx="48463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700" b="1">
                <a:solidFill>
                  <a:srgbClr val="254354"/>
                </a:solidFill>
                <a:latin typeface="Aptos"/>
              </a:rPr>
              <a:t>Perlu pengulangan</a:t>
            </a:r>
            <a:endParaRPr sz="1700" b="1">
              <a:solidFill>
                <a:srgbClr val="254354"/>
              </a:solidFill>
              <a:latin typeface="Aptos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914400" y="4233672"/>
            <a:ext cx="4846320" cy="9784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350" b="0">
                <a:solidFill>
                  <a:srgbClr val="373737"/>
                </a:solidFill>
                <a:latin typeface="Aptos"/>
              </a:rPr>
              <a:t>Latihan yang konsisten membantu anak mengingat dan membentuk kebiasaan.</a:t>
            </a:r>
            <a:endParaRPr sz="1350" b="0">
              <a:solidFill>
                <a:srgbClr val="373737"/>
              </a:solidFill>
              <a:latin typeface="Aptos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6309360" y="3611880"/>
            <a:ext cx="5212080" cy="1691640"/>
          </a:xfrm>
          <a:prstGeom prst="roundRect">
            <a:avLst/>
          </a:prstGeom>
          <a:solidFill>
            <a:srgbClr val="FFFFFF"/>
          </a:solidFill>
          <a:ln>
            <a:solidFill>
              <a:srgbClr val="DC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6309360" y="3611880"/>
            <a:ext cx="91440" cy="1691640"/>
          </a:xfrm>
          <a:prstGeom prst="rect">
            <a:avLst/>
          </a:prstGeom>
          <a:solidFill>
            <a:srgbClr val="69A8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537960" y="3776472"/>
            <a:ext cx="48463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700" b="1">
                <a:solidFill>
                  <a:srgbClr val="254354"/>
                </a:solidFill>
                <a:latin typeface="Aptos"/>
              </a:rPr>
              <a:t>Menuju mandiri</a:t>
            </a:r>
            <a:endParaRPr sz="1700" b="1">
              <a:solidFill>
                <a:srgbClr val="254354"/>
              </a:solidFill>
              <a:latin typeface="Aptos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537960" y="4233672"/>
            <a:ext cx="4846320" cy="9784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350" b="0">
                <a:solidFill>
                  <a:srgbClr val="373737"/>
                </a:solidFill>
                <a:latin typeface="Aptos"/>
              </a:rPr>
              <a:t>Pembelajaran diarahkan pada keterampilan yang berguna dalam kehidupan sehari-hari.</a:t>
            </a:r>
            <a:endParaRPr sz="1350" b="0">
              <a:solidFill>
                <a:srgbClr val="373737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9F7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0881360" y="228600"/>
            <a:ext cx="640080" cy="640080"/>
          </a:xfrm>
          <a:prstGeom prst="ellipse">
            <a:avLst/>
          </a:prstGeom>
          <a:solidFill>
            <a:srgbClr val="F6C4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1292840" y="914400"/>
            <a:ext cx="411480" cy="411480"/>
          </a:xfrm>
          <a:prstGeom prst="ellipse">
            <a:avLst/>
          </a:prstGeom>
          <a:solidFill>
            <a:srgbClr val="4A9C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37160" y="5897880"/>
            <a:ext cx="594360" cy="594360"/>
          </a:xfrm>
          <a:prstGeom prst="ellipse">
            <a:avLst/>
          </a:prstGeom>
          <a:solidFill>
            <a:srgbClr val="EB8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9784080" y="5897880"/>
            <a:ext cx="1325880" cy="201168"/>
          </a:xfrm>
          <a:prstGeom prst="roundRect">
            <a:avLst/>
          </a:prstGeom>
          <a:solidFill>
            <a:srgbClr val="5B91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9948672" y="5788152"/>
            <a:ext cx="1325880" cy="201168"/>
          </a:xfrm>
          <a:prstGeom prst="roundRect">
            <a:avLst/>
          </a:prstGeom>
          <a:solidFill>
            <a:srgbClr val="4A9C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10113263" y="5678424"/>
            <a:ext cx="1325880" cy="201168"/>
          </a:xfrm>
          <a:prstGeom prst="roundRect">
            <a:avLst/>
          </a:prstGeom>
          <a:solidFill>
            <a:srgbClr val="EB8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85800" y="411480"/>
            <a:ext cx="105156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900" b="1">
                <a:solidFill>
                  <a:srgbClr val="254354"/>
                </a:solidFill>
                <a:latin typeface="Aptos"/>
              </a:rPr>
              <a:t>Tujuan Pembelajaran</a:t>
            </a:r>
            <a:endParaRPr sz="2900" b="1">
              <a:solidFill>
                <a:srgbClr val="254354"/>
              </a:solidFill>
              <a:latin typeface="Aptos"/>
            </a:endParaRPr>
          </a:p>
        </p:txBody>
      </p:sp>
      <p:sp>
        <p:nvSpPr>
          <p:cNvPr id="10" name="Oval 9"/>
          <p:cNvSpPr/>
          <p:nvPr/>
        </p:nvSpPr>
        <p:spPr>
          <a:xfrm>
            <a:off x="731520" y="1554480"/>
            <a:ext cx="685800" cy="685800"/>
          </a:xfrm>
          <a:prstGeom prst="ellipse">
            <a:avLst/>
          </a:prstGeom>
          <a:solidFill>
            <a:srgbClr val="4A9C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1700784"/>
            <a:ext cx="685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700" b="1">
                <a:solidFill>
                  <a:srgbClr val="FFFFFF"/>
                </a:solidFill>
                <a:latin typeface="Aptos"/>
              </a:rPr>
              <a:t>1</a:t>
            </a:r>
            <a:endParaRPr sz="1700" b="1">
              <a:solidFill>
                <a:srgbClr val="FFFFFF"/>
              </a:solidFill>
              <a:latin typeface="Apto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600200" y="1600200"/>
            <a:ext cx="256032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700" b="1">
                <a:solidFill>
                  <a:srgbClr val="254354"/>
                </a:solidFill>
                <a:latin typeface="Aptos"/>
              </a:rPr>
              <a:t>Mengembangkan komunikasi</a:t>
            </a:r>
            <a:endParaRPr sz="1700" b="1">
              <a:solidFill>
                <a:srgbClr val="254354"/>
              </a:solidFill>
              <a:latin typeface="Aptos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4526280" y="1554480"/>
            <a:ext cx="685800" cy="685800"/>
          </a:xfrm>
          <a:prstGeom prst="ellipse">
            <a:avLst/>
          </a:prstGeom>
          <a:solidFill>
            <a:srgbClr val="5B91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26280" y="1700784"/>
            <a:ext cx="685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700" b="1">
                <a:solidFill>
                  <a:srgbClr val="FFFFFF"/>
                </a:solidFill>
                <a:latin typeface="Aptos"/>
              </a:rPr>
              <a:t>2</a:t>
            </a:r>
            <a:endParaRPr sz="1700" b="1">
              <a:solidFill>
                <a:srgbClr val="FFFFFF"/>
              </a:solidFill>
              <a:latin typeface="Apto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394960" y="1600200"/>
            <a:ext cx="256032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700" b="1">
                <a:solidFill>
                  <a:srgbClr val="254354"/>
                </a:solidFill>
                <a:latin typeface="Aptos"/>
              </a:rPr>
              <a:t>Meningkatkan kemandirian</a:t>
            </a:r>
            <a:endParaRPr sz="1700" b="1">
              <a:solidFill>
                <a:srgbClr val="254354"/>
              </a:solidFill>
              <a:latin typeface="Aptos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8321040" y="1554480"/>
            <a:ext cx="685800" cy="685800"/>
          </a:xfrm>
          <a:prstGeom prst="ellipse">
            <a:avLst/>
          </a:prstGeom>
          <a:solidFill>
            <a:srgbClr val="EB8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21040" y="1700784"/>
            <a:ext cx="685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700" b="1">
                <a:solidFill>
                  <a:srgbClr val="FFFFFF"/>
                </a:solidFill>
                <a:latin typeface="Aptos"/>
              </a:rPr>
              <a:t>3</a:t>
            </a:r>
            <a:endParaRPr sz="1700" b="1">
              <a:solidFill>
                <a:srgbClr val="FFFFFF"/>
              </a:solidFill>
              <a:latin typeface="Apto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9189720" y="1600200"/>
            <a:ext cx="256032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700" b="1">
                <a:solidFill>
                  <a:srgbClr val="254354"/>
                </a:solidFill>
                <a:latin typeface="Aptos"/>
              </a:rPr>
              <a:t>Mengembangkan motorik</a:t>
            </a:r>
            <a:endParaRPr sz="1700" b="1">
              <a:solidFill>
                <a:srgbClr val="254354"/>
              </a:solidFill>
              <a:latin typeface="Aptos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731520" y="3611880"/>
            <a:ext cx="685800" cy="685800"/>
          </a:xfrm>
          <a:prstGeom prst="ellipse">
            <a:avLst/>
          </a:prstGeom>
          <a:solidFill>
            <a:srgbClr val="F6C4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31520" y="3758184"/>
            <a:ext cx="685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700" b="1">
                <a:solidFill>
                  <a:srgbClr val="FFFFFF"/>
                </a:solidFill>
                <a:latin typeface="Aptos"/>
              </a:rPr>
              <a:t>4</a:t>
            </a:r>
            <a:endParaRPr sz="1700" b="1">
              <a:solidFill>
                <a:srgbClr val="FFFFFF"/>
              </a:solidFill>
              <a:latin typeface="Aptos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600200" y="3657600"/>
            <a:ext cx="256032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700" b="1">
                <a:solidFill>
                  <a:srgbClr val="254354"/>
                </a:solidFill>
                <a:latin typeface="Aptos"/>
              </a:rPr>
              <a:t>Meningkatkan kemampuan sosial</a:t>
            </a:r>
            <a:endParaRPr sz="1700" b="1">
              <a:solidFill>
                <a:srgbClr val="254354"/>
              </a:solidFill>
              <a:latin typeface="Aptos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4526280" y="3611880"/>
            <a:ext cx="685800" cy="685800"/>
          </a:xfrm>
          <a:prstGeom prst="ellipse">
            <a:avLst/>
          </a:prstGeom>
          <a:solidFill>
            <a:srgbClr val="4A9C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526280" y="3758184"/>
            <a:ext cx="685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700" b="1">
                <a:solidFill>
                  <a:srgbClr val="FFFFFF"/>
                </a:solidFill>
                <a:latin typeface="Aptos"/>
              </a:rPr>
              <a:t>5</a:t>
            </a:r>
            <a:endParaRPr sz="1700" b="1">
              <a:solidFill>
                <a:srgbClr val="FFFFFF"/>
              </a:solidFill>
              <a:latin typeface="Aptos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394960" y="3657600"/>
            <a:ext cx="256032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700" b="1">
                <a:solidFill>
                  <a:srgbClr val="254354"/>
                </a:solidFill>
                <a:latin typeface="Aptos"/>
              </a:rPr>
              <a:t>Mengembangkan akademik fungsional</a:t>
            </a:r>
            <a:endParaRPr sz="1700" b="1">
              <a:solidFill>
                <a:srgbClr val="254354"/>
              </a:solidFill>
              <a:latin typeface="Aptos"/>
            </a:endParaRPr>
          </a:p>
        </p:txBody>
      </p:sp>
      <p:sp>
        <p:nvSpPr>
          <p:cNvPr id="25" name="Oval 24"/>
          <p:cNvSpPr/>
          <p:nvPr/>
        </p:nvSpPr>
        <p:spPr>
          <a:xfrm>
            <a:off x="8321040" y="3611880"/>
            <a:ext cx="685800" cy="685800"/>
          </a:xfrm>
          <a:prstGeom prst="ellipse">
            <a:avLst/>
          </a:prstGeom>
          <a:solidFill>
            <a:srgbClr val="5B91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321040" y="3758184"/>
            <a:ext cx="685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700" b="1">
                <a:solidFill>
                  <a:srgbClr val="FFFFFF"/>
                </a:solidFill>
                <a:latin typeface="Aptos"/>
              </a:rPr>
              <a:t>6</a:t>
            </a:r>
            <a:endParaRPr sz="1700" b="1">
              <a:solidFill>
                <a:srgbClr val="FFFFFF"/>
              </a:solidFill>
              <a:latin typeface="Aptos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9189720" y="3657600"/>
            <a:ext cx="256032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700" b="1">
                <a:solidFill>
                  <a:srgbClr val="254354"/>
                </a:solidFill>
                <a:latin typeface="Aptos"/>
              </a:rPr>
              <a:t>Membiasakan perilaku adaptif</a:t>
            </a:r>
            <a:endParaRPr sz="1700" b="1">
              <a:solidFill>
                <a:srgbClr val="254354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9F7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0881360" y="228600"/>
            <a:ext cx="640080" cy="640080"/>
          </a:xfrm>
          <a:prstGeom prst="ellipse">
            <a:avLst/>
          </a:prstGeom>
          <a:solidFill>
            <a:srgbClr val="F6C4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1292840" y="914400"/>
            <a:ext cx="411480" cy="411480"/>
          </a:xfrm>
          <a:prstGeom prst="ellipse">
            <a:avLst/>
          </a:prstGeom>
          <a:solidFill>
            <a:srgbClr val="4A9C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37160" y="5897880"/>
            <a:ext cx="594360" cy="594360"/>
          </a:xfrm>
          <a:prstGeom prst="ellipse">
            <a:avLst/>
          </a:prstGeom>
          <a:solidFill>
            <a:srgbClr val="EB8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9784080" y="5897880"/>
            <a:ext cx="1325880" cy="201168"/>
          </a:xfrm>
          <a:prstGeom prst="roundRect">
            <a:avLst/>
          </a:prstGeom>
          <a:solidFill>
            <a:srgbClr val="5B91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9948672" y="5788152"/>
            <a:ext cx="1325880" cy="201168"/>
          </a:xfrm>
          <a:prstGeom prst="roundRect">
            <a:avLst/>
          </a:prstGeom>
          <a:solidFill>
            <a:srgbClr val="4A9C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10113263" y="5678424"/>
            <a:ext cx="1325880" cy="201168"/>
          </a:xfrm>
          <a:prstGeom prst="roundRect">
            <a:avLst/>
          </a:prstGeom>
          <a:solidFill>
            <a:srgbClr val="EB8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85800" y="411480"/>
            <a:ext cx="105156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900" b="1">
                <a:solidFill>
                  <a:srgbClr val="254354"/>
                </a:solidFill>
                <a:latin typeface="Aptos"/>
              </a:rPr>
              <a:t>Metode Pembelajaran yang Sesuai</a:t>
            </a:r>
            <a:endParaRPr sz="2900" b="1">
              <a:solidFill>
                <a:srgbClr val="254354"/>
              </a:solidFill>
              <a:latin typeface="Aptos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594360" y="1463040"/>
            <a:ext cx="3429000" cy="1874519"/>
          </a:xfrm>
          <a:prstGeom prst="roundRect">
            <a:avLst/>
          </a:prstGeom>
          <a:solidFill>
            <a:srgbClr val="FFFFFF"/>
          </a:solidFill>
          <a:ln>
            <a:solidFill>
              <a:srgbClr val="DC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94360" y="1463040"/>
            <a:ext cx="91440" cy="1874519"/>
          </a:xfrm>
          <a:prstGeom prst="rect">
            <a:avLst/>
          </a:prstGeom>
          <a:solidFill>
            <a:srgbClr val="4A9C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22960" y="1627632"/>
            <a:ext cx="30632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700" b="1">
                <a:solidFill>
                  <a:srgbClr val="254354"/>
                </a:solidFill>
                <a:latin typeface="Aptos"/>
              </a:rPr>
              <a:t>Demonstrasi</a:t>
            </a:r>
            <a:endParaRPr sz="1700" b="1">
              <a:solidFill>
                <a:srgbClr val="254354"/>
              </a:solidFill>
              <a:latin typeface="Apto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22960" y="2084832"/>
            <a:ext cx="3063240" cy="11612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350" b="0">
                <a:solidFill>
                  <a:srgbClr val="373737"/>
                </a:solidFill>
                <a:latin typeface="Aptos"/>
              </a:rPr>
              <a:t>Guru memperagakan kegiatan sebelum anak mencoba.</a:t>
            </a:r>
            <a:endParaRPr sz="1350" b="0">
              <a:solidFill>
                <a:srgbClr val="373737"/>
              </a:solidFill>
              <a:latin typeface="Aptos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4434840" y="1463040"/>
            <a:ext cx="3429000" cy="1874519"/>
          </a:xfrm>
          <a:prstGeom prst="roundRect">
            <a:avLst/>
          </a:prstGeom>
          <a:solidFill>
            <a:srgbClr val="FFFFFF"/>
          </a:solidFill>
          <a:ln>
            <a:solidFill>
              <a:srgbClr val="DC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4434840" y="1463040"/>
            <a:ext cx="91440" cy="1874519"/>
          </a:xfrm>
          <a:prstGeom prst="rect">
            <a:avLst/>
          </a:prstGeom>
          <a:solidFill>
            <a:srgbClr val="5B91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663440" y="1627632"/>
            <a:ext cx="30632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700" b="1">
                <a:solidFill>
                  <a:srgbClr val="254354"/>
                </a:solidFill>
                <a:latin typeface="Aptos"/>
              </a:rPr>
              <a:t>Praktik langsung</a:t>
            </a:r>
            <a:endParaRPr sz="1700" b="1">
              <a:solidFill>
                <a:srgbClr val="254354"/>
              </a:solidFill>
              <a:latin typeface="Apto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663440" y="2084832"/>
            <a:ext cx="3063240" cy="11612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350" b="0">
                <a:solidFill>
                  <a:srgbClr val="373737"/>
                </a:solidFill>
                <a:latin typeface="Aptos"/>
              </a:rPr>
              <a:t>Anak belajar melalui pengalaman menggunakan benda nyata.</a:t>
            </a:r>
            <a:endParaRPr sz="1350" b="0">
              <a:solidFill>
                <a:srgbClr val="373737"/>
              </a:solidFill>
              <a:latin typeface="Aptos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8275320" y="1463040"/>
            <a:ext cx="3429000" cy="1874519"/>
          </a:xfrm>
          <a:prstGeom prst="roundRect">
            <a:avLst/>
          </a:prstGeom>
          <a:solidFill>
            <a:srgbClr val="FFFFFF"/>
          </a:solidFill>
          <a:ln>
            <a:solidFill>
              <a:srgbClr val="DC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275320" y="1463040"/>
            <a:ext cx="91440" cy="1874519"/>
          </a:xfrm>
          <a:prstGeom prst="rect">
            <a:avLst/>
          </a:prstGeom>
          <a:solidFill>
            <a:srgbClr val="EB8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503920" y="1627632"/>
            <a:ext cx="30632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700" b="1">
                <a:solidFill>
                  <a:srgbClr val="254354"/>
                </a:solidFill>
                <a:latin typeface="Aptos"/>
              </a:rPr>
              <a:t>Bermain</a:t>
            </a:r>
            <a:endParaRPr sz="1700" b="1">
              <a:solidFill>
                <a:srgbClr val="254354"/>
              </a:solidFill>
              <a:latin typeface="Aptos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503920" y="2084832"/>
            <a:ext cx="3063240" cy="11612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350" b="0">
                <a:solidFill>
                  <a:srgbClr val="373737"/>
                </a:solidFill>
                <a:latin typeface="Aptos"/>
              </a:rPr>
              <a:t>Materi disampaikan melalui permainan yang sederhana dan menyenangkan.</a:t>
            </a:r>
            <a:endParaRPr sz="1350" b="0">
              <a:solidFill>
                <a:srgbClr val="373737"/>
              </a:solidFill>
              <a:latin typeface="Aptos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594360" y="3794760"/>
            <a:ext cx="3429000" cy="1874519"/>
          </a:xfrm>
          <a:prstGeom prst="roundRect">
            <a:avLst/>
          </a:prstGeom>
          <a:solidFill>
            <a:srgbClr val="FFFFFF"/>
          </a:solidFill>
          <a:ln>
            <a:solidFill>
              <a:srgbClr val="DC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594360" y="3794760"/>
            <a:ext cx="91440" cy="1874519"/>
          </a:xfrm>
          <a:prstGeom prst="rect">
            <a:avLst/>
          </a:prstGeom>
          <a:solidFill>
            <a:srgbClr val="F6C4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22960" y="3959352"/>
            <a:ext cx="30632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700" b="1">
                <a:solidFill>
                  <a:srgbClr val="254354"/>
                </a:solidFill>
                <a:latin typeface="Aptos"/>
              </a:rPr>
              <a:t>Pengulangan</a:t>
            </a:r>
            <a:endParaRPr sz="1700" b="1">
              <a:solidFill>
                <a:srgbClr val="254354"/>
              </a:solidFill>
              <a:latin typeface="Aptos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22960" y="4416552"/>
            <a:ext cx="3063240" cy="11612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350" b="0">
                <a:solidFill>
                  <a:srgbClr val="373737"/>
                </a:solidFill>
                <a:latin typeface="Aptos"/>
              </a:rPr>
              <a:t>Kegiatan dilatih secara rutin dengan langkah yang sama.</a:t>
            </a:r>
            <a:endParaRPr sz="1350" b="0">
              <a:solidFill>
                <a:srgbClr val="373737"/>
              </a:solidFill>
              <a:latin typeface="Aptos"/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4434840" y="3794760"/>
            <a:ext cx="3429000" cy="1874519"/>
          </a:xfrm>
          <a:prstGeom prst="roundRect">
            <a:avLst/>
          </a:prstGeom>
          <a:solidFill>
            <a:srgbClr val="FFFFFF"/>
          </a:solidFill>
          <a:ln>
            <a:solidFill>
              <a:srgbClr val="DC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4434840" y="3794760"/>
            <a:ext cx="91440" cy="1874519"/>
          </a:xfrm>
          <a:prstGeom prst="rect">
            <a:avLst/>
          </a:prstGeom>
          <a:solidFill>
            <a:srgbClr val="4A9C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4663440" y="3959352"/>
            <a:ext cx="30632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700" b="1">
                <a:solidFill>
                  <a:srgbClr val="254354"/>
                </a:solidFill>
                <a:latin typeface="Aptos"/>
              </a:rPr>
              <a:t>Bantuan bertahap</a:t>
            </a:r>
            <a:endParaRPr sz="1700" b="1">
              <a:solidFill>
                <a:srgbClr val="254354"/>
              </a:solidFill>
              <a:latin typeface="Aptos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663440" y="4416552"/>
            <a:ext cx="3063240" cy="11612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350" b="0">
                <a:solidFill>
                  <a:srgbClr val="373737"/>
                </a:solidFill>
                <a:latin typeface="Aptos"/>
              </a:rPr>
              <a:t>Bantuan dikurangi perlahan agar anak semakin mandiri.</a:t>
            </a:r>
            <a:endParaRPr sz="1350" b="0">
              <a:solidFill>
                <a:srgbClr val="373737"/>
              </a:solidFill>
              <a:latin typeface="Aptos"/>
            </a:endParaRPr>
          </a:p>
        </p:txBody>
      </p:sp>
      <p:sp>
        <p:nvSpPr>
          <p:cNvPr id="30" name="Rounded Rectangle 29"/>
          <p:cNvSpPr/>
          <p:nvPr/>
        </p:nvSpPr>
        <p:spPr>
          <a:xfrm>
            <a:off x="8275320" y="3794760"/>
            <a:ext cx="3429000" cy="1874519"/>
          </a:xfrm>
          <a:prstGeom prst="roundRect">
            <a:avLst/>
          </a:prstGeom>
          <a:solidFill>
            <a:srgbClr val="FFFFFF"/>
          </a:solidFill>
          <a:ln>
            <a:solidFill>
              <a:srgbClr val="DC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8275320" y="3794760"/>
            <a:ext cx="91440" cy="1874519"/>
          </a:xfrm>
          <a:prstGeom prst="rect">
            <a:avLst/>
          </a:prstGeom>
          <a:solidFill>
            <a:srgbClr val="5B91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8503920" y="3959352"/>
            <a:ext cx="30632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700" b="1">
                <a:solidFill>
                  <a:srgbClr val="254354"/>
                </a:solidFill>
                <a:latin typeface="Aptos"/>
              </a:rPr>
              <a:t>Penguatan positif</a:t>
            </a:r>
            <a:endParaRPr sz="1700" b="1">
              <a:solidFill>
                <a:srgbClr val="254354"/>
              </a:solidFill>
              <a:latin typeface="Aptos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8503920" y="4416552"/>
            <a:ext cx="3063240" cy="11612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350" b="0">
                <a:solidFill>
                  <a:srgbClr val="373737"/>
                </a:solidFill>
                <a:latin typeface="Aptos"/>
              </a:rPr>
              <a:t>Berikan pujian saat anak berusaha atau berhasil.</a:t>
            </a:r>
            <a:endParaRPr sz="1350" b="0">
              <a:solidFill>
                <a:srgbClr val="373737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9F7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0881360" y="228600"/>
            <a:ext cx="640080" cy="640080"/>
          </a:xfrm>
          <a:prstGeom prst="ellipse">
            <a:avLst/>
          </a:prstGeom>
          <a:solidFill>
            <a:srgbClr val="F6C4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1292840" y="914400"/>
            <a:ext cx="411480" cy="411480"/>
          </a:xfrm>
          <a:prstGeom prst="ellipse">
            <a:avLst/>
          </a:prstGeom>
          <a:solidFill>
            <a:srgbClr val="4A9C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37160" y="5897880"/>
            <a:ext cx="594360" cy="594360"/>
          </a:xfrm>
          <a:prstGeom prst="ellipse">
            <a:avLst/>
          </a:prstGeom>
          <a:solidFill>
            <a:srgbClr val="EB8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9784080" y="5897880"/>
            <a:ext cx="1325880" cy="201168"/>
          </a:xfrm>
          <a:prstGeom prst="roundRect">
            <a:avLst/>
          </a:prstGeom>
          <a:solidFill>
            <a:srgbClr val="5B91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9948672" y="5788152"/>
            <a:ext cx="1325880" cy="201168"/>
          </a:xfrm>
          <a:prstGeom prst="roundRect">
            <a:avLst/>
          </a:prstGeom>
          <a:solidFill>
            <a:srgbClr val="4A9C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10113263" y="5678424"/>
            <a:ext cx="1325880" cy="201168"/>
          </a:xfrm>
          <a:prstGeom prst="roundRect">
            <a:avLst/>
          </a:prstGeom>
          <a:solidFill>
            <a:srgbClr val="EB8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85800" y="411480"/>
            <a:ext cx="105156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900" b="1">
                <a:solidFill>
                  <a:srgbClr val="254354"/>
                </a:solidFill>
                <a:latin typeface="Aptos"/>
              </a:rPr>
              <a:t>Materi yang Perlu Diajarkan</a:t>
            </a:r>
            <a:endParaRPr sz="2900" b="1">
              <a:solidFill>
                <a:srgbClr val="254354"/>
              </a:solidFill>
              <a:latin typeface="Apto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13232" y="932688"/>
            <a:ext cx="10332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400" b="0">
                <a:solidFill>
                  <a:srgbClr val="4A9C97"/>
                </a:solidFill>
                <a:latin typeface="Aptos"/>
              </a:rPr>
              <a:t>Utamakan keterampilan fungsional yang dapat digunakan dalam kehidupan sehari-hari.</a:t>
            </a:r>
            <a:endParaRPr sz="1400" b="0">
              <a:solidFill>
                <a:srgbClr val="4A9C97"/>
              </a:solidFill>
              <a:latin typeface="Aptos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548640" y="1371600"/>
            <a:ext cx="5349240" cy="1280160"/>
          </a:xfrm>
          <a:prstGeom prst="roundRect">
            <a:avLst/>
          </a:prstGeom>
          <a:solidFill>
            <a:srgbClr val="FFFFFF"/>
          </a:solidFill>
          <a:ln>
            <a:solidFill>
              <a:srgbClr val="DC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548640" y="1371600"/>
            <a:ext cx="91440" cy="1280160"/>
          </a:xfrm>
          <a:prstGeom prst="rect">
            <a:avLst/>
          </a:prstGeom>
          <a:solidFill>
            <a:srgbClr val="4A9C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77240" y="1536192"/>
            <a:ext cx="4983479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700" b="1">
                <a:solidFill>
                  <a:srgbClr val="254354"/>
                </a:solidFill>
                <a:latin typeface="Aptos"/>
              </a:rPr>
              <a:t>Bina Diri</a:t>
            </a:r>
            <a:endParaRPr sz="1700" b="1">
              <a:solidFill>
                <a:srgbClr val="254354"/>
              </a:solidFill>
              <a:latin typeface="Apto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77240" y="1993392"/>
            <a:ext cx="4983479" cy="56692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350" b="0">
                <a:solidFill>
                  <a:srgbClr val="373737"/>
                </a:solidFill>
                <a:latin typeface="Aptos"/>
              </a:rPr>
              <a:t>Makan, minum, mandi, mencuci tangan, memakai pakaian dan sepatu.</a:t>
            </a:r>
            <a:endParaRPr sz="1350" b="0">
              <a:solidFill>
                <a:srgbClr val="373737"/>
              </a:solidFill>
              <a:latin typeface="Aptos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6263640" y="1371600"/>
            <a:ext cx="5349240" cy="1280160"/>
          </a:xfrm>
          <a:prstGeom prst="roundRect">
            <a:avLst/>
          </a:prstGeom>
          <a:solidFill>
            <a:srgbClr val="FFFFFF"/>
          </a:solidFill>
          <a:ln>
            <a:solidFill>
              <a:srgbClr val="DC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263640" y="1371600"/>
            <a:ext cx="91440" cy="1280160"/>
          </a:xfrm>
          <a:prstGeom prst="rect">
            <a:avLst/>
          </a:prstGeom>
          <a:solidFill>
            <a:srgbClr val="5B91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92240" y="1536192"/>
            <a:ext cx="4983479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700" b="1">
                <a:solidFill>
                  <a:srgbClr val="254354"/>
                </a:solidFill>
                <a:latin typeface="Aptos"/>
              </a:rPr>
              <a:t>Komunikasi</a:t>
            </a:r>
            <a:endParaRPr sz="1700" b="1">
              <a:solidFill>
                <a:srgbClr val="254354"/>
              </a:solidFill>
              <a:latin typeface="Apto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492240" y="1993392"/>
            <a:ext cx="4983479" cy="56692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350" b="0">
                <a:solidFill>
                  <a:srgbClr val="373737"/>
                </a:solidFill>
                <a:latin typeface="Aptos"/>
              </a:rPr>
              <a:t>Menyebut nama benda, meminta sesuatu, menjawab pertanyaan sederhana.</a:t>
            </a:r>
            <a:endParaRPr sz="1350" b="0">
              <a:solidFill>
                <a:srgbClr val="373737"/>
              </a:solidFill>
              <a:latin typeface="Aptos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548640" y="2926080"/>
            <a:ext cx="5349240" cy="1280160"/>
          </a:xfrm>
          <a:prstGeom prst="roundRect">
            <a:avLst/>
          </a:prstGeom>
          <a:solidFill>
            <a:srgbClr val="FFFFFF"/>
          </a:solidFill>
          <a:ln>
            <a:solidFill>
              <a:srgbClr val="DC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548640" y="2926080"/>
            <a:ext cx="91440" cy="1280160"/>
          </a:xfrm>
          <a:prstGeom prst="rect">
            <a:avLst/>
          </a:prstGeom>
          <a:solidFill>
            <a:srgbClr val="EB8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77240" y="3090672"/>
            <a:ext cx="4983479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700" b="1">
                <a:solidFill>
                  <a:srgbClr val="254354"/>
                </a:solidFill>
                <a:latin typeface="Aptos"/>
              </a:rPr>
              <a:t>Akademik Fungsional</a:t>
            </a:r>
            <a:endParaRPr sz="1700" b="1">
              <a:solidFill>
                <a:srgbClr val="254354"/>
              </a:solidFill>
              <a:latin typeface="Aptos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77240" y="3547872"/>
            <a:ext cx="4983479" cy="56692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350" b="0">
                <a:solidFill>
                  <a:srgbClr val="373737"/>
                </a:solidFill>
                <a:latin typeface="Aptos"/>
              </a:rPr>
              <a:t>Warna, bentuk, angka sederhana, huruf, mencocokkan dan mengelompokkan.</a:t>
            </a:r>
            <a:endParaRPr sz="1350" b="0">
              <a:solidFill>
                <a:srgbClr val="373737"/>
              </a:solidFill>
              <a:latin typeface="Aptos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6263640" y="2926080"/>
            <a:ext cx="5349240" cy="1280160"/>
          </a:xfrm>
          <a:prstGeom prst="roundRect">
            <a:avLst/>
          </a:prstGeom>
          <a:solidFill>
            <a:srgbClr val="FFFFFF"/>
          </a:solidFill>
          <a:ln>
            <a:solidFill>
              <a:srgbClr val="DC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6263640" y="2926080"/>
            <a:ext cx="91440" cy="1280160"/>
          </a:xfrm>
          <a:prstGeom prst="rect">
            <a:avLst/>
          </a:prstGeom>
          <a:solidFill>
            <a:srgbClr val="F6C4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92240" y="3090672"/>
            <a:ext cx="4983479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700" b="1">
                <a:solidFill>
                  <a:srgbClr val="254354"/>
                </a:solidFill>
                <a:latin typeface="Aptos"/>
              </a:rPr>
              <a:t>Motorik</a:t>
            </a:r>
            <a:endParaRPr sz="1700" b="1">
              <a:solidFill>
                <a:srgbClr val="254354"/>
              </a:solidFill>
              <a:latin typeface="Aptos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492240" y="3547872"/>
            <a:ext cx="4983479" cy="56692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350" b="0">
                <a:solidFill>
                  <a:srgbClr val="373737"/>
                </a:solidFill>
                <a:latin typeface="Aptos"/>
              </a:rPr>
              <a:t>Berjalan, melompat, meronce, menggunting, memasukkan dan memindahkan benda.</a:t>
            </a:r>
            <a:endParaRPr sz="1350" b="0">
              <a:solidFill>
                <a:srgbClr val="373737"/>
              </a:solidFill>
              <a:latin typeface="Aptos"/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548640" y="4480560"/>
            <a:ext cx="5349240" cy="1280160"/>
          </a:xfrm>
          <a:prstGeom prst="roundRect">
            <a:avLst/>
          </a:prstGeom>
          <a:solidFill>
            <a:srgbClr val="FFFFFF"/>
          </a:solidFill>
          <a:ln>
            <a:solidFill>
              <a:srgbClr val="DC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548640" y="4480560"/>
            <a:ext cx="91440" cy="1280160"/>
          </a:xfrm>
          <a:prstGeom prst="rect">
            <a:avLst/>
          </a:prstGeom>
          <a:solidFill>
            <a:srgbClr val="4A9C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777240" y="4645152"/>
            <a:ext cx="4983479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700" b="1">
                <a:solidFill>
                  <a:srgbClr val="254354"/>
                </a:solidFill>
                <a:latin typeface="Aptos"/>
              </a:rPr>
              <a:t>Sosial</a:t>
            </a:r>
            <a:endParaRPr sz="1700" b="1">
              <a:solidFill>
                <a:srgbClr val="254354"/>
              </a:solidFill>
              <a:latin typeface="Aptos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77240" y="5102352"/>
            <a:ext cx="4983479" cy="56692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350" b="0">
                <a:solidFill>
                  <a:srgbClr val="373737"/>
                </a:solidFill>
                <a:latin typeface="Aptos"/>
              </a:rPr>
              <a:t>Menyapa, menunggu giliran, berbagi, mengikuti aturan.</a:t>
            </a:r>
            <a:endParaRPr sz="1350" b="0">
              <a:solidFill>
                <a:srgbClr val="373737"/>
              </a:solidFill>
              <a:latin typeface="Aptos"/>
            </a:endParaRPr>
          </a:p>
        </p:txBody>
      </p:sp>
      <p:sp>
        <p:nvSpPr>
          <p:cNvPr id="31" name="Rounded Rectangle 30"/>
          <p:cNvSpPr/>
          <p:nvPr/>
        </p:nvSpPr>
        <p:spPr>
          <a:xfrm>
            <a:off x="6263640" y="4480560"/>
            <a:ext cx="5349240" cy="1280160"/>
          </a:xfrm>
          <a:prstGeom prst="roundRect">
            <a:avLst/>
          </a:prstGeom>
          <a:solidFill>
            <a:srgbClr val="FFFFFF"/>
          </a:solidFill>
          <a:ln>
            <a:solidFill>
              <a:srgbClr val="DC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6263640" y="4480560"/>
            <a:ext cx="91440" cy="1280160"/>
          </a:xfrm>
          <a:prstGeom prst="rect">
            <a:avLst/>
          </a:prstGeom>
          <a:solidFill>
            <a:srgbClr val="5B91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92240" y="4645152"/>
            <a:ext cx="4983479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700" b="1">
                <a:solidFill>
                  <a:srgbClr val="254354"/>
                </a:solidFill>
                <a:latin typeface="Aptos"/>
              </a:rPr>
              <a:t>Keselamatan</a:t>
            </a:r>
            <a:endParaRPr sz="1700" b="1">
              <a:solidFill>
                <a:srgbClr val="254354"/>
              </a:solidFill>
              <a:latin typeface="Aptos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492240" y="5102352"/>
            <a:ext cx="4983479" cy="56692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350" b="0">
                <a:solidFill>
                  <a:srgbClr val="373737"/>
                </a:solidFill>
                <a:latin typeface="Aptos"/>
              </a:rPr>
              <a:t>Mengenal benda/situasi berbahaya dan meminta pertolongan.</a:t>
            </a:r>
            <a:endParaRPr sz="1350" b="0">
              <a:solidFill>
                <a:srgbClr val="373737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9F7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0881360" y="228600"/>
            <a:ext cx="640080" cy="640080"/>
          </a:xfrm>
          <a:prstGeom prst="ellipse">
            <a:avLst/>
          </a:prstGeom>
          <a:solidFill>
            <a:srgbClr val="F6C4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1292840" y="914400"/>
            <a:ext cx="411480" cy="411480"/>
          </a:xfrm>
          <a:prstGeom prst="ellipse">
            <a:avLst/>
          </a:prstGeom>
          <a:solidFill>
            <a:srgbClr val="4A9C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37160" y="5897880"/>
            <a:ext cx="594360" cy="594360"/>
          </a:xfrm>
          <a:prstGeom prst="ellipse">
            <a:avLst/>
          </a:prstGeom>
          <a:solidFill>
            <a:srgbClr val="EB8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9784080" y="5897880"/>
            <a:ext cx="1325880" cy="201168"/>
          </a:xfrm>
          <a:prstGeom prst="roundRect">
            <a:avLst/>
          </a:prstGeom>
          <a:solidFill>
            <a:srgbClr val="5B91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9948672" y="5788152"/>
            <a:ext cx="1325880" cy="201168"/>
          </a:xfrm>
          <a:prstGeom prst="roundRect">
            <a:avLst/>
          </a:prstGeom>
          <a:solidFill>
            <a:srgbClr val="4A9C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10113263" y="5678424"/>
            <a:ext cx="1325880" cy="201168"/>
          </a:xfrm>
          <a:prstGeom prst="roundRect">
            <a:avLst/>
          </a:prstGeom>
          <a:solidFill>
            <a:srgbClr val="EB8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85800" y="411480"/>
            <a:ext cx="105156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900" b="1">
                <a:solidFill>
                  <a:srgbClr val="254354"/>
                </a:solidFill>
                <a:latin typeface="Aptos"/>
              </a:rPr>
              <a:t>Contoh Kegiatan Pembelajaran</a:t>
            </a:r>
            <a:endParaRPr sz="2900" b="1">
              <a:solidFill>
                <a:srgbClr val="254354"/>
              </a:solidFill>
              <a:latin typeface="Apto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13232" y="932688"/>
            <a:ext cx="10332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400" b="0">
                <a:solidFill>
                  <a:srgbClr val="4A9C97"/>
                </a:solidFill>
                <a:latin typeface="Aptos"/>
              </a:rPr>
              <a:t>Tema: Kemandirian — Aku Bisa Mencuci Tangan</a:t>
            </a:r>
            <a:endParaRPr sz="1400" b="0">
              <a:solidFill>
                <a:srgbClr val="4A9C97"/>
              </a:solidFill>
              <a:latin typeface="Aptos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822960" y="1417320"/>
            <a:ext cx="475488" cy="475488"/>
          </a:xfrm>
          <a:prstGeom prst="ellipse">
            <a:avLst/>
          </a:prstGeom>
          <a:solidFill>
            <a:srgbClr val="4A9C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22960" y="1508760"/>
            <a:ext cx="475488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1</a:t>
            </a:r>
            <a:endParaRPr sz="1400" b="1">
              <a:solidFill>
                <a:srgbClr val="FFFFFF"/>
              </a:solidFill>
              <a:latin typeface="Apto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508760" y="1435608"/>
            <a:ext cx="2743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700" b="1">
                <a:solidFill>
                  <a:srgbClr val="254354"/>
                </a:solidFill>
                <a:latin typeface="Aptos"/>
              </a:rPr>
              <a:t>Melihat gambar</a:t>
            </a:r>
            <a:endParaRPr sz="1700" b="1">
              <a:solidFill>
                <a:srgbClr val="254354"/>
              </a:solidFill>
              <a:latin typeface="Apto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297680" y="1417320"/>
            <a:ext cx="6400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400" b="0">
                <a:solidFill>
                  <a:srgbClr val="373737"/>
                </a:solidFill>
                <a:latin typeface="Aptos"/>
              </a:rPr>
              <a:t>Gunakan gambar urutan.</a:t>
            </a:r>
            <a:endParaRPr sz="1400" b="0">
              <a:solidFill>
                <a:srgbClr val="373737"/>
              </a:solidFill>
              <a:latin typeface="Aptos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822960" y="2130552"/>
            <a:ext cx="475488" cy="475488"/>
          </a:xfrm>
          <a:prstGeom prst="ellipse">
            <a:avLst/>
          </a:prstGeom>
          <a:solidFill>
            <a:srgbClr val="4A9C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22960" y="2221992"/>
            <a:ext cx="475488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2</a:t>
            </a:r>
            <a:endParaRPr sz="1400" b="1">
              <a:solidFill>
                <a:srgbClr val="FFFFFF"/>
              </a:solidFill>
              <a:latin typeface="Apto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508760" y="2148840"/>
            <a:ext cx="2743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700" b="1">
                <a:solidFill>
                  <a:srgbClr val="254354"/>
                </a:solidFill>
                <a:latin typeface="Aptos"/>
              </a:rPr>
              <a:t>Guru memberi contoh</a:t>
            </a:r>
            <a:endParaRPr sz="1700" b="1">
              <a:solidFill>
                <a:srgbClr val="254354"/>
              </a:solidFill>
              <a:latin typeface="Apto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297680" y="2130552"/>
            <a:ext cx="6400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400" b="0">
                <a:solidFill>
                  <a:srgbClr val="373737"/>
                </a:solidFill>
                <a:latin typeface="Aptos"/>
              </a:rPr>
              <a:t>Tunjukkan dengan benda nyata.</a:t>
            </a:r>
            <a:endParaRPr sz="1400" b="0">
              <a:solidFill>
                <a:srgbClr val="373737"/>
              </a:solidFill>
              <a:latin typeface="Aptos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822960" y="2843784"/>
            <a:ext cx="475488" cy="475488"/>
          </a:xfrm>
          <a:prstGeom prst="ellipse">
            <a:avLst/>
          </a:prstGeom>
          <a:solidFill>
            <a:srgbClr val="4A9C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22960" y="2935224"/>
            <a:ext cx="475488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3</a:t>
            </a:r>
            <a:endParaRPr sz="1400" b="1">
              <a:solidFill>
                <a:srgbClr val="FFFFFF"/>
              </a:solidFill>
              <a:latin typeface="Aptos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508760" y="2862072"/>
            <a:ext cx="2743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700" b="1">
                <a:solidFill>
                  <a:srgbClr val="254354"/>
                </a:solidFill>
                <a:latin typeface="Aptos"/>
              </a:rPr>
              <a:t>Anak mengikuti langkah</a:t>
            </a:r>
            <a:endParaRPr sz="1700" b="1">
              <a:solidFill>
                <a:srgbClr val="254354"/>
              </a:solidFill>
              <a:latin typeface="Aptos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297680" y="2843784"/>
            <a:ext cx="6400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400" b="0">
                <a:solidFill>
                  <a:srgbClr val="373737"/>
                </a:solidFill>
                <a:latin typeface="Aptos"/>
              </a:rPr>
              <a:t>Satu langkah setiap kali.</a:t>
            </a:r>
            <a:endParaRPr sz="1400" b="0">
              <a:solidFill>
                <a:srgbClr val="373737"/>
              </a:solidFill>
              <a:latin typeface="Aptos"/>
            </a:endParaRPr>
          </a:p>
        </p:txBody>
      </p:sp>
      <p:sp>
        <p:nvSpPr>
          <p:cNvPr id="23" name="Oval 22"/>
          <p:cNvSpPr/>
          <p:nvPr/>
        </p:nvSpPr>
        <p:spPr>
          <a:xfrm>
            <a:off x="822960" y="3557015"/>
            <a:ext cx="475488" cy="475488"/>
          </a:xfrm>
          <a:prstGeom prst="ellipse">
            <a:avLst/>
          </a:prstGeom>
          <a:solidFill>
            <a:srgbClr val="4A9C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22960" y="3648456"/>
            <a:ext cx="475488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4</a:t>
            </a:r>
            <a:endParaRPr sz="1400" b="1">
              <a:solidFill>
                <a:srgbClr val="FFFFFF"/>
              </a:solidFill>
              <a:latin typeface="Aptos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508760" y="3575303"/>
            <a:ext cx="2743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700" b="1">
                <a:solidFill>
                  <a:srgbClr val="254354"/>
                </a:solidFill>
                <a:latin typeface="Aptos"/>
              </a:rPr>
              <a:t>Latihan dengan bantuan</a:t>
            </a:r>
            <a:endParaRPr sz="1700" b="1">
              <a:solidFill>
                <a:srgbClr val="254354"/>
              </a:solidFill>
              <a:latin typeface="Aptos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297680" y="3557015"/>
            <a:ext cx="6400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400" b="0">
                <a:solidFill>
                  <a:srgbClr val="373737"/>
                </a:solidFill>
                <a:latin typeface="Aptos"/>
              </a:rPr>
              <a:t>Bantu sesuai kebutuhan.</a:t>
            </a:r>
            <a:endParaRPr sz="1400" b="0">
              <a:solidFill>
                <a:srgbClr val="373737"/>
              </a:solidFill>
              <a:latin typeface="Aptos"/>
            </a:endParaRPr>
          </a:p>
        </p:txBody>
      </p:sp>
      <p:sp>
        <p:nvSpPr>
          <p:cNvPr id="27" name="Oval 26"/>
          <p:cNvSpPr/>
          <p:nvPr/>
        </p:nvSpPr>
        <p:spPr>
          <a:xfrm>
            <a:off x="822960" y="4270248"/>
            <a:ext cx="475488" cy="475488"/>
          </a:xfrm>
          <a:prstGeom prst="ellipse">
            <a:avLst/>
          </a:prstGeom>
          <a:solidFill>
            <a:srgbClr val="4A9C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22960" y="4361688"/>
            <a:ext cx="475488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5</a:t>
            </a:r>
            <a:endParaRPr sz="1400" b="1">
              <a:solidFill>
                <a:srgbClr val="FFFFFF"/>
              </a:solidFill>
              <a:latin typeface="Aptos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508760" y="4288536"/>
            <a:ext cx="2743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700" b="1">
                <a:solidFill>
                  <a:srgbClr val="254354"/>
                </a:solidFill>
                <a:latin typeface="Aptos"/>
              </a:rPr>
              <a:t>Mengulangi kegiatan</a:t>
            </a:r>
            <a:endParaRPr sz="1700" b="1">
              <a:solidFill>
                <a:srgbClr val="254354"/>
              </a:solidFill>
              <a:latin typeface="Aptos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297680" y="4270248"/>
            <a:ext cx="6400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400" b="0">
                <a:solidFill>
                  <a:srgbClr val="373737"/>
                </a:solidFill>
                <a:latin typeface="Aptos"/>
              </a:rPr>
              <a:t>Latihan secara rutin.</a:t>
            </a:r>
            <a:endParaRPr sz="1400" b="0">
              <a:solidFill>
                <a:srgbClr val="373737"/>
              </a:solidFill>
              <a:latin typeface="Aptos"/>
            </a:endParaRPr>
          </a:p>
        </p:txBody>
      </p:sp>
      <p:sp>
        <p:nvSpPr>
          <p:cNvPr id="31" name="Oval 30"/>
          <p:cNvSpPr/>
          <p:nvPr/>
        </p:nvSpPr>
        <p:spPr>
          <a:xfrm>
            <a:off x="822960" y="4983480"/>
            <a:ext cx="475488" cy="475488"/>
          </a:xfrm>
          <a:prstGeom prst="ellipse">
            <a:avLst/>
          </a:prstGeom>
          <a:solidFill>
            <a:srgbClr val="4A9C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822960" y="5074920"/>
            <a:ext cx="475488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6</a:t>
            </a:r>
            <a:endParaRPr sz="1400" b="1">
              <a:solidFill>
                <a:srgbClr val="FFFFFF"/>
              </a:solidFill>
              <a:latin typeface="Aptos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508760" y="5001768"/>
            <a:ext cx="2743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700" b="1">
                <a:solidFill>
                  <a:srgbClr val="254354"/>
                </a:solidFill>
                <a:latin typeface="Aptos"/>
              </a:rPr>
              <a:t>Mencoba mandiri</a:t>
            </a:r>
            <a:endParaRPr sz="1700" b="1">
              <a:solidFill>
                <a:srgbClr val="254354"/>
              </a:solidFill>
              <a:latin typeface="Aptos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297680" y="4983480"/>
            <a:ext cx="6400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400" b="0">
                <a:solidFill>
                  <a:srgbClr val="373737"/>
                </a:solidFill>
                <a:latin typeface="Aptos"/>
              </a:rPr>
              <a:t>Kurangi bantuan secara bertahap.</a:t>
            </a:r>
            <a:endParaRPr sz="1400" b="0">
              <a:solidFill>
                <a:srgbClr val="373737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9F7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0881360" y="228600"/>
            <a:ext cx="640080" cy="640080"/>
          </a:xfrm>
          <a:prstGeom prst="ellipse">
            <a:avLst/>
          </a:prstGeom>
          <a:solidFill>
            <a:srgbClr val="F6C4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1292840" y="914400"/>
            <a:ext cx="411480" cy="411480"/>
          </a:xfrm>
          <a:prstGeom prst="ellipse">
            <a:avLst/>
          </a:prstGeom>
          <a:solidFill>
            <a:srgbClr val="4A9C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37160" y="5897880"/>
            <a:ext cx="594360" cy="594360"/>
          </a:xfrm>
          <a:prstGeom prst="ellipse">
            <a:avLst/>
          </a:prstGeom>
          <a:solidFill>
            <a:srgbClr val="EB8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9784080" y="5897880"/>
            <a:ext cx="1325880" cy="201168"/>
          </a:xfrm>
          <a:prstGeom prst="roundRect">
            <a:avLst/>
          </a:prstGeom>
          <a:solidFill>
            <a:srgbClr val="5B91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9948672" y="5788152"/>
            <a:ext cx="1325880" cy="201168"/>
          </a:xfrm>
          <a:prstGeom prst="roundRect">
            <a:avLst/>
          </a:prstGeom>
          <a:solidFill>
            <a:srgbClr val="4A9C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10113263" y="5678424"/>
            <a:ext cx="1325880" cy="201168"/>
          </a:xfrm>
          <a:prstGeom prst="roundRect">
            <a:avLst/>
          </a:prstGeom>
          <a:solidFill>
            <a:srgbClr val="EB8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85800" y="411480"/>
            <a:ext cx="105156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900" b="1">
                <a:solidFill>
                  <a:srgbClr val="254354"/>
                </a:solidFill>
                <a:latin typeface="Aptos"/>
              </a:rPr>
              <a:t>Penilaian Perkembangan</a:t>
            </a:r>
            <a:endParaRPr sz="2900" b="1">
              <a:solidFill>
                <a:srgbClr val="254354"/>
              </a:solidFill>
              <a:latin typeface="Apto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13232" y="932688"/>
            <a:ext cx="10332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400" b="0">
                <a:solidFill>
                  <a:srgbClr val="4A9C97"/>
                </a:solidFill>
                <a:latin typeface="Aptos"/>
              </a:rPr>
              <a:t>Gunakan observasi sederhana dan catat kemajuan setiap anak.</a:t>
            </a:r>
            <a:endParaRPr sz="1400" b="0">
              <a:solidFill>
                <a:srgbClr val="4A9C97"/>
              </a:solidFill>
              <a:latin typeface="Aptos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731520" y="1417320"/>
            <a:ext cx="1143000" cy="713232"/>
          </a:xfrm>
          <a:prstGeom prst="roundRect">
            <a:avLst/>
          </a:prstGeom>
          <a:solidFill>
            <a:srgbClr val="EB8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31520" y="1572768"/>
            <a:ext cx="1143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700" b="1">
                <a:solidFill>
                  <a:srgbClr val="FFFFFF"/>
                </a:solidFill>
                <a:latin typeface="Aptos"/>
              </a:rPr>
              <a:t>BB</a:t>
            </a:r>
            <a:endParaRPr sz="1700" b="1">
              <a:solidFill>
                <a:srgbClr val="FFFFFF"/>
              </a:solidFill>
              <a:latin typeface="Apto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194560" y="1472184"/>
            <a:ext cx="29260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600" b="1">
                <a:solidFill>
                  <a:srgbClr val="254354"/>
                </a:solidFill>
                <a:latin typeface="Aptos"/>
              </a:rPr>
              <a:t>Belum Berkembang</a:t>
            </a:r>
            <a:endParaRPr sz="1600" b="1">
              <a:solidFill>
                <a:srgbClr val="254354"/>
              </a:solidFill>
              <a:latin typeface="Apto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029200" y="1472184"/>
            <a:ext cx="56692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400" b="0">
                <a:solidFill>
                  <a:srgbClr val="373737"/>
                </a:solidFill>
                <a:latin typeface="Aptos"/>
              </a:rPr>
              <a:t>Belum mampu melakukan kegiatan.</a:t>
            </a:r>
            <a:endParaRPr sz="1400" b="0">
              <a:solidFill>
                <a:srgbClr val="373737"/>
              </a:solidFill>
              <a:latin typeface="Aptos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731520" y="2514600"/>
            <a:ext cx="1143000" cy="713232"/>
          </a:xfrm>
          <a:prstGeom prst="roundRect">
            <a:avLst/>
          </a:prstGeom>
          <a:solidFill>
            <a:srgbClr val="F6C4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31520" y="2670048"/>
            <a:ext cx="1143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700" b="1">
                <a:solidFill>
                  <a:srgbClr val="FFFFFF"/>
                </a:solidFill>
                <a:latin typeface="Aptos"/>
              </a:rPr>
              <a:t>MB</a:t>
            </a:r>
            <a:endParaRPr sz="1700" b="1">
              <a:solidFill>
                <a:srgbClr val="FFFFFF"/>
              </a:solidFill>
              <a:latin typeface="Apto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194560" y="2569464"/>
            <a:ext cx="29260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600" b="1">
                <a:solidFill>
                  <a:srgbClr val="254354"/>
                </a:solidFill>
                <a:latin typeface="Aptos"/>
              </a:rPr>
              <a:t>Mulai Berkembang</a:t>
            </a:r>
            <a:endParaRPr sz="1600" b="1">
              <a:solidFill>
                <a:srgbClr val="254354"/>
              </a:solidFill>
              <a:latin typeface="Apto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29200" y="2569464"/>
            <a:ext cx="56692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400" b="0">
                <a:solidFill>
                  <a:srgbClr val="373737"/>
                </a:solidFill>
                <a:latin typeface="Aptos"/>
              </a:rPr>
              <a:t>Mampu dengan banyak bantuan.</a:t>
            </a:r>
            <a:endParaRPr sz="1400" b="0">
              <a:solidFill>
                <a:srgbClr val="373737"/>
              </a:solidFill>
              <a:latin typeface="Aptos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731520" y="3611880"/>
            <a:ext cx="1143000" cy="713232"/>
          </a:xfrm>
          <a:prstGeom prst="roundRect">
            <a:avLst/>
          </a:prstGeom>
          <a:solidFill>
            <a:srgbClr val="4A9C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31520" y="3767328"/>
            <a:ext cx="1143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700" b="1">
                <a:solidFill>
                  <a:srgbClr val="FFFFFF"/>
                </a:solidFill>
                <a:latin typeface="Aptos"/>
              </a:rPr>
              <a:t>BSH</a:t>
            </a:r>
            <a:endParaRPr sz="1700" b="1">
              <a:solidFill>
                <a:srgbClr val="FFFFFF"/>
              </a:solidFill>
              <a:latin typeface="Aptos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194560" y="3666744"/>
            <a:ext cx="29260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600" b="1">
                <a:solidFill>
                  <a:srgbClr val="254354"/>
                </a:solidFill>
                <a:latin typeface="Aptos"/>
              </a:rPr>
              <a:t>Berkembang Sesuai Harapan</a:t>
            </a:r>
            <a:endParaRPr sz="1600" b="1">
              <a:solidFill>
                <a:srgbClr val="254354"/>
              </a:solidFill>
              <a:latin typeface="Aptos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029200" y="3666744"/>
            <a:ext cx="56692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400" b="0">
                <a:solidFill>
                  <a:srgbClr val="373737"/>
                </a:solidFill>
                <a:latin typeface="Aptos"/>
              </a:rPr>
              <a:t>Mampu dengan sedikit bantuan.</a:t>
            </a:r>
            <a:endParaRPr sz="1400" b="0">
              <a:solidFill>
                <a:srgbClr val="373737"/>
              </a:solidFill>
              <a:latin typeface="Aptos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731520" y="4709159"/>
            <a:ext cx="1143000" cy="713232"/>
          </a:xfrm>
          <a:prstGeom prst="roundRect">
            <a:avLst/>
          </a:prstGeom>
          <a:solidFill>
            <a:srgbClr val="69A8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31520" y="4864607"/>
            <a:ext cx="1143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700" b="1">
                <a:solidFill>
                  <a:srgbClr val="FFFFFF"/>
                </a:solidFill>
                <a:latin typeface="Aptos"/>
              </a:rPr>
              <a:t>BSB</a:t>
            </a:r>
            <a:endParaRPr sz="1700" b="1">
              <a:solidFill>
                <a:srgbClr val="FFFFFF"/>
              </a:solidFill>
              <a:latin typeface="Aptos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194560" y="4764023"/>
            <a:ext cx="29260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600" b="1">
                <a:solidFill>
                  <a:srgbClr val="254354"/>
                </a:solidFill>
                <a:latin typeface="Aptos"/>
              </a:rPr>
              <a:t>Berkembang Sangat Baik</a:t>
            </a:r>
            <a:endParaRPr sz="1600" b="1">
              <a:solidFill>
                <a:srgbClr val="254354"/>
              </a:solidFill>
              <a:latin typeface="Aptos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029200" y="4764023"/>
            <a:ext cx="56692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400" b="0">
                <a:solidFill>
                  <a:srgbClr val="373737"/>
                </a:solidFill>
                <a:latin typeface="Aptos"/>
              </a:rPr>
              <a:t>Mampu mandiri dan konsisten.</a:t>
            </a:r>
            <a:endParaRPr sz="1400" b="0">
              <a:solidFill>
                <a:srgbClr val="373737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9F7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0881360" y="228600"/>
            <a:ext cx="640080" cy="640080"/>
          </a:xfrm>
          <a:prstGeom prst="ellipse">
            <a:avLst/>
          </a:prstGeom>
          <a:solidFill>
            <a:srgbClr val="F6C4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1292840" y="914400"/>
            <a:ext cx="411480" cy="411480"/>
          </a:xfrm>
          <a:prstGeom prst="ellipse">
            <a:avLst/>
          </a:prstGeom>
          <a:solidFill>
            <a:srgbClr val="4A9C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37160" y="5897880"/>
            <a:ext cx="594360" cy="594360"/>
          </a:xfrm>
          <a:prstGeom prst="ellipse">
            <a:avLst/>
          </a:prstGeom>
          <a:solidFill>
            <a:srgbClr val="EB8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9784080" y="5897880"/>
            <a:ext cx="1325880" cy="201168"/>
          </a:xfrm>
          <a:prstGeom prst="roundRect">
            <a:avLst/>
          </a:prstGeom>
          <a:solidFill>
            <a:srgbClr val="5B91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9948672" y="5788152"/>
            <a:ext cx="1325880" cy="201168"/>
          </a:xfrm>
          <a:prstGeom prst="roundRect">
            <a:avLst/>
          </a:prstGeom>
          <a:solidFill>
            <a:srgbClr val="4A9C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10113263" y="5678424"/>
            <a:ext cx="1325880" cy="201168"/>
          </a:xfrm>
          <a:prstGeom prst="roundRect">
            <a:avLst/>
          </a:prstGeom>
          <a:solidFill>
            <a:srgbClr val="EB8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85800" y="411480"/>
            <a:ext cx="105156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900" b="1">
                <a:solidFill>
                  <a:srgbClr val="254354"/>
                </a:solidFill>
                <a:latin typeface="Aptos"/>
              </a:rPr>
              <a:t>Prinsip Penting bagi Guru</a:t>
            </a:r>
            <a:endParaRPr sz="2900" b="1">
              <a:solidFill>
                <a:srgbClr val="254354"/>
              </a:solidFill>
              <a:latin typeface="Apto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22960" y="1325880"/>
            <a:ext cx="4114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800" b="1">
                <a:solidFill>
                  <a:srgbClr val="4A9C97"/>
                </a:solidFill>
                <a:latin typeface="Aptos"/>
              </a:rPr>
              <a:t>✓</a:t>
            </a:r>
            <a:endParaRPr sz="1800" b="1">
              <a:solidFill>
                <a:srgbClr val="4A9C97"/>
              </a:solidFill>
              <a:latin typeface="Apto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371600" y="1325880"/>
            <a:ext cx="98755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500" b="0">
                <a:solidFill>
                  <a:srgbClr val="373737"/>
                </a:solidFill>
                <a:latin typeface="Aptos"/>
              </a:rPr>
              <a:t>Gunakan instruksi singkat dan jelas.</a:t>
            </a:r>
            <a:endParaRPr sz="1500" b="0">
              <a:solidFill>
                <a:srgbClr val="373737"/>
              </a:solidFill>
              <a:latin typeface="Apto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22960" y="1965960"/>
            <a:ext cx="4114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800" b="1">
                <a:solidFill>
                  <a:srgbClr val="4A9C97"/>
                </a:solidFill>
                <a:latin typeface="Aptos"/>
              </a:rPr>
              <a:t>✓</a:t>
            </a:r>
            <a:endParaRPr sz="1800" b="1">
              <a:solidFill>
                <a:srgbClr val="4A9C97"/>
              </a:solidFill>
              <a:latin typeface="Apto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371600" y="1965960"/>
            <a:ext cx="98755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500" b="0">
                <a:solidFill>
                  <a:srgbClr val="373737"/>
                </a:solidFill>
                <a:latin typeface="Aptos"/>
              </a:rPr>
              <a:t>Sediakan benda nyata dan media visual.</a:t>
            </a:r>
            <a:endParaRPr sz="1500" b="0">
              <a:solidFill>
                <a:srgbClr val="373737"/>
              </a:solidFill>
              <a:latin typeface="Apto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22960" y="2606039"/>
            <a:ext cx="4114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800" b="1">
                <a:solidFill>
                  <a:srgbClr val="4A9C97"/>
                </a:solidFill>
                <a:latin typeface="Aptos"/>
              </a:rPr>
              <a:t>✓</a:t>
            </a:r>
            <a:endParaRPr sz="1800" b="1">
              <a:solidFill>
                <a:srgbClr val="4A9C97"/>
              </a:solidFill>
              <a:latin typeface="Apto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371600" y="2606039"/>
            <a:ext cx="98755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500" b="0">
                <a:solidFill>
                  <a:srgbClr val="373737"/>
                </a:solidFill>
                <a:latin typeface="Aptos"/>
              </a:rPr>
              <a:t>Berikan waktu respons yang cukup.</a:t>
            </a:r>
            <a:endParaRPr sz="1500" b="0">
              <a:solidFill>
                <a:srgbClr val="373737"/>
              </a:solidFill>
              <a:latin typeface="Apto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22960" y="3246120"/>
            <a:ext cx="4114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800" b="1">
                <a:solidFill>
                  <a:srgbClr val="4A9C97"/>
                </a:solidFill>
                <a:latin typeface="Aptos"/>
              </a:rPr>
              <a:t>✓</a:t>
            </a:r>
            <a:endParaRPr sz="1800" b="1">
              <a:solidFill>
                <a:srgbClr val="4A9C97"/>
              </a:solidFill>
              <a:latin typeface="Apto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371600" y="3246120"/>
            <a:ext cx="98755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500" b="0">
                <a:solidFill>
                  <a:srgbClr val="373737"/>
                </a:solidFill>
                <a:latin typeface="Aptos"/>
              </a:rPr>
              <a:t>Hindari terlalu banyak tugas dalam satu waktu.</a:t>
            </a:r>
            <a:endParaRPr sz="1500" b="0">
              <a:solidFill>
                <a:srgbClr val="373737"/>
              </a:solidFill>
              <a:latin typeface="Apto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22960" y="3886200"/>
            <a:ext cx="4114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800" b="1">
                <a:solidFill>
                  <a:srgbClr val="4A9C97"/>
                </a:solidFill>
                <a:latin typeface="Aptos"/>
              </a:rPr>
              <a:t>✓</a:t>
            </a:r>
            <a:endParaRPr sz="1800" b="1">
              <a:solidFill>
                <a:srgbClr val="4A9C97"/>
              </a:solidFill>
              <a:latin typeface="Apto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371600" y="3886200"/>
            <a:ext cx="98755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500" b="0">
                <a:solidFill>
                  <a:srgbClr val="373737"/>
                </a:solidFill>
                <a:latin typeface="Aptos"/>
              </a:rPr>
              <a:t>Berikan pujian atas usaha dan kemajuan.</a:t>
            </a:r>
            <a:endParaRPr sz="1500" b="0">
              <a:solidFill>
                <a:srgbClr val="373737"/>
              </a:solidFill>
              <a:latin typeface="Aptos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22960" y="4526280"/>
            <a:ext cx="4114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800" b="1">
                <a:solidFill>
                  <a:srgbClr val="4A9C97"/>
                </a:solidFill>
                <a:latin typeface="Aptos"/>
              </a:rPr>
              <a:t>✓</a:t>
            </a:r>
            <a:endParaRPr sz="1800" b="1">
              <a:solidFill>
                <a:srgbClr val="4A9C97"/>
              </a:solidFill>
              <a:latin typeface="Aptos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371600" y="4526280"/>
            <a:ext cx="98755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500" b="0">
                <a:solidFill>
                  <a:srgbClr val="373737"/>
                </a:solidFill>
                <a:latin typeface="Aptos"/>
              </a:rPr>
              <a:t>Lakukan latihan secara konsisten.</a:t>
            </a:r>
            <a:endParaRPr sz="1500" b="0">
              <a:solidFill>
                <a:srgbClr val="373737"/>
              </a:solidFill>
              <a:latin typeface="Aptos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22960" y="5166359"/>
            <a:ext cx="4114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800" b="1">
                <a:solidFill>
                  <a:srgbClr val="4A9C97"/>
                </a:solidFill>
                <a:latin typeface="Aptos"/>
              </a:rPr>
              <a:t>✓</a:t>
            </a:r>
            <a:endParaRPr sz="1800" b="1">
              <a:solidFill>
                <a:srgbClr val="4A9C97"/>
              </a:solidFill>
              <a:latin typeface="Aptos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371600" y="5166359"/>
            <a:ext cx="98755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500" b="0">
                <a:solidFill>
                  <a:srgbClr val="373737"/>
                </a:solidFill>
                <a:latin typeface="Aptos"/>
              </a:rPr>
              <a:t>Libatkan keluarga untuk latihan di rumah.</a:t>
            </a:r>
            <a:endParaRPr sz="1500" b="0">
              <a:solidFill>
                <a:srgbClr val="373737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543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1234440"/>
            <a:ext cx="105156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800" b="1">
                <a:solidFill>
                  <a:srgbClr val="F6C44A"/>
                </a:solidFill>
                <a:latin typeface="Aptos"/>
              </a:rPr>
              <a:t>PEMBELAJARAN YANG BERMAKNA</a:t>
            </a:r>
            <a:endParaRPr sz="2800" b="1">
              <a:solidFill>
                <a:srgbClr val="F6C44A"/>
              </a:solidFill>
              <a:latin typeface="Apto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14400" y="2057400"/>
            <a:ext cx="102412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100" b="1">
                <a:solidFill>
                  <a:srgbClr val="FFFFFF"/>
                </a:solidFill>
                <a:latin typeface="Aptos"/>
              </a:rPr>
              <a:t>Konkret  •  Bertahap  •  Berulang  •  Menyenangkan</a:t>
            </a:r>
            <a:endParaRPr sz="2100" b="1">
              <a:solidFill>
                <a:srgbClr val="FFFFFF"/>
              </a:solidFill>
              <a:latin typeface="Apto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80160" y="2971800"/>
            <a:ext cx="9601200" cy="1143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000" b="0">
                <a:solidFill>
                  <a:srgbClr val="E1EEEE"/>
                </a:solidFill>
                <a:latin typeface="Aptos"/>
              </a:rPr>
              <a:t>Tujuan utama: membantu anak berkembang sesuai kemampuan
serta meningkatkan kemandirian dalam kehidupan sehari-hari.</a:t>
            </a:r>
            <a:endParaRPr sz="2000" b="0">
              <a:solidFill>
                <a:srgbClr val="E1EEEE"/>
              </a:solidFill>
              <a:latin typeface="Apto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22960" y="5074920"/>
            <a:ext cx="10515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800" b="1">
                <a:solidFill>
                  <a:srgbClr val="4A9C97"/>
                </a:solidFill>
                <a:latin typeface="Aptos"/>
              </a:rPr>
              <a:t>Terima kasih</a:t>
            </a:r>
            <a:endParaRPr sz="1800" b="1">
              <a:solidFill>
                <a:srgbClr val="4A9C97"/>
              </a:solidFill>
              <a:latin typeface="Apto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Default 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7DB6EF"/>
      </a:accent1>
      <a:accent2>
        <a:srgbClr val="C0504D"/>
      </a:accent2>
      <a:accent3>
        <a:srgbClr val="FFFFFF"/>
      </a:accent3>
      <a:accent4>
        <a:srgbClr val="000000"/>
      </a:accent4>
      <a:accent5>
        <a:srgbClr val="C0D7F5"/>
      </a:accent5>
      <a:accent6>
        <a:srgbClr val="AC4744"/>
      </a:accent6>
      <a:hlink>
        <a:srgbClr val="0066CC"/>
      </a:hlink>
      <a:folHlink>
        <a:srgbClr val="800080"/>
      </a:folHlink>
    </a:clrScheme>
    <a:fontScheme name="">
      <a:majorFont>
        <a:latin typeface="Arial"/>
        <a:ea typeface="Arial"/>
        <a:cs typeface=""/>
      </a:majorFont>
      <a:minorFont>
        <a:latin typeface="Arial"/>
        <a:ea typeface="Ari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7DB6EF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C0D7F5"/>
        </a:accent5>
        <a:accent6>
          <a:srgbClr val="AC4744"/>
        </a:accent6>
        <a:hlink>
          <a:srgbClr val="0066CC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2939</Words>
  <Application>WPS Presentation</Application>
  <PresentationFormat>On-screen Show (4:3)</PresentationFormat>
  <Paragraphs>215</Paragraphs>
  <Slides>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24" baseType="lpstr">
      <vt:lpstr>Arial</vt:lpstr>
      <vt:lpstr>SimSun</vt:lpstr>
      <vt:lpstr>Wingdings</vt:lpstr>
      <vt:lpstr>Arial</vt:lpstr>
      <vt:lpstr>HarmonyOS Sans SC Light</vt:lpstr>
      <vt:lpstr>Aptos</vt:lpstr>
      <vt:lpstr>Calibri</vt:lpstr>
      <vt:lpstr>Pyidaungsu</vt:lpstr>
      <vt:lpstr>Noto Color Emoji</vt:lpstr>
      <vt:lpstr>Microsoft YaHei</vt:lpstr>
      <vt:lpstr>文泉驿微米黑</vt:lpstr>
      <vt:lpstr>Arial Unicode MS</vt:lpstr>
      <vt:lpstr>书宋-简</vt:lpstr>
      <vt:lpstr>文泉驿正黑</vt:lpstr>
      <vt:lpstr>1_Default Design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dc:description>generated using python-pptx</dc:description>
  <cp:lastModifiedBy>hsl</cp:lastModifiedBy>
  <cp:revision>2</cp:revision>
  <dcterms:created xsi:type="dcterms:W3CDTF">2026-10-01T02:22:05Z</dcterms:created>
  <dcterms:modified xsi:type="dcterms:W3CDTF">2026-10-01T02:22:05Z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F4F3D74EF66D2551CDC3BD6A2B15099F_42</vt:lpwstr>
  </property>
  <property fmtid="{D5CDD505-2E9C-101B-9397-08002B2CF9AE}" pid="3" name="KSOProductBuildVer">
    <vt:lpwstr>1033-12.1.2.24824</vt:lpwstr>
  </property>
</Properties>
</file>