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Bogart" panose="020B0604020202020204" charset="0"/>
      <p:regular r:id="rId10"/>
    </p:embeddedFont>
    <p:embeddedFont>
      <p:font typeface="Montserrat" panose="00000500000000000000" pitchFamily="2" charset="0"/>
      <p:regular r:id="rId11"/>
    </p:embeddedFont>
    <p:embeddedFont>
      <p:font typeface="Montserrat Bold" panose="020B0604020202020204" charset="0"/>
      <p:regular r:id="rId12"/>
    </p:embeddedFont>
    <p:embeddedFont>
      <p:font typeface="Nourd Semi-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74988" y="1927683"/>
            <a:ext cx="11138024" cy="3592003"/>
            <a:chOff x="0" y="0"/>
            <a:chExt cx="2775278" cy="895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75278" cy="895025"/>
            </a:xfrm>
            <a:custGeom>
              <a:avLst/>
              <a:gdLst/>
              <a:ahLst/>
              <a:cxnLst/>
              <a:rect l="l" t="t" r="r" b="b"/>
              <a:pathLst>
                <a:path w="2775278" h="895025">
                  <a:moveTo>
                    <a:pt x="35450" y="0"/>
                  </a:moveTo>
                  <a:lnTo>
                    <a:pt x="2739829" y="0"/>
                  </a:lnTo>
                  <a:cubicBezTo>
                    <a:pt x="2749231" y="0"/>
                    <a:pt x="2758248" y="3735"/>
                    <a:pt x="2764896" y="10383"/>
                  </a:cubicBezTo>
                  <a:cubicBezTo>
                    <a:pt x="2771544" y="17031"/>
                    <a:pt x="2775278" y="26048"/>
                    <a:pt x="2775278" y="35450"/>
                  </a:cubicBezTo>
                  <a:lnTo>
                    <a:pt x="2775278" y="859575"/>
                  </a:lnTo>
                  <a:cubicBezTo>
                    <a:pt x="2775278" y="868977"/>
                    <a:pt x="2771544" y="877994"/>
                    <a:pt x="2764896" y="884642"/>
                  </a:cubicBezTo>
                  <a:cubicBezTo>
                    <a:pt x="2758248" y="891290"/>
                    <a:pt x="2749231" y="895025"/>
                    <a:pt x="2739829" y="895025"/>
                  </a:cubicBezTo>
                  <a:lnTo>
                    <a:pt x="35450" y="895025"/>
                  </a:lnTo>
                  <a:cubicBezTo>
                    <a:pt x="26048" y="895025"/>
                    <a:pt x="17031" y="891290"/>
                    <a:pt x="10383" y="884642"/>
                  </a:cubicBezTo>
                  <a:cubicBezTo>
                    <a:pt x="3735" y="877994"/>
                    <a:pt x="0" y="868977"/>
                    <a:pt x="0" y="859575"/>
                  </a:cubicBezTo>
                  <a:lnTo>
                    <a:pt x="0" y="35450"/>
                  </a:lnTo>
                  <a:cubicBezTo>
                    <a:pt x="0" y="26048"/>
                    <a:pt x="3735" y="17031"/>
                    <a:pt x="10383" y="10383"/>
                  </a:cubicBezTo>
                  <a:cubicBezTo>
                    <a:pt x="17031" y="3735"/>
                    <a:pt x="26048" y="0"/>
                    <a:pt x="354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75278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3574988" y="6839071"/>
            <a:ext cx="11138024" cy="1426888"/>
            <a:chOff x="0" y="0"/>
            <a:chExt cx="2775278" cy="3555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75278" cy="355540"/>
            </a:xfrm>
            <a:custGeom>
              <a:avLst/>
              <a:gdLst/>
              <a:ahLst/>
              <a:cxnLst/>
              <a:rect l="l" t="t" r="r" b="b"/>
              <a:pathLst>
                <a:path w="2775278" h="355540">
                  <a:moveTo>
                    <a:pt x="35450" y="0"/>
                  </a:moveTo>
                  <a:lnTo>
                    <a:pt x="2739829" y="0"/>
                  </a:lnTo>
                  <a:cubicBezTo>
                    <a:pt x="2749231" y="0"/>
                    <a:pt x="2758248" y="3735"/>
                    <a:pt x="2764896" y="10383"/>
                  </a:cubicBezTo>
                  <a:cubicBezTo>
                    <a:pt x="2771544" y="17031"/>
                    <a:pt x="2775278" y="26048"/>
                    <a:pt x="2775278" y="35450"/>
                  </a:cubicBezTo>
                  <a:lnTo>
                    <a:pt x="2775278" y="320090"/>
                  </a:lnTo>
                  <a:cubicBezTo>
                    <a:pt x="2775278" y="329492"/>
                    <a:pt x="2771544" y="338509"/>
                    <a:pt x="2764896" y="345157"/>
                  </a:cubicBezTo>
                  <a:cubicBezTo>
                    <a:pt x="2758248" y="351805"/>
                    <a:pt x="2749231" y="355540"/>
                    <a:pt x="2739829" y="355540"/>
                  </a:cubicBezTo>
                  <a:lnTo>
                    <a:pt x="35450" y="355540"/>
                  </a:lnTo>
                  <a:cubicBezTo>
                    <a:pt x="26048" y="355540"/>
                    <a:pt x="17031" y="351805"/>
                    <a:pt x="10383" y="345157"/>
                  </a:cubicBezTo>
                  <a:cubicBezTo>
                    <a:pt x="3735" y="338509"/>
                    <a:pt x="0" y="329492"/>
                    <a:pt x="0" y="320090"/>
                  </a:cubicBezTo>
                  <a:lnTo>
                    <a:pt x="0" y="35450"/>
                  </a:lnTo>
                  <a:cubicBezTo>
                    <a:pt x="0" y="26048"/>
                    <a:pt x="3735" y="17031"/>
                    <a:pt x="10383" y="10383"/>
                  </a:cubicBezTo>
                  <a:cubicBezTo>
                    <a:pt x="17031" y="3735"/>
                    <a:pt x="26048" y="0"/>
                    <a:pt x="354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75278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2947802" y="0"/>
            <a:ext cx="5340198" cy="3798216"/>
          </a:xfrm>
          <a:custGeom>
            <a:avLst/>
            <a:gdLst/>
            <a:ahLst/>
            <a:cxnLst/>
            <a:rect l="l" t="t" r="r" b="b"/>
            <a:pathLst>
              <a:path w="5340198" h="3798216">
                <a:moveTo>
                  <a:pt x="5340198" y="3798216"/>
                </a:moveTo>
                <a:lnTo>
                  <a:pt x="0" y="3798216"/>
                </a:lnTo>
                <a:lnTo>
                  <a:pt x="0" y="0"/>
                </a:lnTo>
                <a:lnTo>
                  <a:pt x="5340198" y="0"/>
                </a:lnTo>
                <a:lnTo>
                  <a:pt x="5340198" y="379821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5906347"/>
            <a:ext cx="5220130" cy="4378384"/>
          </a:xfrm>
          <a:custGeom>
            <a:avLst/>
            <a:gdLst/>
            <a:ahLst/>
            <a:cxnLst/>
            <a:rect l="l" t="t" r="r" b="b"/>
            <a:pathLst>
              <a:path w="5220130" h="4378384">
                <a:moveTo>
                  <a:pt x="0" y="0"/>
                </a:moveTo>
                <a:lnTo>
                  <a:pt x="5220130" y="0"/>
                </a:lnTo>
                <a:lnTo>
                  <a:pt x="5220130" y="4378385"/>
                </a:lnTo>
                <a:lnTo>
                  <a:pt x="0" y="437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585344"/>
            <a:ext cx="3482578" cy="3330215"/>
          </a:xfrm>
          <a:custGeom>
            <a:avLst/>
            <a:gdLst/>
            <a:ahLst/>
            <a:cxnLst/>
            <a:rect l="l" t="t" r="r" b="b"/>
            <a:pathLst>
              <a:path w="3482578" h="3330215">
                <a:moveTo>
                  <a:pt x="0" y="0"/>
                </a:moveTo>
                <a:lnTo>
                  <a:pt x="3482578" y="0"/>
                </a:lnTo>
                <a:lnTo>
                  <a:pt x="3482578" y="3330215"/>
                </a:lnTo>
                <a:lnTo>
                  <a:pt x="0" y="33302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673492" y="6408092"/>
            <a:ext cx="4614508" cy="4412623"/>
          </a:xfrm>
          <a:custGeom>
            <a:avLst/>
            <a:gdLst/>
            <a:ahLst/>
            <a:cxnLst/>
            <a:rect l="l" t="t" r="r" b="b"/>
            <a:pathLst>
              <a:path w="4614508" h="4412623">
                <a:moveTo>
                  <a:pt x="0" y="0"/>
                </a:moveTo>
                <a:lnTo>
                  <a:pt x="4614508" y="0"/>
                </a:lnTo>
                <a:lnTo>
                  <a:pt x="4614508" y="4412623"/>
                </a:lnTo>
                <a:lnTo>
                  <a:pt x="0" y="4412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869457" y="3482519"/>
            <a:ext cx="10549087" cy="376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13C75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Transformasi Isu Aktual Menjadi Pembelajaran PPKn yang Kontekstual, Interaktif, dan Berorientasi HOTS</a:t>
            </a:r>
          </a:p>
          <a:p>
            <a:pPr algn="ctr">
              <a:lnSpc>
                <a:spcPts val="5999"/>
              </a:lnSpc>
            </a:pPr>
            <a:endParaRPr lang="en-US" sz="4999" b="1">
              <a:solidFill>
                <a:srgbClr val="013C75"/>
              </a:solidFill>
              <a:latin typeface="Nourd Semi-Bold"/>
              <a:ea typeface="Nourd Semi-Bold"/>
              <a:cs typeface="Nourd Semi-Bold"/>
              <a:sym typeface="Nourd Semi-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5735244" y="5297032"/>
            <a:ext cx="1141012" cy="1111060"/>
          </a:xfrm>
          <a:custGeom>
            <a:avLst/>
            <a:gdLst/>
            <a:ahLst/>
            <a:cxnLst/>
            <a:rect l="l" t="t" r="r" b="b"/>
            <a:pathLst>
              <a:path w="1141012" h="1111060">
                <a:moveTo>
                  <a:pt x="0" y="0"/>
                </a:moveTo>
                <a:lnTo>
                  <a:pt x="1141012" y="0"/>
                </a:lnTo>
                <a:lnTo>
                  <a:pt x="1141012" y="1111060"/>
                </a:lnTo>
                <a:lnTo>
                  <a:pt x="0" y="1111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791896" y="3915559"/>
            <a:ext cx="818169" cy="796692"/>
          </a:xfrm>
          <a:custGeom>
            <a:avLst/>
            <a:gdLst/>
            <a:ahLst/>
            <a:cxnLst/>
            <a:rect l="l" t="t" r="r" b="b"/>
            <a:pathLst>
              <a:path w="818169" h="796692">
                <a:moveTo>
                  <a:pt x="0" y="0"/>
                </a:moveTo>
                <a:lnTo>
                  <a:pt x="818169" y="0"/>
                </a:lnTo>
                <a:lnTo>
                  <a:pt x="818169" y="796692"/>
                </a:lnTo>
                <a:lnTo>
                  <a:pt x="0" y="796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1317769" y="-158292"/>
            <a:ext cx="596646" cy="4114800"/>
          </a:xfrm>
          <a:custGeom>
            <a:avLst/>
            <a:gdLst/>
            <a:ahLst/>
            <a:cxnLst/>
            <a:rect l="l" t="t" r="r" b="b"/>
            <a:pathLst>
              <a:path w="596646" h="4114800">
                <a:moveTo>
                  <a:pt x="0" y="0"/>
                </a:moveTo>
                <a:lnTo>
                  <a:pt x="596646" y="0"/>
                </a:lnTo>
                <a:lnTo>
                  <a:pt x="5966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6126072" y="6208559"/>
            <a:ext cx="596646" cy="4114800"/>
          </a:xfrm>
          <a:custGeom>
            <a:avLst/>
            <a:gdLst/>
            <a:ahLst/>
            <a:cxnLst/>
            <a:rect l="l" t="t" r="r" b="b"/>
            <a:pathLst>
              <a:path w="596646" h="4114800">
                <a:moveTo>
                  <a:pt x="0" y="0"/>
                </a:moveTo>
                <a:lnTo>
                  <a:pt x="596646" y="0"/>
                </a:lnTo>
                <a:lnTo>
                  <a:pt x="5966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869457" y="9053512"/>
            <a:ext cx="10070534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249"/>
              </a:lnSpc>
            </a:pPr>
            <a:r>
              <a:rPr lang="en-US" sz="2707" dirty="0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Forum MGMP </a:t>
            </a:r>
            <a:r>
              <a:rPr lang="en-US" sz="2707" dirty="0" err="1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PPKn</a:t>
            </a:r>
            <a:r>
              <a:rPr lang="en-US" sz="2707" dirty="0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, 26 Agustus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47802" y="0"/>
            <a:ext cx="5340198" cy="3798216"/>
          </a:xfrm>
          <a:custGeom>
            <a:avLst/>
            <a:gdLst/>
            <a:ahLst/>
            <a:cxnLst/>
            <a:rect l="l" t="t" r="r" b="b"/>
            <a:pathLst>
              <a:path w="5340198" h="3798216">
                <a:moveTo>
                  <a:pt x="5340198" y="3798216"/>
                </a:moveTo>
                <a:lnTo>
                  <a:pt x="0" y="3798216"/>
                </a:lnTo>
                <a:lnTo>
                  <a:pt x="0" y="0"/>
                </a:lnTo>
                <a:lnTo>
                  <a:pt x="5340198" y="0"/>
                </a:lnTo>
                <a:lnTo>
                  <a:pt x="5340198" y="379821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690939" y="6000133"/>
            <a:ext cx="4836612" cy="4625010"/>
          </a:xfrm>
          <a:custGeom>
            <a:avLst/>
            <a:gdLst/>
            <a:ahLst/>
            <a:cxnLst/>
            <a:rect l="l" t="t" r="r" b="b"/>
            <a:pathLst>
              <a:path w="4836612" h="4625010">
                <a:moveTo>
                  <a:pt x="0" y="0"/>
                </a:moveTo>
                <a:lnTo>
                  <a:pt x="4836612" y="0"/>
                </a:lnTo>
                <a:lnTo>
                  <a:pt x="4836612" y="4625010"/>
                </a:lnTo>
                <a:lnTo>
                  <a:pt x="0" y="4625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66016" y="1152056"/>
            <a:ext cx="11333596" cy="3592003"/>
            <a:chOff x="0" y="0"/>
            <a:chExt cx="2824009" cy="8950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24009" cy="895025"/>
            </a:xfrm>
            <a:custGeom>
              <a:avLst/>
              <a:gdLst/>
              <a:ahLst/>
              <a:cxnLst/>
              <a:rect l="l" t="t" r="r" b="b"/>
              <a:pathLst>
                <a:path w="2824009" h="895025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860187"/>
                  </a:lnTo>
                  <a:cubicBezTo>
                    <a:pt x="2824009" y="879428"/>
                    <a:pt x="2808412" y="895025"/>
                    <a:pt x="2789172" y="895025"/>
                  </a:cubicBezTo>
                  <a:lnTo>
                    <a:pt x="34838" y="895025"/>
                  </a:lnTo>
                  <a:cubicBezTo>
                    <a:pt x="25598" y="895025"/>
                    <a:pt x="16737" y="891355"/>
                    <a:pt x="10204" y="884821"/>
                  </a:cubicBezTo>
                  <a:cubicBezTo>
                    <a:pt x="3670" y="878288"/>
                    <a:pt x="0" y="869427"/>
                    <a:pt x="0" y="860187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824009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10800000">
            <a:off x="1166016" y="7746156"/>
            <a:ext cx="11333596" cy="1426888"/>
            <a:chOff x="0" y="0"/>
            <a:chExt cx="2824009" cy="3555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24009" cy="355540"/>
            </a:xfrm>
            <a:custGeom>
              <a:avLst/>
              <a:gdLst/>
              <a:ahLst/>
              <a:cxnLst/>
              <a:rect l="l" t="t" r="r" b="b"/>
              <a:pathLst>
                <a:path w="2824009" h="355540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320702"/>
                  </a:lnTo>
                  <a:cubicBezTo>
                    <a:pt x="2824009" y="329942"/>
                    <a:pt x="2820339" y="338803"/>
                    <a:pt x="2813806" y="345336"/>
                  </a:cubicBezTo>
                  <a:cubicBezTo>
                    <a:pt x="2807272" y="351869"/>
                    <a:pt x="2798411" y="355540"/>
                    <a:pt x="2789172" y="355540"/>
                  </a:cubicBezTo>
                  <a:lnTo>
                    <a:pt x="34838" y="355540"/>
                  </a:lnTo>
                  <a:cubicBezTo>
                    <a:pt x="25598" y="355540"/>
                    <a:pt x="16737" y="351869"/>
                    <a:pt x="10204" y="345336"/>
                  </a:cubicBezTo>
                  <a:cubicBezTo>
                    <a:pt x="3670" y="338803"/>
                    <a:pt x="0" y="329942"/>
                    <a:pt x="0" y="320702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824009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32918" y="1385608"/>
            <a:ext cx="7811082" cy="165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013C75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Tujuan Kegiatan MGMP</a:t>
            </a:r>
          </a:p>
          <a:p>
            <a:pPr algn="l">
              <a:lnSpc>
                <a:spcPts val="6599"/>
              </a:lnSpc>
            </a:pPr>
            <a:endParaRPr lang="en-US" sz="5499" b="1">
              <a:solidFill>
                <a:srgbClr val="013C75"/>
              </a:solidFill>
              <a:latin typeface="Nourd Semi-Bold"/>
              <a:ea typeface="Nourd Semi-Bold"/>
              <a:cs typeface="Nourd Semi-Bold"/>
              <a:sym typeface="Nourd Semi-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5833030" y="4889073"/>
            <a:ext cx="1141012" cy="1111060"/>
          </a:xfrm>
          <a:custGeom>
            <a:avLst/>
            <a:gdLst/>
            <a:ahLst/>
            <a:cxnLst/>
            <a:rect l="l" t="t" r="r" b="b"/>
            <a:pathLst>
              <a:path w="1141012" h="1111060">
                <a:moveTo>
                  <a:pt x="0" y="0"/>
                </a:moveTo>
                <a:lnTo>
                  <a:pt x="1141011" y="0"/>
                </a:lnTo>
                <a:lnTo>
                  <a:pt x="1141011" y="1111060"/>
                </a:lnTo>
                <a:lnTo>
                  <a:pt x="0" y="1111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9698394" y="-458644"/>
            <a:ext cx="467103" cy="3221402"/>
          </a:xfrm>
          <a:custGeom>
            <a:avLst/>
            <a:gdLst/>
            <a:ahLst/>
            <a:cxnLst/>
            <a:rect l="l" t="t" r="r" b="b"/>
            <a:pathLst>
              <a:path w="467103" h="3221402">
                <a:moveTo>
                  <a:pt x="0" y="0"/>
                </a:moveTo>
                <a:lnTo>
                  <a:pt x="467104" y="0"/>
                </a:lnTo>
                <a:lnTo>
                  <a:pt x="467104" y="3221401"/>
                </a:lnTo>
                <a:lnTo>
                  <a:pt x="0" y="3221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52071" y="2997985"/>
            <a:ext cx="7838770" cy="262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0"/>
              </a:lnSpc>
              <a:spcBef>
                <a:spcPct val="0"/>
              </a:spcBef>
            </a:pPr>
            <a:r>
              <a:rPr lang="en-US" sz="1900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Setelah</a:t>
            </a:r>
            <a:r>
              <a:rPr lang="en-US" sz="19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mengikuti</a:t>
            </a:r>
            <a:r>
              <a:rPr lang="en-US" sz="19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kegiatan</a:t>
            </a:r>
            <a:r>
              <a:rPr lang="en-US" sz="19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guru </a:t>
            </a:r>
            <a:r>
              <a:rPr lang="en-US" sz="1900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diharapkan</a:t>
            </a:r>
            <a:r>
              <a:rPr lang="en-US" sz="19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00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mampu</a:t>
            </a:r>
            <a:r>
              <a:rPr lang="en-US" sz="19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1018" y="3576865"/>
            <a:ext cx="11850806" cy="5921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8724" lvl="1" indent="-424362" algn="just">
              <a:lnSpc>
                <a:spcPts val="4324"/>
              </a:lnSpc>
              <a:buFont typeface="Arial"/>
              <a:buChar char="•"/>
            </a:pP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Mengidentifikasi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isu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kasus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aktual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yang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relevan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dengan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materi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PPKn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848724" lvl="1" indent="-424362" algn="just">
              <a:lnSpc>
                <a:spcPts val="4324"/>
              </a:lnSpc>
              <a:buFont typeface="Arial"/>
              <a:buChar char="•"/>
            </a:pP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Mengubah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isu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aktual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menjadi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stimulus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pembelajaran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848724" lvl="1" indent="-424362" algn="just">
              <a:lnSpc>
                <a:spcPts val="4324"/>
              </a:lnSpc>
              <a:buFont typeface="Arial"/>
              <a:buChar char="•"/>
            </a:pP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Merancang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pertanyaan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HOTS C4–C6.</a:t>
            </a:r>
          </a:p>
          <a:p>
            <a:pPr marL="848724" lvl="1" indent="-424362" algn="just">
              <a:lnSpc>
                <a:spcPts val="4324"/>
              </a:lnSpc>
              <a:buFont typeface="Arial"/>
              <a:buChar char="•"/>
            </a:pP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Menyusun LKPD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berbasis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kasus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848724" lvl="1" indent="-424362" algn="just">
              <a:lnSpc>
                <a:spcPts val="4324"/>
              </a:lnSpc>
              <a:buFont typeface="Arial"/>
              <a:buChar char="•"/>
            </a:pP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Merancang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asesmen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yang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mengukur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kemampuan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berpikir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kritis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pemecahan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masalah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848724" lvl="1" indent="-424362" algn="just">
              <a:lnSpc>
                <a:spcPts val="4324"/>
              </a:lnSpc>
              <a:buFont typeface="Arial"/>
              <a:buChar char="•"/>
            </a:pP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Menghasilkan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satu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contoh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pembelajaran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yang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dapat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langsung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93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diterapkan</a:t>
            </a:r>
            <a:r>
              <a:rPr lang="en-US" sz="393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979440"/>
            <a:ext cx="6325236" cy="5305292"/>
          </a:xfrm>
          <a:custGeom>
            <a:avLst/>
            <a:gdLst/>
            <a:ahLst/>
            <a:cxnLst/>
            <a:rect l="l" t="t" r="r" b="b"/>
            <a:pathLst>
              <a:path w="6325236" h="5305292">
                <a:moveTo>
                  <a:pt x="0" y="0"/>
                </a:moveTo>
                <a:lnTo>
                  <a:pt x="6325236" y="0"/>
                </a:lnTo>
                <a:lnTo>
                  <a:pt x="6325236" y="5305292"/>
                </a:lnTo>
                <a:lnTo>
                  <a:pt x="0" y="530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47750" y="671069"/>
            <a:ext cx="3482578" cy="3330215"/>
          </a:xfrm>
          <a:custGeom>
            <a:avLst/>
            <a:gdLst/>
            <a:ahLst/>
            <a:cxnLst/>
            <a:rect l="l" t="t" r="r" b="b"/>
            <a:pathLst>
              <a:path w="3482578" h="3330215">
                <a:moveTo>
                  <a:pt x="0" y="0"/>
                </a:moveTo>
                <a:lnTo>
                  <a:pt x="3482578" y="0"/>
                </a:lnTo>
                <a:lnTo>
                  <a:pt x="3482578" y="3330215"/>
                </a:lnTo>
                <a:lnTo>
                  <a:pt x="0" y="33302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10946" y="4001284"/>
            <a:ext cx="818169" cy="796692"/>
          </a:xfrm>
          <a:custGeom>
            <a:avLst/>
            <a:gdLst/>
            <a:ahLst/>
            <a:cxnLst/>
            <a:rect l="l" t="t" r="r" b="b"/>
            <a:pathLst>
              <a:path w="818169" h="796692">
                <a:moveTo>
                  <a:pt x="0" y="0"/>
                </a:moveTo>
                <a:lnTo>
                  <a:pt x="818169" y="0"/>
                </a:lnTo>
                <a:lnTo>
                  <a:pt x="818169" y="796692"/>
                </a:lnTo>
                <a:lnTo>
                  <a:pt x="0" y="796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781510" y="1133006"/>
            <a:ext cx="11333596" cy="2344000"/>
            <a:chOff x="0" y="0"/>
            <a:chExt cx="2824009" cy="5840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24009" cy="584058"/>
            </a:xfrm>
            <a:custGeom>
              <a:avLst/>
              <a:gdLst/>
              <a:ahLst/>
              <a:cxnLst/>
              <a:rect l="l" t="t" r="r" b="b"/>
              <a:pathLst>
                <a:path w="2824009" h="584058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549220"/>
                  </a:lnTo>
                  <a:cubicBezTo>
                    <a:pt x="2824009" y="558460"/>
                    <a:pt x="2820339" y="567321"/>
                    <a:pt x="2813806" y="573854"/>
                  </a:cubicBezTo>
                  <a:cubicBezTo>
                    <a:pt x="2807272" y="580388"/>
                    <a:pt x="2798411" y="584058"/>
                    <a:pt x="2789172" y="584058"/>
                  </a:cubicBezTo>
                  <a:lnTo>
                    <a:pt x="34838" y="584058"/>
                  </a:lnTo>
                  <a:cubicBezTo>
                    <a:pt x="15597" y="584058"/>
                    <a:pt x="0" y="568461"/>
                    <a:pt x="0" y="549220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824009" cy="622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5781510" y="7727106"/>
            <a:ext cx="11333596" cy="1426888"/>
            <a:chOff x="0" y="0"/>
            <a:chExt cx="2824009" cy="3555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24009" cy="355540"/>
            </a:xfrm>
            <a:custGeom>
              <a:avLst/>
              <a:gdLst/>
              <a:ahLst/>
              <a:cxnLst/>
              <a:rect l="l" t="t" r="r" b="b"/>
              <a:pathLst>
                <a:path w="2824009" h="355540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320702"/>
                  </a:lnTo>
                  <a:cubicBezTo>
                    <a:pt x="2824009" y="329942"/>
                    <a:pt x="2820339" y="338803"/>
                    <a:pt x="2813806" y="345336"/>
                  </a:cubicBezTo>
                  <a:cubicBezTo>
                    <a:pt x="2807272" y="351869"/>
                    <a:pt x="2798411" y="355540"/>
                    <a:pt x="2789172" y="355540"/>
                  </a:cubicBezTo>
                  <a:lnTo>
                    <a:pt x="34838" y="355540"/>
                  </a:lnTo>
                  <a:cubicBezTo>
                    <a:pt x="25598" y="355540"/>
                    <a:pt x="16737" y="351869"/>
                    <a:pt x="10204" y="345336"/>
                  </a:cubicBezTo>
                  <a:cubicBezTo>
                    <a:pt x="3670" y="338803"/>
                    <a:pt x="0" y="329942"/>
                    <a:pt x="0" y="320702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824009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14597576" y="-477694"/>
            <a:ext cx="467103" cy="3221402"/>
          </a:xfrm>
          <a:custGeom>
            <a:avLst/>
            <a:gdLst/>
            <a:ahLst/>
            <a:cxnLst/>
            <a:rect l="l" t="t" r="r" b="b"/>
            <a:pathLst>
              <a:path w="467103" h="3221402">
                <a:moveTo>
                  <a:pt x="0" y="0"/>
                </a:moveTo>
                <a:lnTo>
                  <a:pt x="467103" y="0"/>
                </a:lnTo>
                <a:lnTo>
                  <a:pt x="467103" y="3221401"/>
                </a:lnTo>
                <a:lnTo>
                  <a:pt x="0" y="3221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296661" y="1352081"/>
            <a:ext cx="9222760" cy="200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7895"/>
              </a:lnSpc>
            </a:pPr>
            <a:r>
              <a:rPr lang="en-US" sz="7178" u="none" strike="noStrike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Urgensi Pembelajaran PPKn Masa Kini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25236" y="3781533"/>
            <a:ext cx="4363409" cy="21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708"/>
              </a:lnSpc>
            </a:pPr>
            <a:r>
              <a:rPr lang="en-US" sz="1553" b="1" u="none" strike="noStrike">
                <a:solidFill>
                  <a:srgbClr val="3434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Relevan, Interaktif, dan Berorientasi HOTS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20851" y="4363234"/>
            <a:ext cx="10281404" cy="3125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27"/>
              </a:lnSpc>
            </a:pPr>
            <a:r>
              <a:rPr lang="en-US" sz="2948" b="1" u="none" strike="noStrike">
                <a:solidFill>
                  <a:srgbClr val="44444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70% siswa lebih mudah memahami materi ketika terhubung dengan kehidupan sehari-hari. Tantangannya, pembelajaran PPKn masih kerap teoritis dan pasif. Integrasi isu aktual dan HOTS penting untuk membentuk warga negara yang kritis dan kreatif.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979440"/>
            <a:ext cx="6325236" cy="5305292"/>
          </a:xfrm>
          <a:custGeom>
            <a:avLst/>
            <a:gdLst/>
            <a:ahLst/>
            <a:cxnLst/>
            <a:rect l="l" t="t" r="r" b="b"/>
            <a:pathLst>
              <a:path w="6325236" h="5305292">
                <a:moveTo>
                  <a:pt x="0" y="0"/>
                </a:moveTo>
                <a:lnTo>
                  <a:pt x="6325236" y="0"/>
                </a:lnTo>
                <a:lnTo>
                  <a:pt x="6325236" y="5305292"/>
                </a:lnTo>
                <a:lnTo>
                  <a:pt x="0" y="530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47750" y="671069"/>
            <a:ext cx="3482578" cy="3330215"/>
          </a:xfrm>
          <a:custGeom>
            <a:avLst/>
            <a:gdLst/>
            <a:ahLst/>
            <a:cxnLst/>
            <a:rect l="l" t="t" r="r" b="b"/>
            <a:pathLst>
              <a:path w="3482578" h="3330215">
                <a:moveTo>
                  <a:pt x="0" y="0"/>
                </a:moveTo>
                <a:lnTo>
                  <a:pt x="3482578" y="0"/>
                </a:lnTo>
                <a:lnTo>
                  <a:pt x="3482578" y="3330215"/>
                </a:lnTo>
                <a:lnTo>
                  <a:pt x="0" y="33302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10946" y="4001284"/>
            <a:ext cx="818169" cy="796692"/>
          </a:xfrm>
          <a:custGeom>
            <a:avLst/>
            <a:gdLst/>
            <a:ahLst/>
            <a:cxnLst/>
            <a:rect l="l" t="t" r="r" b="b"/>
            <a:pathLst>
              <a:path w="818169" h="796692">
                <a:moveTo>
                  <a:pt x="0" y="0"/>
                </a:moveTo>
                <a:lnTo>
                  <a:pt x="818169" y="0"/>
                </a:lnTo>
                <a:lnTo>
                  <a:pt x="818169" y="796692"/>
                </a:lnTo>
                <a:lnTo>
                  <a:pt x="0" y="796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781510" y="1133006"/>
            <a:ext cx="11333596" cy="3592003"/>
            <a:chOff x="0" y="0"/>
            <a:chExt cx="2824009" cy="8950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24009" cy="895025"/>
            </a:xfrm>
            <a:custGeom>
              <a:avLst/>
              <a:gdLst/>
              <a:ahLst/>
              <a:cxnLst/>
              <a:rect l="l" t="t" r="r" b="b"/>
              <a:pathLst>
                <a:path w="2824009" h="895025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860187"/>
                  </a:lnTo>
                  <a:cubicBezTo>
                    <a:pt x="2824009" y="879428"/>
                    <a:pt x="2808412" y="895025"/>
                    <a:pt x="2789172" y="895025"/>
                  </a:cubicBezTo>
                  <a:lnTo>
                    <a:pt x="34838" y="895025"/>
                  </a:lnTo>
                  <a:cubicBezTo>
                    <a:pt x="25598" y="895025"/>
                    <a:pt x="16737" y="891355"/>
                    <a:pt x="10204" y="884821"/>
                  </a:cubicBezTo>
                  <a:cubicBezTo>
                    <a:pt x="3670" y="878288"/>
                    <a:pt x="0" y="869427"/>
                    <a:pt x="0" y="860187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824009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5781510" y="7727106"/>
            <a:ext cx="11333596" cy="1426888"/>
            <a:chOff x="0" y="0"/>
            <a:chExt cx="2824009" cy="3555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24009" cy="355540"/>
            </a:xfrm>
            <a:custGeom>
              <a:avLst/>
              <a:gdLst/>
              <a:ahLst/>
              <a:cxnLst/>
              <a:rect l="l" t="t" r="r" b="b"/>
              <a:pathLst>
                <a:path w="2824009" h="355540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320702"/>
                  </a:lnTo>
                  <a:cubicBezTo>
                    <a:pt x="2824009" y="329942"/>
                    <a:pt x="2820339" y="338803"/>
                    <a:pt x="2813806" y="345336"/>
                  </a:cubicBezTo>
                  <a:cubicBezTo>
                    <a:pt x="2807272" y="351869"/>
                    <a:pt x="2798411" y="355540"/>
                    <a:pt x="2789172" y="355540"/>
                  </a:cubicBezTo>
                  <a:lnTo>
                    <a:pt x="34838" y="355540"/>
                  </a:lnTo>
                  <a:cubicBezTo>
                    <a:pt x="25598" y="355540"/>
                    <a:pt x="16737" y="351869"/>
                    <a:pt x="10204" y="345336"/>
                  </a:cubicBezTo>
                  <a:cubicBezTo>
                    <a:pt x="3670" y="338803"/>
                    <a:pt x="0" y="329942"/>
                    <a:pt x="0" y="320702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824009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14649381" y="-477694"/>
            <a:ext cx="467103" cy="3221402"/>
          </a:xfrm>
          <a:custGeom>
            <a:avLst/>
            <a:gdLst/>
            <a:ahLst/>
            <a:cxnLst/>
            <a:rect l="l" t="t" r="r" b="b"/>
            <a:pathLst>
              <a:path w="467103" h="3221402">
                <a:moveTo>
                  <a:pt x="0" y="0"/>
                </a:moveTo>
                <a:lnTo>
                  <a:pt x="467103" y="0"/>
                </a:lnTo>
                <a:lnTo>
                  <a:pt x="467103" y="3221401"/>
                </a:lnTo>
                <a:lnTo>
                  <a:pt x="0" y="3221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834668" y="4253472"/>
            <a:ext cx="5214647" cy="471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4"/>
              </a:lnSpc>
            </a:pPr>
            <a:r>
              <a:rPr lang="en-US" sz="2810" b="1">
                <a:solidFill>
                  <a:srgbClr val="3434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Kontekstual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34668" y="5124450"/>
            <a:ext cx="5962850" cy="1271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79"/>
              </a:lnSpc>
            </a:pPr>
            <a:r>
              <a:rPr lang="en-US" sz="2599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Materi dikaitkan langsung dengan situasi nyata dan pengalaman sehari-hari siswa.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34668" y="6864492"/>
            <a:ext cx="5677344" cy="471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4"/>
              </a:lnSpc>
            </a:pPr>
            <a:r>
              <a:rPr lang="en-US" sz="2810" b="1">
                <a:solidFill>
                  <a:srgbClr val="3434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Interaktif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4668" y="7597269"/>
            <a:ext cx="6120244" cy="84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79"/>
              </a:lnSpc>
            </a:pPr>
            <a:r>
              <a:rPr lang="en-US" sz="2599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Siswa terlibat aktif melalui diskusi, debat, dan simulasi yang bermakna.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9658" y="4140049"/>
            <a:ext cx="4807269" cy="471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34"/>
              </a:lnSpc>
            </a:pPr>
            <a:r>
              <a:rPr lang="en-US" sz="2810" b="1">
                <a:solidFill>
                  <a:srgbClr val="3434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19790" y="5124450"/>
            <a:ext cx="5934275" cy="1271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80"/>
              </a:lnSpc>
            </a:pPr>
            <a:r>
              <a:rPr lang="en-US" sz="2600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Pembelajaran mengembangkan kemampuan analisis, evaluasi, dan kreasi secara simultan.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83764" y="398399"/>
            <a:ext cx="6928439" cy="1705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5"/>
              </a:lnSpc>
            </a:pPr>
            <a:r>
              <a:rPr lang="en-US" sz="6005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Prinsip Pembelajaran PPKn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9607" y="1922640"/>
            <a:ext cx="6452803" cy="96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4"/>
              </a:lnSpc>
            </a:pPr>
            <a:r>
              <a:rPr lang="en-US" sz="2810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Kontekstual, Interaktif, dan Berorientasi HOTS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979440"/>
            <a:ext cx="6325236" cy="5305292"/>
          </a:xfrm>
          <a:custGeom>
            <a:avLst/>
            <a:gdLst/>
            <a:ahLst/>
            <a:cxnLst/>
            <a:rect l="l" t="t" r="r" b="b"/>
            <a:pathLst>
              <a:path w="6325236" h="5305292">
                <a:moveTo>
                  <a:pt x="0" y="0"/>
                </a:moveTo>
                <a:lnTo>
                  <a:pt x="6325236" y="0"/>
                </a:lnTo>
                <a:lnTo>
                  <a:pt x="6325236" y="5305292"/>
                </a:lnTo>
                <a:lnTo>
                  <a:pt x="0" y="530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47750" y="671069"/>
            <a:ext cx="3482578" cy="3330215"/>
          </a:xfrm>
          <a:custGeom>
            <a:avLst/>
            <a:gdLst/>
            <a:ahLst/>
            <a:cxnLst/>
            <a:rect l="l" t="t" r="r" b="b"/>
            <a:pathLst>
              <a:path w="3482578" h="3330215">
                <a:moveTo>
                  <a:pt x="0" y="0"/>
                </a:moveTo>
                <a:lnTo>
                  <a:pt x="3482578" y="0"/>
                </a:lnTo>
                <a:lnTo>
                  <a:pt x="3482578" y="3330215"/>
                </a:lnTo>
                <a:lnTo>
                  <a:pt x="0" y="33302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10946" y="4001284"/>
            <a:ext cx="818169" cy="796692"/>
          </a:xfrm>
          <a:custGeom>
            <a:avLst/>
            <a:gdLst/>
            <a:ahLst/>
            <a:cxnLst/>
            <a:rect l="l" t="t" r="r" b="b"/>
            <a:pathLst>
              <a:path w="818169" h="796692">
                <a:moveTo>
                  <a:pt x="0" y="0"/>
                </a:moveTo>
                <a:lnTo>
                  <a:pt x="818169" y="0"/>
                </a:lnTo>
                <a:lnTo>
                  <a:pt x="818169" y="796692"/>
                </a:lnTo>
                <a:lnTo>
                  <a:pt x="0" y="796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781510" y="1133006"/>
            <a:ext cx="11333596" cy="3592003"/>
            <a:chOff x="0" y="0"/>
            <a:chExt cx="2824009" cy="8950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24009" cy="895025"/>
            </a:xfrm>
            <a:custGeom>
              <a:avLst/>
              <a:gdLst/>
              <a:ahLst/>
              <a:cxnLst/>
              <a:rect l="l" t="t" r="r" b="b"/>
              <a:pathLst>
                <a:path w="2824009" h="895025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860187"/>
                  </a:lnTo>
                  <a:cubicBezTo>
                    <a:pt x="2824009" y="879428"/>
                    <a:pt x="2808412" y="895025"/>
                    <a:pt x="2789172" y="895025"/>
                  </a:cubicBezTo>
                  <a:lnTo>
                    <a:pt x="34838" y="895025"/>
                  </a:lnTo>
                  <a:cubicBezTo>
                    <a:pt x="25598" y="895025"/>
                    <a:pt x="16737" y="891355"/>
                    <a:pt x="10204" y="884821"/>
                  </a:cubicBezTo>
                  <a:cubicBezTo>
                    <a:pt x="3670" y="878288"/>
                    <a:pt x="0" y="869427"/>
                    <a:pt x="0" y="860187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824009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5781510" y="7727106"/>
            <a:ext cx="11333596" cy="1426888"/>
            <a:chOff x="0" y="0"/>
            <a:chExt cx="2824009" cy="3555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24009" cy="355540"/>
            </a:xfrm>
            <a:custGeom>
              <a:avLst/>
              <a:gdLst/>
              <a:ahLst/>
              <a:cxnLst/>
              <a:rect l="l" t="t" r="r" b="b"/>
              <a:pathLst>
                <a:path w="2824009" h="355540">
                  <a:moveTo>
                    <a:pt x="34838" y="0"/>
                  </a:moveTo>
                  <a:lnTo>
                    <a:pt x="2789172" y="0"/>
                  </a:lnTo>
                  <a:cubicBezTo>
                    <a:pt x="2798411" y="0"/>
                    <a:pt x="2807272" y="3670"/>
                    <a:pt x="2813806" y="10204"/>
                  </a:cubicBezTo>
                  <a:cubicBezTo>
                    <a:pt x="2820339" y="16737"/>
                    <a:pt x="2824009" y="25598"/>
                    <a:pt x="2824009" y="34838"/>
                  </a:cubicBezTo>
                  <a:lnTo>
                    <a:pt x="2824009" y="320702"/>
                  </a:lnTo>
                  <a:cubicBezTo>
                    <a:pt x="2824009" y="329942"/>
                    <a:pt x="2820339" y="338803"/>
                    <a:pt x="2813806" y="345336"/>
                  </a:cubicBezTo>
                  <a:cubicBezTo>
                    <a:pt x="2807272" y="351869"/>
                    <a:pt x="2798411" y="355540"/>
                    <a:pt x="2789172" y="355540"/>
                  </a:cubicBezTo>
                  <a:lnTo>
                    <a:pt x="34838" y="355540"/>
                  </a:lnTo>
                  <a:cubicBezTo>
                    <a:pt x="25598" y="355540"/>
                    <a:pt x="16737" y="351869"/>
                    <a:pt x="10204" y="345336"/>
                  </a:cubicBezTo>
                  <a:cubicBezTo>
                    <a:pt x="3670" y="338803"/>
                    <a:pt x="0" y="329942"/>
                    <a:pt x="0" y="320702"/>
                  </a:cubicBezTo>
                  <a:lnTo>
                    <a:pt x="0" y="34838"/>
                  </a:lnTo>
                  <a:cubicBezTo>
                    <a:pt x="0" y="25598"/>
                    <a:pt x="3670" y="16737"/>
                    <a:pt x="10204" y="10204"/>
                  </a:cubicBezTo>
                  <a:cubicBezTo>
                    <a:pt x="16737" y="3670"/>
                    <a:pt x="25598" y="0"/>
                    <a:pt x="348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824009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14649381" y="-477694"/>
            <a:ext cx="467103" cy="3221402"/>
          </a:xfrm>
          <a:custGeom>
            <a:avLst/>
            <a:gdLst/>
            <a:ahLst/>
            <a:cxnLst/>
            <a:rect l="l" t="t" r="r" b="b"/>
            <a:pathLst>
              <a:path w="467103" h="3221402">
                <a:moveTo>
                  <a:pt x="0" y="0"/>
                </a:moveTo>
                <a:lnTo>
                  <a:pt x="467103" y="0"/>
                </a:lnTo>
                <a:lnTo>
                  <a:pt x="467103" y="3221401"/>
                </a:lnTo>
                <a:lnTo>
                  <a:pt x="0" y="3221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530328" y="1414183"/>
            <a:ext cx="10658039" cy="1506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892"/>
              </a:lnSpc>
            </a:pPr>
            <a:r>
              <a:rPr lang="en-US" sz="5356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Strategi Mengintegrasikan Isu Aktual dalam Pembelajaran PPKn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949847" y="3521514"/>
            <a:ext cx="3559716" cy="4110572"/>
            <a:chOff x="0" y="0"/>
            <a:chExt cx="4746288" cy="5480762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4746288" cy="5480762"/>
              <a:chOff x="0" y="0"/>
              <a:chExt cx="950036" cy="109705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950036" cy="1097052"/>
              </a:xfrm>
              <a:custGeom>
                <a:avLst/>
                <a:gdLst/>
                <a:ahLst/>
                <a:cxnLst/>
                <a:rect l="l" t="t" r="r" b="b"/>
                <a:pathLst>
                  <a:path w="950036" h="1097052">
                    <a:moveTo>
                      <a:pt x="100044" y="0"/>
                    </a:moveTo>
                    <a:lnTo>
                      <a:pt x="849992" y="0"/>
                    </a:lnTo>
                    <a:cubicBezTo>
                      <a:pt x="905245" y="0"/>
                      <a:pt x="950036" y="44791"/>
                      <a:pt x="950036" y="100044"/>
                    </a:cubicBezTo>
                    <a:lnTo>
                      <a:pt x="950036" y="997008"/>
                    </a:lnTo>
                    <a:cubicBezTo>
                      <a:pt x="950036" y="1052260"/>
                      <a:pt x="905245" y="1097052"/>
                      <a:pt x="849992" y="1097052"/>
                    </a:cubicBezTo>
                    <a:lnTo>
                      <a:pt x="100044" y="1097052"/>
                    </a:lnTo>
                    <a:cubicBezTo>
                      <a:pt x="44791" y="1097052"/>
                      <a:pt x="0" y="1052260"/>
                      <a:pt x="0" y="997008"/>
                    </a:cubicBezTo>
                    <a:lnTo>
                      <a:pt x="0" y="100044"/>
                    </a:lnTo>
                    <a:cubicBezTo>
                      <a:pt x="0" y="44791"/>
                      <a:pt x="44791" y="0"/>
                      <a:pt x="100044" y="0"/>
                    </a:cubicBezTo>
                    <a:close/>
                  </a:path>
                </a:pathLst>
              </a:custGeom>
              <a:solidFill>
                <a:srgbClr val="FFF1E9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0"/>
                <a:ext cx="950036" cy="1097052"/>
              </a:xfrm>
              <a:prstGeom prst="rect">
                <a:avLst/>
              </a:prstGeom>
            </p:spPr>
            <p:txBody>
              <a:bodyPr lIns="50132" tIns="50132" rIns="50132" bIns="50132" rtlCol="0" anchor="ctr"/>
              <a:lstStyle/>
              <a:p>
                <a:pPr marL="0" lvl="0" indent="0" algn="ctr">
                  <a:lnSpc>
                    <a:spcPts val="264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70744" y="724443"/>
              <a:ext cx="4204801" cy="1571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80"/>
                </a:lnSpc>
              </a:pPr>
              <a:r>
                <a:rPr lang="en-US" sz="2800" b="1">
                  <a:solidFill>
                    <a:srgbClr val="343434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Berita Terkini sebagai Studi Kasus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5709" y="2732456"/>
              <a:ext cx="4188316" cy="1948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7"/>
                </a:lnSpc>
              </a:pPr>
              <a:r>
                <a:rPr lang="en-US" sz="2098" u="none" strike="noStrike">
                  <a:solidFill>
                    <a:srgbClr val="34343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Gunakan berita aktual untuk memantik diskusi kelas yang kontekstual.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66312" y="4797976"/>
            <a:ext cx="3805920" cy="4482047"/>
            <a:chOff x="0" y="0"/>
            <a:chExt cx="5074560" cy="5976062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074560" cy="5976062"/>
              <a:chOff x="0" y="0"/>
              <a:chExt cx="1015745" cy="119619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015745" cy="1196193"/>
              </a:xfrm>
              <a:custGeom>
                <a:avLst/>
                <a:gdLst/>
                <a:ahLst/>
                <a:cxnLst/>
                <a:rect l="l" t="t" r="r" b="b"/>
                <a:pathLst>
                  <a:path w="1015745" h="1196193">
                    <a:moveTo>
                      <a:pt x="93572" y="0"/>
                    </a:moveTo>
                    <a:lnTo>
                      <a:pt x="922172" y="0"/>
                    </a:lnTo>
                    <a:cubicBezTo>
                      <a:pt x="973851" y="0"/>
                      <a:pt x="1015745" y="41894"/>
                      <a:pt x="1015745" y="93572"/>
                    </a:cubicBezTo>
                    <a:lnTo>
                      <a:pt x="1015745" y="1102621"/>
                    </a:lnTo>
                    <a:cubicBezTo>
                      <a:pt x="1015745" y="1154299"/>
                      <a:pt x="973851" y="1196193"/>
                      <a:pt x="922172" y="1196193"/>
                    </a:cubicBezTo>
                    <a:lnTo>
                      <a:pt x="93572" y="1196193"/>
                    </a:lnTo>
                    <a:cubicBezTo>
                      <a:pt x="41894" y="1196193"/>
                      <a:pt x="0" y="1154299"/>
                      <a:pt x="0" y="1102621"/>
                    </a:cubicBezTo>
                    <a:lnTo>
                      <a:pt x="0" y="93572"/>
                    </a:lnTo>
                    <a:cubicBezTo>
                      <a:pt x="0" y="41894"/>
                      <a:pt x="41894" y="0"/>
                      <a:pt x="93572" y="0"/>
                    </a:cubicBezTo>
                    <a:close/>
                  </a:path>
                </a:pathLst>
              </a:custGeom>
              <a:solidFill>
                <a:srgbClr val="FFF1E9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0"/>
                <a:ext cx="1015745" cy="1196193"/>
              </a:xfrm>
              <a:prstGeom prst="rect">
                <a:avLst/>
              </a:prstGeom>
            </p:spPr>
            <p:txBody>
              <a:bodyPr lIns="50132" tIns="50132" rIns="50132" bIns="50132" rtlCol="0" anchor="ctr"/>
              <a:lstStyle/>
              <a:p>
                <a:pPr marL="0" lvl="0" indent="0" algn="ctr">
                  <a:lnSpc>
                    <a:spcPts val="264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701420" y="962568"/>
              <a:ext cx="3671720" cy="15030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70"/>
                </a:lnSpc>
              </a:pPr>
              <a:r>
                <a:rPr lang="en-US" sz="2700" b="1">
                  <a:solidFill>
                    <a:srgbClr val="343434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Solusi Kreatif untuk Masalah Nyata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50892" y="2980106"/>
              <a:ext cx="4006175" cy="2443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7"/>
                </a:lnSpc>
              </a:pPr>
              <a:r>
                <a:rPr lang="en-US" sz="2098">
                  <a:solidFill>
                    <a:srgbClr val="34343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Dorong siswa merancang solusi inovatif bagi persoalan di sekitarnya.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177106" y="3521514"/>
            <a:ext cx="3828556" cy="3865306"/>
            <a:chOff x="0" y="0"/>
            <a:chExt cx="5104742" cy="5153742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5104742" cy="5153742"/>
              <a:chOff x="0" y="0"/>
              <a:chExt cx="983387" cy="99282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83387" cy="992826"/>
              </a:xfrm>
              <a:custGeom>
                <a:avLst/>
                <a:gdLst/>
                <a:ahLst/>
                <a:cxnLst/>
                <a:rect l="l" t="t" r="r" b="b"/>
                <a:pathLst>
                  <a:path w="983387" h="992826">
                    <a:moveTo>
                      <a:pt x="96651" y="0"/>
                    </a:moveTo>
                    <a:lnTo>
                      <a:pt x="886736" y="0"/>
                    </a:lnTo>
                    <a:cubicBezTo>
                      <a:pt x="912369" y="0"/>
                      <a:pt x="936953" y="10183"/>
                      <a:pt x="955078" y="28308"/>
                    </a:cubicBezTo>
                    <a:cubicBezTo>
                      <a:pt x="973204" y="46434"/>
                      <a:pt x="983387" y="71018"/>
                      <a:pt x="983387" y="96651"/>
                    </a:cubicBezTo>
                    <a:lnTo>
                      <a:pt x="983387" y="896175"/>
                    </a:lnTo>
                    <a:cubicBezTo>
                      <a:pt x="983387" y="921809"/>
                      <a:pt x="973204" y="946392"/>
                      <a:pt x="955078" y="964518"/>
                    </a:cubicBezTo>
                    <a:cubicBezTo>
                      <a:pt x="936953" y="982643"/>
                      <a:pt x="912369" y="992826"/>
                      <a:pt x="886736" y="992826"/>
                    </a:cubicBezTo>
                    <a:lnTo>
                      <a:pt x="96651" y="992826"/>
                    </a:lnTo>
                    <a:cubicBezTo>
                      <a:pt x="71018" y="992826"/>
                      <a:pt x="46434" y="982643"/>
                      <a:pt x="28308" y="964518"/>
                    </a:cubicBezTo>
                    <a:cubicBezTo>
                      <a:pt x="10183" y="946392"/>
                      <a:pt x="0" y="921809"/>
                      <a:pt x="0" y="896175"/>
                    </a:cubicBezTo>
                    <a:lnTo>
                      <a:pt x="0" y="96651"/>
                    </a:lnTo>
                    <a:cubicBezTo>
                      <a:pt x="0" y="71018"/>
                      <a:pt x="10183" y="46434"/>
                      <a:pt x="28308" y="28308"/>
                    </a:cubicBezTo>
                    <a:cubicBezTo>
                      <a:pt x="46434" y="10183"/>
                      <a:pt x="71018" y="0"/>
                      <a:pt x="96651" y="0"/>
                    </a:cubicBezTo>
                    <a:close/>
                  </a:path>
                </a:pathLst>
              </a:custGeom>
              <a:solidFill>
                <a:srgbClr val="FFF1E9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0"/>
                <a:ext cx="983387" cy="992826"/>
              </a:xfrm>
              <a:prstGeom prst="rect">
                <a:avLst/>
              </a:prstGeom>
            </p:spPr>
            <p:txBody>
              <a:bodyPr lIns="50132" tIns="50132" rIns="50132" bIns="50132" rtlCol="0" anchor="ctr"/>
              <a:lstStyle/>
              <a:p>
                <a:pPr marL="0" lvl="0" indent="0" algn="ctr">
                  <a:lnSpc>
                    <a:spcPts val="2640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413380" y="999038"/>
              <a:ext cx="4297299" cy="1102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00"/>
                </a:lnSpc>
              </a:pPr>
              <a:r>
                <a:rPr lang="en-US" sz="2909" b="1">
                  <a:solidFill>
                    <a:srgbClr val="343434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Simulasi Sidang atau Debat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84725" y="2556928"/>
              <a:ext cx="4554609" cy="1508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52"/>
                </a:lnSpc>
              </a:pPr>
              <a:r>
                <a:rPr lang="en-US" sz="2180" u="none" strike="noStrike">
                  <a:solidFill>
                    <a:srgbClr val="34343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Latih argumentasi melalui isu sosial-politik terkini.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20375" y="1133006"/>
            <a:ext cx="12847250" cy="3592003"/>
            <a:chOff x="0" y="0"/>
            <a:chExt cx="3201169" cy="895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01169" cy="895025"/>
            </a:xfrm>
            <a:custGeom>
              <a:avLst/>
              <a:gdLst/>
              <a:ahLst/>
              <a:cxnLst/>
              <a:rect l="l" t="t" r="r" b="b"/>
              <a:pathLst>
                <a:path w="3201169" h="895025">
                  <a:moveTo>
                    <a:pt x="30733" y="0"/>
                  </a:moveTo>
                  <a:lnTo>
                    <a:pt x="3170436" y="0"/>
                  </a:lnTo>
                  <a:cubicBezTo>
                    <a:pt x="3178586" y="0"/>
                    <a:pt x="3186404" y="3238"/>
                    <a:pt x="3192167" y="9002"/>
                  </a:cubicBezTo>
                  <a:cubicBezTo>
                    <a:pt x="3197931" y="14765"/>
                    <a:pt x="3201169" y="22582"/>
                    <a:pt x="3201169" y="30733"/>
                  </a:cubicBezTo>
                  <a:lnTo>
                    <a:pt x="3201169" y="864292"/>
                  </a:lnTo>
                  <a:cubicBezTo>
                    <a:pt x="3201169" y="872443"/>
                    <a:pt x="3197931" y="880260"/>
                    <a:pt x="3192167" y="886023"/>
                  </a:cubicBezTo>
                  <a:cubicBezTo>
                    <a:pt x="3186404" y="891787"/>
                    <a:pt x="3178586" y="895025"/>
                    <a:pt x="3170436" y="895025"/>
                  </a:cubicBezTo>
                  <a:lnTo>
                    <a:pt x="30733" y="895025"/>
                  </a:lnTo>
                  <a:cubicBezTo>
                    <a:pt x="22582" y="895025"/>
                    <a:pt x="14765" y="891787"/>
                    <a:pt x="9002" y="886023"/>
                  </a:cubicBezTo>
                  <a:cubicBezTo>
                    <a:pt x="3238" y="880260"/>
                    <a:pt x="0" y="872443"/>
                    <a:pt x="0" y="864292"/>
                  </a:cubicBezTo>
                  <a:lnTo>
                    <a:pt x="0" y="30733"/>
                  </a:lnTo>
                  <a:cubicBezTo>
                    <a:pt x="0" y="22582"/>
                    <a:pt x="3238" y="14765"/>
                    <a:pt x="9002" y="9002"/>
                  </a:cubicBezTo>
                  <a:cubicBezTo>
                    <a:pt x="14765" y="3238"/>
                    <a:pt x="22582" y="0"/>
                    <a:pt x="3073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201169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2720375" y="7727106"/>
            <a:ext cx="12847250" cy="1426888"/>
            <a:chOff x="0" y="0"/>
            <a:chExt cx="3201169" cy="3555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01169" cy="355540"/>
            </a:xfrm>
            <a:custGeom>
              <a:avLst/>
              <a:gdLst/>
              <a:ahLst/>
              <a:cxnLst/>
              <a:rect l="l" t="t" r="r" b="b"/>
              <a:pathLst>
                <a:path w="3201169" h="355540">
                  <a:moveTo>
                    <a:pt x="30733" y="0"/>
                  </a:moveTo>
                  <a:lnTo>
                    <a:pt x="3170436" y="0"/>
                  </a:lnTo>
                  <a:cubicBezTo>
                    <a:pt x="3178586" y="0"/>
                    <a:pt x="3186404" y="3238"/>
                    <a:pt x="3192167" y="9002"/>
                  </a:cubicBezTo>
                  <a:cubicBezTo>
                    <a:pt x="3197931" y="14765"/>
                    <a:pt x="3201169" y="22582"/>
                    <a:pt x="3201169" y="30733"/>
                  </a:cubicBezTo>
                  <a:lnTo>
                    <a:pt x="3201169" y="324807"/>
                  </a:lnTo>
                  <a:cubicBezTo>
                    <a:pt x="3201169" y="332958"/>
                    <a:pt x="3197931" y="340775"/>
                    <a:pt x="3192167" y="346538"/>
                  </a:cubicBezTo>
                  <a:cubicBezTo>
                    <a:pt x="3186404" y="352302"/>
                    <a:pt x="3178586" y="355540"/>
                    <a:pt x="3170436" y="355540"/>
                  </a:cubicBezTo>
                  <a:lnTo>
                    <a:pt x="30733" y="355540"/>
                  </a:lnTo>
                  <a:cubicBezTo>
                    <a:pt x="22582" y="355540"/>
                    <a:pt x="14765" y="352302"/>
                    <a:pt x="9002" y="346538"/>
                  </a:cubicBezTo>
                  <a:cubicBezTo>
                    <a:pt x="3238" y="340775"/>
                    <a:pt x="0" y="332958"/>
                    <a:pt x="0" y="324807"/>
                  </a:cubicBezTo>
                  <a:lnTo>
                    <a:pt x="0" y="30733"/>
                  </a:lnTo>
                  <a:cubicBezTo>
                    <a:pt x="0" y="22582"/>
                    <a:pt x="3238" y="14765"/>
                    <a:pt x="9002" y="9002"/>
                  </a:cubicBezTo>
                  <a:cubicBezTo>
                    <a:pt x="14765" y="3238"/>
                    <a:pt x="22582" y="0"/>
                    <a:pt x="3073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201169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2947802" y="0"/>
            <a:ext cx="5340198" cy="3798216"/>
          </a:xfrm>
          <a:custGeom>
            <a:avLst/>
            <a:gdLst/>
            <a:ahLst/>
            <a:cxnLst/>
            <a:rect l="l" t="t" r="r" b="b"/>
            <a:pathLst>
              <a:path w="5340198" h="3798216">
                <a:moveTo>
                  <a:pt x="5340198" y="3798216"/>
                </a:moveTo>
                <a:lnTo>
                  <a:pt x="0" y="3798216"/>
                </a:lnTo>
                <a:lnTo>
                  <a:pt x="0" y="0"/>
                </a:lnTo>
                <a:lnTo>
                  <a:pt x="5340198" y="0"/>
                </a:lnTo>
                <a:lnTo>
                  <a:pt x="5340198" y="379821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5906347"/>
            <a:ext cx="5220130" cy="4378384"/>
          </a:xfrm>
          <a:custGeom>
            <a:avLst/>
            <a:gdLst/>
            <a:ahLst/>
            <a:cxnLst/>
            <a:rect l="l" t="t" r="r" b="b"/>
            <a:pathLst>
              <a:path w="5220130" h="4378384">
                <a:moveTo>
                  <a:pt x="0" y="0"/>
                </a:moveTo>
                <a:lnTo>
                  <a:pt x="5220130" y="0"/>
                </a:lnTo>
                <a:lnTo>
                  <a:pt x="5220130" y="4378385"/>
                </a:lnTo>
                <a:lnTo>
                  <a:pt x="0" y="437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13571" y="213949"/>
            <a:ext cx="2769327" cy="2648169"/>
          </a:xfrm>
          <a:custGeom>
            <a:avLst/>
            <a:gdLst/>
            <a:ahLst/>
            <a:cxnLst/>
            <a:rect l="l" t="t" r="r" b="b"/>
            <a:pathLst>
              <a:path w="2769327" h="2648169">
                <a:moveTo>
                  <a:pt x="0" y="0"/>
                </a:moveTo>
                <a:lnTo>
                  <a:pt x="2769327" y="0"/>
                </a:lnTo>
                <a:lnTo>
                  <a:pt x="2769327" y="2648169"/>
                </a:lnTo>
                <a:lnTo>
                  <a:pt x="0" y="26481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271139" y="6890632"/>
            <a:ext cx="4016861" cy="3841123"/>
          </a:xfrm>
          <a:custGeom>
            <a:avLst/>
            <a:gdLst/>
            <a:ahLst/>
            <a:cxnLst/>
            <a:rect l="l" t="t" r="r" b="b"/>
            <a:pathLst>
              <a:path w="4016861" h="3841123">
                <a:moveTo>
                  <a:pt x="0" y="0"/>
                </a:moveTo>
                <a:lnTo>
                  <a:pt x="4016861" y="0"/>
                </a:lnTo>
                <a:lnTo>
                  <a:pt x="4016861" y="3841123"/>
                </a:lnTo>
                <a:lnTo>
                  <a:pt x="0" y="3841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969930" y="5779572"/>
            <a:ext cx="1141012" cy="1111060"/>
          </a:xfrm>
          <a:custGeom>
            <a:avLst/>
            <a:gdLst/>
            <a:ahLst/>
            <a:cxnLst/>
            <a:rect l="l" t="t" r="r" b="b"/>
            <a:pathLst>
              <a:path w="1141012" h="1111060">
                <a:moveTo>
                  <a:pt x="0" y="0"/>
                </a:moveTo>
                <a:lnTo>
                  <a:pt x="1141012" y="0"/>
                </a:lnTo>
                <a:lnTo>
                  <a:pt x="1141012" y="1111060"/>
                </a:lnTo>
                <a:lnTo>
                  <a:pt x="0" y="1111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80066" y="2929008"/>
            <a:ext cx="818169" cy="796692"/>
          </a:xfrm>
          <a:custGeom>
            <a:avLst/>
            <a:gdLst/>
            <a:ahLst/>
            <a:cxnLst/>
            <a:rect l="l" t="t" r="r" b="b"/>
            <a:pathLst>
              <a:path w="818169" h="796692">
                <a:moveTo>
                  <a:pt x="0" y="0"/>
                </a:moveTo>
                <a:lnTo>
                  <a:pt x="818168" y="0"/>
                </a:lnTo>
                <a:lnTo>
                  <a:pt x="818168" y="796692"/>
                </a:lnTo>
                <a:lnTo>
                  <a:pt x="0" y="796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288201" y="850772"/>
            <a:ext cx="8812411" cy="2294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44"/>
              </a:lnSpc>
            </a:pPr>
            <a:r>
              <a:rPr lang="en-US" sz="8131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Contoh Penerapan</a:t>
            </a:r>
          </a:p>
          <a:p>
            <a:pPr marL="0" lvl="0" indent="0" algn="ctr">
              <a:lnSpc>
                <a:spcPts val="8944"/>
              </a:lnSpc>
            </a:pPr>
            <a:r>
              <a:rPr lang="en-US" sz="8131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Di Kelas PPKn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98234" y="4247107"/>
            <a:ext cx="7323920" cy="29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304"/>
              </a:lnSpc>
            </a:pPr>
            <a:r>
              <a:rPr lang="en-US" sz="2094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Simulasi debat kebijakan publik sebagai metode HOTS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95586" y="5225775"/>
            <a:ext cx="7323920" cy="132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76"/>
              </a:lnSpc>
            </a:pPr>
            <a:r>
              <a:rPr lang="en-US" sz="1911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Siswa berlatih menyampaikan argumen, mengevaluasi berbagai sudut pandang, dan merumuskan solusi melalui simulasi debat kebijakan publik. Kegiatan ini meningkatkan partisipasi serta mengasah pemikiran kritis siswa.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74988" y="2776206"/>
            <a:ext cx="11138024" cy="3592003"/>
            <a:chOff x="0" y="0"/>
            <a:chExt cx="2775278" cy="895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75278" cy="895025"/>
            </a:xfrm>
            <a:custGeom>
              <a:avLst/>
              <a:gdLst/>
              <a:ahLst/>
              <a:cxnLst/>
              <a:rect l="l" t="t" r="r" b="b"/>
              <a:pathLst>
                <a:path w="2775278" h="895025">
                  <a:moveTo>
                    <a:pt x="35450" y="0"/>
                  </a:moveTo>
                  <a:lnTo>
                    <a:pt x="2739829" y="0"/>
                  </a:lnTo>
                  <a:cubicBezTo>
                    <a:pt x="2749231" y="0"/>
                    <a:pt x="2758248" y="3735"/>
                    <a:pt x="2764896" y="10383"/>
                  </a:cubicBezTo>
                  <a:cubicBezTo>
                    <a:pt x="2771544" y="17031"/>
                    <a:pt x="2775278" y="26048"/>
                    <a:pt x="2775278" y="35450"/>
                  </a:cubicBezTo>
                  <a:lnTo>
                    <a:pt x="2775278" y="859575"/>
                  </a:lnTo>
                  <a:cubicBezTo>
                    <a:pt x="2775278" y="868977"/>
                    <a:pt x="2771544" y="877994"/>
                    <a:pt x="2764896" y="884642"/>
                  </a:cubicBezTo>
                  <a:cubicBezTo>
                    <a:pt x="2758248" y="891290"/>
                    <a:pt x="2749231" y="895025"/>
                    <a:pt x="2739829" y="895025"/>
                  </a:cubicBezTo>
                  <a:lnTo>
                    <a:pt x="35450" y="895025"/>
                  </a:lnTo>
                  <a:cubicBezTo>
                    <a:pt x="26048" y="895025"/>
                    <a:pt x="17031" y="891290"/>
                    <a:pt x="10383" y="884642"/>
                  </a:cubicBezTo>
                  <a:cubicBezTo>
                    <a:pt x="3735" y="877994"/>
                    <a:pt x="0" y="868977"/>
                    <a:pt x="0" y="859575"/>
                  </a:cubicBezTo>
                  <a:lnTo>
                    <a:pt x="0" y="35450"/>
                  </a:lnTo>
                  <a:cubicBezTo>
                    <a:pt x="0" y="26048"/>
                    <a:pt x="3735" y="17031"/>
                    <a:pt x="10383" y="10383"/>
                  </a:cubicBezTo>
                  <a:cubicBezTo>
                    <a:pt x="17031" y="3735"/>
                    <a:pt x="26048" y="0"/>
                    <a:pt x="354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75278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3574988" y="6083906"/>
            <a:ext cx="11138024" cy="1426888"/>
            <a:chOff x="0" y="0"/>
            <a:chExt cx="2775278" cy="3555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75278" cy="355540"/>
            </a:xfrm>
            <a:custGeom>
              <a:avLst/>
              <a:gdLst/>
              <a:ahLst/>
              <a:cxnLst/>
              <a:rect l="l" t="t" r="r" b="b"/>
              <a:pathLst>
                <a:path w="2775278" h="355540">
                  <a:moveTo>
                    <a:pt x="35450" y="0"/>
                  </a:moveTo>
                  <a:lnTo>
                    <a:pt x="2739829" y="0"/>
                  </a:lnTo>
                  <a:cubicBezTo>
                    <a:pt x="2749231" y="0"/>
                    <a:pt x="2758248" y="3735"/>
                    <a:pt x="2764896" y="10383"/>
                  </a:cubicBezTo>
                  <a:cubicBezTo>
                    <a:pt x="2771544" y="17031"/>
                    <a:pt x="2775278" y="26048"/>
                    <a:pt x="2775278" y="35450"/>
                  </a:cubicBezTo>
                  <a:lnTo>
                    <a:pt x="2775278" y="320090"/>
                  </a:lnTo>
                  <a:cubicBezTo>
                    <a:pt x="2775278" y="329492"/>
                    <a:pt x="2771544" y="338509"/>
                    <a:pt x="2764896" y="345157"/>
                  </a:cubicBezTo>
                  <a:cubicBezTo>
                    <a:pt x="2758248" y="351805"/>
                    <a:pt x="2749231" y="355540"/>
                    <a:pt x="2739829" y="355540"/>
                  </a:cubicBezTo>
                  <a:lnTo>
                    <a:pt x="35450" y="355540"/>
                  </a:lnTo>
                  <a:cubicBezTo>
                    <a:pt x="26048" y="355540"/>
                    <a:pt x="17031" y="351805"/>
                    <a:pt x="10383" y="345157"/>
                  </a:cubicBezTo>
                  <a:cubicBezTo>
                    <a:pt x="3735" y="338509"/>
                    <a:pt x="0" y="329492"/>
                    <a:pt x="0" y="320090"/>
                  </a:cubicBezTo>
                  <a:lnTo>
                    <a:pt x="0" y="35450"/>
                  </a:lnTo>
                  <a:cubicBezTo>
                    <a:pt x="0" y="26048"/>
                    <a:pt x="3735" y="17031"/>
                    <a:pt x="10383" y="10383"/>
                  </a:cubicBezTo>
                  <a:cubicBezTo>
                    <a:pt x="17031" y="3735"/>
                    <a:pt x="26048" y="0"/>
                    <a:pt x="354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75278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2947802" y="0"/>
            <a:ext cx="5340198" cy="3798216"/>
          </a:xfrm>
          <a:custGeom>
            <a:avLst/>
            <a:gdLst/>
            <a:ahLst/>
            <a:cxnLst/>
            <a:rect l="l" t="t" r="r" b="b"/>
            <a:pathLst>
              <a:path w="5340198" h="3798216">
                <a:moveTo>
                  <a:pt x="5340198" y="3798216"/>
                </a:moveTo>
                <a:lnTo>
                  <a:pt x="0" y="3798216"/>
                </a:lnTo>
                <a:lnTo>
                  <a:pt x="0" y="0"/>
                </a:lnTo>
                <a:lnTo>
                  <a:pt x="5340198" y="0"/>
                </a:lnTo>
                <a:lnTo>
                  <a:pt x="5340198" y="379821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5906347"/>
            <a:ext cx="5220130" cy="4378384"/>
          </a:xfrm>
          <a:custGeom>
            <a:avLst/>
            <a:gdLst/>
            <a:ahLst/>
            <a:cxnLst/>
            <a:rect l="l" t="t" r="r" b="b"/>
            <a:pathLst>
              <a:path w="5220130" h="4378384">
                <a:moveTo>
                  <a:pt x="0" y="0"/>
                </a:moveTo>
                <a:lnTo>
                  <a:pt x="5220130" y="0"/>
                </a:lnTo>
                <a:lnTo>
                  <a:pt x="5220130" y="4378385"/>
                </a:lnTo>
                <a:lnTo>
                  <a:pt x="0" y="437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501954"/>
            <a:ext cx="3417945" cy="3268410"/>
          </a:xfrm>
          <a:custGeom>
            <a:avLst/>
            <a:gdLst/>
            <a:ahLst/>
            <a:cxnLst/>
            <a:rect l="l" t="t" r="r" b="b"/>
            <a:pathLst>
              <a:path w="3417945" h="3268410">
                <a:moveTo>
                  <a:pt x="0" y="0"/>
                </a:moveTo>
                <a:lnTo>
                  <a:pt x="3417945" y="0"/>
                </a:lnTo>
                <a:lnTo>
                  <a:pt x="3417945" y="3268410"/>
                </a:lnTo>
                <a:lnTo>
                  <a:pt x="0" y="3268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730054" y="6000133"/>
            <a:ext cx="4836612" cy="4625010"/>
          </a:xfrm>
          <a:custGeom>
            <a:avLst/>
            <a:gdLst/>
            <a:ahLst/>
            <a:cxnLst/>
            <a:rect l="l" t="t" r="r" b="b"/>
            <a:pathLst>
              <a:path w="4836612" h="4625010">
                <a:moveTo>
                  <a:pt x="0" y="0"/>
                </a:moveTo>
                <a:lnTo>
                  <a:pt x="4836612" y="0"/>
                </a:lnTo>
                <a:lnTo>
                  <a:pt x="4836612" y="4625010"/>
                </a:lnTo>
                <a:lnTo>
                  <a:pt x="0" y="4625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38937" y="2136159"/>
            <a:ext cx="1141012" cy="1111060"/>
          </a:xfrm>
          <a:custGeom>
            <a:avLst/>
            <a:gdLst/>
            <a:ahLst/>
            <a:cxnLst/>
            <a:rect l="l" t="t" r="r" b="b"/>
            <a:pathLst>
              <a:path w="1141012" h="1111060">
                <a:moveTo>
                  <a:pt x="0" y="0"/>
                </a:moveTo>
                <a:lnTo>
                  <a:pt x="1141012" y="0"/>
                </a:lnTo>
                <a:lnTo>
                  <a:pt x="1141012" y="1111060"/>
                </a:lnTo>
                <a:lnTo>
                  <a:pt x="0" y="1111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080373" y="8894621"/>
            <a:ext cx="1426862" cy="1389407"/>
          </a:xfrm>
          <a:custGeom>
            <a:avLst/>
            <a:gdLst/>
            <a:ahLst/>
            <a:cxnLst/>
            <a:rect l="l" t="t" r="r" b="b"/>
            <a:pathLst>
              <a:path w="1426862" h="1389407">
                <a:moveTo>
                  <a:pt x="0" y="0"/>
                </a:moveTo>
                <a:lnTo>
                  <a:pt x="1426862" y="0"/>
                </a:lnTo>
                <a:lnTo>
                  <a:pt x="1426862" y="1389407"/>
                </a:lnTo>
                <a:lnTo>
                  <a:pt x="0" y="1389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620006" y="1648609"/>
            <a:ext cx="7245571" cy="2114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40"/>
              </a:lnSpc>
            </a:pPr>
            <a:r>
              <a:rPr lang="en-US" sz="3764" u="none" strike="noStrike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Mari Berdiskusi &amp; Berkolaborasi</a:t>
            </a:r>
          </a:p>
          <a:p>
            <a:pPr marL="0" lvl="0" indent="0" algn="ctr">
              <a:lnSpc>
                <a:spcPts val="4140"/>
              </a:lnSpc>
            </a:pPr>
            <a:r>
              <a:rPr lang="en-US" sz="3764" u="none" strike="noStrike">
                <a:solidFill>
                  <a:srgbClr val="343434"/>
                </a:solidFill>
                <a:latin typeface="Bogart"/>
                <a:ea typeface="Bogart"/>
                <a:cs typeface="Bogart"/>
                <a:sym typeface="Bogart"/>
              </a:rPr>
              <a:t>Ciptakan pembelajaran PPKn yang bermakna dan membentuk karakter kritis.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7235" y="6076277"/>
            <a:ext cx="6864764" cy="3182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34343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“Sebuah video di media sosial memperlihatkan perdebatan antarkelompok masyarakat. Masing-masing pihak menganggap kelompoknya paling benar. Komentar yang muncul kemudian berkembang menjadi saling menghina.”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74988" y="2776206"/>
            <a:ext cx="11138024" cy="3592003"/>
            <a:chOff x="0" y="0"/>
            <a:chExt cx="2775278" cy="895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75278" cy="895025"/>
            </a:xfrm>
            <a:custGeom>
              <a:avLst/>
              <a:gdLst/>
              <a:ahLst/>
              <a:cxnLst/>
              <a:rect l="l" t="t" r="r" b="b"/>
              <a:pathLst>
                <a:path w="2775278" h="895025">
                  <a:moveTo>
                    <a:pt x="35450" y="0"/>
                  </a:moveTo>
                  <a:lnTo>
                    <a:pt x="2739829" y="0"/>
                  </a:lnTo>
                  <a:cubicBezTo>
                    <a:pt x="2749231" y="0"/>
                    <a:pt x="2758248" y="3735"/>
                    <a:pt x="2764896" y="10383"/>
                  </a:cubicBezTo>
                  <a:cubicBezTo>
                    <a:pt x="2771544" y="17031"/>
                    <a:pt x="2775278" y="26048"/>
                    <a:pt x="2775278" y="35450"/>
                  </a:cubicBezTo>
                  <a:lnTo>
                    <a:pt x="2775278" y="859575"/>
                  </a:lnTo>
                  <a:cubicBezTo>
                    <a:pt x="2775278" y="868977"/>
                    <a:pt x="2771544" y="877994"/>
                    <a:pt x="2764896" y="884642"/>
                  </a:cubicBezTo>
                  <a:cubicBezTo>
                    <a:pt x="2758248" y="891290"/>
                    <a:pt x="2749231" y="895025"/>
                    <a:pt x="2739829" y="895025"/>
                  </a:cubicBezTo>
                  <a:lnTo>
                    <a:pt x="35450" y="895025"/>
                  </a:lnTo>
                  <a:cubicBezTo>
                    <a:pt x="26048" y="895025"/>
                    <a:pt x="17031" y="891290"/>
                    <a:pt x="10383" y="884642"/>
                  </a:cubicBezTo>
                  <a:cubicBezTo>
                    <a:pt x="3735" y="877994"/>
                    <a:pt x="0" y="868977"/>
                    <a:pt x="0" y="859575"/>
                  </a:cubicBezTo>
                  <a:lnTo>
                    <a:pt x="0" y="35450"/>
                  </a:lnTo>
                  <a:cubicBezTo>
                    <a:pt x="0" y="26048"/>
                    <a:pt x="3735" y="17031"/>
                    <a:pt x="10383" y="10383"/>
                  </a:cubicBezTo>
                  <a:cubicBezTo>
                    <a:pt x="17031" y="3735"/>
                    <a:pt x="26048" y="0"/>
                    <a:pt x="354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75278" cy="93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3574988" y="6083906"/>
            <a:ext cx="11138024" cy="1426888"/>
            <a:chOff x="0" y="0"/>
            <a:chExt cx="2775278" cy="3555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75278" cy="355540"/>
            </a:xfrm>
            <a:custGeom>
              <a:avLst/>
              <a:gdLst/>
              <a:ahLst/>
              <a:cxnLst/>
              <a:rect l="l" t="t" r="r" b="b"/>
              <a:pathLst>
                <a:path w="2775278" h="355540">
                  <a:moveTo>
                    <a:pt x="35450" y="0"/>
                  </a:moveTo>
                  <a:lnTo>
                    <a:pt x="2739829" y="0"/>
                  </a:lnTo>
                  <a:cubicBezTo>
                    <a:pt x="2749231" y="0"/>
                    <a:pt x="2758248" y="3735"/>
                    <a:pt x="2764896" y="10383"/>
                  </a:cubicBezTo>
                  <a:cubicBezTo>
                    <a:pt x="2771544" y="17031"/>
                    <a:pt x="2775278" y="26048"/>
                    <a:pt x="2775278" y="35450"/>
                  </a:cubicBezTo>
                  <a:lnTo>
                    <a:pt x="2775278" y="320090"/>
                  </a:lnTo>
                  <a:cubicBezTo>
                    <a:pt x="2775278" y="329492"/>
                    <a:pt x="2771544" y="338509"/>
                    <a:pt x="2764896" y="345157"/>
                  </a:cubicBezTo>
                  <a:cubicBezTo>
                    <a:pt x="2758248" y="351805"/>
                    <a:pt x="2749231" y="355540"/>
                    <a:pt x="2739829" y="355540"/>
                  </a:cubicBezTo>
                  <a:lnTo>
                    <a:pt x="35450" y="355540"/>
                  </a:lnTo>
                  <a:cubicBezTo>
                    <a:pt x="26048" y="355540"/>
                    <a:pt x="17031" y="351805"/>
                    <a:pt x="10383" y="345157"/>
                  </a:cubicBezTo>
                  <a:cubicBezTo>
                    <a:pt x="3735" y="338509"/>
                    <a:pt x="0" y="329492"/>
                    <a:pt x="0" y="320090"/>
                  </a:cubicBezTo>
                  <a:lnTo>
                    <a:pt x="0" y="35450"/>
                  </a:lnTo>
                  <a:cubicBezTo>
                    <a:pt x="0" y="26048"/>
                    <a:pt x="3735" y="17031"/>
                    <a:pt x="10383" y="10383"/>
                  </a:cubicBezTo>
                  <a:cubicBezTo>
                    <a:pt x="17031" y="3735"/>
                    <a:pt x="26048" y="0"/>
                    <a:pt x="354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75278" cy="39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869457" y="4031560"/>
            <a:ext cx="10549087" cy="184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86"/>
              </a:lnSpc>
            </a:pPr>
            <a:r>
              <a:rPr lang="en-US" sz="12155" b="1">
                <a:solidFill>
                  <a:srgbClr val="013C75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Thank You</a:t>
            </a:r>
          </a:p>
        </p:txBody>
      </p:sp>
      <p:sp>
        <p:nvSpPr>
          <p:cNvPr id="9" name="Freeform 9"/>
          <p:cNvSpPr/>
          <p:nvPr/>
        </p:nvSpPr>
        <p:spPr>
          <a:xfrm flipH="1" flipV="1">
            <a:off x="12947802" y="0"/>
            <a:ext cx="5340198" cy="3798216"/>
          </a:xfrm>
          <a:custGeom>
            <a:avLst/>
            <a:gdLst/>
            <a:ahLst/>
            <a:cxnLst/>
            <a:rect l="l" t="t" r="r" b="b"/>
            <a:pathLst>
              <a:path w="5340198" h="3798216">
                <a:moveTo>
                  <a:pt x="5340198" y="3798216"/>
                </a:moveTo>
                <a:lnTo>
                  <a:pt x="0" y="3798216"/>
                </a:lnTo>
                <a:lnTo>
                  <a:pt x="0" y="0"/>
                </a:lnTo>
                <a:lnTo>
                  <a:pt x="5340198" y="0"/>
                </a:lnTo>
                <a:lnTo>
                  <a:pt x="5340198" y="379821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5906347"/>
            <a:ext cx="5220130" cy="4378384"/>
          </a:xfrm>
          <a:custGeom>
            <a:avLst/>
            <a:gdLst/>
            <a:ahLst/>
            <a:cxnLst/>
            <a:rect l="l" t="t" r="r" b="b"/>
            <a:pathLst>
              <a:path w="5220130" h="4378384">
                <a:moveTo>
                  <a:pt x="0" y="0"/>
                </a:moveTo>
                <a:lnTo>
                  <a:pt x="5220130" y="0"/>
                </a:lnTo>
                <a:lnTo>
                  <a:pt x="5220130" y="4378385"/>
                </a:lnTo>
                <a:lnTo>
                  <a:pt x="0" y="437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01954"/>
            <a:ext cx="3417945" cy="3268410"/>
          </a:xfrm>
          <a:custGeom>
            <a:avLst/>
            <a:gdLst/>
            <a:ahLst/>
            <a:cxnLst/>
            <a:rect l="l" t="t" r="r" b="b"/>
            <a:pathLst>
              <a:path w="3417945" h="3268410">
                <a:moveTo>
                  <a:pt x="0" y="0"/>
                </a:moveTo>
                <a:lnTo>
                  <a:pt x="3417945" y="0"/>
                </a:lnTo>
                <a:lnTo>
                  <a:pt x="3417945" y="3268410"/>
                </a:lnTo>
                <a:lnTo>
                  <a:pt x="0" y="3268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730054" y="6000133"/>
            <a:ext cx="4836612" cy="4625010"/>
          </a:xfrm>
          <a:custGeom>
            <a:avLst/>
            <a:gdLst/>
            <a:ahLst/>
            <a:cxnLst/>
            <a:rect l="l" t="t" r="r" b="b"/>
            <a:pathLst>
              <a:path w="4836612" h="4625010">
                <a:moveTo>
                  <a:pt x="0" y="0"/>
                </a:moveTo>
                <a:lnTo>
                  <a:pt x="4836612" y="0"/>
                </a:lnTo>
                <a:lnTo>
                  <a:pt x="4836612" y="4625010"/>
                </a:lnTo>
                <a:lnTo>
                  <a:pt x="0" y="4625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38937" y="2136159"/>
            <a:ext cx="1141012" cy="1111060"/>
          </a:xfrm>
          <a:custGeom>
            <a:avLst/>
            <a:gdLst/>
            <a:ahLst/>
            <a:cxnLst/>
            <a:rect l="l" t="t" r="r" b="b"/>
            <a:pathLst>
              <a:path w="1141012" h="1111060">
                <a:moveTo>
                  <a:pt x="0" y="0"/>
                </a:moveTo>
                <a:lnTo>
                  <a:pt x="1141012" y="0"/>
                </a:lnTo>
                <a:lnTo>
                  <a:pt x="1141012" y="1111060"/>
                </a:lnTo>
                <a:lnTo>
                  <a:pt x="0" y="1111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220130" y="6923231"/>
            <a:ext cx="1426862" cy="1389407"/>
          </a:xfrm>
          <a:custGeom>
            <a:avLst/>
            <a:gdLst/>
            <a:ahLst/>
            <a:cxnLst/>
            <a:rect l="l" t="t" r="r" b="b"/>
            <a:pathLst>
              <a:path w="1426862" h="1389407">
                <a:moveTo>
                  <a:pt x="0" y="0"/>
                </a:moveTo>
                <a:lnTo>
                  <a:pt x="1426862" y="0"/>
                </a:lnTo>
                <a:lnTo>
                  <a:pt x="1426862" y="1389407"/>
                </a:lnTo>
                <a:lnTo>
                  <a:pt x="0" y="1389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Custom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Nourd Semi-Bold</vt:lpstr>
      <vt:lpstr>Montserrat</vt:lpstr>
      <vt:lpstr>Bogart</vt:lpstr>
      <vt:lpstr>Montserrat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Transformasi Isu Aktual dalam PPKn Kontekstual HOTS</dc:title>
  <dc:description>Presentasi - Lesson Plan Presentation</dc:description>
  <cp:lastModifiedBy>LENOVO IDEAPAD</cp:lastModifiedBy>
  <cp:revision>3</cp:revision>
  <dcterms:created xsi:type="dcterms:W3CDTF">2006-08-16T00:00:00Z</dcterms:created>
  <dcterms:modified xsi:type="dcterms:W3CDTF">2026-08-26T01:59:12Z</dcterms:modified>
  <dc:identifier>DAHTTRDDfBM</dc:identifier>
</cp:coreProperties>
</file>