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8288000" cy="10287000"/>
  <p:notesSz cx="6858000" cy="9144000"/>
  <p:embeddedFontLst>
    <p:embeddedFont>
      <p:font typeface="Arimo" panose="020B0604020202020204" charset="0"/>
      <p:regular r:id="rId18"/>
    </p:embeddedFont>
    <p:embeddedFont>
      <p:font typeface="League Spartan" panose="020B0604020202020204" charset="0"/>
      <p:regular r:id="rId19"/>
    </p:embeddedFont>
    <p:embeddedFont>
      <p:font typeface="Source Sans 3" panose="020B0604020202020204" charset="0"/>
      <p:regular r:id="rId20"/>
    </p:embeddedFont>
    <p:embeddedFont>
      <p:font typeface="Source Sans 3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1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B33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B33">
                <a:alpha val="57647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47750" y="1858963"/>
            <a:ext cx="1238250" cy="76200"/>
            <a:chOff x="0" y="0"/>
            <a:chExt cx="16510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51000" cy="101600"/>
            </a:xfrm>
            <a:custGeom>
              <a:avLst/>
              <a:gdLst/>
              <a:ahLst/>
              <a:cxnLst/>
              <a:rect l="l" t="t" r="r" b="b"/>
              <a:pathLst>
                <a:path w="1651000" h="101600">
                  <a:moveTo>
                    <a:pt x="0" y="0"/>
                  </a:moveTo>
                  <a:lnTo>
                    <a:pt x="1651000" y="0"/>
                  </a:lnTo>
                  <a:lnTo>
                    <a:pt x="1651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651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47750" y="1076325"/>
            <a:ext cx="8096250" cy="555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</a:pPr>
            <a:r>
              <a:rPr lang="en-US" sz="3249" b="1" spc="259">
                <a:solidFill>
                  <a:srgbClr val="55B7E8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REFLEKSI • ANALISIS • TINDAK LANJUT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7750" y="2457450"/>
            <a:ext cx="10001250" cy="2386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879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PEMBAHASAN</a:t>
            </a:r>
          </a:p>
          <a:p>
            <a:pPr algn="l">
              <a:lnSpc>
                <a:spcPts val="9239"/>
              </a:lnSpc>
            </a:pPr>
            <a:r>
              <a:rPr lang="en-US" sz="879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TKA FISIKA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4900" y="4914900"/>
            <a:ext cx="9715500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Refleksi TKA: Membangun Keselarasan Kurikulum, Pembelajaran, dan Asesmen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4900" y="8020050"/>
            <a:ext cx="12382500" cy="163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 b="1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Nurfarida, S.Pd  •  Dra. Khairuna  •  Nita Zahara, S.Pd, MM</a:t>
            </a:r>
          </a:p>
          <a:p>
            <a:pPr algn="l">
              <a:lnSpc>
                <a:spcPts val="4350"/>
              </a:lnSpc>
            </a:pPr>
            <a:endParaRPr lang="en-US" sz="3000" b="1">
              <a:solidFill>
                <a:srgbClr val="FFFFFF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4350"/>
              </a:lnSpc>
            </a:pPr>
            <a:r>
              <a:rPr lang="en-US" sz="3000" b="1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SMA NEGERI 2 PEUSANGAN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4297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CERMIN DATA HASIL TKA S2P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000250" y="3293459"/>
            <a:ext cx="2381250" cy="4421791"/>
            <a:chOff x="0" y="0"/>
            <a:chExt cx="3175000" cy="58957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75000" cy="5895721"/>
            </a:xfrm>
            <a:custGeom>
              <a:avLst/>
              <a:gdLst/>
              <a:ahLst/>
              <a:cxnLst/>
              <a:rect l="l" t="t" r="r" b="b"/>
              <a:pathLst>
                <a:path w="3175000" h="5895721">
                  <a:moveTo>
                    <a:pt x="0" y="0"/>
                  </a:moveTo>
                  <a:lnTo>
                    <a:pt x="3175000" y="0"/>
                  </a:lnTo>
                  <a:lnTo>
                    <a:pt x="3175000" y="5895721"/>
                  </a:lnTo>
                  <a:lnTo>
                    <a:pt x="0" y="5895721"/>
                  </a:ln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175000" cy="5933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953250" y="5061680"/>
            <a:ext cx="2381250" cy="2653570"/>
            <a:chOff x="0" y="0"/>
            <a:chExt cx="3175000" cy="353809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0" cy="3538093"/>
            </a:xfrm>
            <a:custGeom>
              <a:avLst/>
              <a:gdLst/>
              <a:ahLst/>
              <a:cxnLst/>
              <a:rect l="l" t="t" r="r" b="b"/>
              <a:pathLst>
                <a:path w="3175000" h="3538093">
                  <a:moveTo>
                    <a:pt x="0" y="0"/>
                  </a:moveTo>
                  <a:lnTo>
                    <a:pt x="3175000" y="0"/>
                  </a:lnTo>
                  <a:lnTo>
                    <a:pt x="3175000" y="3538093"/>
                  </a:lnTo>
                  <a:lnTo>
                    <a:pt x="0" y="3538093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175000" cy="3576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906250" y="4177570"/>
            <a:ext cx="2381250" cy="3537680"/>
            <a:chOff x="0" y="0"/>
            <a:chExt cx="3175000" cy="47169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75000" cy="4716907"/>
            </a:xfrm>
            <a:custGeom>
              <a:avLst/>
              <a:gdLst/>
              <a:ahLst/>
              <a:cxnLst/>
              <a:rect l="l" t="t" r="r" b="b"/>
              <a:pathLst>
                <a:path w="3175000" h="4716907">
                  <a:moveTo>
                    <a:pt x="0" y="0"/>
                  </a:moveTo>
                  <a:lnTo>
                    <a:pt x="3175000" y="0"/>
                  </a:lnTo>
                  <a:lnTo>
                    <a:pt x="3175000" y="4716907"/>
                  </a:lnTo>
                  <a:lnTo>
                    <a:pt x="0" y="4716907"/>
                  </a:lnTo>
                  <a:close/>
                </a:path>
              </a:pathLst>
            </a:custGeom>
            <a:solidFill>
              <a:srgbClr val="3189C9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175000" cy="4755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333500" y="7715250"/>
            <a:ext cx="15621000" cy="0"/>
          </a:xfrm>
          <a:prstGeom prst="line">
            <a:avLst/>
          </a:prstGeom>
          <a:ln w="28575" cap="flat">
            <a:solidFill>
              <a:srgbClr val="52708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1809750" y="2683859"/>
            <a:ext cx="2762250" cy="48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35,71%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76375" y="7972425"/>
            <a:ext cx="3429000" cy="90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Penerapan</a:t>
            </a:r>
          </a:p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Hukum Newton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62750" y="4452080"/>
            <a:ext cx="2762250" cy="48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 b="1">
                <a:solidFill>
                  <a:srgbClr val="55B7E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21,43%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29375" y="7972425"/>
            <a:ext cx="3429000" cy="90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Gaya terhadap</a:t>
            </a:r>
          </a:p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perubahan gerak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715750" y="3567970"/>
            <a:ext cx="2762250" cy="48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600" b="1">
                <a:solidFill>
                  <a:srgbClr val="3189C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28,57%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382375" y="7972425"/>
            <a:ext cx="3429000" cy="90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Momentum</a:t>
            </a:r>
          </a:p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dan impuls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4297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KOMPETENSI UTAMA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2238375"/>
            <a:ext cx="11620500" cy="6191250"/>
            <a:chOff x="0" y="0"/>
            <a:chExt cx="15494000" cy="8255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494000" cy="8255000"/>
            </a:xfrm>
            <a:custGeom>
              <a:avLst/>
              <a:gdLst/>
              <a:ahLst/>
              <a:cxnLst/>
              <a:rect l="l" t="t" r="r" b="b"/>
              <a:pathLst>
                <a:path w="15494000" h="8255000">
                  <a:moveTo>
                    <a:pt x="0" y="0"/>
                  </a:moveTo>
                  <a:lnTo>
                    <a:pt x="15494000" y="0"/>
                  </a:lnTo>
                  <a:lnTo>
                    <a:pt x="15494000" y="8255000"/>
                  </a:lnTo>
                  <a:lnTo>
                    <a:pt x="0" y="8255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494000" cy="829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20750" y="2857500"/>
            <a:ext cx="2857500" cy="2857500"/>
            <a:chOff x="0" y="0"/>
            <a:chExt cx="3810000" cy="381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810000" cy="3810000"/>
            </a:xfrm>
            <a:custGeom>
              <a:avLst/>
              <a:gdLst/>
              <a:ahLst/>
              <a:cxnLst/>
              <a:rect l="l" t="t" r="r" b="b"/>
              <a:pathLst>
                <a:path w="3810000" h="3810000">
                  <a:moveTo>
                    <a:pt x="0" y="0"/>
                  </a:moveTo>
                  <a:lnTo>
                    <a:pt x="3810000" y="0"/>
                  </a:lnTo>
                  <a:lnTo>
                    <a:pt x="3810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810000" cy="384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524000" y="2838450"/>
            <a:ext cx="10382250" cy="380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4"/>
              </a:lnSpc>
            </a:pPr>
            <a:r>
              <a:rPr lang="en-US" sz="3624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“Kemampuan peserta didik dalam menganalisis hubungan antara gaya dan gerak berdasarkan Hukum Newton serta menerapkan konsep momentum dan impuls untuk menjelaskan fenomena kehidupan sehari-hari melalui analisis situasi, interpretasi data, dan penyelesaian masalah kontekstual.”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097000" y="4081463"/>
            <a:ext cx="1905000" cy="466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4"/>
              </a:lnSpc>
            </a:pPr>
            <a:r>
              <a:rPr lang="en-US" sz="349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GAYA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54000" y="6229350"/>
            <a:ext cx="4191000" cy="97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spc="223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• GERAK • MOMENTUM • IMPULS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1" spc="136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33450"/>
            <a:ext cx="14287500" cy="55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2"/>
              </a:lnSpc>
            </a:pPr>
            <a:r>
              <a:rPr lang="en-US" sz="40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SOAL TKA 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1952625"/>
            <a:ext cx="16764000" cy="7239000"/>
            <a:chOff x="0" y="0"/>
            <a:chExt cx="22352000" cy="9652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352000" cy="9652000"/>
            </a:xfrm>
            <a:custGeom>
              <a:avLst/>
              <a:gdLst/>
              <a:ahLst/>
              <a:cxnLst/>
              <a:rect l="l" t="t" r="r" b="b"/>
              <a:pathLst>
                <a:path w="22352000" h="9652000">
                  <a:moveTo>
                    <a:pt x="0" y="0"/>
                  </a:moveTo>
                  <a:lnTo>
                    <a:pt x="22352000" y="0"/>
                  </a:lnTo>
                  <a:lnTo>
                    <a:pt x="22352000" y="9652000"/>
                  </a:lnTo>
                  <a:lnTo>
                    <a:pt x="0" y="9652000"/>
                  </a:lnTo>
                  <a:close/>
                </a:path>
              </a:pathLst>
            </a:custGeom>
            <a:solidFill>
              <a:srgbClr val="F4F8FC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352000" cy="969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47750" y="2114550"/>
            <a:ext cx="16192500" cy="169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Selembar taplak ditarik dengan cepat dan mendatar dari bawah beberapa benda yang berada di atas meja. Benda-benda tersebut cenderung tetap berada di tempatnya. Pernyataan yang tepat untuk menjelaskan peristiwa tersebut adalah 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6375" y="4371975"/>
            <a:ext cx="14954250" cy="3296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6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A. Benda mengalami gaya tarik yang sama besar dengan taplak.</a:t>
            </a:r>
          </a:p>
          <a:p>
            <a:pPr algn="l">
              <a:lnSpc>
                <a:spcPts val="526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B. Benda mempertahankan keadaan diamnya karena kelembaman.</a:t>
            </a:r>
          </a:p>
          <a:p>
            <a:pPr algn="l">
              <a:lnSpc>
                <a:spcPts val="526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C. Gaya gravitasi pada benda hilang sesaat.</a:t>
            </a:r>
          </a:p>
          <a:p>
            <a:pPr algn="l">
              <a:lnSpc>
                <a:spcPts val="526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D. Massa benda berkurang ketika taplak ditarik.</a:t>
            </a:r>
          </a:p>
          <a:p>
            <a:pPr algn="l">
              <a:lnSpc>
                <a:spcPts val="526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E. Benda bergerak berlawanan arah dengan tarikan taplak.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06000" y="2095500"/>
            <a:ext cx="7239000" cy="5905500"/>
            <a:chOff x="0" y="0"/>
            <a:chExt cx="9652000" cy="7874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652000" cy="7874000"/>
            </a:xfrm>
            <a:custGeom>
              <a:avLst/>
              <a:gdLst/>
              <a:ahLst/>
              <a:cxnLst/>
              <a:rect l="l" t="t" r="r" b="b"/>
              <a:pathLst>
                <a:path w="9652000" h="7874000">
                  <a:moveTo>
                    <a:pt x="0" y="0"/>
                  </a:moveTo>
                  <a:lnTo>
                    <a:pt x="9652000" y="0"/>
                  </a:lnTo>
                  <a:lnTo>
                    <a:pt x="9652000" y="7874000"/>
                  </a:lnTo>
                  <a:lnTo>
                    <a:pt x="0" y="7874000"/>
                  </a:lnTo>
                  <a:close/>
                </a:path>
              </a:pathLst>
            </a:custGeom>
            <a:solidFill>
              <a:srgbClr val="E4F2FB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652000" cy="791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72625" y="2095500"/>
            <a:ext cx="7610475" cy="5905500"/>
            <a:chOff x="0" y="0"/>
            <a:chExt cx="1047463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7463" cy="812800"/>
            </a:xfrm>
            <a:custGeom>
              <a:avLst/>
              <a:gdLst/>
              <a:ahLst/>
              <a:cxnLst/>
              <a:rect l="l" t="t" r="r" b="b"/>
              <a:pathLst>
                <a:path w="1047463" h="812800">
                  <a:moveTo>
                    <a:pt x="23397" y="0"/>
                  </a:moveTo>
                  <a:lnTo>
                    <a:pt x="1024066" y="0"/>
                  </a:lnTo>
                  <a:cubicBezTo>
                    <a:pt x="1036988" y="0"/>
                    <a:pt x="1047463" y="10475"/>
                    <a:pt x="1047463" y="23397"/>
                  </a:cubicBezTo>
                  <a:lnTo>
                    <a:pt x="1047463" y="789403"/>
                  </a:lnTo>
                  <a:cubicBezTo>
                    <a:pt x="1047463" y="795608"/>
                    <a:pt x="1044998" y="801559"/>
                    <a:pt x="1040610" y="805947"/>
                  </a:cubicBezTo>
                  <a:cubicBezTo>
                    <a:pt x="1036223" y="810335"/>
                    <a:pt x="1030271" y="812800"/>
                    <a:pt x="1024066" y="812800"/>
                  </a:cubicBezTo>
                  <a:lnTo>
                    <a:pt x="23397" y="812800"/>
                  </a:lnTo>
                  <a:cubicBezTo>
                    <a:pt x="10475" y="812800"/>
                    <a:pt x="0" y="802325"/>
                    <a:pt x="0" y="789403"/>
                  </a:cubicBezTo>
                  <a:lnTo>
                    <a:pt x="0" y="23397"/>
                  </a:lnTo>
                  <a:cubicBezTo>
                    <a:pt x="0" y="10475"/>
                    <a:pt x="10475" y="0"/>
                    <a:pt x="23397" y="0"/>
                  </a:cubicBezTo>
                  <a:close/>
                </a:path>
              </a:pathLst>
            </a:custGeom>
            <a:blipFill>
              <a:blip r:embed="rId2"/>
              <a:stretch>
                <a:fillRect l="-79" r="-79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1" spc="136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2500" y="94297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PEMBAHASAN SOAL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7750" y="2286000"/>
            <a:ext cx="2857500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1" spc="183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KUNCI  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7750" y="3238500"/>
            <a:ext cx="7524750" cy="117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3"/>
              </a:lnSpc>
            </a:pPr>
            <a:r>
              <a:rPr lang="en-US" sz="4374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Hukum I Newton</a:t>
            </a:r>
          </a:p>
          <a:p>
            <a:pPr algn="l">
              <a:lnSpc>
                <a:spcPts val="4593"/>
              </a:lnSpc>
            </a:pPr>
            <a:r>
              <a:rPr lang="en-US" sz="4374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Kelembaman (Inersia)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7750" y="4512469"/>
            <a:ext cx="7524750" cy="341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Ketika taplak ditarik sangat cepat, gaya gesek bekerja hanya dalam waktu singkat. Benda cenderung mempertahankan keadaan diamnya, sehingga tetap hampir di posisi semula sementara taplak bergerak.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b="1" spc="136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33450"/>
            <a:ext cx="14287500" cy="55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2"/>
              </a:lnSpc>
            </a:pPr>
            <a:r>
              <a:rPr lang="en-US" sz="40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SOAL TKA 2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1905000"/>
            <a:ext cx="16764000" cy="7524750"/>
            <a:chOff x="0" y="0"/>
            <a:chExt cx="22352000" cy="10033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352000" cy="10033000"/>
            </a:xfrm>
            <a:custGeom>
              <a:avLst/>
              <a:gdLst/>
              <a:ahLst/>
              <a:cxnLst/>
              <a:rect l="l" t="t" r="r" b="b"/>
              <a:pathLst>
                <a:path w="22352000" h="10033000">
                  <a:moveTo>
                    <a:pt x="0" y="0"/>
                  </a:moveTo>
                  <a:lnTo>
                    <a:pt x="22352000" y="0"/>
                  </a:lnTo>
                  <a:lnTo>
                    <a:pt x="22352000" y="10033000"/>
                  </a:lnTo>
                  <a:lnTo>
                    <a:pt x="0" y="10033000"/>
                  </a:lnTo>
                  <a:close/>
                </a:path>
              </a:pathLst>
            </a:custGeom>
            <a:solidFill>
              <a:srgbClr val="F4F8FC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2352000" cy="1007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47750" y="2057400"/>
            <a:ext cx="16192500" cy="176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6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Sebuah perahu patroli bermassa 200 kg bergerak ke utara dengan kecepatan 8 m/s. Angin memberikan gaya tetap 240 N ke arah timur selama 5 s. Setelah itu gaya angin berhenti. Keadaan gerak perahu yang benar adalah 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1125" y="4333875"/>
            <a:ext cx="15240000" cy="3156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A. Bergerak 10 m/s, arah 37° ke timur dari utara, lalu bergerak lurus beraturan.</a:t>
            </a:r>
          </a:p>
          <a:p>
            <a:pPr algn="l">
              <a:lnSpc>
                <a:spcPts val="509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B. Bergerak 8 m/s tepat ke utara dan kemudian berhenti.</a:t>
            </a:r>
          </a:p>
          <a:p>
            <a:pPr algn="l">
              <a:lnSpc>
                <a:spcPts val="509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C. Bergerak 6 m/s tepat ke timur lalu dipercepat.</a:t>
            </a:r>
          </a:p>
          <a:p>
            <a:pPr algn="l">
              <a:lnSpc>
                <a:spcPts val="509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D. Bergerak 14 m/s, arah 53° ke timur dari utara.</a:t>
            </a:r>
          </a:p>
          <a:p>
            <a:pPr algn="l">
              <a:lnSpc>
                <a:spcPts val="509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E. Bergerak 10 m/s, arah 37° ke barat dari utara.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2000" y="2714625"/>
            <a:ext cx="8572500" cy="4000500"/>
            <a:chOff x="0" y="0"/>
            <a:chExt cx="11430000" cy="5334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30000" cy="5334000"/>
            </a:xfrm>
            <a:custGeom>
              <a:avLst/>
              <a:gdLst/>
              <a:ahLst/>
              <a:cxnLst/>
              <a:rect l="l" t="t" r="r" b="b"/>
              <a:pathLst>
                <a:path w="11430000" h="5334000">
                  <a:moveTo>
                    <a:pt x="0" y="0"/>
                  </a:moveTo>
                  <a:lnTo>
                    <a:pt x="11430000" y="0"/>
                  </a:lnTo>
                  <a:lnTo>
                    <a:pt x="11430000" y="533400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430000" cy="537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06000" y="7524750"/>
            <a:ext cx="7239000" cy="952500"/>
            <a:chOff x="0" y="0"/>
            <a:chExt cx="9652000" cy="127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52000" cy="1270000"/>
            </a:xfrm>
            <a:custGeom>
              <a:avLst/>
              <a:gdLst/>
              <a:ahLst/>
              <a:cxnLst/>
              <a:rect l="l" t="t" r="r" b="b"/>
              <a:pathLst>
                <a:path w="9652000" h="1270000">
                  <a:moveTo>
                    <a:pt x="0" y="0"/>
                  </a:moveTo>
                  <a:lnTo>
                    <a:pt x="9652000" y="0"/>
                  </a:lnTo>
                  <a:lnTo>
                    <a:pt x="9652000" y="1270000"/>
                  </a:lnTo>
                  <a:lnTo>
                    <a:pt x="0" y="1270000"/>
                  </a:ln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652000" cy="130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197004" y="2056539"/>
            <a:ext cx="6897023" cy="5209067"/>
          </a:xfrm>
          <a:custGeom>
            <a:avLst/>
            <a:gdLst/>
            <a:ahLst/>
            <a:cxnLst/>
            <a:rect l="l" t="t" r="r" b="b"/>
            <a:pathLst>
              <a:path w="6897023" h="5209067">
                <a:moveTo>
                  <a:pt x="0" y="0"/>
                </a:moveTo>
                <a:lnTo>
                  <a:pt x="6897024" y="0"/>
                </a:lnTo>
                <a:lnTo>
                  <a:pt x="6897024" y="5209067"/>
                </a:lnTo>
                <a:lnTo>
                  <a:pt x="0" y="52090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2500" y="942975"/>
            <a:ext cx="14287500" cy="52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PEMBAHASAN SOAL 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7750" y="2124075"/>
            <a:ext cx="10668000" cy="30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lang="en-US" sz="2250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 = 240 N     m = 200 kg     t = 5 s     vᵧ = 8 m/s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7750" y="2867025"/>
            <a:ext cx="7620000" cy="250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   aₓ  = F/m = 1,2 m/s²</a:t>
            </a:r>
          </a:p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Δvₓ  = aₓ × t = 6 m/s</a:t>
            </a:r>
          </a:p>
          <a:p>
            <a:pPr algn="l">
              <a:lnSpc>
                <a:spcPts val="6749"/>
              </a:lnSpc>
            </a:pPr>
            <a:r>
              <a:rPr lang="en-US" sz="449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   v    = √(8² + 6²) = 10 m/s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7750" y="7115175"/>
            <a:ext cx="8286750" cy="169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Sesudah gaya berhenti, resultan gaya nol. Perahu bergerak lurus dengan kecepatan konstan (Hukum I Newton).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91750" y="7743825"/>
            <a:ext cx="6667500" cy="353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7"/>
              </a:lnSpc>
            </a:pPr>
            <a:r>
              <a:rPr lang="en-US" sz="255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 •  10 m/s  •  37° timur dari utara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2500" y="933450"/>
            <a:ext cx="14287500" cy="553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2"/>
              </a:lnSpc>
            </a:pPr>
            <a:r>
              <a:rPr lang="en-US" sz="40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SOAL TKA 3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62000" y="2182307"/>
            <a:ext cx="16764000" cy="7239000"/>
            <a:chOff x="0" y="0"/>
            <a:chExt cx="22352000" cy="9652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352000" cy="9652000"/>
            </a:xfrm>
            <a:custGeom>
              <a:avLst/>
              <a:gdLst/>
              <a:ahLst/>
              <a:cxnLst/>
              <a:rect l="l" t="t" r="r" b="b"/>
              <a:pathLst>
                <a:path w="22352000" h="9652000">
                  <a:moveTo>
                    <a:pt x="0" y="0"/>
                  </a:moveTo>
                  <a:lnTo>
                    <a:pt x="22352000" y="0"/>
                  </a:lnTo>
                  <a:lnTo>
                    <a:pt x="22352000" y="9652000"/>
                  </a:lnTo>
                  <a:lnTo>
                    <a:pt x="0" y="9652000"/>
                  </a:lnTo>
                  <a:close/>
                </a:path>
              </a:pathLst>
            </a:custGeom>
            <a:solidFill>
              <a:srgbClr val="F4F8FC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95250"/>
              <a:ext cx="22352000" cy="9747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Seorang pemain baseball menarik tangannya ke belakang saat menangkap bola     </a:t>
              </a:r>
            </a:p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menggunakan glove. Tujuan utama gerakan tersebut adalah …</a:t>
              </a:r>
            </a:p>
            <a:p>
              <a:pPr algn="l">
                <a:lnSpc>
                  <a:spcPts val="4900"/>
                </a:lnSpc>
              </a:pPr>
              <a:endPara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A. Memperbesar perubahan momentum bola.</a:t>
              </a:r>
            </a:p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B. Memperbesar kecepatan bola.</a:t>
              </a:r>
            </a:p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C. Memperpanjang waktu kontak sehingga gaya tumbukan berkurang.</a:t>
              </a:r>
            </a:p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D. Memperpendek waktu kontak agar bola cepat berhenti.</a:t>
              </a:r>
            </a:p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  E. Menghilangkan momentum bola tanpa impuls.</a:t>
              </a:r>
            </a:p>
            <a:p>
              <a:pPr algn="l">
                <a:lnSpc>
                  <a:spcPts val="4900"/>
                </a:lnSpc>
              </a:pPr>
              <a:endParaRPr lang="en-US" sz="35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525834" y="2333625"/>
            <a:ext cx="7402359" cy="5795645"/>
          </a:xfrm>
          <a:custGeom>
            <a:avLst/>
            <a:gdLst/>
            <a:ahLst/>
            <a:cxnLst/>
            <a:rect l="l" t="t" r="r" b="b"/>
            <a:pathLst>
              <a:path w="7402359" h="5795645">
                <a:moveTo>
                  <a:pt x="0" y="0"/>
                </a:moveTo>
                <a:lnTo>
                  <a:pt x="7402358" y="0"/>
                </a:lnTo>
                <a:lnTo>
                  <a:pt x="7402358" y="5795645"/>
                </a:lnTo>
                <a:lnTo>
                  <a:pt x="0" y="5795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2500" y="94297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PEMBAHASAN SOAL 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750" y="2295525"/>
            <a:ext cx="2857500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168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KUNCI  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7750" y="3324225"/>
            <a:ext cx="7429500" cy="775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85"/>
              </a:lnSpc>
            </a:pPr>
            <a:r>
              <a:rPr lang="en-US" sz="5700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 = Δp = F Δt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7750" y="4819650"/>
            <a:ext cx="7524750" cy="3309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Untuk perubahan momentum yang sama, memperpanjang waktu kontak (Δt) membuat gaya rata-rata F menjadi lebih kecil. Glove dan gerakan tangan ke belakang membantu mengurangi gaya tumbukan pada tangan.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42975"/>
            <a:ext cx="14287500" cy="52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90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TUJUAN PEMBELAJARAN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2047875"/>
            <a:ext cx="16383000" cy="2286000"/>
            <a:chOff x="0" y="0"/>
            <a:chExt cx="21844000" cy="3048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844000" cy="3048000"/>
            </a:xfrm>
            <a:custGeom>
              <a:avLst/>
              <a:gdLst/>
              <a:ahLst/>
              <a:cxnLst/>
              <a:rect l="l" t="t" r="r" b="b"/>
              <a:pathLst>
                <a:path w="21844000" h="3048000">
                  <a:moveTo>
                    <a:pt x="0" y="0"/>
                  </a:moveTo>
                  <a:lnTo>
                    <a:pt x="21844000" y="0"/>
                  </a:lnTo>
                  <a:lnTo>
                    <a:pt x="21844000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E4F2FB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844000" cy="3086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7750" y="4857750"/>
            <a:ext cx="5238750" cy="3429000"/>
            <a:chOff x="0" y="0"/>
            <a:chExt cx="6985000" cy="4572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85000" cy="4572000"/>
            </a:xfrm>
            <a:custGeom>
              <a:avLst/>
              <a:gdLst/>
              <a:ahLst/>
              <a:cxnLst/>
              <a:rect l="l" t="t" r="r" b="b"/>
              <a:pathLst>
                <a:path w="6985000" h="4572000">
                  <a:moveTo>
                    <a:pt x="0" y="0"/>
                  </a:moveTo>
                  <a:lnTo>
                    <a:pt x="6985000" y="0"/>
                  </a:lnTo>
                  <a:lnTo>
                    <a:pt x="6985000" y="4572000"/>
                  </a:lnTo>
                  <a:lnTo>
                    <a:pt x="0" y="4572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985000" cy="461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24625" y="4857750"/>
            <a:ext cx="5238750" cy="3429000"/>
            <a:chOff x="0" y="0"/>
            <a:chExt cx="6985000" cy="4572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85000" cy="4572000"/>
            </a:xfrm>
            <a:custGeom>
              <a:avLst/>
              <a:gdLst/>
              <a:ahLst/>
              <a:cxnLst/>
              <a:rect l="l" t="t" r="r" b="b"/>
              <a:pathLst>
                <a:path w="6985000" h="4572000">
                  <a:moveTo>
                    <a:pt x="0" y="0"/>
                  </a:moveTo>
                  <a:lnTo>
                    <a:pt x="6985000" y="0"/>
                  </a:lnTo>
                  <a:lnTo>
                    <a:pt x="6985000" y="4572000"/>
                  </a:lnTo>
                  <a:lnTo>
                    <a:pt x="0" y="4572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6985000" cy="461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01500" y="4857750"/>
            <a:ext cx="5238750" cy="3429000"/>
            <a:chOff x="0" y="0"/>
            <a:chExt cx="6985000" cy="4572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85000" cy="4572000"/>
            </a:xfrm>
            <a:custGeom>
              <a:avLst/>
              <a:gdLst/>
              <a:ahLst/>
              <a:cxnLst/>
              <a:rect l="l" t="t" r="r" b="b"/>
              <a:pathLst>
                <a:path w="6985000" h="4572000">
                  <a:moveTo>
                    <a:pt x="0" y="0"/>
                  </a:moveTo>
                  <a:lnTo>
                    <a:pt x="6985000" y="0"/>
                  </a:lnTo>
                  <a:lnTo>
                    <a:pt x="6985000" y="4572000"/>
                  </a:lnTo>
                  <a:lnTo>
                    <a:pt x="0" y="4572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6985000" cy="461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33500" y="2295525"/>
            <a:ext cx="15621000" cy="1837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2"/>
              </a:lnSpc>
            </a:pPr>
            <a:r>
              <a:rPr lang="en-US" sz="3449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Peserta didik mampu menganalisis hubungan antara gaya, gerak, momentum, dan impuls berdasarkan Hukum Newton untuk menjelaskan berbagai fenomena dalam kehidupan sehari-hari secara tepat.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28750" y="5105400"/>
            <a:ext cx="4476750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01.</a:t>
            </a:r>
          </a:p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Mengidentifikasi penerapan Hukum Newton pada berbagai fenomena dalam kehidupan sehari-hari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05625" y="5105400"/>
            <a:ext cx="4476750" cy="297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02.</a:t>
            </a:r>
          </a:p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Menganalisis pengaruh gaya terhadap perubahan kecepatan, arah, dan gerak suatu benda menggunakan Hukum Newton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382500" y="5105400"/>
            <a:ext cx="4476750" cy="2476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03.</a:t>
            </a:r>
          </a:p>
          <a:p>
            <a:pPr algn="l">
              <a:lnSpc>
                <a:spcPts val="3900"/>
              </a:lnSpc>
            </a:pPr>
            <a:r>
              <a:rPr lang="en-US" sz="3000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Menjelaskan fenomena tumbukan menggunakan konsep momentum dan impuls secara ilmiah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638175"/>
            <a:ext cx="6667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55B7E8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KERANGKA KESELARASAN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1162050"/>
            <a:ext cx="9525000" cy="70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55"/>
              </a:lnSpc>
            </a:pPr>
            <a:r>
              <a:rPr lang="en-US" sz="51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BACKWARD DESIGN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00" y="2057400"/>
            <a:ext cx="16287750" cy="124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4"/>
              </a:lnSpc>
            </a:pPr>
            <a:r>
              <a:rPr lang="en-US" sz="3849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Mulai dari hasil akhir yang diharapkan—lalu rancang bukti belajar dan pengalaman belajar.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47750" y="4476750"/>
            <a:ext cx="4762500" cy="2190750"/>
            <a:chOff x="0" y="0"/>
            <a:chExt cx="6350000" cy="2921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2921000"/>
            </a:xfrm>
            <a:custGeom>
              <a:avLst/>
              <a:gdLst/>
              <a:ahLst/>
              <a:cxnLst/>
              <a:rect l="l" t="t" r="r" b="b"/>
              <a:pathLst>
                <a:path w="6350000" h="2921000">
                  <a:moveTo>
                    <a:pt x="25400" y="0"/>
                  </a:moveTo>
                  <a:lnTo>
                    <a:pt x="6324600" y="0"/>
                  </a:lnTo>
                  <a:cubicBezTo>
                    <a:pt x="6338628" y="0"/>
                    <a:pt x="6350000" y="11372"/>
                    <a:pt x="6350000" y="25400"/>
                  </a:cubicBezTo>
                  <a:lnTo>
                    <a:pt x="6350000" y="2895600"/>
                  </a:lnTo>
                  <a:cubicBezTo>
                    <a:pt x="6350000" y="2909628"/>
                    <a:pt x="6338628" y="2921000"/>
                    <a:pt x="6324600" y="2921000"/>
                  </a:cubicBezTo>
                  <a:lnTo>
                    <a:pt x="25400" y="2921000"/>
                  </a:lnTo>
                  <a:cubicBezTo>
                    <a:pt x="11372" y="2921000"/>
                    <a:pt x="0" y="2909628"/>
                    <a:pt x="0" y="2895600"/>
                  </a:cubicBez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6350000" cy="2892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799" b="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TUJUAN</a:t>
              </a:r>
            </a:p>
            <a:p>
              <a:pPr algn="ctr">
                <a:lnSpc>
                  <a:spcPts val="3079"/>
                </a:lnSpc>
              </a:pPr>
              <a:r>
                <a:rPr lang="en-US" sz="2799" b="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PEMBELAJARAN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5905500" y="5572125"/>
            <a:ext cx="714375" cy="0"/>
          </a:xfrm>
          <a:prstGeom prst="line">
            <a:avLst/>
          </a:prstGeom>
          <a:ln w="76200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6762750" y="4476750"/>
            <a:ext cx="4762500" cy="2190750"/>
            <a:chOff x="0" y="0"/>
            <a:chExt cx="6350000" cy="2921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2921000"/>
            </a:xfrm>
            <a:custGeom>
              <a:avLst/>
              <a:gdLst/>
              <a:ahLst/>
              <a:cxnLst/>
              <a:rect l="l" t="t" r="r" b="b"/>
              <a:pathLst>
                <a:path w="6350000" h="2921000">
                  <a:moveTo>
                    <a:pt x="25400" y="0"/>
                  </a:moveTo>
                  <a:lnTo>
                    <a:pt x="6324600" y="0"/>
                  </a:lnTo>
                  <a:cubicBezTo>
                    <a:pt x="6338628" y="0"/>
                    <a:pt x="6350000" y="11372"/>
                    <a:pt x="6350000" y="25400"/>
                  </a:cubicBezTo>
                  <a:lnTo>
                    <a:pt x="6350000" y="2895600"/>
                  </a:lnTo>
                  <a:cubicBezTo>
                    <a:pt x="6350000" y="2909628"/>
                    <a:pt x="6338628" y="2921000"/>
                    <a:pt x="6324600" y="2921000"/>
                  </a:cubicBezTo>
                  <a:lnTo>
                    <a:pt x="25400" y="2921000"/>
                  </a:lnTo>
                  <a:cubicBezTo>
                    <a:pt x="11372" y="2921000"/>
                    <a:pt x="0" y="2909628"/>
                    <a:pt x="0" y="2895600"/>
                  </a:cubicBez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6350000" cy="2892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799" b="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ASESMEN</a:t>
              </a:r>
            </a:p>
            <a:p>
              <a:pPr algn="ctr">
                <a:lnSpc>
                  <a:spcPts val="3079"/>
                </a:lnSpc>
              </a:pPr>
              <a:r>
                <a:rPr lang="en-US" sz="2799" b="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FORMATIF &amp; SUMATIF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11620500" y="5572125"/>
            <a:ext cx="714375" cy="0"/>
          </a:xfrm>
          <a:prstGeom prst="line">
            <a:avLst/>
          </a:prstGeom>
          <a:ln w="76200" cap="flat">
            <a:solidFill>
              <a:srgbClr val="F2C14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12477750" y="4476750"/>
            <a:ext cx="4762500" cy="2190750"/>
            <a:chOff x="0" y="0"/>
            <a:chExt cx="6350000" cy="2921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2921000"/>
            </a:xfrm>
            <a:custGeom>
              <a:avLst/>
              <a:gdLst/>
              <a:ahLst/>
              <a:cxnLst/>
              <a:rect l="l" t="t" r="r" b="b"/>
              <a:pathLst>
                <a:path w="6350000" h="2921000">
                  <a:moveTo>
                    <a:pt x="25400" y="0"/>
                  </a:moveTo>
                  <a:lnTo>
                    <a:pt x="6324600" y="0"/>
                  </a:lnTo>
                  <a:cubicBezTo>
                    <a:pt x="6338628" y="0"/>
                    <a:pt x="6350000" y="11372"/>
                    <a:pt x="6350000" y="25400"/>
                  </a:cubicBezTo>
                  <a:lnTo>
                    <a:pt x="6350000" y="2895600"/>
                  </a:lnTo>
                  <a:cubicBezTo>
                    <a:pt x="6350000" y="2909628"/>
                    <a:pt x="6338628" y="2921000"/>
                    <a:pt x="6324600" y="2921000"/>
                  </a:cubicBezTo>
                  <a:lnTo>
                    <a:pt x="25400" y="2921000"/>
                  </a:lnTo>
                  <a:cubicBezTo>
                    <a:pt x="11372" y="2921000"/>
                    <a:pt x="0" y="2909628"/>
                    <a:pt x="0" y="2895600"/>
                  </a:cubicBez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6350000" cy="2892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799" b="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AKTIVITAS</a:t>
              </a:r>
            </a:p>
            <a:p>
              <a:pPr algn="ctr">
                <a:lnSpc>
                  <a:spcPts val="3079"/>
                </a:lnSpc>
              </a:pPr>
              <a:r>
                <a:rPr lang="en-US" sz="2799" b="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PEMBELAJARAN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666270" y="8507412"/>
            <a:ext cx="10955460" cy="750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2"/>
              </a:lnSpc>
            </a:pPr>
            <a:r>
              <a:rPr lang="en-US" sz="4624" b="1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Memahami  •  Mengaplikasi  •  Merefleksi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33450"/>
            <a:ext cx="14287500" cy="46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2"/>
              </a:lnSpc>
            </a:pPr>
            <a:r>
              <a:rPr lang="en-US" sz="34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ASESMEN DAN AKTIVITAS PEMBELAJARAN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2238375"/>
            <a:ext cx="5143500" cy="6667500"/>
            <a:chOff x="0" y="0"/>
            <a:chExt cx="6858000" cy="889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58000" cy="8890000"/>
            </a:xfrm>
            <a:custGeom>
              <a:avLst/>
              <a:gdLst/>
              <a:ahLst/>
              <a:cxnLst/>
              <a:rect l="l" t="t" r="r" b="b"/>
              <a:pathLst>
                <a:path w="6858000" h="8890000">
                  <a:moveTo>
                    <a:pt x="0" y="0"/>
                  </a:moveTo>
                  <a:lnTo>
                    <a:pt x="6858000" y="0"/>
                  </a:lnTo>
                  <a:lnTo>
                    <a:pt x="68580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858000" cy="892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2500" y="2238375"/>
            <a:ext cx="5143500" cy="1000125"/>
            <a:chOff x="0" y="0"/>
            <a:chExt cx="6858000" cy="1333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58000" cy="1333500"/>
            </a:xfrm>
            <a:custGeom>
              <a:avLst/>
              <a:gdLst/>
              <a:ahLst/>
              <a:cxnLst/>
              <a:rect l="l" t="t" r="r" b="b"/>
              <a:pathLst>
                <a:path w="6858000" h="1333500">
                  <a:moveTo>
                    <a:pt x="0" y="0"/>
                  </a:moveTo>
                  <a:lnTo>
                    <a:pt x="6858000" y="0"/>
                  </a:lnTo>
                  <a:lnTo>
                    <a:pt x="68580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858000" cy="137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72250" y="2238375"/>
            <a:ext cx="5143500" cy="6667500"/>
            <a:chOff x="0" y="0"/>
            <a:chExt cx="6858000" cy="889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58000" cy="8890000"/>
            </a:xfrm>
            <a:custGeom>
              <a:avLst/>
              <a:gdLst/>
              <a:ahLst/>
              <a:cxnLst/>
              <a:rect l="l" t="t" r="r" b="b"/>
              <a:pathLst>
                <a:path w="6858000" h="8890000">
                  <a:moveTo>
                    <a:pt x="0" y="0"/>
                  </a:moveTo>
                  <a:lnTo>
                    <a:pt x="6858000" y="0"/>
                  </a:lnTo>
                  <a:lnTo>
                    <a:pt x="68580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6858000" cy="892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72250" y="2238375"/>
            <a:ext cx="5143500" cy="1000125"/>
            <a:chOff x="0" y="0"/>
            <a:chExt cx="6858000" cy="1333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858000" cy="1333500"/>
            </a:xfrm>
            <a:custGeom>
              <a:avLst/>
              <a:gdLst/>
              <a:ahLst/>
              <a:cxnLst/>
              <a:rect l="l" t="t" r="r" b="b"/>
              <a:pathLst>
                <a:path w="6858000" h="1333500">
                  <a:moveTo>
                    <a:pt x="0" y="0"/>
                  </a:moveTo>
                  <a:lnTo>
                    <a:pt x="6858000" y="0"/>
                  </a:lnTo>
                  <a:lnTo>
                    <a:pt x="68580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3189C9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6858000" cy="137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192000" y="2238375"/>
            <a:ext cx="5143500" cy="6667500"/>
            <a:chOff x="0" y="0"/>
            <a:chExt cx="6858000" cy="889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858000" cy="8890000"/>
            </a:xfrm>
            <a:custGeom>
              <a:avLst/>
              <a:gdLst/>
              <a:ahLst/>
              <a:cxnLst/>
              <a:rect l="l" t="t" r="r" b="b"/>
              <a:pathLst>
                <a:path w="6858000" h="8890000">
                  <a:moveTo>
                    <a:pt x="0" y="0"/>
                  </a:moveTo>
                  <a:lnTo>
                    <a:pt x="6858000" y="0"/>
                  </a:lnTo>
                  <a:lnTo>
                    <a:pt x="68580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858000" cy="892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192000" y="2238375"/>
            <a:ext cx="5143500" cy="1000125"/>
            <a:chOff x="0" y="0"/>
            <a:chExt cx="6858000" cy="13335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858000" cy="1333500"/>
            </a:xfrm>
            <a:custGeom>
              <a:avLst/>
              <a:gdLst/>
              <a:ahLst/>
              <a:cxnLst/>
              <a:rect l="l" t="t" r="r" b="b"/>
              <a:pathLst>
                <a:path w="6858000" h="1333500">
                  <a:moveTo>
                    <a:pt x="0" y="0"/>
                  </a:moveTo>
                  <a:lnTo>
                    <a:pt x="6858000" y="0"/>
                  </a:lnTo>
                  <a:lnTo>
                    <a:pt x="68580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858000" cy="1371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85875" y="2600325"/>
            <a:ext cx="4476750" cy="353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7"/>
              </a:lnSpc>
            </a:pPr>
            <a:r>
              <a:rPr lang="en-US" sz="254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ASESMEN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81125" y="3638550"/>
            <a:ext cx="4286250" cy="3952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1"/>
              </a:lnSpc>
            </a:pPr>
            <a:r>
              <a:rPr lang="en-US" sz="2724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FORMATIF</a:t>
            </a:r>
          </a:p>
          <a:p>
            <a:pPr algn="l">
              <a:lnSpc>
                <a:spcPts val="3951"/>
              </a:lnSpc>
            </a:pPr>
            <a:r>
              <a:rPr lang="en-US" sz="2724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Observasi diskusi • kuis formatif • exit ticket</a:t>
            </a:r>
          </a:p>
          <a:p>
            <a:pPr algn="l">
              <a:lnSpc>
                <a:spcPts val="3951"/>
              </a:lnSpc>
            </a:pPr>
            <a:endParaRPr lang="en-US" sz="2724">
              <a:solidFill>
                <a:srgbClr val="10253E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algn="l">
              <a:lnSpc>
                <a:spcPts val="3951"/>
              </a:lnSpc>
            </a:pPr>
            <a:r>
              <a:rPr lang="en-US" sz="2724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SUMATIF</a:t>
            </a:r>
          </a:p>
          <a:p>
            <a:pPr algn="l">
              <a:lnSpc>
                <a:spcPts val="3951"/>
              </a:lnSpc>
            </a:pPr>
            <a:r>
              <a:rPr lang="en-US" sz="2724">
                <a:solidFill>
                  <a:srgbClr val="10253E"/>
                </a:solidFill>
                <a:latin typeface="Source Sans 3"/>
                <a:ea typeface="Source Sans 3"/>
                <a:cs typeface="Source Sans 3"/>
                <a:sym typeface="Source Sans 3"/>
              </a:rPr>
              <a:t>Tes kontekstual: pilihan ganda kompleks &amp; uraian singkat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905625" y="2600325"/>
            <a:ext cx="4476750" cy="353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7"/>
              </a:lnSpc>
            </a:pPr>
            <a:r>
              <a:rPr lang="en-US" sz="254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MENGAPLIKASI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000875" y="3638550"/>
            <a:ext cx="4286250" cy="345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4"/>
              </a:lnSpc>
            </a:pPr>
            <a:r>
              <a:rPr lang="en-US" sz="272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LKPD kasus kontekstual</a:t>
            </a:r>
          </a:p>
          <a:p>
            <a:pPr algn="l">
              <a:lnSpc>
                <a:spcPts val="3944"/>
              </a:lnSpc>
            </a:pPr>
            <a:endParaRPr lang="en-US" sz="2720" b="1">
              <a:solidFill>
                <a:srgbClr val="10253E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3944"/>
              </a:lnSpc>
            </a:pPr>
            <a:r>
              <a:rPr lang="en-US" sz="272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Menghitung perubahan kondisi gerak</a:t>
            </a:r>
          </a:p>
          <a:p>
            <a:pPr algn="l">
              <a:lnSpc>
                <a:spcPts val="3944"/>
              </a:lnSpc>
            </a:pPr>
            <a:endParaRPr lang="en-US" sz="2720" b="1">
              <a:solidFill>
                <a:srgbClr val="10253E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3944"/>
              </a:lnSpc>
            </a:pPr>
            <a:r>
              <a:rPr lang="en-US" sz="272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Presentasi analisis kelompok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525375" y="2600325"/>
            <a:ext cx="4476750" cy="353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7"/>
              </a:lnSpc>
            </a:pPr>
            <a:r>
              <a:rPr lang="en-US" sz="254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MEMAHAMI &amp; MEREFLEKSI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620625" y="3638550"/>
            <a:ext cx="4286250" cy="444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4"/>
              </a:lnSpc>
            </a:pPr>
            <a:r>
              <a:rPr lang="en-US" sz="272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Video/simulasi Hukum Newton</a:t>
            </a:r>
          </a:p>
          <a:p>
            <a:pPr algn="l">
              <a:lnSpc>
                <a:spcPts val="3944"/>
              </a:lnSpc>
            </a:pPr>
            <a:endParaRPr lang="en-US" sz="2720" b="1">
              <a:solidFill>
                <a:srgbClr val="10253E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3944"/>
              </a:lnSpc>
            </a:pPr>
            <a:r>
              <a:rPr lang="en-US" sz="272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Diskusi fenomena sehari-hari</a:t>
            </a:r>
          </a:p>
          <a:p>
            <a:pPr algn="l">
              <a:lnSpc>
                <a:spcPts val="3944"/>
              </a:lnSpc>
            </a:pPr>
            <a:endParaRPr lang="en-US" sz="2720" b="1">
              <a:solidFill>
                <a:srgbClr val="10253E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3944"/>
              </a:lnSpc>
            </a:pPr>
            <a:r>
              <a:rPr lang="en-US" sz="2720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Refleksi konsep, kesalahan analisis, dan penerapan dinamika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4297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REFLEKSI KESELARASAN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2286000"/>
            <a:ext cx="7239000" cy="2667000"/>
            <a:chOff x="0" y="0"/>
            <a:chExt cx="9652000" cy="355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52000" cy="3556000"/>
            </a:xfrm>
            <a:custGeom>
              <a:avLst/>
              <a:gdLst/>
              <a:ahLst/>
              <a:cxnLst/>
              <a:rect l="l" t="t" r="r" b="b"/>
              <a:pathLst>
                <a:path w="9652000" h="3556000">
                  <a:moveTo>
                    <a:pt x="0" y="0"/>
                  </a:moveTo>
                  <a:lnTo>
                    <a:pt x="9652000" y="0"/>
                  </a:lnTo>
                  <a:lnTo>
                    <a:pt x="9652000" y="3556000"/>
                  </a:lnTo>
                  <a:lnTo>
                    <a:pt x="0" y="3556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6520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0" y="2286000"/>
            <a:ext cx="7239000" cy="2667000"/>
            <a:chOff x="0" y="0"/>
            <a:chExt cx="9652000" cy="355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52000" cy="3556000"/>
            </a:xfrm>
            <a:custGeom>
              <a:avLst/>
              <a:gdLst/>
              <a:ahLst/>
              <a:cxnLst/>
              <a:rect l="l" t="t" r="r" b="b"/>
              <a:pathLst>
                <a:path w="9652000" h="3556000">
                  <a:moveTo>
                    <a:pt x="0" y="0"/>
                  </a:moveTo>
                  <a:lnTo>
                    <a:pt x="9652000" y="0"/>
                  </a:lnTo>
                  <a:lnTo>
                    <a:pt x="9652000" y="3556000"/>
                  </a:lnTo>
                  <a:lnTo>
                    <a:pt x="0" y="3556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6520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2500" y="5715000"/>
            <a:ext cx="7239000" cy="2667000"/>
            <a:chOff x="0" y="0"/>
            <a:chExt cx="9652000" cy="3556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652000" cy="3556000"/>
            </a:xfrm>
            <a:custGeom>
              <a:avLst/>
              <a:gdLst/>
              <a:ahLst/>
              <a:cxnLst/>
              <a:rect l="l" t="t" r="r" b="b"/>
              <a:pathLst>
                <a:path w="9652000" h="3556000">
                  <a:moveTo>
                    <a:pt x="0" y="0"/>
                  </a:moveTo>
                  <a:lnTo>
                    <a:pt x="9652000" y="0"/>
                  </a:lnTo>
                  <a:lnTo>
                    <a:pt x="9652000" y="3556000"/>
                  </a:lnTo>
                  <a:lnTo>
                    <a:pt x="0" y="3556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6520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44000" y="5715000"/>
            <a:ext cx="7239000" cy="2667000"/>
            <a:chOff x="0" y="0"/>
            <a:chExt cx="9652000" cy="3556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652000" cy="3556000"/>
            </a:xfrm>
            <a:custGeom>
              <a:avLst/>
              <a:gdLst/>
              <a:ahLst/>
              <a:cxnLst/>
              <a:rect l="l" t="t" r="r" b="b"/>
              <a:pathLst>
                <a:path w="9652000" h="3556000">
                  <a:moveTo>
                    <a:pt x="0" y="0"/>
                  </a:moveTo>
                  <a:lnTo>
                    <a:pt x="9652000" y="0"/>
                  </a:lnTo>
                  <a:lnTo>
                    <a:pt x="9652000" y="3556000"/>
                  </a:lnTo>
                  <a:lnTo>
                    <a:pt x="0" y="3556000"/>
                  </a:lnTo>
                  <a:close/>
                </a:path>
              </a:pathLst>
            </a:custGeom>
            <a:solidFill>
              <a:srgbClr val="1261A0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96520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81125" y="2705100"/>
            <a:ext cx="952500" cy="387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850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76500" y="2943225"/>
            <a:ext cx="514350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999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Kesesuaian TP dengan</a:t>
            </a:r>
          </a:p>
          <a:p>
            <a:pPr algn="l">
              <a:lnSpc>
                <a:spcPts val="3149"/>
              </a:lnSpc>
            </a:pPr>
            <a:r>
              <a:rPr lang="en-US" sz="2999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kesenjangan TKA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72625" y="2705100"/>
            <a:ext cx="952500" cy="387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850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68000" y="2943225"/>
            <a:ext cx="51435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999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Kecukupan asesmen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81125" y="6134100"/>
            <a:ext cx="952500" cy="387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850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76500" y="6372225"/>
            <a:ext cx="514350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300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Keberagaman dan kekontekstualan</a:t>
            </a:r>
          </a:p>
          <a:p>
            <a:pPr algn="l">
              <a:lnSpc>
                <a:spcPts val="3150"/>
              </a:lnSpc>
            </a:pPr>
            <a:r>
              <a:rPr lang="en-US" sz="300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aktivitas pembelajaran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72625" y="6134100"/>
            <a:ext cx="952500" cy="387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850" b="1">
                <a:solidFill>
                  <a:srgbClr val="55B7E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68000" y="6372225"/>
            <a:ext cx="514350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30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Bagian paling sulit dalam</a:t>
            </a:r>
          </a:p>
          <a:p>
            <a:pPr algn="l">
              <a:lnSpc>
                <a:spcPts val="3150"/>
              </a:lnSpc>
            </a:pPr>
            <a:r>
              <a:rPr lang="en-US" sz="30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membangun keselarasan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428625"/>
            <a:ext cx="85725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b="1" spc="135">
                <a:solidFill>
                  <a:srgbClr val="1261A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TKA FISIKA • SMA NEGERI 2 PEUSANGAN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942975"/>
            <a:ext cx="14287500" cy="58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b="1">
                <a:solidFill>
                  <a:srgbClr val="10253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KESIMPULAN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2500" y="1619250"/>
            <a:ext cx="16383000" cy="38100"/>
            <a:chOff x="0" y="0"/>
            <a:chExt cx="21844000" cy="50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44000" cy="50800"/>
            </a:xfrm>
            <a:custGeom>
              <a:avLst/>
              <a:gdLst/>
              <a:ahLst/>
              <a:cxnLst/>
              <a:rect l="l" t="t" r="r" b="b"/>
              <a:pathLst>
                <a:path w="21844000" h="50800">
                  <a:moveTo>
                    <a:pt x="0" y="0"/>
                  </a:moveTo>
                  <a:lnTo>
                    <a:pt x="21844000" y="0"/>
                  </a:lnTo>
                  <a:lnTo>
                    <a:pt x="218440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55B7E8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1844000" cy="88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2500" y="2095500"/>
            <a:ext cx="16383000" cy="1619250"/>
            <a:chOff x="0" y="0"/>
            <a:chExt cx="21844000" cy="2159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844000" cy="2159000"/>
            </a:xfrm>
            <a:custGeom>
              <a:avLst/>
              <a:gdLst/>
              <a:ahLst/>
              <a:cxnLst/>
              <a:rect l="l" t="t" r="r" b="b"/>
              <a:pathLst>
                <a:path w="21844000" h="2159000">
                  <a:moveTo>
                    <a:pt x="0" y="0"/>
                  </a:moveTo>
                  <a:lnTo>
                    <a:pt x="21844000" y="0"/>
                  </a:lnTo>
                  <a:lnTo>
                    <a:pt x="21844000" y="2159000"/>
                  </a:lnTo>
                  <a:lnTo>
                    <a:pt x="0" y="2159000"/>
                  </a:lnTo>
                  <a:close/>
                </a:path>
              </a:pathLst>
            </a:custGeom>
            <a:solidFill>
              <a:srgbClr val="E4F2FB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844000" cy="219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47750" y="2701052"/>
            <a:ext cx="16192500" cy="66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1"/>
              </a:lnSpc>
            </a:pPr>
            <a:r>
              <a:rPr lang="en-US" sz="4924" b="1">
                <a:solidFill>
                  <a:srgbClr val="1261A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GAYA → GERAK → MOMENTUM → IMPULS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7820" y="4367856"/>
            <a:ext cx="17872360" cy="2687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77"/>
              </a:lnSpc>
            </a:pPr>
            <a:r>
              <a:rPr lang="en-US" sz="294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1.  Kompetensi analisis fenomena dan masalah kontekstual perlu diperkuat.</a:t>
            </a:r>
          </a:p>
          <a:p>
            <a:pPr algn="l">
              <a:lnSpc>
                <a:spcPts val="4277"/>
              </a:lnSpc>
            </a:pPr>
            <a:endParaRPr lang="en-US" sz="2949" b="1">
              <a:solidFill>
                <a:srgbClr val="10253E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4277"/>
              </a:lnSpc>
            </a:pPr>
            <a:r>
              <a:rPr lang="en-US" sz="294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2.  Hukum Newton terhubung erat dengan momentum dan impuls sebagai dasar pemahaman konsep.</a:t>
            </a:r>
          </a:p>
          <a:p>
            <a:pPr algn="l">
              <a:lnSpc>
                <a:spcPts val="4277"/>
              </a:lnSpc>
            </a:pPr>
            <a:endParaRPr lang="en-US" sz="2949" b="1">
              <a:solidFill>
                <a:srgbClr val="10253E"/>
              </a:solidFill>
              <a:latin typeface="Source Sans 3 Bold"/>
              <a:ea typeface="Source Sans 3 Bold"/>
              <a:cs typeface="Source Sans 3 Bold"/>
              <a:sym typeface="Source Sans 3 Bold"/>
            </a:endParaRPr>
          </a:p>
          <a:p>
            <a:pPr algn="l">
              <a:lnSpc>
                <a:spcPts val="4277"/>
              </a:lnSpc>
            </a:pPr>
            <a:r>
              <a:rPr lang="en-US" sz="2949" b="1">
                <a:solidFill>
                  <a:srgbClr val="10253E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3.  Keselarasan tujuan pembelajaran, asesmen, dan aktivitas pembelajaran menentukan hasil yang optimal.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343A09-3174-2EFF-D195-A4E0CA1A3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B33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71B33">
                <a:alpha val="66667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905750" y="4095750"/>
            <a:ext cx="2476500" cy="57150"/>
            <a:chOff x="0" y="0"/>
            <a:chExt cx="3302000" cy="76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02000" cy="76200"/>
            </a:xfrm>
            <a:custGeom>
              <a:avLst/>
              <a:gdLst/>
              <a:ahLst/>
              <a:cxnLst/>
              <a:rect l="l" t="t" r="r" b="b"/>
              <a:pathLst>
                <a:path w="3302000" h="76200">
                  <a:moveTo>
                    <a:pt x="0" y="0"/>
                  </a:moveTo>
                  <a:lnTo>
                    <a:pt x="3302000" y="0"/>
                  </a:lnTo>
                  <a:lnTo>
                    <a:pt x="3302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302000" cy="114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76500" y="2562225"/>
            <a:ext cx="13335000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49"/>
              </a:lnSpc>
            </a:pPr>
            <a:r>
              <a:rPr lang="en-US" sz="1299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TERIMA KASIH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81500" y="5103971"/>
            <a:ext cx="9525000" cy="1937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7200" b="1">
                <a:solidFill>
                  <a:srgbClr val="55B7E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PEMBAHASAN TKA FISIKA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39286" y="7591425"/>
            <a:ext cx="14409428" cy="166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0"/>
              </a:lnSpc>
            </a:pPr>
            <a:r>
              <a:rPr lang="en-US" sz="4500" b="1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Nurfarida, S.Pd  •  Dra. Khairuna  •  Nita Zahara, S.Pd, MM</a:t>
            </a:r>
          </a:p>
          <a:p>
            <a:pPr algn="ctr">
              <a:lnSpc>
                <a:spcPts val="6750"/>
              </a:lnSpc>
            </a:pPr>
            <a:r>
              <a:rPr lang="en-US" sz="4500" b="1">
                <a:solidFill>
                  <a:srgbClr val="FFFFFF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SMA NEGERI 2 PEUSANGAN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906</Words>
  <Application>Microsoft Office PowerPoint</Application>
  <PresentationFormat>Custom</PresentationFormat>
  <Paragraphs>132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Source Sans 3</vt:lpstr>
      <vt:lpstr>Arial</vt:lpstr>
      <vt:lpstr>League Spartan</vt:lpstr>
      <vt:lpstr>Calibri</vt:lpstr>
      <vt:lpstr>Arimo</vt:lpstr>
      <vt:lpstr>Source Sans 3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CERMIN DATA HASIL TKA S2P</dc:title>
  <cp:lastModifiedBy>Teuku Ampon Ahmad Bagas</cp:lastModifiedBy>
  <cp:revision>2</cp:revision>
  <dcterms:created xsi:type="dcterms:W3CDTF">2006-08-16T00:00:00Z</dcterms:created>
  <dcterms:modified xsi:type="dcterms:W3CDTF">2026-09-09T03:05:55Z</dcterms:modified>
  <dc:identifier>DAHUoLGfNVc</dc:identifier>
</cp:coreProperties>
</file>