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8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462" y="2368450"/>
            <a:ext cx="3267075" cy="352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50444" y="2949475"/>
            <a:ext cx="8891111" cy="6351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0" i="0" u="none">
                <a:solidFill>
                  <a:srgbClr val="FFFFFF"/>
                </a:solidFill>
                <a:latin typeface="Poppins ExtraBold"/>
              </a:rPr>
              <a:t>AI Gemini untuk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0750" y="3775174"/>
            <a:ext cx="7810500" cy="15152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Mengoptimalkan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 Peran Guru di Era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Kecerdasan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Buatan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: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Efisiensi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Administrasi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,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Inovasi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Kelas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, dan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Pembelajaran</a:t>
            </a:r>
            <a:r>
              <a:rPr sz="1575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75" b="0" i="0" u="none" dirty="0" err="1">
                <a:solidFill>
                  <a:srgbClr val="CBD5E1"/>
                </a:solidFill>
                <a:latin typeface="Plus Jakarta Sans"/>
              </a:rPr>
              <a:t>Berdiferensiasi</a:t>
            </a:r>
            <a:endParaRPr lang="en-US" sz="1575" b="0" i="0" u="none" dirty="0">
              <a:solidFill>
                <a:srgbClr val="CBD5E1"/>
              </a:solidFill>
              <a:latin typeface="Plus Jakarta Sans"/>
            </a:endParaRPr>
          </a:p>
          <a:p>
            <a:pPr algn="ctr">
              <a:lnSpc>
                <a:spcPts val="2362"/>
              </a:lnSpc>
            </a:pPr>
            <a:r>
              <a:rPr lang="en-ID" sz="1575" dirty="0">
                <a:solidFill>
                  <a:srgbClr val="CBD5E1"/>
                </a:solidFill>
                <a:latin typeface="Plus Jakarta Sans"/>
              </a:rPr>
              <a:t>By:</a:t>
            </a:r>
          </a:p>
          <a:p>
            <a:pPr algn="ctr">
              <a:lnSpc>
                <a:spcPts val="2362"/>
              </a:lnSpc>
            </a:pPr>
            <a:r>
              <a:rPr lang="en-ID" sz="1575" b="0" i="0" u="none" dirty="0">
                <a:solidFill>
                  <a:srgbClr val="CBD5E1"/>
                </a:solidFill>
                <a:latin typeface="Plus Jakarta Sans"/>
              </a:rPr>
              <a:t>Laila Fajriah, </a:t>
            </a:r>
            <a:r>
              <a:rPr lang="en-ID" sz="1575" b="0" i="0" u="none" dirty="0" err="1">
                <a:solidFill>
                  <a:srgbClr val="CBD5E1"/>
                </a:solidFill>
                <a:latin typeface="Plus Jakarta Sans"/>
              </a:rPr>
              <a:t>BHSc</a:t>
            </a:r>
            <a:r>
              <a:rPr lang="en-ID" sz="1575" b="0" i="0" u="none" dirty="0">
                <a:solidFill>
                  <a:srgbClr val="CBD5E1"/>
                </a:solidFill>
                <a:latin typeface="Plus Jakarta Sans"/>
              </a:rPr>
              <a:t>., MLIS.</a:t>
            </a:r>
          </a:p>
          <a:p>
            <a:pPr algn="ctr">
              <a:lnSpc>
                <a:spcPts val="2362"/>
              </a:lnSpc>
            </a:pPr>
            <a:r>
              <a:rPr lang="en-ID" sz="1575" dirty="0">
                <a:solidFill>
                  <a:srgbClr val="CBD5E1"/>
                </a:solidFill>
                <a:latin typeface="Plus Jakarta Sans"/>
              </a:rPr>
              <a:t>Guru BK SMKN 1 Banda Aceh</a:t>
            </a:r>
            <a:endParaRPr sz="1575" b="0" i="0" u="none" dirty="0">
              <a:solidFill>
                <a:srgbClr val="CBD5E1"/>
              </a:solidFill>
              <a:latin typeface="Plus Jakarta Sans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587" y="2473225"/>
            <a:ext cx="185737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2406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177950"/>
            <a:ext cx="56007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Model Kecerdasan Buatan Multimodal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587525"/>
            <a:ext cx="533400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Gemini adalah AI generasi terbaru buatan Google yang dirancang untuk memahami, mengolah, dan menggabungkan berbagai jenis informasi secara alami.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478708"/>
            <a:ext cx="5067300" cy="517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475569"/>
                </a:solidFill>
                <a:latin typeface="Plus Jakarta Sans"/>
              </a:rPr>
              <a:t>Multimodal: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Mampu memproses teks, gambar, audio, hingga kode pemrograman.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149030"/>
            <a:ext cx="5067300" cy="517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475569"/>
                </a:solidFill>
                <a:latin typeface="Plus Jakarta Sans"/>
              </a:rPr>
              <a:t>Terintegrasi Google: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Terkoneksi lancar dengan Docs, Drive, Slides, dan Gmail.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819352"/>
            <a:ext cx="5067300" cy="517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475569"/>
                </a:solidFill>
                <a:latin typeface="Plus Jakarta Sans"/>
              </a:rPr>
              <a:t>Informasi Real-time: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Menyajikan data aktual dan tepercaya berbasis pencarian Google.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033587"/>
            <a:ext cx="5314950" cy="3600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Apa Itu AI Gemini?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497758"/>
            <a:ext cx="142875" cy="1619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168080"/>
            <a:ext cx="142875" cy="1619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838402"/>
            <a:ext cx="142875" cy="161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87203"/>
            <a:ext cx="3505200" cy="289321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387203"/>
            <a:ext cx="3505200" cy="289321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00" y="2387203"/>
            <a:ext cx="3505200" cy="289321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75" y="2701528"/>
            <a:ext cx="514350" cy="514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8675" y="3406378"/>
            <a:ext cx="173021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Efisiensi Waktu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8675" y="3815953"/>
            <a:ext cx="2990850" cy="10358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Memangkas waktu penyusunan administrasi, RPP, dan bank soal hingga 50%, sehingga guru lebih fokus pada pendampingan siswa.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0575" y="2701528"/>
            <a:ext cx="51435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0575" y="3406378"/>
            <a:ext cx="175021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Berdiferensiasi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0575" y="3815953"/>
            <a:ext cx="2990850" cy="10358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Membuat variasi materi ajar dan tingkat kesulitan soal sesuai dengan beragam gaya belajar dan kemampuan siswa.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2475" y="2701528"/>
            <a:ext cx="514350" cy="514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72475" y="3406378"/>
            <a:ext cx="2510313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Rekan Diskusi Inovatif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2475" y="3815953"/>
            <a:ext cx="299085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Menjadi </a:t>
            </a:r>
            <a:r>
              <a:rPr sz="1275" b="0" i="1" u="none">
                <a:solidFill>
                  <a:srgbClr val="475569"/>
                </a:solidFill>
                <a:latin typeface="Plus Jakarta Sans"/>
              </a:rPr>
              <a:t>think-partner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guru dalam merancang ide proyek, simulasi kelas, dan studi kasus yang relevan.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550" y="2844403"/>
            <a:ext cx="22860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9162" y="2844403"/>
            <a:ext cx="257175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3925" y="2844403"/>
            <a:ext cx="171450" cy="228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Mengapa Guru Perlu AI?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16683"/>
            <a:ext cx="3505200" cy="263425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516683"/>
            <a:ext cx="3505200" cy="263425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00" y="2516683"/>
            <a:ext cx="3505200" cy="263425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75" y="2831008"/>
            <a:ext cx="514350" cy="514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8675" y="3535858"/>
            <a:ext cx="24003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1. Pra-Pembelajaran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8675" y="3945433"/>
            <a:ext cx="238125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• Menyusun Modul Ajar / RPP</a:t>
            </a:r>
            <a:r>
              <a:t>
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• Merancang Rubrik Penilaian</a:t>
            </a:r>
            <a:r>
              <a:t>
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• Membuat Bank Soal &amp; Latihan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0575" y="2831008"/>
            <a:ext cx="51435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0575" y="3535858"/>
            <a:ext cx="2510313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2. Saat Pembelajaran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0575" y="3945433"/>
            <a:ext cx="262890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• Pemantik diskusi interaktif</a:t>
            </a:r>
            <a:r>
              <a:t>
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• Studi kasus dunia nyata / industri</a:t>
            </a:r>
            <a:r>
              <a:t>
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• Asisten tanya-jawab siswa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2475" y="2831008"/>
            <a:ext cx="514350" cy="514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72475" y="3535858"/>
            <a:ext cx="277034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3. Pasca-Pembelajaran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2475" y="3945433"/>
            <a:ext cx="238125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475569"/>
                </a:solidFill>
                <a:latin typeface="Plus Jakarta Sans"/>
              </a:rPr>
              <a:t>• Analisis hasil evaluasi siswa</a:t>
            </a:r>
            <a:r>
              <a:t>
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• Program remedi &amp; pengayaan</a:t>
            </a:r>
            <a:r>
              <a:t>
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• Refleksi metode mengajar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262" y="2973883"/>
            <a:ext cx="257175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4875" y="2973883"/>
            <a:ext cx="28575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15350" y="2973883"/>
            <a:ext cx="228600" cy="228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Siklus Pembelajaran dengan AI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67025"/>
            <a:ext cx="5286375" cy="666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648075"/>
            <a:ext cx="5286375" cy="666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429125"/>
            <a:ext cx="5286375" cy="666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476250"/>
            <a:ext cx="5550693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Rumus Prompt Presisi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1500" y="2457450"/>
            <a:ext cx="5550693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1E3A8A"/>
                </a:solidFill>
                <a:latin typeface="Poppins SemiBold"/>
              </a:rPr>
              <a:t>Formulasi Perintah Efektif: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3000375"/>
            <a:ext cx="10953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3A8A"/>
                </a:solidFill>
                <a:latin typeface="Plus Jakarta Sans"/>
              </a:rPr>
              <a:t>1. Peran (Role):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3200400"/>
            <a:ext cx="32004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u="none">
                <a:solidFill>
                  <a:srgbClr val="334155"/>
                </a:solidFill>
                <a:latin typeface="Plus Jakarta Sans"/>
              </a:rPr>
              <a:t>"Bertindaklah sebagai Guru Produktif SMK..."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3781425"/>
            <a:ext cx="11239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3A8A"/>
                </a:solidFill>
                <a:latin typeface="Plus Jakarta Sans"/>
              </a:rPr>
              <a:t>2. Tugas (Task):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3981450"/>
            <a:ext cx="37242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u="none">
                <a:solidFill>
                  <a:srgbClr val="334155"/>
                </a:solidFill>
                <a:latin typeface="Plus Jakarta Sans"/>
              </a:rPr>
              <a:t>"...buatkan 3 studi kasus Pemeliharaan Perangkat..."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" y="4562475"/>
            <a:ext cx="15621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3A8A"/>
                </a:solidFill>
                <a:latin typeface="Plus Jakarta Sans"/>
              </a:rPr>
              <a:t>3. Konteks &amp; Format: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50" y="4762500"/>
            <a:ext cx="36766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u="none">
                <a:solidFill>
                  <a:srgbClr val="334155"/>
                </a:solidFill>
                <a:latin typeface="Plus Jakarta Sans"/>
              </a:rPr>
              <a:t>"...untuk siswa Kelas X, sajikan dalam bentuk tabel."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00325"/>
            <a:ext cx="11049000" cy="246697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2609850"/>
          <a:ext cx="11029949" cy="2447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8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1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981"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Kebutuhan Guru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Contoh Instruksi (Prompt) ke Gemini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981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3A8A"/>
                          </a:solidFill>
                          <a:latin typeface="Plus Jakarta Sans SemiBold"/>
                        </a:rPr>
                        <a:t>Materi Berdiferensiasi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"Ubah penjelasan materi ini menjadi 2 versi: versi sederhana dengan analogi sehari-hari dan versi pendalaman."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981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3A8A"/>
                          </a:solidFill>
                          <a:latin typeface="Plus Jakarta Sans SemiBold"/>
                        </a:rPr>
                        <a:t>Rubrik Penilaian Proyek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"Buatkan rubrik penilaian presentasi kelompok skala 1-4 untuk kriteria kerjasama, materi, dan media."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982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3A8A"/>
                          </a:solidFill>
                          <a:latin typeface="Plus Jakarta Sans SemiBold"/>
                        </a:rPr>
                        <a:t>Ide Proyek P5 / Kejuruan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"Berikan 3 ide proyek P5 tema Keberlanjutan Lingkungan yang dapat diterapkan siswa SMK Kejuruan."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3195637"/>
            <a:ext cx="33088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889920" y="3195637"/>
            <a:ext cx="77210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025" y="3948112"/>
            <a:ext cx="33088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89920" y="3948112"/>
            <a:ext cx="77210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1025" y="4500562"/>
            <a:ext cx="33088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889920" y="4500562"/>
            <a:ext cx="77210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Contoh Praktis di Kelas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57250" y="2445394"/>
            <a:ext cx="5133975" cy="1283642"/>
          </a:xfrm>
          <a:prstGeom prst="roundRect">
            <a:avLst>
              <a:gd name="adj" fmla="val 103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524000" y="2654944"/>
            <a:ext cx="4238625" cy="8645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Teacher-in-the-loop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AI adalah asisten pendukung, guru tetap menjadi pengemudi utama dan penentu kualitas pembelajaran.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00775" y="2445394"/>
            <a:ext cx="5133975" cy="1283642"/>
          </a:xfrm>
          <a:prstGeom prst="roundRect">
            <a:avLst>
              <a:gd name="adj" fmla="val 103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67525" y="2654944"/>
            <a:ext cx="4238625" cy="8645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Verifikasi Fakta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Selalu cek ulang kebenaran data dari AI (*hallucination check*) sebelum membagikannya kepada siswa.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7250" y="3938587"/>
            <a:ext cx="5133975" cy="1283642"/>
          </a:xfrm>
          <a:prstGeom prst="roundRect">
            <a:avLst>
              <a:gd name="adj" fmla="val 103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24000" y="4148137"/>
            <a:ext cx="4238625" cy="8645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Privasi Data Siswa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Hindari mengunggah data pribadi sensitif seperti NIK, alamat, atau nilai rahasia siswa ke dalam AI.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0775" y="3938587"/>
            <a:ext cx="5133975" cy="1283642"/>
          </a:xfrm>
          <a:prstGeom prst="roundRect">
            <a:avLst>
              <a:gd name="adj" fmla="val 1038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67525" y="4148137"/>
            <a:ext cx="4238625" cy="8645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0F172A"/>
                </a:solidFill>
                <a:latin typeface="Plus Jakarta Sans"/>
              </a:rPr>
              <a:t>Integritas Akademik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Ajarkan siswa menggunakan AI sebagai sarana belajar mandiri, bukan instrumen kecurangan.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7250" y="3719512"/>
            <a:ext cx="51339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00775" y="3719512"/>
            <a:ext cx="51339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57250" y="5212705"/>
            <a:ext cx="51339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00775" y="5212705"/>
            <a:ext cx="51339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2673994"/>
            <a:ext cx="28575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50" y="2673994"/>
            <a:ext cx="22860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25" y="4167187"/>
            <a:ext cx="285750" cy="2476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850" y="4167187"/>
            <a:ext cx="285750" cy="2476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Etika &amp; Batasan AI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2462212"/>
            <a:ext cx="8572500" cy="2066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675" y="4814887"/>
            <a:ext cx="2619375" cy="3905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550" y="4814887"/>
            <a:ext cx="2390775" cy="3905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2825" y="4814887"/>
            <a:ext cx="2857500" cy="390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95525" y="2852737"/>
            <a:ext cx="76009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1E3A8A"/>
                </a:solidFill>
                <a:latin typeface="Poppins SemiBold"/>
              </a:rPr>
              <a:t>"Teknologi tidak akan pernah menggantikan guru yang hebat, tetapi teknologi di tangan guru yang hebat akan bertransformasi menjadi perubahan besar."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5525" y="3938587"/>
            <a:ext cx="76009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— Adaptasi Quote Pendidikan Modern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2175" y="4933950"/>
            <a:ext cx="1524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2050" y="4933950"/>
            <a:ext cx="15240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3325" y="4933950"/>
            <a:ext cx="133350" cy="15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Langkah Aksi &amp; Penutup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3053804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38290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8290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203227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875" y="3196679"/>
            <a:ext cx="995362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https://education.garden/wp-content/uploads/2024/05/2024-05-02_Workshop_5-scaled.jpg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3442394"/>
            <a:ext cx="995362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education.garden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987998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3981450"/>
            <a:ext cx="995362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https://www.eschoolnews.com/files/2025/02/k-12-innovation.jpeg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4227165"/>
            <a:ext cx="995362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www.eschoolnews.com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Image Sources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1000125"/>
            <a:ext cx="76200" cy="32385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522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Plus Jakarta Sans</vt:lpstr>
      <vt:lpstr>Plus Jakarta Sans SemiBold</vt:lpstr>
      <vt:lpstr>Poppins</vt:lpstr>
      <vt:lpstr>Poppins ExtraBold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Laila Fajriah</dc:creator>
  <cp:keywords/>
  <dc:description>generated using python-pptx</dc:description>
  <cp:lastModifiedBy>Laila Fajriah</cp:lastModifiedBy>
  <cp:revision>2</cp:revision>
  <dcterms:created xsi:type="dcterms:W3CDTF">2013-01-27T09:14:16Z</dcterms:created>
  <dcterms:modified xsi:type="dcterms:W3CDTF">2026-09-03T09:36:35Z</dcterms:modified>
  <cp:category/>
</cp:coreProperties>
</file>