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0" r:id="rId9"/>
    <p:sldId id="271" r:id="rId10"/>
    <p:sldId id="263" r:id="rId11"/>
    <p:sldId id="264" r:id="rId12"/>
    <p:sldId id="265" r:id="rId13"/>
    <p:sldId id="266" r:id="rId14"/>
    <p:sldId id="267" r:id="rId15"/>
    <p:sldId id="268" r:id="rId16"/>
  </p:sldIdLst>
  <p:sldSz cx="12192000" cy="6858000"/>
  <p:notesSz cx="6858000" cy="9144000"/>
  <p:embeddedFontLst>
    <p:embeddedFont>
      <p:font typeface="Inter"/>
      <p:bold r:id="rId17"/>
    </p:embeddedFont>
    <p:embeddedFont>
      <p:font typeface="Plus Jakarta Sans"/>
      <p:bold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91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shorts/M9Sf6Mk8l-Q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E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4847183"/>
            <a:ext cx="762000" cy="38100"/>
          </a:xfrm>
          <a:prstGeom prst="roundRect">
            <a:avLst>
              <a:gd name="adj" fmla="val 50000"/>
            </a:avLst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62000" y="1972716"/>
            <a:ext cx="2819400" cy="276225"/>
          </a:xfrm>
          <a:prstGeom prst="roundRect">
            <a:avLst>
              <a:gd name="adj" fmla="val 50000"/>
            </a:avLst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62000" y="2477541"/>
            <a:ext cx="8901112" cy="12266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830"/>
              </a:lnSpc>
            </a:pPr>
            <a:r>
              <a:rPr sz="4200" b="1" i="0" u="none">
                <a:solidFill>
                  <a:srgbClr val="FFFFFF"/>
                </a:solidFill>
                <a:latin typeface="Plus Jakarta Sans"/>
              </a:rPr>
              <a:t>Kreasi STEM &amp; Pembelajaran Mendalam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894683"/>
            <a:ext cx="69532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A7F3D0"/>
                </a:solidFill>
                <a:latin typeface="Inter"/>
              </a:rPr>
              <a:t>Integrasi Sains, Teknologi, Enjinering, dan Matematika dalam Solusi Konservasi Lingkungan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029866"/>
            <a:ext cx="2609850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FFFFFF"/>
                </a:solidFill>
                <a:latin typeface="Inter"/>
              </a:rPr>
              <a:t>MODUL PEMBELAJARAN INOVATIF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657475"/>
            <a:ext cx="5334000" cy="2400300"/>
          </a:xfrm>
          <a:prstGeom prst="roundRect">
            <a:avLst>
              <a:gd name="adj" fmla="val 634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48400" y="2833687"/>
            <a:ext cx="5334000" cy="2047875"/>
          </a:xfrm>
          <a:prstGeom prst="roundRect">
            <a:avLst>
              <a:gd name="adj" fmla="val 744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5" y="2971800"/>
            <a:ext cx="381000" cy="381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2725" y="3148012"/>
            <a:ext cx="381000" cy="381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175" y="3067050"/>
            <a:ext cx="190500" cy="1905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7975" y="3243262"/>
            <a:ext cx="190500" cy="1905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925" y="3538537"/>
            <a:ext cx="171450" cy="1809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925" y="3862387"/>
            <a:ext cx="171450" cy="1809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925" y="4376737"/>
            <a:ext cx="171450" cy="1809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00" y="457200"/>
            <a:ext cx="1106805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59669"/>
                </a:solidFill>
                <a:latin typeface="Inter"/>
              </a:rPr>
              <a:t>Peta Orientasi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Tujuan &amp; Alur Pembelajaran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19225" y="3043237"/>
            <a:ext cx="1612701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Tujuan Materi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90625" y="3505200"/>
            <a:ext cx="5614987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59669"/>
                </a:solidFill>
                <a:latin typeface="Inter"/>
              </a:rPr>
              <a:t>Konseptual: Memahami prinsip STEM dan siklus 5E.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90625" y="3829050"/>
            <a:ext cx="45339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59669"/>
                </a:solidFill>
                <a:latin typeface="Inter"/>
              </a:rPr>
              <a:t>Aplikasi: Menganalisis isu konservasi keanekaragaman hayati.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90625" y="4343400"/>
            <a:ext cx="45339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59669"/>
                </a:solidFill>
                <a:latin typeface="Inter"/>
              </a:rPr>
              <a:t>Kreasi Rekayasa: Merancang desain prototipe solusi nyata.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58025" y="3219450"/>
            <a:ext cx="1340167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Alur Materi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62725" y="3681412"/>
            <a:ext cx="562927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2563EB"/>
                </a:solidFill>
                <a:latin typeface="Inter"/>
              </a:rPr>
              <a:t>01. Landasan Konseptual Pembelajaran STEM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62725" y="4014787"/>
            <a:ext cx="562927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2563EB"/>
                </a:solidFill>
                <a:latin typeface="Inter"/>
              </a:rPr>
              <a:t>02. Kerangka Kerja EDP &amp; Model Siklus 5E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62725" y="4348162"/>
            <a:ext cx="562927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2563EB"/>
                </a:solidFill>
                <a:latin typeface="Inter"/>
              </a:rPr>
              <a:t>03. Praktik Studio Desain &amp; Eksplorasi Konservasi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974776"/>
            <a:ext cx="2600325" cy="1727596"/>
          </a:xfrm>
          <a:prstGeom prst="roundRect">
            <a:avLst>
              <a:gd name="adj" fmla="val 661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400425" y="2974776"/>
            <a:ext cx="2600325" cy="1727596"/>
          </a:xfrm>
          <a:prstGeom prst="roundRect">
            <a:avLst>
              <a:gd name="adj" fmla="val 661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191250" y="2974776"/>
            <a:ext cx="2600325" cy="1727596"/>
          </a:xfrm>
          <a:prstGeom prst="roundRect">
            <a:avLst>
              <a:gd name="adj" fmla="val 661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982075" y="2974776"/>
            <a:ext cx="2600325" cy="1727596"/>
          </a:xfrm>
          <a:prstGeom prst="roundRect">
            <a:avLst>
              <a:gd name="adj" fmla="val 661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2974776"/>
            <a:ext cx="2600325" cy="38100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3400425" y="2974776"/>
            <a:ext cx="2600325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191250" y="2974776"/>
            <a:ext cx="2600325" cy="381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982075" y="2974776"/>
            <a:ext cx="2600325" cy="3810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270051"/>
            <a:ext cx="238125" cy="2667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9025" y="3270051"/>
            <a:ext cx="333375" cy="2667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9850" y="3270051"/>
            <a:ext cx="333375" cy="2667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0675" y="3270051"/>
            <a:ext cx="200025" cy="2667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9600" y="457200"/>
            <a:ext cx="1106805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59669"/>
                </a:solidFill>
                <a:latin typeface="Inter"/>
              </a:rPr>
              <a:t>Definisi Integratif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Empat Pilar Integrasi STEM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200" y="3679626"/>
            <a:ext cx="2812851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Science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8200" y="3993951"/>
            <a:ext cx="2238375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>
                <a:solidFill>
                  <a:srgbClr val="475569"/>
                </a:solidFill>
                <a:latin typeface="Inter"/>
              </a:rPr>
              <a:t>Pemahaman hukum alam ekosistem.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29025" y="3679626"/>
            <a:ext cx="2812851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Technology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29025" y="3993951"/>
            <a:ext cx="2238375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>
                <a:solidFill>
                  <a:srgbClr val="475569"/>
                </a:solidFill>
                <a:latin typeface="Inter"/>
              </a:rPr>
              <a:t>Alat bantu observasi digital.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19850" y="3679626"/>
            <a:ext cx="2812851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Engineering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19850" y="3993951"/>
            <a:ext cx="2238375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>
                <a:solidFill>
                  <a:srgbClr val="475569"/>
                </a:solidFill>
                <a:latin typeface="Inter"/>
              </a:rPr>
              <a:t>Perancangan solusi alat prototipe.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10675" y="3679626"/>
            <a:ext cx="2812851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Mathematics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10675" y="3993951"/>
            <a:ext cx="2238375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>
                <a:solidFill>
                  <a:srgbClr val="475569"/>
                </a:solidFill>
                <a:latin typeface="Inter"/>
              </a:rPr>
              <a:t>Kalkulasi kuantitatif data pengukuran.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033712"/>
            <a:ext cx="3505200" cy="1609725"/>
          </a:xfrm>
          <a:prstGeom prst="roundRect">
            <a:avLst>
              <a:gd name="adj" fmla="val 71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3033712"/>
            <a:ext cx="3505200" cy="1609725"/>
          </a:xfrm>
          <a:prstGeom prst="roundRect">
            <a:avLst>
              <a:gd name="adj" fmla="val 71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3033712"/>
            <a:ext cx="3505200" cy="1609725"/>
          </a:xfrm>
          <a:prstGeom prst="roundRect">
            <a:avLst>
              <a:gd name="adj" fmla="val 71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09600" y="457200"/>
            <a:ext cx="1106805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59669"/>
                </a:solidFill>
                <a:latin typeface="Inter"/>
              </a:rPr>
              <a:t>Kerangka Pedagogi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STEM dalam Pembelajaran Mendalam (Deep Learning)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300412"/>
            <a:ext cx="3067050" cy="1076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59669"/>
                </a:solidFill>
                <a:latin typeface="Inter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0100" y="3300412"/>
            <a:ext cx="3067050" cy="1076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59669"/>
                </a:solidFill>
                <a:latin typeface="Inter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43900" y="3300412"/>
            <a:ext cx="3067050" cy="1076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59669"/>
                </a:solidFill>
                <a:latin typeface="Inter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5825" y="3852862"/>
            <a:ext cx="3875484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Otentisitas Masalah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5825" y="4167187"/>
            <a:ext cx="369093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Tantangan nyata dunia hidup.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9625" y="3852862"/>
            <a:ext cx="3875484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Transfer Pengetahuan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9625" y="4167187"/>
            <a:ext cx="369093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Penerapan lintas disiplin ilmu.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53425" y="3852862"/>
            <a:ext cx="3838575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Metakognisi Siswa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53425" y="4167187"/>
            <a:ext cx="369093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Evaluasi proses berpikir mandiri.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667000"/>
            <a:ext cx="5334000" cy="2343150"/>
          </a:xfrm>
          <a:prstGeom prst="roundRect">
            <a:avLst>
              <a:gd name="adj" fmla="val 6504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48400" y="2667000"/>
            <a:ext cx="5334000" cy="2343150"/>
          </a:xfrm>
          <a:prstGeom prst="roundRect">
            <a:avLst>
              <a:gd name="adj" fmla="val 6504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5" y="2981325"/>
            <a:ext cx="381000" cy="381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2725" y="2981325"/>
            <a:ext cx="381000" cy="381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175" y="3076575"/>
            <a:ext cx="190500" cy="1905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7975" y="3076575"/>
            <a:ext cx="190500" cy="190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457200"/>
            <a:ext cx="1106805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59669"/>
                </a:solidFill>
                <a:latin typeface="Inter"/>
              </a:rPr>
              <a:t>Perbandingan Sinergis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Praktik Saintifik vs Praktik Enjinering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19225" y="3038475"/>
            <a:ext cx="2100262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Praktik Saintifik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3925" y="3552825"/>
            <a:ext cx="588168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334155"/>
                </a:solidFill>
                <a:latin typeface="Inter"/>
              </a:rPr>
              <a:t>Fokus Utama:</a:t>
            </a:r>
            <a:r>
              <a:rPr sz="1350" b="0" i="0" u="none">
                <a:solidFill>
                  <a:srgbClr val="334155"/>
                </a:solidFill>
                <a:latin typeface="Inter"/>
              </a:rPr>
              <a:t> Mengajukan pertanyaan ilmiah.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3925" y="3867150"/>
            <a:ext cx="588168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334155"/>
                </a:solidFill>
                <a:latin typeface="Inter"/>
              </a:rPr>
              <a:t>Tujuan:</a:t>
            </a:r>
            <a:r>
              <a:rPr sz="1350" b="0" i="0" u="none">
                <a:solidFill>
                  <a:srgbClr val="334155"/>
                </a:solidFill>
                <a:latin typeface="Inter"/>
              </a:rPr>
              <a:t> Menjelaskan fenomena alam.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3925" y="4181475"/>
            <a:ext cx="588168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334155"/>
                </a:solidFill>
                <a:latin typeface="Inter"/>
              </a:rPr>
              <a:t>Metode:</a:t>
            </a:r>
            <a:r>
              <a:rPr sz="1350" b="0" i="0" u="none">
                <a:solidFill>
                  <a:srgbClr val="334155"/>
                </a:solidFill>
                <a:latin typeface="Inter"/>
              </a:rPr>
              <a:t> Penyelidikan &amp; pengujian hipotesis.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3925" y="4495800"/>
            <a:ext cx="588168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334155"/>
                </a:solidFill>
                <a:latin typeface="Inter"/>
              </a:rPr>
              <a:t>Hasil:</a:t>
            </a:r>
            <a:r>
              <a:rPr sz="1350" b="0" i="0" u="none">
                <a:solidFill>
                  <a:srgbClr val="334155"/>
                </a:solidFill>
                <a:latin typeface="Inter"/>
              </a:rPr>
              <a:t> Teori, model, dan kesimpulan ilmu.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58025" y="3038475"/>
            <a:ext cx="2312789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Praktik Enjinering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62725" y="3552825"/>
            <a:ext cx="562927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334155"/>
                </a:solidFill>
                <a:latin typeface="Inter"/>
              </a:rPr>
              <a:t>Fokus Utama:</a:t>
            </a:r>
            <a:r>
              <a:rPr sz="1350" b="0" i="0" u="none">
                <a:solidFill>
                  <a:srgbClr val="334155"/>
                </a:solidFill>
                <a:latin typeface="Inter"/>
              </a:rPr>
              <a:t> Mendefinisikan masalah teknis.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62725" y="3867150"/>
            <a:ext cx="562927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334155"/>
                </a:solidFill>
                <a:latin typeface="Inter"/>
              </a:rPr>
              <a:t>Tujuan:</a:t>
            </a:r>
            <a:r>
              <a:rPr sz="1350" b="0" i="0" u="none">
                <a:solidFill>
                  <a:srgbClr val="334155"/>
                </a:solidFill>
                <a:latin typeface="Inter"/>
              </a:rPr>
              <a:t> Menciptakan solusi atas kebutuhan.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62725" y="4181475"/>
            <a:ext cx="562927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334155"/>
                </a:solidFill>
                <a:latin typeface="Inter"/>
              </a:rPr>
              <a:t>Metode:</a:t>
            </a:r>
            <a:r>
              <a:rPr sz="1350" b="0" i="0" u="none">
                <a:solidFill>
                  <a:srgbClr val="334155"/>
                </a:solidFill>
                <a:latin typeface="Inter"/>
              </a:rPr>
              <a:t> Desain, pembuatan, &amp; iterasi.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62725" y="4495800"/>
            <a:ext cx="562927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334155"/>
                </a:solidFill>
                <a:latin typeface="Inter"/>
              </a:rPr>
              <a:t>Hasil:</a:t>
            </a:r>
            <a:r>
              <a:rPr sz="1350" b="0" i="0" u="none">
                <a:solidFill>
                  <a:srgbClr val="334155"/>
                </a:solidFill>
                <a:latin typeface="Inter"/>
              </a:rPr>
              <a:t> Prototipe, sistem, dan produk teknologi.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157537"/>
            <a:ext cx="2072580" cy="1362075"/>
          </a:xfrm>
          <a:prstGeom prst="roundRect">
            <a:avLst>
              <a:gd name="adj" fmla="val 839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2834580" y="3157537"/>
            <a:ext cx="2072580" cy="1362075"/>
          </a:xfrm>
          <a:prstGeom prst="roundRect">
            <a:avLst>
              <a:gd name="adj" fmla="val 839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059560" y="3157537"/>
            <a:ext cx="2072580" cy="1362075"/>
          </a:xfrm>
          <a:prstGeom prst="roundRect">
            <a:avLst>
              <a:gd name="adj" fmla="val 839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284541" y="3157537"/>
            <a:ext cx="2072580" cy="1362075"/>
          </a:xfrm>
          <a:prstGeom prst="roundRect">
            <a:avLst>
              <a:gd name="adj" fmla="val 839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9509521" y="3157537"/>
            <a:ext cx="2072580" cy="1362075"/>
          </a:xfrm>
          <a:prstGeom prst="roundRect">
            <a:avLst>
              <a:gd name="adj" fmla="val 839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09600" y="457200"/>
            <a:ext cx="1106805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59669"/>
                </a:solidFill>
                <a:latin typeface="Inter"/>
              </a:rPr>
              <a:t>Siklus Rekayasa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Tahapan Process Engineering (EDP)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348037"/>
            <a:ext cx="1786830" cy="981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59669"/>
                </a:solidFill>
                <a:latin typeface="Inter"/>
              </a:rPr>
              <a:t>Tahap 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25080" y="3348037"/>
            <a:ext cx="1786830" cy="981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59669"/>
                </a:solidFill>
                <a:latin typeface="Inter"/>
              </a:rPr>
              <a:t>Tahap 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50060" y="3348037"/>
            <a:ext cx="1786830" cy="981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59669"/>
                </a:solidFill>
                <a:latin typeface="Inter"/>
              </a:rPr>
              <a:t>Tahap 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75041" y="3348037"/>
            <a:ext cx="1786830" cy="981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59669"/>
                </a:solidFill>
                <a:latin typeface="Inter"/>
              </a:rPr>
              <a:t>Tahap 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00021" y="3348037"/>
            <a:ext cx="1786830" cy="981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59669"/>
                </a:solidFill>
                <a:latin typeface="Inter"/>
              </a:rPr>
              <a:t>Tahap 05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9625" y="3624262"/>
            <a:ext cx="2195196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Ask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9625" y="3919537"/>
            <a:ext cx="176778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Identifikasi batasan masalah.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34605" y="3624262"/>
            <a:ext cx="2195196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Imagine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34605" y="3919537"/>
            <a:ext cx="176778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Curah gagasan kreatif.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59585" y="3624262"/>
            <a:ext cx="2195196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Plan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59585" y="3919537"/>
            <a:ext cx="176778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Sketsa skema produk.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84566" y="3624262"/>
            <a:ext cx="2195196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Create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84566" y="3919537"/>
            <a:ext cx="176778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Rancang fisik prototipe.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09546" y="3624262"/>
            <a:ext cx="2195196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Improve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09546" y="3919537"/>
            <a:ext cx="176778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Uji coba dan perbaikan.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281362"/>
            <a:ext cx="2072580" cy="1114425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2834580" y="3281362"/>
            <a:ext cx="2072580" cy="1114425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059560" y="3281362"/>
            <a:ext cx="2072580" cy="1114425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284541" y="3381375"/>
            <a:ext cx="2072580" cy="91440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9509521" y="3181350"/>
            <a:ext cx="2072580" cy="131445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600" y="3281362"/>
            <a:ext cx="2072580" cy="38100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834580" y="3281362"/>
            <a:ext cx="2072580" cy="38100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059560" y="3281362"/>
            <a:ext cx="2072580" cy="38100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284541" y="3381375"/>
            <a:ext cx="2072580" cy="38100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9509521" y="3181350"/>
            <a:ext cx="2072580" cy="38100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09600" y="457200"/>
            <a:ext cx="1106805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59669"/>
                </a:solidFill>
                <a:latin typeface="Inter"/>
              </a:rPr>
              <a:t>Model Pembelajaran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Siklus 5E Instruksional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0100" y="3509962"/>
            <a:ext cx="2220199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1. Engage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0100" y="3805237"/>
            <a:ext cx="178683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 dirty="0" err="1">
                <a:solidFill>
                  <a:srgbClr val="475569"/>
                </a:solidFill>
                <a:latin typeface="Inter"/>
              </a:rPr>
              <a:t>Fokus</a:t>
            </a:r>
            <a:r>
              <a:rPr sz="1350" b="0" i="0" u="none" dirty="0">
                <a:solidFill>
                  <a:srgbClr val="475569"/>
                </a:solidFill>
                <a:latin typeface="Inter"/>
              </a:rPr>
              <a:t> rasa </a:t>
            </a:r>
            <a:r>
              <a:rPr sz="1350" b="0" i="0" u="none" dirty="0" err="1">
                <a:solidFill>
                  <a:srgbClr val="475569"/>
                </a:solidFill>
                <a:latin typeface="Inter"/>
              </a:rPr>
              <a:t>ingin</a:t>
            </a:r>
            <a:r>
              <a:rPr sz="135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Inter"/>
              </a:rPr>
              <a:t>tahu</a:t>
            </a:r>
            <a:r>
              <a:rPr sz="1350" b="0" i="0" u="none" dirty="0">
                <a:solidFill>
                  <a:srgbClr val="475569"/>
                </a:solidFill>
                <a:latin typeface="Inter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25080" y="3509962"/>
            <a:ext cx="2220199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2. Explore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25080" y="3805237"/>
            <a:ext cx="178683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 dirty="0" err="1">
                <a:solidFill>
                  <a:srgbClr val="475569"/>
                </a:solidFill>
                <a:latin typeface="Inter"/>
              </a:rPr>
              <a:t>Eksplorasi</a:t>
            </a:r>
            <a:r>
              <a:rPr sz="135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Inter"/>
              </a:rPr>
              <a:t>fenomena</a:t>
            </a:r>
            <a:r>
              <a:rPr sz="135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Inter"/>
              </a:rPr>
              <a:t>langsung</a:t>
            </a:r>
            <a:r>
              <a:rPr sz="1350" b="0" i="0" u="none" dirty="0">
                <a:solidFill>
                  <a:srgbClr val="475569"/>
                </a:solidFill>
                <a:latin typeface="Inter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50060" y="3509962"/>
            <a:ext cx="2220199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3. Explain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50060" y="3805237"/>
            <a:ext cx="178683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Penjelasan konsep formal.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75041" y="3609975"/>
            <a:ext cx="2220199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4. Elaborate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75041" y="3905250"/>
            <a:ext cx="211447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Aplikasi situasi baru.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00021" y="3409950"/>
            <a:ext cx="2220199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5. Evaluate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00021" y="3705225"/>
            <a:ext cx="178683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Penilaian pencapaian pemahaman.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A79652-93B4-9E86-9774-2A28FD964906}"/>
              </a:ext>
            </a:extLst>
          </p:cNvPr>
          <p:cNvSpPr txBox="1"/>
          <p:nvPr/>
        </p:nvSpPr>
        <p:spPr>
          <a:xfrm>
            <a:off x="3049229" y="3234845"/>
            <a:ext cx="6098458" cy="388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800" b="1" u="sng" kern="0" dirty="0">
                <a:solidFill>
                  <a:schemeClr val="tx1"/>
                </a:solidFill>
                <a:effectLst/>
                <a:latin typeface="+mn-lt"/>
                <a:ea typeface="Google Sans"/>
                <a:cs typeface="Google Sans"/>
                <a:hlinkClick r:id="rId2"/>
              </a:rPr>
              <a:t>https://www.youtube.com/shorts/M9Sf6Mk8l-Q</a:t>
            </a:r>
            <a:endParaRPr lang="en-ID" sz="1800" b="1" kern="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827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5551084-FA67-9492-41D1-AE3DFFB7D4E0}"/>
              </a:ext>
            </a:extLst>
          </p:cNvPr>
          <p:cNvSpPr txBox="1"/>
          <p:nvPr/>
        </p:nvSpPr>
        <p:spPr>
          <a:xfrm>
            <a:off x="630494" y="830858"/>
            <a:ext cx="6098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800" b="1" kern="0" dirty="0" err="1">
                <a:effectLst/>
                <a:latin typeface="Arial" panose="020B0604020202020204" pitchFamily="34" charset="0"/>
              </a:rPr>
              <a:t>Pertanyaan</a:t>
            </a:r>
            <a:r>
              <a:rPr lang="en-US" sz="1800" b="1" kern="0" dirty="0">
                <a:effectLst/>
                <a:latin typeface="Arial" panose="020B0604020202020204" pitchFamily="34" charset="0"/>
              </a:rPr>
              <a:t> </a:t>
            </a:r>
            <a:r>
              <a:rPr lang="en-US" sz="1800" b="1" kern="0" dirty="0" err="1">
                <a:effectLst/>
                <a:latin typeface="Arial" panose="020B0604020202020204" pitchFamily="34" charset="0"/>
              </a:rPr>
              <a:t>Refleksi</a:t>
            </a:r>
            <a:endParaRPr lang="en-ID" sz="1800" b="1" kern="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2B6115-20D4-67AD-C431-A71710C96E14}"/>
              </a:ext>
            </a:extLst>
          </p:cNvPr>
          <p:cNvSpPr txBox="1"/>
          <p:nvPr/>
        </p:nvSpPr>
        <p:spPr>
          <a:xfrm>
            <a:off x="237202" y="1661683"/>
            <a:ext cx="1195479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en-US" sz="1800" b="1" kern="0" dirty="0">
                <a:effectLst/>
                <a:latin typeface="Arial" panose="020B0604020202020204" pitchFamily="34" charset="0"/>
              </a:rPr>
              <a:t>Langkah-Langkah </a:t>
            </a:r>
            <a:r>
              <a:rPr lang="en-US" sz="1800" b="1" kern="0" dirty="0" err="1">
                <a:effectLst/>
                <a:latin typeface="Arial" panose="020B0604020202020204" pitchFamily="34" charset="0"/>
              </a:rPr>
              <a:t>apa</a:t>
            </a:r>
            <a:r>
              <a:rPr lang="en-US" sz="1800" b="1" kern="0" dirty="0">
                <a:effectLst/>
                <a:latin typeface="Arial" panose="020B0604020202020204" pitchFamily="34" charset="0"/>
              </a:rPr>
              <a:t> </a:t>
            </a:r>
            <a:r>
              <a:rPr lang="en-US" sz="1800" b="1" kern="0" dirty="0" err="1">
                <a:effectLst/>
                <a:latin typeface="Arial" panose="020B0604020202020204" pitchFamily="34" charset="0"/>
              </a:rPr>
              <a:t>saja</a:t>
            </a:r>
            <a:r>
              <a:rPr lang="en-US" sz="1800" b="1" kern="0" dirty="0">
                <a:effectLst/>
                <a:latin typeface="Arial" panose="020B0604020202020204" pitchFamily="34" charset="0"/>
              </a:rPr>
              <a:t> yang </a:t>
            </a:r>
            <a:r>
              <a:rPr lang="en-US" sz="1800" b="1" kern="0" dirty="0" err="1">
                <a:effectLst/>
                <a:latin typeface="Arial" panose="020B0604020202020204" pitchFamily="34" charset="0"/>
              </a:rPr>
              <a:t>bapak</a:t>
            </a:r>
            <a:r>
              <a:rPr lang="en-US" sz="1800" b="1" kern="0" dirty="0">
                <a:effectLst/>
                <a:latin typeface="Arial" panose="020B0604020202020204" pitchFamily="34" charset="0"/>
              </a:rPr>
              <a:t>/</a:t>
            </a:r>
            <a:r>
              <a:rPr lang="en-US" sz="1800" b="1" kern="0" dirty="0" err="1">
                <a:effectLst/>
                <a:latin typeface="Arial" panose="020B0604020202020204" pitchFamily="34" charset="0"/>
              </a:rPr>
              <a:t>ibu</a:t>
            </a:r>
            <a:r>
              <a:rPr lang="en-US" sz="1800" b="1" kern="0" dirty="0">
                <a:effectLst/>
                <a:latin typeface="Arial" panose="020B0604020202020204" pitchFamily="34" charset="0"/>
              </a:rPr>
              <a:t> </a:t>
            </a:r>
            <a:r>
              <a:rPr lang="en-US" sz="1800" b="1" kern="0" dirty="0" err="1">
                <a:effectLst/>
                <a:latin typeface="Arial" panose="020B0604020202020204" pitchFamily="34" charset="0"/>
              </a:rPr>
              <a:t>lakukan</a:t>
            </a:r>
            <a:r>
              <a:rPr lang="en-US" sz="1800" b="1" kern="0" dirty="0">
                <a:effectLst/>
                <a:latin typeface="Arial" panose="020B0604020202020204" pitchFamily="34" charset="0"/>
              </a:rPr>
              <a:t> </a:t>
            </a:r>
            <a:r>
              <a:rPr lang="en-US" sz="1800" b="1" kern="0" dirty="0" err="1">
                <a:effectLst/>
                <a:latin typeface="Arial" panose="020B0604020202020204" pitchFamily="34" charset="0"/>
              </a:rPr>
              <a:t>untuk</a:t>
            </a:r>
            <a:r>
              <a:rPr lang="en-US" sz="1800" b="1" kern="0" dirty="0">
                <a:effectLst/>
                <a:latin typeface="Arial" panose="020B0604020202020204" pitchFamily="34" charset="0"/>
              </a:rPr>
              <a:t> </a:t>
            </a:r>
            <a:r>
              <a:rPr lang="en-US" sz="1800" b="1" kern="0" dirty="0" err="1">
                <a:effectLst/>
                <a:latin typeface="Arial" panose="020B0604020202020204" pitchFamily="34" charset="0"/>
              </a:rPr>
              <a:t>mendesain</a:t>
            </a:r>
            <a:r>
              <a:rPr lang="en-US" sz="1800" b="1" kern="0" dirty="0">
                <a:effectLst/>
                <a:latin typeface="Arial" panose="020B0604020202020204" pitchFamily="34" charset="0"/>
              </a:rPr>
              <a:t> Solusi </a:t>
            </a:r>
            <a:r>
              <a:rPr lang="en-US" sz="1800" b="1" kern="0" dirty="0" err="1">
                <a:effectLst/>
                <a:latin typeface="Arial" panose="020B0604020202020204" pitchFamily="34" charset="0"/>
              </a:rPr>
              <a:t>dari</a:t>
            </a:r>
            <a:r>
              <a:rPr lang="en-US" sz="1800" b="1" kern="0" dirty="0">
                <a:effectLst/>
                <a:latin typeface="Arial" panose="020B0604020202020204" pitchFamily="34" charset="0"/>
              </a:rPr>
              <a:t> </a:t>
            </a:r>
            <a:r>
              <a:rPr lang="en-US" sz="1800" b="1" kern="0" dirty="0" err="1">
                <a:effectLst/>
                <a:latin typeface="Arial" panose="020B0604020202020204" pitchFamily="34" charset="0"/>
              </a:rPr>
              <a:t>permasalahan</a:t>
            </a:r>
            <a:r>
              <a:rPr lang="en-US" sz="1800" b="1" kern="0" dirty="0">
                <a:effectLst/>
                <a:latin typeface="Arial" panose="020B0604020202020204" pitchFamily="34" charset="0"/>
              </a:rPr>
              <a:t> yang </a:t>
            </a:r>
            <a:r>
              <a:rPr lang="en-US" sz="1800" b="1" kern="0" dirty="0" err="1">
                <a:effectLst/>
                <a:latin typeface="Arial" panose="020B0604020202020204" pitchFamily="34" charset="0"/>
              </a:rPr>
              <a:t>ada</a:t>
            </a:r>
            <a:r>
              <a:rPr lang="en-US" sz="1800" b="1" kern="0" dirty="0">
                <a:effectLst/>
                <a:latin typeface="Arial" panose="020B0604020202020204" pitchFamily="34" charset="0"/>
              </a:rPr>
              <a:t>? </a:t>
            </a:r>
            <a:r>
              <a:rPr lang="en-US" sz="1800" b="1" kern="0" dirty="0" err="1">
                <a:effectLst/>
                <a:latin typeface="Arial" panose="020B0604020202020204" pitchFamily="34" charset="0"/>
              </a:rPr>
              <a:t>Tuliskan</a:t>
            </a:r>
            <a:r>
              <a:rPr lang="en-US" sz="1800" b="1" kern="0" dirty="0">
                <a:effectLst/>
                <a:latin typeface="Arial" panose="020B0604020202020204" pitchFamily="34" charset="0"/>
              </a:rPr>
              <a:t> </a:t>
            </a:r>
            <a:r>
              <a:rPr lang="en-US" sz="1800" b="1" kern="0" dirty="0" err="1">
                <a:effectLst/>
                <a:latin typeface="Arial" panose="020B0604020202020204" pitchFamily="34" charset="0"/>
              </a:rPr>
              <a:t>secara</a:t>
            </a:r>
            <a:r>
              <a:rPr lang="en-US" sz="1800" b="1" kern="0" dirty="0">
                <a:effectLst/>
                <a:latin typeface="Arial" panose="020B0604020202020204" pitchFamily="34" charset="0"/>
              </a:rPr>
              <a:t> </a:t>
            </a:r>
            <a:r>
              <a:rPr lang="en-US" sz="1800" b="1" kern="0" dirty="0" err="1">
                <a:effectLst/>
                <a:latin typeface="Arial" panose="020B0604020202020204" pitchFamily="34" charset="0"/>
              </a:rPr>
              <a:t>singkat</a:t>
            </a:r>
            <a:endParaRPr lang="en-US" sz="1800" b="1" kern="0" dirty="0">
              <a:effectLst/>
              <a:latin typeface="Arial" panose="020B0604020202020204" pitchFamily="34" charset="0"/>
            </a:endParaRP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en-US" b="1" kern="0" dirty="0" err="1">
                <a:latin typeface="Arial" panose="020B0604020202020204" pitchFamily="34" charset="0"/>
              </a:rPr>
              <a:t>Bagaimana</a:t>
            </a:r>
            <a:r>
              <a:rPr lang="en-US" b="1" kern="0" dirty="0">
                <a:latin typeface="Arial" panose="020B0604020202020204" pitchFamily="34" charset="0"/>
              </a:rPr>
              <a:t> </a:t>
            </a:r>
            <a:r>
              <a:rPr lang="en-US" b="1" kern="0" dirty="0" err="1">
                <a:latin typeface="Arial" panose="020B0604020202020204" pitchFamily="34" charset="0"/>
              </a:rPr>
              <a:t>tim</a:t>
            </a:r>
            <a:r>
              <a:rPr lang="en-US" b="1" kern="0" dirty="0">
                <a:latin typeface="Arial" panose="020B0604020202020204" pitchFamily="34" charset="0"/>
              </a:rPr>
              <a:t> </a:t>
            </a:r>
            <a:r>
              <a:rPr lang="en-US" b="1" kern="0" dirty="0" err="1">
                <a:latin typeface="Arial" panose="020B0604020202020204" pitchFamily="34" charset="0"/>
              </a:rPr>
              <a:t>bapak</a:t>
            </a:r>
            <a:r>
              <a:rPr lang="en-US" b="1" kern="0" dirty="0">
                <a:latin typeface="Arial" panose="020B0604020202020204" pitchFamily="34" charset="0"/>
              </a:rPr>
              <a:t> </a:t>
            </a:r>
            <a:r>
              <a:rPr lang="en-US" b="1" kern="0" dirty="0" err="1">
                <a:latin typeface="Arial" panose="020B0604020202020204" pitchFamily="34" charset="0"/>
              </a:rPr>
              <a:t>ibu</a:t>
            </a:r>
            <a:r>
              <a:rPr lang="en-US" b="1" kern="0" dirty="0">
                <a:latin typeface="Arial" panose="020B0604020202020204" pitchFamily="34" charset="0"/>
              </a:rPr>
              <a:t> </a:t>
            </a:r>
            <a:r>
              <a:rPr lang="en-US" b="1" kern="0" dirty="0" err="1">
                <a:latin typeface="Arial" panose="020B0604020202020204" pitchFamily="34" charset="0"/>
              </a:rPr>
              <a:t>bekerja</a:t>
            </a:r>
            <a:r>
              <a:rPr lang="en-US" b="1" kern="0" dirty="0">
                <a:latin typeface="Arial" panose="020B0604020202020204" pitchFamily="34" charset="0"/>
              </a:rPr>
              <a:t> </a:t>
            </a:r>
            <a:r>
              <a:rPr lang="en-US" b="1" kern="0" dirty="0" err="1">
                <a:latin typeface="Arial" panose="020B0604020202020204" pitchFamily="34" charset="0"/>
              </a:rPr>
              <a:t>sama</a:t>
            </a:r>
            <a:r>
              <a:rPr lang="en-US" b="1" kern="0" dirty="0">
                <a:latin typeface="Arial" panose="020B0604020202020204" pitchFamily="34" charset="0"/>
              </a:rPr>
              <a:t> </a:t>
            </a:r>
            <a:r>
              <a:rPr lang="en-US" b="1" kern="0" dirty="0" err="1">
                <a:latin typeface="Arial" panose="020B0604020202020204" pitchFamily="34" charset="0"/>
              </a:rPr>
              <a:t>selama</a:t>
            </a:r>
            <a:r>
              <a:rPr lang="en-US" b="1" kern="0" dirty="0">
                <a:latin typeface="Arial" panose="020B0604020202020204" pitchFamily="34" charset="0"/>
              </a:rPr>
              <a:t> </a:t>
            </a:r>
            <a:r>
              <a:rPr lang="en-US" b="1" kern="0" dirty="0" err="1">
                <a:latin typeface="Arial" panose="020B0604020202020204" pitchFamily="34" charset="0"/>
              </a:rPr>
              <a:t>membuat</a:t>
            </a:r>
            <a:r>
              <a:rPr lang="en-US" b="1" kern="0" dirty="0">
                <a:latin typeface="Arial" panose="020B0604020202020204" pitchFamily="34" charset="0"/>
              </a:rPr>
              <a:t> </a:t>
            </a:r>
            <a:r>
              <a:rPr lang="en-US" b="1" kern="0" dirty="0" err="1">
                <a:latin typeface="Arial" panose="020B0604020202020204" pitchFamily="34" charset="0"/>
              </a:rPr>
              <a:t>desainnya</a:t>
            </a:r>
            <a:r>
              <a:rPr lang="en-US" b="1" kern="0" dirty="0">
                <a:latin typeface="Arial" panose="020B0604020202020204" pitchFamily="34" charset="0"/>
              </a:rPr>
              <a:t>? Adakah yang </a:t>
            </a:r>
            <a:r>
              <a:rPr lang="en-US" b="1" kern="0" dirty="0" err="1">
                <a:latin typeface="Arial" panose="020B0604020202020204" pitchFamily="34" charset="0"/>
              </a:rPr>
              <a:t>tidak</a:t>
            </a:r>
            <a:r>
              <a:rPr lang="en-US" b="1" kern="0" dirty="0">
                <a:latin typeface="Arial" panose="020B0604020202020204" pitchFamily="34" charset="0"/>
              </a:rPr>
              <a:t> </a:t>
            </a:r>
            <a:r>
              <a:rPr lang="en-US" b="1" kern="0" dirty="0" err="1">
                <a:latin typeface="Arial" panose="020B0604020202020204" pitchFamily="34" charset="0"/>
              </a:rPr>
              <a:t>berkontribusi</a:t>
            </a:r>
            <a:r>
              <a:rPr lang="en-US" b="1" kern="0" dirty="0">
                <a:latin typeface="Arial" panose="020B0604020202020204" pitchFamily="34" charset="0"/>
              </a:rPr>
              <a:t>?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en-US" sz="1800" b="1" kern="0" dirty="0" err="1">
                <a:effectLst/>
                <a:latin typeface="Arial" panose="020B0604020202020204" pitchFamily="34" charset="0"/>
              </a:rPr>
              <a:t>Bagaimana</a:t>
            </a:r>
            <a:r>
              <a:rPr lang="en-US" sz="1800" b="1" kern="0" dirty="0">
                <a:effectLst/>
                <a:latin typeface="Arial" panose="020B0604020202020204" pitchFamily="34" charset="0"/>
              </a:rPr>
              <a:t> </a:t>
            </a:r>
            <a:r>
              <a:rPr lang="en-US" sz="1800" b="1" kern="0" dirty="0" err="1">
                <a:effectLst/>
                <a:latin typeface="Arial" panose="020B0604020202020204" pitchFamily="34" charset="0"/>
              </a:rPr>
              <a:t>cara</a:t>
            </a:r>
            <a:r>
              <a:rPr lang="en-US" sz="1800" b="1" kern="0" dirty="0">
                <a:effectLst/>
                <a:latin typeface="Arial" panose="020B0604020202020204" pitchFamily="34" charset="0"/>
              </a:rPr>
              <a:t> </a:t>
            </a:r>
            <a:r>
              <a:rPr lang="en-US" sz="1800" b="1" kern="0" dirty="0" err="1">
                <a:effectLst/>
                <a:latin typeface="Arial" panose="020B0604020202020204" pitchFamily="34" charset="0"/>
              </a:rPr>
              <a:t>bapak</a:t>
            </a:r>
            <a:r>
              <a:rPr lang="en-US" sz="1800" b="1" kern="0" dirty="0">
                <a:effectLst/>
                <a:latin typeface="Arial" panose="020B0604020202020204" pitchFamily="34" charset="0"/>
              </a:rPr>
              <a:t> </a:t>
            </a:r>
            <a:r>
              <a:rPr lang="en-US" sz="1800" b="1" kern="0" dirty="0" err="1">
                <a:effectLst/>
                <a:latin typeface="Arial" panose="020B0604020202020204" pitchFamily="34" charset="0"/>
              </a:rPr>
              <a:t>ibu</a:t>
            </a:r>
            <a:r>
              <a:rPr lang="en-US" sz="1800" b="1" kern="0" dirty="0">
                <a:effectLst/>
                <a:latin typeface="Arial" panose="020B0604020202020204" pitchFamily="34" charset="0"/>
              </a:rPr>
              <a:t> </a:t>
            </a:r>
            <a:r>
              <a:rPr lang="en-US" sz="1800" b="1" kern="0" dirty="0" err="1">
                <a:effectLst/>
                <a:latin typeface="Arial" panose="020B0604020202020204" pitchFamily="34" charset="0"/>
              </a:rPr>
              <a:t>membimbing</a:t>
            </a:r>
            <a:r>
              <a:rPr lang="en-US" sz="1800" b="1" kern="0" dirty="0">
                <a:effectLst/>
                <a:latin typeface="Arial" panose="020B0604020202020204" pitchFamily="34" charset="0"/>
              </a:rPr>
              <a:t> murid agar </a:t>
            </a:r>
            <a:r>
              <a:rPr lang="en-US" sz="1800" b="1" kern="0" dirty="0" err="1">
                <a:effectLst/>
                <a:latin typeface="Arial" panose="020B0604020202020204" pitchFamily="34" charset="0"/>
              </a:rPr>
              <a:t>tidak</a:t>
            </a:r>
            <a:r>
              <a:rPr lang="en-US" sz="1800" b="1" kern="0" dirty="0">
                <a:effectLst/>
                <a:latin typeface="Arial" panose="020B0604020202020204" pitchFamily="34" charset="0"/>
              </a:rPr>
              <a:t> </a:t>
            </a:r>
            <a:r>
              <a:rPr lang="en-US" sz="1800" b="1" kern="0" dirty="0" err="1">
                <a:effectLst/>
                <a:latin typeface="Arial" panose="020B0604020202020204" pitchFamily="34" charset="0"/>
              </a:rPr>
              <a:t>hanya</a:t>
            </a:r>
            <a:r>
              <a:rPr lang="en-US" sz="1800" b="1" kern="0" dirty="0">
                <a:effectLst/>
                <a:latin typeface="Arial" panose="020B0604020202020204" pitchFamily="34" charset="0"/>
              </a:rPr>
              <a:t> </a:t>
            </a:r>
            <a:r>
              <a:rPr lang="en-US" sz="1800" b="1" kern="0" dirty="0" err="1">
                <a:effectLst/>
                <a:latin typeface="Arial" panose="020B0604020202020204" pitchFamily="34" charset="0"/>
              </a:rPr>
              <a:t>cerdas</a:t>
            </a:r>
            <a:r>
              <a:rPr lang="en-US" sz="1800" b="1" kern="0" dirty="0">
                <a:effectLst/>
                <a:latin typeface="Arial" panose="020B0604020202020204" pitchFamily="34" charset="0"/>
              </a:rPr>
              <a:t> </a:t>
            </a:r>
            <a:r>
              <a:rPr lang="en-US" sz="1800" b="1" kern="0" dirty="0" err="1">
                <a:effectLst/>
                <a:latin typeface="Arial" panose="020B0604020202020204" pitchFamily="34" charset="0"/>
              </a:rPr>
              <a:t>dalam</a:t>
            </a:r>
            <a:r>
              <a:rPr lang="en-US" sz="1800" b="1" kern="0" dirty="0">
                <a:effectLst/>
                <a:latin typeface="Arial" panose="020B0604020202020204" pitchFamily="34" charset="0"/>
              </a:rPr>
              <a:t> </a:t>
            </a:r>
            <a:r>
              <a:rPr lang="en-US" sz="1800" b="1" kern="0" dirty="0" err="1">
                <a:effectLst/>
                <a:latin typeface="Arial" panose="020B0604020202020204" pitchFamily="34" charset="0"/>
              </a:rPr>
              <a:t>memecahkan</a:t>
            </a:r>
            <a:r>
              <a:rPr lang="en-US" sz="1800" b="1" kern="0" dirty="0">
                <a:effectLst/>
                <a:latin typeface="Arial" panose="020B0604020202020204" pitchFamily="34" charset="0"/>
              </a:rPr>
              <a:t> </a:t>
            </a:r>
            <a:r>
              <a:rPr lang="en-US" sz="1800" b="1" kern="0" dirty="0" err="1">
                <a:effectLst/>
                <a:latin typeface="Arial" panose="020B0604020202020204" pitchFamily="34" charset="0"/>
              </a:rPr>
              <a:t>masalah</a:t>
            </a:r>
            <a:r>
              <a:rPr lang="en-US" sz="1800" b="1" kern="0" dirty="0">
                <a:effectLst/>
                <a:latin typeface="Arial" panose="020B0604020202020204" pitchFamily="34" charset="0"/>
              </a:rPr>
              <a:t>, </a:t>
            </a:r>
            <a:r>
              <a:rPr lang="en-US" sz="1800" b="1" kern="0" dirty="0" err="1">
                <a:effectLst/>
                <a:latin typeface="Arial" panose="020B0604020202020204" pitchFamily="34" charset="0"/>
              </a:rPr>
              <a:t>teta</a:t>
            </a:r>
            <a:r>
              <a:rPr lang="en-US" b="1" kern="0" dirty="0" err="1">
                <a:latin typeface="Arial" panose="020B0604020202020204" pitchFamily="34" charset="0"/>
              </a:rPr>
              <a:t>pi</a:t>
            </a:r>
            <a:r>
              <a:rPr lang="en-US" b="1" kern="0" dirty="0">
                <a:latin typeface="Arial" panose="020B0604020202020204" pitchFamily="34" charset="0"/>
              </a:rPr>
              <a:t> juga </a:t>
            </a:r>
            <a:r>
              <a:rPr lang="en-US" b="1" kern="0" dirty="0" err="1">
                <a:latin typeface="Arial" panose="020B0604020202020204" pitchFamily="34" charset="0"/>
              </a:rPr>
              <a:t>peduli</a:t>
            </a:r>
            <a:r>
              <a:rPr lang="en-US" b="1" kern="0" dirty="0">
                <a:latin typeface="Arial" panose="020B0604020202020204" pitchFamily="34" charset="0"/>
              </a:rPr>
              <a:t> </a:t>
            </a:r>
            <a:r>
              <a:rPr lang="en-US" b="1" kern="0" dirty="0" err="1">
                <a:latin typeface="Arial" panose="020B0604020202020204" pitchFamily="34" charset="0"/>
              </a:rPr>
              <a:t>terhadap</a:t>
            </a:r>
            <a:r>
              <a:rPr lang="en-US" b="1" kern="0" dirty="0">
                <a:latin typeface="Arial" panose="020B0604020202020204" pitchFamily="34" charset="0"/>
              </a:rPr>
              <a:t> </a:t>
            </a:r>
            <a:r>
              <a:rPr lang="en-US" b="1" kern="0" dirty="0" err="1">
                <a:latin typeface="Arial" panose="020B0604020202020204" pitchFamily="34" charset="0"/>
              </a:rPr>
              <a:t>lingkungan</a:t>
            </a:r>
            <a:r>
              <a:rPr lang="en-US" b="1" kern="0" dirty="0">
                <a:latin typeface="Arial" panose="020B0604020202020204" pitchFamily="34" charset="0"/>
              </a:rPr>
              <a:t>?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en-US" sz="1800" b="1" kern="0" dirty="0">
                <a:effectLst/>
                <a:latin typeface="Arial" panose="020B0604020202020204" pitchFamily="34" charset="0"/>
              </a:rPr>
              <a:t>Apa </a:t>
            </a:r>
            <a:r>
              <a:rPr lang="en-US" sz="1800" b="1" kern="0" dirty="0" err="1">
                <a:effectLst/>
                <a:latin typeface="Arial" panose="020B0604020202020204" pitchFamily="34" charset="0"/>
              </a:rPr>
              <a:t>hal</a:t>
            </a:r>
            <a:r>
              <a:rPr lang="en-US" sz="1800" b="1" kern="0" dirty="0">
                <a:effectLst/>
                <a:latin typeface="Arial" panose="020B0604020202020204" pitchFamily="34" charset="0"/>
              </a:rPr>
              <a:t> yang paling </a:t>
            </a:r>
            <a:r>
              <a:rPr lang="en-US" sz="1800" b="1" kern="0" dirty="0" err="1">
                <a:effectLst/>
                <a:latin typeface="Arial" panose="020B0604020202020204" pitchFamily="34" charset="0"/>
              </a:rPr>
              <a:t>bermakna</a:t>
            </a:r>
            <a:r>
              <a:rPr lang="en-US" sz="1800" b="1" kern="0" dirty="0">
                <a:effectLst/>
                <a:latin typeface="Arial" panose="020B0604020202020204" pitchFamily="34" charset="0"/>
              </a:rPr>
              <a:t> yang </a:t>
            </a:r>
            <a:r>
              <a:rPr lang="en-US" sz="1800" b="1" kern="0" dirty="0" err="1">
                <a:effectLst/>
                <a:latin typeface="Arial" panose="020B0604020202020204" pitchFamily="34" charset="0"/>
              </a:rPr>
              <a:t>bapak</a:t>
            </a:r>
            <a:r>
              <a:rPr lang="en-US" sz="1800" b="1" kern="0" dirty="0">
                <a:effectLst/>
                <a:latin typeface="Arial" panose="020B0604020202020204" pitchFamily="34" charset="0"/>
              </a:rPr>
              <a:t>/</a:t>
            </a:r>
            <a:r>
              <a:rPr lang="en-US" sz="1800" b="1" kern="0" dirty="0" err="1">
                <a:effectLst/>
                <a:latin typeface="Arial" panose="020B0604020202020204" pitchFamily="34" charset="0"/>
              </a:rPr>
              <a:t>ibu</a:t>
            </a:r>
            <a:r>
              <a:rPr lang="en-US" sz="1800" b="1" kern="0" dirty="0">
                <a:effectLst/>
                <a:latin typeface="Arial" panose="020B0604020202020204" pitchFamily="34" charset="0"/>
              </a:rPr>
              <a:t> </a:t>
            </a:r>
            <a:r>
              <a:rPr lang="en-US" sz="1800" b="1" kern="0" dirty="0" err="1">
                <a:effectLst/>
                <a:latin typeface="Arial" panose="020B0604020202020204" pitchFamily="34" charset="0"/>
              </a:rPr>
              <a:t>pelajari</a:t>
            </a:r>
            <a:r>
              <a:rPr lang="en-US" sz="1800" b="1" kern="0" dirty="0">
                <a:effectLst/>
                <a:latin typeface="Arial" panose="020B0604020202020204" pitchFamily="34" charset="0"/>
              </a:rPr>
              <a:t> </a:t>
            </a:r>
            <a:r>
              <a:rPr lang="en-US" sz="1800" b="1" kern="0" dirty="0" err="1">
                <a:effectLst/>
                <a:latin typeface="Arial" panose="020B0604020202020204" pitchFamily="34" charset="0"/>
              </a:rPr>
              <a:t>dari</a:t>
            </a:r>
            <a:r>
              <a:rPr lang="en-US" sz="1800" b="1" kern="0" dirty="0">
                <a:effectLst/>
                <a:latin typeface="Arial" panose="020B0604020202020204" pitchFamily="34" charset="0"/>
              </a:rPr>
              <a:t> </a:t>
            </a:r>
            <a:r>
              <a:rPr lang="en-US" sz="1800" b="1" kern="0" dirty="0" err="1">
                <a:effectLst/>
                <a:latin typeface="Arial" panose="020B0604020202020204" pitchFamily="34" charset="0"/>
              </a:rPr>
              <a:t>pengalaman</a:t>
            </a:r>
            <a:r>
              <a:rPr lang="en-US" sz="1800" b="1" kern="0" dirty="0">
                <a:effectLst/>
                <a:latin typeface="Arial" panose="020B0604020202020204" pitchFamily="34" charset="0"/>
              </a:rPr>
              <a:t> </a:t>
            </a:r>
            <a:r>
              <a:rPr lang="en-US" sz="1800" b="1" kern="0" dirty="0" err="1">
                <a:effectLst/>
                <a:latin typeface="Arial" panose="020B0604020202020204" pitchFamily="34" charset="0"/>
              </a:rPr>
              <a:t>ini</a:t>
            </a:r>
            <a:r>
              <a:rPr lang="en-US" sz="1800" b="1" kern="0" dirty="0">
                <a:effectLst/>
                <a:latin typeface="Arial" panose="020B0604020202020204" pitchFamily="34" charset="0"/>
              </a:rPr>
              <a:t>? </a:t>
            </a:r>
            <a:endParaRPr lang="en-ID" sz="1800" b="1" kern="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2830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2428875"/>
            <a:ext cx="5314950" cy="838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3419475"/>
            <a:ext cx="5314950" cy="838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4410075"/>
            <a:ext cx="5314950" cy="838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2428875"/>
            <a:ext cx="38100" cy="838200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3419475"/>
            <a:ext cx="38100" cy="8382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600" y="4410075"/>
            <a:ext cx="38100" cy="838200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7450" y="2124075"/>
            <a:ext cx="5314950" cy="34290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450" y="2124075"/>
            <a:ext cx="5314950" cy="3429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600" y="457200"/>
            <a:ext cx="1106805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59669"/>
                </a:solidFill>
                <a:latin typeface="Inter"/>
              </a:rPr>
              <a:t>Konteks Studi Kasus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Hasil Analisis Status Konservasi Ekosistem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2619375"/>
            <a:ext cx="6425803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Degradasi Habitat Lokal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" y="2876550"/>
            <a:ext cx="6119812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Ancaman kepunahan keanekaragaman hayati.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8200" y="3609975"/>
            <a:ext cx="6425803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Ketidakseimbangan Rantai Makanan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" y="3867150"/>
            <a:ext cx="6119812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Penurunan populasi spesies kunci.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200" y="4600575"/>
            <a:ext cx="6425803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Urgensi Intervensi STEM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8200" y="4857750"/>
            <a:ext cx="6119812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Kebutuhan alat pemantauan lingkungan.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057525"/>
            <a:ext cx="3505200" cy="1562100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3057525"/>
            <a:ext cx="3505200" cy="1562100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3057525"/>
            <a:ext cx="3505200" cy="1562100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825" y="3333750"/>
            <a:ext cx="342900" cy="3429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625" y="3333750"/>
            <a:ext cx="342900" cy="3429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3425" y="3333750"/>
            <a:ext cx="342900" cy="3429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075" y="3429000"/>
            <a:ext cx="152400" cy="1524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4875" y="3429000"/>
            <a:ext cx="152400" cy="1524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58200" y="3429000"/>
            <a:ext cx="133350" cy="152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00" y="457200"/>
            <a:ext cx="1106805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59669"/>
                </a:solidFill>
                <a:latin typeface="Inter"/>
              </a:rPr>
              <a:t>Analisis Variabel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0F172A"/>
                </a:solidFill>
                <a:latin typeface="Plus Jakarta Sans"/>
              </a:rPr>
              <a:t>Pertanyaan Variabel Kunci </a:t>
            </a:r>
            <a:r>
              <a:rPr sz="2400" b="1" i="0" u="none" dirty="0" err="1">
                <a:solidFill>
                  <a:srgbClr val="0F172A"/>
                </a:solidFill>
                <a:latin typeface="Plus Jakarta Sans"/>
              </a:rPr>
              <a:t>Pemantauan</a:t>
            </a:r>
            <a:endParaRPr sz="240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85825" y="3829050"/>
            <a:ext cx="3875484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Variabel Bebas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5825" y="4143375"/>
            <a:ext cx="369093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Faktor perlakuan desain intervensi.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19625" y="3829050"/>
            <a:ext cx="3875484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 dirty="0">
                <a:solidFill>
                  <a:srgbClr val="0F172A"/>
                </a:solidFill>
                <a:latin typeface="Plus Jakarta Sans"/>
              </a:rPr>
              <a:t>Variabel </a:t>
            </a:r>
            <a:r>
              <a:rPr sz="1500" b="1" i="0" u="none" dirty="0" err="1">
                <a:solidFill>
                  <a:srgbClr val="0F172A"/>
                </a:solidFill>
                <a:latin typeface="Plus Jakarta Sans"/>
              </a:rPr>
              <a:t>Terikat</a:t>
            </a:r>
            <a:endParaRPr sz="150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19625" y="4143375"/>
            <a:ext cx="369093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Respon perubahan status populasi.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53425" y="3829050"/>
            <a:ext cx="3838575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Variabel Kontrol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53425" y="4143375"/>
            <a:ext cx="3690937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Kondisi lingkungan dijaga konstan.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886075"/>
            <a:ext cx="6652319" cy="1905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6719" y="2314575"/>
            <a:ext cx="4015680" cy="3048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6719" y="2314575"/>
            <a:ext cx="4015680" cy="3048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925" y="3652837"/>
            <a:ext cx="171450" cy="1809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925" y="3976687"/>
            <a:ext cx="190500" cy="1809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925" y="4300537"/>
            <a:ext cx="171450" cy="1809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457200"/>
            <a:ext cx="1106805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59669"/>
                </a:solidFill>
                <a:latin typeface="Inter"/>
              </a:rPr>
              <a:t>Tantangan Rekayasa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Instruksi Praktik Studio Desain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3925" y="3200400"/>
            <a:ext cx="7906066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Panduan Tugas Kelompok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90625" y="3619500"/>
            <a:ext cx="7262886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59669"/>
                </a:solidFill>
                <a:latin typeface="Inter"/>
              </a:rPr>
              <a:t>1. Sketsa: Buat rancangan visual prototipe alat konservasi.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09675" y="3943350"/>
            <a:ext cx="7243836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59669"/>
                </a:solidFill>
                <a:latin typeface="Inter"/>
              </a:rPr>
              <a:t>2. Material: Tentukan daftar bahan dan efisiensi biaya.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90625" y="4267200"/>
            <a:ext cx="7262886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59669"/>
                </a:solidFill>
                <a:latin typeface="Inter"/>
              </a:rPr>
              <a:t>3. Pengujian: Susun alur uji kriteria keberhasilan produk.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2771775"/>
            <a:ext cx="10972800" cy="6096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3533775"/>
            <a:ext cx="10972800" cy="6096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4295775"/>
            <a:ext cx="10972800" cy="6096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2771775"/>
            <a:ext cx="38100" cy="609600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3533775"/>
            <a:ext cx="38100" cy="609600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600" y="4295775"/>
            <a:ext cx="38100" cy="609600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09600" y="457200"/>
            <a:ext cx="1106805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59669"/>
                </a:solidFill>
                <a:latin typeface="Inter"/>
              </a:rPr>
              <a:t>Evaluasi Metakognitif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Pertanyaan Refleksi Pembelajaran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6300" y="2962275"/>
            <a:ext cx="1131570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Inter"/>
              </a:rPr>
              <a:t>1. Tantangan teknis terbesar apa yang dihadapi saat merancang prototipe?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6300" y="3724275"/>
            <a:ext cx="1131570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Inter"/>
              </a:rPr>
              <a:t>2. Bagaimana pemahaman konsep sains membantu dalam keputusan rekayasa?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6300" y="4486275"/>
            <a:ext cx="1131570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Inter"/>
              </a:rPr>
              <a:t>3. Apa perbaikan utama yang perlu dilakukan pada iterasi desain selanjutnya?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E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810250" y="4581525"/>
            <a:ext cx="571500" cy="28575"/>
          </a:xfrm>
          <a:prstGeom prst="roundRect">
            <a:avLst>
              <a:gd name="adj" fmla="val 50000"/>
            </a:avLst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2247900"/>
            <a:ext cx="609600" cy="6096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5987" y="2419350"/>
            <a:ext cx="200025" cy="266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76847" y="3086100"/>
            <a:ext cx="6438304" cy="581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600" b="1" i="0" u="none">
                <a:solidFill>
                  <a:srgbClr val="FFFFFF"/>
                </a:solidFill>
                <a:latin typeface="Plus Jakarta Sans"/>
              </a:rPr>
              <a:t>Sesi Diskusi &amp; Refleksi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24125" y="3819525"/>
            <a:ext cx="71437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 u="none">
                <a:solidFill>
                  <a:srgbClr val="A7F3D0"/>
                </a:solidFill>
                <a:latin typeface="Inter"/>
              </a:rPr>
              <a:t>Mari Berkolaborasi Mengembangkan Pembelajaran STEM Berkelanjutan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" y="847725"/>
            <a:ext cx="110490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71500" y="160972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71500" y="1609725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90600"/>
            <a:ext cx="857250" cy="4762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762125"/>
            <a:ext cx="2466975" cy="381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1500" y="571500"/>
            <a:ext cx="2175271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00000"/>
                </a:solidFill>
                <a:latin typeface="Inter"/>
              </a:rPr>
              <a:t>Image Sources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66875" y="1033462"/>
            <a:ext cx="8310562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00000"/>
                </a:solidFill>
                <a:latin typeface="Inter"/>
              </a:rPr>
              <a:t>https://www.epa.gov/sites/default/files/styles/medium/public/2015-04/ecowheel_biodiversity.jpg?itok=9tQPSyF-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66875" y="1233487"/>
            <a:ext cx="2000250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00000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www.epa.gov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66875" y="1804987"/>
            <a:ext cx="8072437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000000"/>
                </a:solidFill>
                <a:latin typeface="Inter"/>
              </a:rPr>
              <a:t>https://thehomeschoolresourceroom.com/wp-content/uploads/2019/12/Engineering-Activities-for-Kids-1.png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6875" y="2005012"/>
            <a:ext cx="3833812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000000"/>
                </a:solidFill>
                <a:latin typeface="Inter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Inter"/>
              </a:rPr>
              <a:t>thehomeschoolresourceroom.com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596</Words>
  <Application>Microsoft Office PowerPoint</Application>
  <PresentationFormat>Widescreen</PresentationFormat>
  <Paragraphs>115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Inter</vt:lpstr>
      <vt:lpstr>Calibri</vt:lpstr>
      <vt:lpstr>Plus Jakarta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laptop</cp:lastModifiedBy>
  <cp:revision>3</cp:revision>
  <dcterms:created xsi:type="dcterms:W3CDTF">2013-01-27T09:14:16Z</dcterms:created>
  <dcterms:modified xsi:type="dcterms:W3CDTF">2026-09-28T14:18:18Z</dcterms:modified>
  <cp:category/>
</cp:coreProperties>
</file>