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87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18" Type="http://schemas.openxmlformats.org/officeDocument/2006/relationships/image" Target="../media/image71.png"/><Relationship Id="rId3" Type="http://schemas.openxmlformats.org/officeDocument/2006/relationships/image" Target="../media/image56.png"/><Relationship Id="rId21" Type="http://schemas.openxmlformats.org/officeDocument/2006/relationships/image" Target="../media/image74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17" Type="http://schemas.openxmlformats.org/officeDocument/2006/relationships/image" Target="../media/image70.png"/><Relationship Id="rId2" Type="http://schemas.openxmlformats.org/officeDocument/2006/relationships/image" Target="../media/image11.png"/><Relationship Id="rId16" Type="http://schemas.openxmlformats.org/officeDocument/2006/relationships/image" Target="../media/image69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24" Type="http://schemas.openxmlformats.org/officeDocument/2006/relationships/image" Target="../media/image77.png"/><Relationship Id="rId5" Type="http://schemas.openxmlformats.org/officeDocument/2006/relationships/image" Target="../media/image58.png"/><Relationship Id="rId15" Type="http://schemas.openxmlformats.org/officeDocument/2006/relationships/image" Target="../media/image68.png"/><Relationship Id="rId23" Type="http://schemas.openxmlformats.org/officeDocument/2006/relationships/image" Target="../media/image76.png"/><Relationship Id="rId10" Type="http://schemas.openxmlformats.org/officeDocument/2006/relationships/image" Target="../media/image63.png"/><Relationship Id="rId19" Type="http://schemas.openxmlformats.org/officeDocument/2006/relationships/image" Target="../media/image72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Relationship Id="rId22" Type="http://schemas.openxmlformats.org/officeDocument/2006/relationships/image" Target="../media/image7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26.png"/><Relationship Id="rId18" Type="http://schemas.openxmlformats.org/officeDocument/2006/relationships/image" Target="../media/image100.png"/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12" Type="http://schemas.openxmlformats.org/officeDocument/2006/relationships/image" Target="../media/image95.png"/><Relationship Id="rId17" Type="http://schemas.openxmlformats.org/officeDocument/2006/relationships/image" Target="../media/image99.png"/><Relationship Id="rId2" Type="http://schemas.openxmlformats.org/officeDocument/2006/relationships/image" Target="../media/image11.png"/><Relationship Id="rId16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11" Type="http://schemas.openxmlformats.org/officeDocument/2006/relationships/image" Target="../media/image94.png"/><Relationship Id="rId5" Type="http://schemas.openxmlformats.org/officeDocument/2006/relationships/image" Target="../media/image89.png"/><Relationship Id="rId15" Type="http://schemas.openxmlformats.org/officeDocument/2006/relationships/image" Target="../media/image97.png"/><Relationship Id="rId10" Type="http://schemas.openxmlformats.org/officeDocument/2006/relationships/image" Target="../media/image25.png"/><Relationship Id="rId4" Type="http://schemas.openxmlformats.org/officeDocument/2006/relationships/image" Target="../media/image88.png"/><Relationship Id="rId9" Type="http://schemas.openxmlformats.org/officeDocument/2006/relationships/image" Target="../media/image93.png"/><Relationship Id="rId14" Type="http://schemas.openxmlformats.org/officeDocument/2006/relationships/image" Target="../media/image9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1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12" Type="http://schemas.openxmlformats.org/officeDocument/2006/relationships/image" Target="../media/image110.png"/><Relationship Id="rId2" Type="http://schemas.openxmlformats.org/officeDocument/2006/relationships/image" Target="../media/image11.png"/><Relationship Id="rId16" Type="http://schemas.openxmlformats.org/officeDocument/2006/relationships/image" Target="../media/image1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11" Type="http://schemas.openxmlformats.org/officeDocument/2006/relationships/image" Target="../media/image109.png"/><Relationship Id="rId5" Type="http://schemas.openxmlformats.org/officeDocument/2006/relationships/image" Target="../media/image103.png"/><Relationship Id="rId15" Type="http://schemas.openxmlformats.org/officeDocument/2006/relationships/image" Target="../media/image113.png"/><Relationship Id="rId10" Type="http://schemas.openxmlformats.org/officeDocument/2006/relationships/image" Target="../media/image108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Relationship Id="rId14" Type="http://schemas.openxmlformats.org/officeDocument/2006/relationships/image" Target="../media/image1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Relationship Id="rId9" Type="http://schemas.openxmlformats.org/officeDocument/2006/relationships/image" Target="../media/image1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9.png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13" Type="http://schemas.openxmlformats.org/officeDocument/2006/relationships/image" Target="../media/image140.png"/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12" Type="http://schemas.openxmlformats.org/officeDocument/2006/relationships/image" Target="../media/image13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.png"/><Relationship Id="rId11" Type="http://schemas.openxmlformats.org/officeDocument/2006/relationships/image" Target="../media/image138.png"/><Relationship Id="rId5" Type="http://schemas.openxmlformats.org/officeDocument/2006/relationships/image" Target="../media/image132.png"/><Relationship Id="rId10" Type="http://schemas.openxmlformats.org/officeDocument/2006/relationships/image" Target="../media/image137.png"/><Relationship Id="rId4" Type="http://schemas.openxmlformats.org/officeDocument/2006/relationships/image" Target="../media/image131.png"/><Relationship Id="rId9" Type="http://schemas.openxmlformats.org/officeDocument/2006/relationships/image" Target="../media/image1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382291"/>
            <a:ext cx="2533650" cy="2857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5981700"/>
            <a:ext cx="11049000" cy="4000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476250"/>
            <a:ext cx="3495675" cy="200025"/>
          </a:xfrm>
          <a:prstGeom prst="rect">
            <a:avLst/>
          </a:prstGeom>
          <a:noFill/>
        </p:spPr>
        <p:txBody>
          <a:bodyPr wrap="square" lIns="15240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F97316"/>
                </a:solidFill>
                <a:latin typeface="Poppins"/>
              </a:rPr>
              <a:t>MGMP FISIKA SMA SE-ACEH TENGGARA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2820441"/>
            <a:ext cx="7380922" cy="10075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967"/>
              </a:lnSpc>
            </a:pPr>
            <a:r>
              <a:rPr sz="3450" b="0" i="0" u="none" dirty="0">
                <a:solidFill>
                  <a:srgbClr val="FFFFFF"/>
                </a:solidFill>
                <a:latin typeface="Montserrat ExtraBold"/>
              </a:rPr>
              <a:t>PANDUAN ASESMEN</a:t>
            </a:r>
            <a:r>
              <a:rPr dirty="0"/>
              <a:t>
</a:t>
            </a:r>
            <a:r>
              <a:rPr sz="3450" b="0" i="0" u="none" dirty="0">
                <a:solidFill>
                  <a:srgbClr val="FFFFFF"/>
                </a:solidFill>
                <a:latin typeface="Montserrat ExtraBold"/>
              </a:rPr>
              <a:t> PEMBELAJARAN FISIKA SMA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3900" y="3980408"/>
            <a:ext cx="68770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500" b="0" i="0" u="none" dirty="0">
                <a:solidFill>
                  <a:srgbClr val="CBD5E1"/>
                </a:solidFill>
                <a:latin typeface="Poppins"/>
              </a:rPr>
              <a:t>“</a:t>
            </a:r>
            <a:r>
              <a:rPr sz="1500" b="0" i="0" u="none" dirty="0" err="1">
                <a:solidFill>
                  <a:srgbClr val="CBD5E1"/>
                </a:solidFill>
                <a:latin typeface="Poppins"/>
              </a:rPr>
              <a:t>Mengukur</a:t>
            </a:r>
            <a:r>
              <a:rPr sz="1500" b="0" i="0" u="none" dirty="0">
                <a:solidFill>
                  <a:srgbClr val="CBD5E1"/>
                </a:solidFill>
                <a:latin typeface="Poppins"/>
              </a:rPr>
              <a:t> </a:t>
            </a:r>
            <a:r>
              <a:rPr sz="1500" b="0" i="0" u="none" dirty="0" err="1">
                <a:solidFill>
                  <a:srgbClr val="CBD5E1"/>
                </a:solidFill>
                <a:latin typeface="Poppins"/>
              </a:rPr>
              <a:t>Pembelajaran</a:t>
            </a:r>
            <a:r>
              <a:rPr sz="1500" b="0" i="0" u="none" dirty="0">
                <a:solidFill>
                  <a:srgbClr val="CBD5E1"/>
                </a:solidFill>
                <a:latin typeface="Poppins"/>
              </a:rPr>
              <a:t>, </a:t>
            </a:r>
            <a:r>
              <a:rPr sz="1500" b="0" i="0" u="none" dirty="0" err="1">
                <a:solidFill>
                  <a:srgbClr val="CBD5E1"/>
                </a:solidFill>
                <a:latin typeface="Poppins"/>
              </a:rPr>
              <a:t>Membaca</a:t>
            </a:r>
            <a:r>
              <a:rPr sz="1500" b="0" i="0" u="none" dirty="0">
                <a:solidFill>
                  <a:srgbClr val="CBD5E1"/>
                </a:solidFill>
                <a:latin typeface="Poppins"/>
              </a:rPr>
              <a:t> Bukti, dan </a:t>
            </a:r>
            <a:r>
              <a:rPr sz="1500" b="0" i="0" u="none" dirty="0" err="1">
                <a:solidFill>
                  <a:srgbClr val="CBD5E1"/>
                </a:solidFill>
                <a:latin typeface="Poppins"/>
              </a:rPr>
              <a:t>Mendorong</a:t>
            </a:r>
            <a:r>
              <a:rPr sz="1500" b="0" i="0" u="none" dirty="0">
                <a:solidFill>
                  <a:srgbClr val="CBD5E1"/>
                </a:solidFill>
                <a:latin typeface="Poppins"/>
              </a:rPr>
              <a:t> </a:t>
            </a:r>
            <a:r>
              <a:rPr sz="1500" b="0" i="0" u="none" dirty="0" err="1">
                <a:solidFill>
                  <a:srgbClr val="CBD5E1"/>
                </a:solidFill>
                <a:latin typeface="Poppins"/>
              </a:rPr>
              <a:t>Perbaikan</a:t>
            </a:r>
            <a:r>
              <a:rPr sz="1500" b="0" i="0" u="none" dirty="0">
                <a:solidFill>
                  <a:srgbClr val="CBD5E1"/>
                </a:solidFill>
                <a:latin typeface="Poppins"/>
              </a:rPr>
              <a:t>”</a:t>
            </a:r>
          </a:p>
        </p:txBody>
      </p:sp>
      <p:sp>
        <p:nvSpPr>
          <p:cNvPr id="8" name="Rectangle 7"/>
          <p:cNvSpPr/>
          <p:nvPr/>
        </p:nvSpPr>
        <p:spPr>
          <a:xfrm>
            <a:off x="571500" y="3980408"/>
            <a:ext cx="38100" cy="26670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504825"/>
            <a:ext cx="152400" cy="1333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25100" y="481012"/>
            <a:ext cx="238125" cy="1905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5625" y="481012"/>
            <a:ext cx="171450" cy="1905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39475" y="481012"/>
            <a:ext cx="238125" cy="1905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30000" y="481012"/>
            <a:ext cx="190500" cy="1905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6210300"/>
            <a:ext cx="114300" cy="13335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05750" y="6210300"/>
            <a:ext cx="114300" cy="1333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656308"/>
            <a:ext cx="4305300" cy="43053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4028033"/>
            <a:ext cx="6457950" cy="10382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9750" y="552450"/>
            <a:ext cx="2190750" cy="2361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1656308"/>
            <a:ext cx="6780847" cy="228600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B192C"/>
                </a:solidFill>
                <a:latin typeface="Montserrat"/>
              </a:rPr>
              <a:t>Asesmen Bukan Sekadar Memberi Nilai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2018258"/>
            <a:ext cx="6457950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 dirty="0" err="1">
                <a:solidFill>
                  <a:srgbClr val="334155"/>
                </a:solidFill>
                <a:latin typeface="Poppins"/>
              </a:rPr>
              <a:t>Asesmen</a:t>
            </a:r>
            <a:r>
              <a:rPr sz="1125" b="0" i="0" u="none" dirty="0">
                <a:solidFill>
                  <a:srgbClr val="334155"/>
                </a:solidFill>
                <a:latin typeface="Poppins"/>
              </a:rPr>
              <a:t> Fisika </a:t>
            </a:r>
            <a:r>
              <a:rPr sz="1125" b="0" i="0" u="none" dirty="0" err="1">
                <a:solidFill>
                  <a:srgbClr val="334155"/>
                </a:solidFill>
                <a:latin typeface="Poppins"/>
              </a:rPr>
              <a:t>merupakan</a:t>
            </a:r>
            <a:r>
              <a:rPr sz="1125" b="0" i="0" u="none" dirty="0">
                <a:solidFill>
                  <a:srgbClr val="334155"/>
                </a:solidFill>
                <a:latin typeface="Poppins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Poppins"/>
              </a:rPr>
              <a:t>alat</a:t>
            </a:r>
            <a:r>
              <a:rPr sz="1125" b="0" i="0" u="none" dirty="0">
                <a:solidFill>
                  <a:srgbClr val="334155"/>
                </a:solidFill>
                <a:latin typeface="Poppins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Poppins"/>
              </a:rPr>
              <a:t>navigasi</a:t>
            </a:r>
            <a:r>
              <a:rPr sz="1125" b="0" i="0" u="none" dirty="0">
                <a:solidFill>
                  <a:srgbClr val="334155"/>
                </a:solidFill>
                <a:latin typeface="Poppins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Poppins"/>
              </a:rPr>
              <a:t>pembelajaran</a:t>
            </a:r>
            <a:r>
              <a:rPr sz="1125" b="0" i="0" u="none" dirty="0">
                <a:solidFill>
                  <a:srgbClr val="334155"/>
                </a:solidFill>
                <a:latin typeface="Poppins"/>
              </a:rPr>
              <a:t> yang </a:t>
            </a:r>
            <a:r>
              <a:rPr sz="1125" b="0" i="0" u="none" dirty="0" err="1">
                <a:solidFill>
                  <a:srgbClr val="334155"/>
                </a:solidFill>
                <a:latin typeface="Poppins"/>
              </a:rPr>
              <a:t>bertujuan</a:t>
            </a:r>
            <a:r>
              <a:rPr sz="1125" b="0" i="0" u="none" dirty="0">
                <a:solidFill>
                  <a:srgbClr val="334155"/>
                </a:solidFill>
                <a:latin typeface="Poppins"/>
              </a:rPr>
              <a:t> </a:t>
            </a:r>
            <a:r>
              <a:rPr sz="1125" b="0" i="0" u="none" dirty="0" err="1">
                <a:solidFill>
                  <a:srgbClr val="334155"/>
                </a:solidFill>
                <a:latin typeface="Poppins"/>
              </a:rPr>
              <a:t>untuk</a:t>
            </a:r>
            <a:r>
              <a:rPr sz="1125" b="0" i="0" u="none" dirty="0">
                <a:solidFill>
                  <a:srgbClr val="334155"/>
                </a:solidFill>
                <a:latin typeface="Poppins"/>
              </a:rPr>
              <a:t>: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4725" y="1665833"/>
            <a:ext cx="4286250" cy="42862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1675358"/>
            <a:ext cx="190500" cy="190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38200" y="2346870"/>
            <a:ext cx="6191250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  <a:latin typeface="Poppins"/>
              </a:rPr>
              <a:t>Mengetahui ketercapaian tujuan pembelajaran Fisika.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2675483"/>
            <a:ext cx="6191250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  <a:latin typeface="Poppins"/>
              </a:rPr>
              <a:t>Memperoleh bukti kuantitatif &amp; kualitatif pemahaman siswa.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3004095"/>
            <a:ext cx="6191250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  <a:latin typeface="Poppins"/>
              </a:rPr>
              <a:t>Mengidentifikasi miskonsepsi Fisika sejak dini.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3332708"/>
            <a:ext cx="6191250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  <a:latin typeface="Poppins"/>
              </a:rPr>
              <a:t>Memberikan umpan balik (feedback) secara efektif.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" y="3661320"/>
            <a:ext cx="6191250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  <a:latin typeface="Poppins"/>
              </a:rPr>
              <a:t>Memperbaiki strategi &amp; tindak lanjut pembelajaran.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0100" y="4218533"/>
            <a:ext cx="6000750" cy="1714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F97316"/>
                </a:solidFill>
                <a:latin typeface="Poppins"/>
              </a:rPr>
              <a:t>PERTANYAAN PEMANTIK REFLEKTIF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0100" y="4447133"/>
            <a:ext cx="6000750" cy="428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1" u="none" dirty="0">
                <a:solidFill>
                  <a:srgbClr val="F8FAFC"/>
                </a:solidFill>
                <a:latin typeface="Poppins"/>
              </a:rPr>
              <a:t>“</a:t>
            </a:r>
            <a:r>
              <a:rPr sz="1125" b="0" i="1" u="none" dirty="0" err="1">
                <a:solidFill>
                  <a:srgbClr val="F8FAFC"/>
                </a:solidFill>
                <a:latin typeface="Poppins"/>
              </a:rPr>
              <a:t>Apakah</a:t>
            </a:r>
            <a:r>
              <a:rPr sz="1125" b="0" i="1" u="none" dirty="0">
                <a:solidFill>
                  <a:srgbClr val="F8FAFC"/>
                </a:solidFill>
                <a:latin typeface="Poppins"/>
              </a:rPr>
              <a:t> </a:t>
            </a:r>
            <a:r>
              <a:rPr sz="1125" b="0" i="1" u="none" dirty="0" err="1">
                <a:solidFill>
                  <a:srgbClr val="F8FAFC"/>
                </a:solidFill>
                <a:latin typeface="Poppins"/>
              </a:rPr>
              <a:t>nilai</a:t>
            </a:r>
            <a:r>
              <a:rPr sz="1125" b="0" i="1" u="none" dirty="0">
                <a:solidFill>
                  <a:srgbClr val="F8FAFC"/>
                </a:solidFill>
                <a:latin typeface="Poppins"/>
              </a:rPr>
              <a:t> 80 </a:t>
            </a:r>
            <a:r>
              <a:rPr sz="1125" b="0" i="1" u="none" dirty="0" err="1">
                <a:solidFill>
                  <a:srgbClr val="F8FAFC"/>
                </a:solidFill>
                <a:latin typeface="Poppins"/>
              </a:rPr>
              <a:t>selalu</a:t>
            </a:r>
            <a:r>
              <a:rPr sz="1125" b="0" i="1" u="none" dirty="0">
                <a:solidFill>
                  <a:srgbClr val="F8FAFC"/>
                </a:solidFill>
                <a:latin typeface="Poppins"/>
              </a:rPr>
              <a:t> </a:t>
            </a:r>
            <a:r>
              <a:rPr sz="1125" b="0" i="1" u="none" dirty="0" err="1">
                <a:solidFill>
                  <a:srgbClr val="F8FAFC"/>
                </a:solidFill>
                <a:latin typeface="Poppins"/>
              </a:rPr>
              <a:t>berarti</a:t>
            </a:r>
            <a:r>
              <a:rPr sz="1125" b="0" i="1" u="none" dirty="0">
                <a:solidFill>
                  <a:srgbClr val="F8FAFC"/>
                </a:solidFill>
                <a:latin typeface="Poppins"/>
              </a:rPr>
              <a:t> </a:t>
            </a:r>
            <a:r>
              <a:rPr sz="1125" b="0" i="1" u="none" dirty="0" err="1">
                <a:solidFill>
                  <a:srgbClr val="F8FAFC"/>
                </a:solidFill>
                <a:latin typeface="Poppins"/>
              </a:rPr>
              <a:t>peserta</a:t>
            </a:r>
            <a:r>
              <a:rPr sz="1125" b="0" i="1" u="none" dirty="0">
                <a:solidFill>
                  <a:srgbClr val="F8FAFC"/>
                </a:solidFill>
                <a:latin typeface="Poppins"/>
              </a:rPr>
              <a:t> </a:t>
            </a:r>
            <a:r>
              <a:rPr sz="1125" b="0" i="1" u="none" dirty="0" err="1">
                <a:solidFill>
                  <a:srgbClr val="F8FAFC"/>
                </a:solidFill>
                <a:latin typeface="Poppins"/>
              </a:rPr>
              <a:t>didik</a:t>
            </a:r>
            <a:r>
              <a:rPr sz="1125" b="0" i="1" u="none" dirty="0">
                <a:solidFill>
                  <a:srgbClr val="F8FAFC"/>
                </a:solidFill>
                <a:latin typeface="Poppins"/>
              </a:rPr>
              <a:t> </a:t>
            </a:r>
            <a:r>
              <a:rPr sz="1125" b="0" i="1" u="none" dirty="0" err="1">
                <a:solidFill>
                  <a:srgbClr val="F8FAFC"/>
                </a:solidFill>
                <a:latin typeface="Poppins"/>
              </a:rPr>
              <a:t>sudah</a:t>
            </a:r>
            <a:r>
              <a:rPr sz="1125" b="0" i="1" u="none" dirty="0">
                <a:solidFill>
                  <a:srgbClr val="F8FAFC"/>
                </a:solidFill>
                <a:latin typeface="Poppins"/>
              </a:rPr>
              <a:t> </a:t>
            </a:r>
            <a:r>
              <a:rPr sz="1125" b="0" i="1" u="none" dirty="0" err="1">
                <a:solidFill>
                  <a:srgbClr val="F8FAFC"/>
                </a:solidFill>
                <a:latin typeface="Poppins"/>
              </a:rPr>
              <a:t>benar-benar</a:t>
            </a:r>
            <a:r>
              <a:rPr sz="1125" b="0" i="1" u="none" dirty="0">
                <a:solidFill>
                  <a:srgbClr val="F8FAFC"/>
                </a:solidFill>
                <a:latin typeface="Poppins"/>
              </a:rPr>
              <a:t> </a:t>
            </a:r>
            <a:r>
              <a:rPr sz="1125" b="0" i="1" u="none" dirty="0" err="1">
                <a:solidFill>
                  <a:srgbClr val="F8FAFC"/>
                </a:solidFill>
                <a:latin typeface="Poppins"/>
              </a:rPr>
              <a:t>memahami</a:t>
            </a:r>
            <a:r>
              <a:rPr sz="1125" b="0" i="1" u="none" dirty="0">
                <a:solidFill>
                  <a:srgbClr val="F8FAFC"/>
                </a:solidFill>
                <a:latin typeface="Poppins"/>
              </a:rPr>
              <a:t> </a:t>
            </a:r>
            <a:r>
              <a:rPr sz="1125" b="0" i="1" u="none" dirty="0" err="1">
                <a:solidFill>
                  <a:srgbClr val="F8FAFC"/>
                </a:solidFill>
                <a:latin typeface="Poppins"/>
              </a:rPr>
              <a:t>konsep</a:t>
            </a:r>
            <a:r>
              <a:rPr sz="1125" b="0" i="1" u="none" dirty="0">
                <a:solidFill>
                  <a:srgbClr val="F8FAFC"/>
                </a:solidFill>
                <a:latin typeface="Poppins"/>
              </a:rPr>
              <a:t> Fisika yang </a:t>
            </a:r>
            <a:r>
              <a:rPr sz="1125" b="0" i="1" u="none" dirty="0" err="1">
                <a:solidFill>
                  <a:srgbClr val="F8FAFC"/>
                </a:solidFill>
                <a:latin typeface="Poppins"/>
              </a:rPr>
              <a:t>dipelajari</a:t>
            </a:r>
            <a:r>
              <a:rPr sz="1125" b="0" i="1" u="none" dirty="0">
                <a:solidFill>
                  <a:srgbClr val="F8FAFC"/>
                </a:solidFill>
                <a:latin typeface="Poppins"/>
              </a:rPr>
              <a:t>?”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100" y="4247108"/>
            <a:ext cx="95250" cy="1143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2375445"/>
            <a:ext cx="152400" cy="1524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2704058"/>
            <a:ext cx="152400" cy="1524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3032670"/>
            <a:ext cx="152400" cy="15240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3361283"/>
            <a:ext cx="152400" cy="15240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3689895"/>
            <a:ext cx="152400" cy="1524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71500" y="476250"/>
            <a:ext cx="11601450" cy="4171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 dirty="0" err="1">
                <a:solidFill>
                  <a:srgbClr val="0B192C"/>
                </a:solidFill>
                <a:latin typeface="Montserrat"/>
              </a:rPr>
              <a:t>Mengapa</a:t>
            </a:r>
            <a:r>
              <a:rPr sz="2550" b="1" i="0" u="none" dirty="0">
                <a:solidFill>
                  <a:srgbClr val="0B192C"/>
                </a:solidFill>
                <a:latin typeface="Montserrat"/>
              </a:rPr>
              <a:t> </a:t>
            </a:r>
            <a:r>
              <a:rPr sz="2550" b="1" i="0" u="none" dirty="0" err="1">
                <a:solidFill>
                  <a:srgbClr val="0B192C"/>
                </a:solidFill>
                <a:latin typeface="Montserrat"/>
              </a:rPr>
              <a:t>Asesmen</a:t>
            </a:r>
            <a:r>
              <a:rPr sz="2550" b="1" i="0" u="none" dirty="0">
                <a:solidFill>
                  <a:srgbClr val="0B192C"/>
                </a:solidFill>
                <a:latin typeface="Montserrat"/>
              </a:rPr>
              <a:t> Sangat </a:t>
            </a:r>
            <a:r>
              <a:rPr sz="2550" b="1" i="0" u="none" dirty="0" err="1">
                <a:solidFill>
                  <a:srgbClr val="0B192C"/>
                </a:solidFill>
                <a:latin typeface="Montserrat"/>
              </a:rPr>
              <a:t>Penting</a:t>
            </a:r>
            <a:r>
              <a:rPr sz="2550" b="1" i="0" u="none" dirty="0">
                <a:solidFill>
                  <a:srgbClr val="0B192C"/>
                </a:solidFill>
                <a:latin typeface="Montserrat"/>
              </a:rPr>
              <a:t>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71500" y="979140"/>
            <a:ext cx="11049000" cy="2857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944219"/>
            <a:ext cx="11049000" cy="4286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692747"/>
            <a:ext cx="2619375" cy="2060971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1375" y="2692747"/>
            <a:ext cx="2619375" cy="2060971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0" y="2692747"/>
            <a:ext cx="2619375" cy="2060971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1125" y="2692747"/>
            <a:ext cx="2619375" cy="2060971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44025" y="552450"/>
            <a:ext cx="2276475" cy="23619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81050" y="5058519"/>
            <a:ext cx="106680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1" i="0" u="none" dirty="0" err="1">
                <a:solidFill>
                  <a:srgbClr val="1E3A8A"/>
                </a:solidFill>
                <a:latin typeface="Poppins"/>
              </a:rPr>
              <a:t>Sintesis</a:t>
            </a:r>
            <a:r>
              <a:rPr sz="1050" b="1" i="0" u="none" dirty="0">
                <a:solidFill>
                  <a:srgbClr val="1E3A8A"/>
                </a:solidFill>
                <a:latin typeface="Poppins"/>
              </a:rPr>
              <a:t> </a:t>
            </a:r>
            <a:r>
              <a:rPr sz="1050" b="1" i="0" u="none" dirty="0" err="1">
                <a:solidFill>
                  <a:srgbClr val="1E3A8A"/>
                </a:solidFill>
                <a:latin typeface="Poppins"/>
              </a:rPr>
              <a:t>Asesmen</a:t>
            </a:r>
            <a:r>
              <a:rPr sz="1050" b="1" i="0" u="none" dirty="0">
                <a:solidFill>
                  <a:srgbClr val="1E3A8A"/>
                </a:solidFill>
                <a:latin typeface="Poppins"/>
              </a:rPr>
              <a:t>:</a:t>
            </a:r>
            <a:r>
              <a:rPr sz="1050" b="0" i="0" u="none" dirty="0">
                <a:solidFill>
                  <a:srgbClr val="1E3A8A"/>
                </a:solidFill>
                <a:latin typeface="Poppins"/>
              </a:rPr>
              <a:t> </a:t>
            </a:r>
            <a:r>
              <a:rPr sz="1050" b="0" i="0" u="none" dirty="0" err="1">
                <a:solidFill>
                  <a:srgbClr val="1E3A8A"/>
                </a:solidFill>
                <a:latin typeface="Poppins"/>
              </a:rPr>
              <a:t>Penilaian</a:t>
            </a:r>
            <a:r>
              <a:rPr sz="1050" b="0" i="0" u="none" dirty="0">
                <a:solidFill>
                  <a:srgbClr val="1E3A8A"/>
                </a:solidFill>
                <a:latin typeface="Poppins"/>
              </a:rPr>
              <a:t> Fisika </a:t>
            </a:r>
            <a:r>
              <a:rPr sz="1050" b="0" i="0" u="none" dirty="0" err="1">
                <a:solidFill>
                  <a:srgbClr val="1E3A8A"/>
                </a:solidFill>
                <a:latin typeface="Poppins"/>
              </a:rPr>
              <a:t>harus</a:t>
            </a:r>
            <a:r>
              <a:rPr sz="1050" b="0" i="0" u="none" dirty="0">
                <a:solidFill>
                  <a:srgbClr val="1E3A8A"/>
                </a:solidFill>
                <a:latin typeface="Poppins"/>
              </a:rPr>
              <a:t> </a:t>
            </a:r>
            <a:r>
              <a:rPr sz="1050" b="0" i="0" u="none" dirty="0" err="1">
                <a:solidFill>
                  <a:srgbClr val="1E3A8A"/>
                </a:solidFill>
                <a:latin typeface="Poppins"/>
              </a:rPr>
              <a:t>berimbang</a:t>
            </a:r>
            <a:r>
              <a:rPr sz="1050" b="0" i="0" u="none" dirty="0">
                <a:solidFill>
                  <a:srgbClr val="1E3A8A"/>
                </a:solidFill>
                <a:latin typeface="Poppins"/>
              </a:rPr>
              <a:t> </a:t>
            </a:r>
            <a:r>
              <a:rPr sz="1050" b="0" i="0" u="none" dirty="0" err="1">
                <a:solidFill>
                  <a:srgbClr val="1E3A8A"/>
                </a:solidFill>
                <a:latin typeface="Poppins"/>
              </a:rPr>
              <a:t>antara</a:t>
            </a:r>
            <a:r>
              <a:rPr sz="1050" b="0" i="0" u="none" dirty="0">
                <a:solidFill>
                  <a:srgbClr val="1E3A8A"/>
                </a:solidFill>
                <a:latin typeface="Poppins"/>
              </a:rPr>
              <a:t> </a:t>
            </a:r>
            <a:r>
              <a:rPr sz="1050" b="0" i="0" u="none" dirty="0" err="1">
                <a:solidFill>
                  <a:srgbClr val="1E3A8A"/>
                </a:solidFill>
                <a:latin typeface="Poppins"/>
              </a:rPr>
              <a:t>penguasaan</a:t>
            </a:r>
            <a:r>
              <a:rPr sz="1050" b="0" i="0" u="none" dirty="0">
                <a:solidFill>
                  <a:srgbClr val="1E3A8A"/>
                </a:solidFill>
                <a:latin typeface="Poppins"/>
              </a:rPr>
              <a:t> </a:t>
            </a:r>
            <a:r>
              <a:rPr sz="1050" b="0" i="0" u="none" dirty="0" err="1">
                <a:solidFill>
                  <a:srgbClr val="1E3A8A"/>
                </a:solidFill>
                <a:latin typeface="Poppins"/>
              </a:rPr>
              <a:t>teori</a:t>
            </a:r>
            <a:r>
              <a:rPr sz="1050" b="0" i="0" u="none" dirty="0">
                <a:solidFill>
                  <a:srgbClr val="1E3A8A"/>
                </a:solidFill>
                <a:latin typeface="Poppins"/>
              </a:rPr>
              <a:t> </a:t>
            </a:r>
            <a:r>
              <a:rPr sz="1050" b="0" i="0" u="none" dirty="0" err="1">
                <a:solidFill>
                  <a:srgbClr val="1E3A8A"/>
                </a:solidFill>
                <a:latin typeface="Poppins"/>
              </a:rPr>
              <a:t>matematika</a:t>
            </a:r>
            <a:r>
              <a:rPr sz="1050" b="0" i="0" u="none" dirty="0">
                <a:solidFill>
                  <a:srgbClr val="1E3A8A"/>
                </a:solidFill>
                <a:latin typeface="Poppins"/>
              </a:rPr>
              <a:t> dan </a:t>
            </a:r>
            <a:r>
              <a:rPr sz="1050" b="0" i="0" u="none" dirty="0" err="1">
                <a:solidFill>
                  <a:srgbClr val="1E3A8A"/>
                </a:solidFill>
                <a:latin typeface="Poppins"/>
              </a:rPr>
              <a:t>penalaran</a:t>
            </a:r>
            <a:r>
              <a:rPr sz="1050" b="0" i="0" u="none" dirty="0">
                <a:solidFill>
                  <a:srgbClr val="1E3A8A"/>
                </a:solidFill>
                <a:latin typeface="Poppins"/>
              </a:rPr>
              <a:t> </a:t>
            </a:r>
            <a:r>
              <a:rPr sz="1050" b="0" i="0" u="none" dirty="0" err="1">
                <a:solidFill>
                  <a:srgbClr val="1E3A8A"/>
                </a:solidFill>
                <a:latin typeface="Poppins"/>
              </a:rPr>
              <a:t>kualitatif</a:t>
            </a:r>
            <a:r>
              <a:rPr sz="1050" b="0" i="0" u="none" dirty="0">
                <a:solidFill>
                  <a:srgbClr val="1E3A8A"/>
                </a:solidFill>
                <a:latin typeface="Poppins"/>
              </a:rPr>
              <a:t> </a:t>
            </a:r>
            <a:r>
              <a:rPr sz="1050" b="0" i="0" u="none" dirty="0" err="1">
                <a:solidFill>
                  <a:srgbClr val="1E3A8A"/>
                </a:solidFill>
                <a:latin typeface="Poppins"/>
              </a:rPr>
              <a:t>kognitif</a:t>
            </a:r>
            <a:r>
              <a:rPr sz="1050" b="0" i="0" u="none" dirty="0">
                <a:solidFill>
                  <a:srgbClr val="1E3A8A"/>
                </a:solidFill>
                <a:latin typeface="Poppins"/>
              </a:rPr>
              <a:t> </a:t>
            </a:r>
            <a:r>
              <a:rPr sz="1050" b="0" i="0" u="none" dirty="0" err="1">
                <a:solidFill>
                  <a:srgbClr val="1E3A8A"/>
                </a:solidFill>
                <a:latin typeface="Poppins"/>
              </a:rPr>
              <a:t>siswa</a:t>
            </a:r>
            <a:r>
              <a:rPr sz="1050" b="0" i="0" u="none" dirty="0">
                <a:solidFill>
                  <a:srgbClr val="1E3A8A"/>
                </a:solidFill>
                <a:latin typeface="Poppins"/>
              </a:rPr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1025" y="3704183"/>
            <a:ext cx="2600325" cy="381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0575" y="2911822"/>
            <a:ext cx="457200" cy="457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90575" y="3502372"/>
            <a:ext cx="2290286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 dirty="0">
                <a:solidFill>
                  <a:srgbClr val="0B192C"/>
                </a:solidFill>
                <a:latin typeface="Montserrat"/>
              </a:rPr>
              <a:t>1. KONSEP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0575" y="3788122"/>
            <a:ext cx="2181225" cy="7465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Pemahaman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 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mendalam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 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terhadap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 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prinsip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, 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hukum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, dan 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teori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 Fisika (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misal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: Hukum Newton, 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Termodinamika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).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390900" y="3704183"/>
            <a:ext cx="2600325" cy="381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0450" y="2911822"/>
            <a:ext cx="457200" cy="4572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600450" y="3502372"/>
            <a:ext cx="2290286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B192C"/>
                </a:solidFill>
                <a:latin typeface="Montserrat"/>
              </a:rPr>
              <a:t>2. PROSES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00450" y="3788122"/>
            <a:ext cx="2181225" cy="7465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Kemampuan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 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melakukan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 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penyelidikan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 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ilmiah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, 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eksperimen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, 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observasi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, dan 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pemecahan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 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masalah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 (problem solving).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00775" y="3704183"/>
            <a:ext cx="2600325" cy="381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0325" y="2911822"/>
            <a:ext cx="457200" cy="4572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410325" y="3502372"/>
            <a:ext cx="2290286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B192C"/>
                </a:solidFill>
                <a:latin typeface="Montserrat"/>
              </a:rPr>
              <a:t>3. APLIKASI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10325" y="3788122"/>
            <a:ext cx="2181225" cy="7465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Kemampuan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 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menerapkan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 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konsep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 dan 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persamaan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 Fisika 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dalam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 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menyelesaikan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 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fenomena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 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kehidupan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 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nyata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010650" y="3704183"/>
            <a:ext cx="2600325" cy="381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20200" y="2911822"/>
            <a:ext cx="457200" cy="4572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220200" y="3502372"/>
            <a:ext cx="2290286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B192C"/>
                </a:solidFill>
                <a:latin typeface="Montserrat"/>
              </a:rPr>
              <a:t>4. KOMUNIKASI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20200" y="3788122"/>
            <a:ext cx="2181225" cy="7465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Kemampuan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 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menjelaskan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 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alasan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 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rasional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, 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menyajikan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 data, 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memplot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 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grafik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, dan 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menyimpulkan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 </a:t>
            </a:r>
            <a:r>
              <a:rPr sz="1050" b="0" i="0" u="none" dirty="0" err="1">
                <a:solidFill>
                  <a:srgbClr val="475569"/>
                </a:solidFill>
                <a:latin typeface="Poppins"/>
              </a:rPr>
              <a:t>hasil</a:t>
            </a:r>
            <a:r>
              <a:rPr sz="1050" b="0" i="0" u="none" dirty="0">
                <a:solidFill>
                  <a:srgbClr val="475569"/>
                </a:solidFill>
                <a:latin typeface="Poppins"/>
              </a:rPr>
              <a:t>.</a:t>
            </a:r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4875" y="3026122"/>
            <a:ext cx="228600" cy="228600"/>
          </a:xfrm>
          <a:prstGeom prst="rect">
            <a:avLst/>
          </a:prstGeom>
        </p:spPr>
      </p:pic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14750" y="3026122"/>
            <a:ext cx="228600" cy="228600"/>
          </a:xfrm>
          <a:prstGeom prst="rect">
            <a:avLst/>
          </a:prstGeom>
        </p:spPr>
      </p:pic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38912" y="3026122"/>
            <a:ext cx="200025" cy="228600"/>
          </a:xfrm>
          <a:prstGeom prst="rect">
            <a:avLst/>
          </a:prstGeom>
        </p:spPr>
      </p:pic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05925" y="3026122"/>
            <a:ext cx="285750" cy="2286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71500" y="476250"/>
            <a:ext cx="11601450" cy="4171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B192C"/>
                </a:solidFill>
                <a:latin typeface="Montserrat"/>
              </a:rPr>
              <a:t>Empat Dimensi Asesmen Fisika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71500" y="979140"/>
            <a:ext cx="11049000" cy="2857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571500" y="1236315"/>
            <a:ext cx="65913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Poppins Medium"/>
              </a:rPr>
              <a:t>Asesmen Fisika yang utuh mengukur empat komponen kompetensi terpadu: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5" y="2153989"/>
            <a:ext cx="5381625" cy="330993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4125" y="552450"/>
            <a:ext cx="1476375" cy="2361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2153989"/>
            <a:ext cx="5650706" cy="209550"/>
          </a:xfrm>
          <a:prstGeom prst="rect">
            <a:avLst/>
          </a:prstGeom>
          <a:noFill/>
        </p:spPr>
        <p:txBody>
          <a:bodyPr wrap="square" lIns="17145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B192C"/>
                </a:solidFill>
                <a:latin typeface="Montserrat"/>
              </a:rPr>
              <a:t>7 Karakteristik Asesmen yang Baik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14360" y="2354014"/>
            <a:ext cx="5230653" cy="209550"/>
          </a:xfrm>
          <a:prstGeom prst="rect">
            <a:avLst/>
          </a:prstGeom>
          <a:noFill/>
        </p:spPr>
        <p:txBody>
          <a:bodyPr wrap="square" lIns="17145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B192C"/>
                </a:solidFill>
                <a:latin typeface="Montserrat"/>
              </a:rPr>
              <a:t>Siklus Utama Asesmen Pembelajaran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38900" y="2715964"/>
            <a:ext cx="4981575" cy="2547937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38900" y="2715964"/>
          <a:ext cx="4962524" cy="25479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35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8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9587"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FFFFF"/>
                          </a:solidFill>
                          <a:latin typeface="Montserrat SemiBold"/>
                        </a:rPr>
                        <a:t>Tahap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192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FFFFF"/>
                          </a:solidFill>
                          <a:latin typeface="Montserrat SemiBold"/>
                        </a:rPr>
                        <a:t>Fokus Kegiatan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19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9587">
                <a:tc>
                  <a:txBody>
                    <a:bodyPr/>
                    <a:lstStyle/>
                    <a:p>
                      <a:pPr algn="l"/>
                      <a:r>
                        <a:rPr sz="1012" b="1" i="0" u="none">
                          <a:solidFill>
                            <a:srgbClr val="334155"/>
                          </a:solidFill>
                          <a:latin typeface="Poppins"/>
                        </a:rPr>
                        <a:t>1. Assessment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12" b="0" i="0" u="none">
                          <a:solidFill>
                            <a:srgbClr val="334155"/>
                          </a:solidFill>
                          <a:latin typeface="Poppins"/>
                        </a:rPr>
                        <a:t>Mengumpulkan informasi kemampuan awal/proses.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9587">
                <a:tc>
                  <a:txBody>
                    <a:bodyPr/>
                    <a:lstStyle/>
                    <a:p>
                      <a:pPr algn="l"/>
                      <a:r>
                        <a:rPr sz="1012" b="1" i="0" u="none">
                          <a:solidFill>
                            <a:srgbClr val="334155"/>
                          </a:solidFill>
                          <a:latin typeface="Poppins"/>
                        </a:rPr>
                        <a:t>2. Evidence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12" b="0" i="0" u="none">
                          <a:solidFill>
                            <a:srgbClr val="334155"/>
                          </a:solidFill>
                          <a:latin typeface="Poppins"/>
                        </a:rPr>
                        <a:t>Menganalisis data bukti hasil &amp; proses berpikir.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9587">
                <a:tc>
                  <a:txBody>
                    <a:bodyPr/>
                    <a:lstStyle/>
                    <a:p>
                      <a:pPr algn="l"/>
                      <a:r>
                        <a:rPr sz="1012" b="1" i="0" u="none">
                          <a:solidFill>
                            <a:srgbClr val="334155"/>
                          </a:solidFill>
                          <a:latin typeface="Poppins"/>
                        </a:rPr>
                        <a:t>3. Feedback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12" b="0" i="0" u="none">
                          <a:solidFill>
                            <a:srgbClr val="334155"/>
                          </a:solidFill>
                          <a:latin typeface="Poppins"/>
                        </a:rPr>
                        <a:t>Memberikan balikan bermakna kepada siswa.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9589">
                <a:tc>
                  <a:txBody>
                    <a:bodyPr/>
                    <a:lstStyle/>
                    <a:p>
                      <a:pPr algn="l"/>
                      <a:r>
                        <a:rPr sz="1012" b="1" i="0" u="none">
                          <a:solidFill>
                            <a:srgbClr val="334155"/>
                          </a:solidFill>
                          <a:latin typeface="Poppins"/>
                        </a:rPr>
                        <a:t>4. Improvement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12" b="0" i="0" u="none">
                          <a:solidFill>
                            <a:srgbClr val="334155"/>
                          </a:solidFill>
                          <a:latin typeface="Poppins"/>
                        </a:rPr>
                        <a:t>Melakukan tindakan perbaikan pembelajaran.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2173039"/>
            <a:ext cx="171450" cy="1714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38200" y="2477839"/>
            <a:ext cx="5114925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Poppins"/>
              </a:rPr>
              <a:t>Valid:</a:t>
            </a:r>
            <a:r>
              <a:rPr sz="1125" b="0" i="0" u="none">
                <a:solidFill>
                  <a:srgbClr val="334155"/>
                </a:solidFill>
                <a:latin typeface="Poppins"/>
              </a:rPr>
              <a:t> Mengukur kompetensi sasaran secara akurat.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2806451"/>
            <a:ext cx="5114925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Poppins"/>
              </a:rPr>
              <a:t>Reliabel:</a:t>
            </a:r>
            <a:r>
              <a:rPr sz="1125" b="0" i="0" u="none">
                <a:solidFill>
                  <a:srgbClr val="334155"/>
                </a:solidFill>
                <a:latin typeface="Poppins"/>
              </a:rPr>
              <a:t> Konsisten dalam memberikan hasil pengukuran.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3135064"/>
            <a:ext cx="5114925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Poppins"/>
              </a:rPr>
              <a:t>Objektif:</a:t>
            </a:r>
            <a:r>
              <a:rPr sz="1125" b="0" i="0" u="none">
                <a:solidFill>
                  <a:srgbClr val="334155"/>
                </a:solidFill>
                <a:latin typeface="Poppins"/>
              </a:rPr>
              <a:t> Memiliki kriteria &amp; rubrik penilaian yang jelas.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3463676"/>
            <a:ext cx="5114925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Poppins"/>
              </a:rPr>
              <a:t>Adil:</a:t>
            </a:r>
            <a:r>
              <a:rPr sz="1125" b="0" i="0" u="none">
                <a:solidFill>
                  <a:srgbClr val="334155"/>
                </a:solidFill>
                <a:latin typeface="Poppins"/>
              </a:rPr>
              <a:t> Memberikan kesempatan setara bagi semua siswa.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" y="3792289"/>
            <a:ext cx="5114925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Poppins"/>
              </a:rPr>
              <a:t>Kontekstual:</a:t>
            </a:r>
            <a:r>
              <a:rPr sz="1125" b="0" i="0" u="none">
                <a:solidFill>
                  <a:srgbClr val="334155"/>
                </a:solidFill>
                <a:latin typeface="Poppins"/>
              </a:rPr>
              <a:t> Berbasis fenomena nyata sekitar siswa.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4120901"/>
            <a:ext cx="5114925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Poppins"/>
              </a:rPr>
              <a:t>Mendidik:</a:t>
            </a:r>
            <a:r>
              <a:rPr sz="1125" b="0" i="0" u="none">
                <a:solidFill>
                  <a:srgbClr val="334155"/>
                </a:solidFill>
                <a:latin typeface="Poppins"/>
              </a:rPr>
              <a:t> Memberikan umpan balik konstruktif.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200" y="4449514"/>
            <a:ext cx="5114925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Poppins"/>
              </a:rPr>
              <a:t>Berkelanjutan:</a:t>
            </a:r>
            <a:r>
              <a:rPr sz="1125" b="0" i="0" u="none">
                <a:solidFill>
                  <a:srgbClr val="334155"/>
                </a:solidFill>
                <a:latin typeface="Poppins"/>
              </a:rPr>
              <a:t> Dilakukan terus-menerus selama proses.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8037" y="2373064"/>
            <a:ext cx="171450" cy="17145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6448425" y="3768476"/>
            <a:ext cx="141356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861994" y="3768476"/>
            <a:ext cx="354895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48425" y="4199483"/>
            <a:ext cx="141356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861994" y="4199483"/>
            <a:ext cx="354895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448425" y="4630489"/>
            <a:ext cx="141356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7861994" y="4630489"/>
            <a:ext cx="354895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506414"/>
            <a:ext cx="133350" cy="152400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2835026"/>
            <a:ext cx="133350" cy="152400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163639"/>
            <a:ext cx="133350" cy="152400"/>
          </a:xfrm>
          <a:prstGeom prst="rect">
            <a:avLst/>
          </a:prstGeom>
        </p:spPr>
      </p:pic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492251"/>
            <a:ext cx="133350" cy="152400"/>
          </a:xfrm>
          <a:prstGeom prst="rect">
            <a:avLst/>
          </a:prstGeom>
        </p:spPr>
      </p:pic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3820864"/>
            <a:ext cx="133350" cy="152400"/>
          </a:xfrm>
          <a:prstGeom prst="rect">
            <a:avLst/>
          </a:prstGeom>
        </p:spPr>
      </p:pic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4149476"/>
            <a:ext cx="133350" cy="152400"/>
          </a:xfrm>
          <a:prstGeom prst="rect">
            <a:avLst/>
          </a:prstGeom>
        </p:spPr>
      </p:pic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500" y="4478089"/>
            <a:ext cx="133350" cy="1524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571500" y="476250"/>
            <a:ext cx="11601450" cy="4171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B192C"/>
                </a:solidFill>
                <a:latin typeface="Montserrat"/>
              </a:rPr>
              <a:t>Karakteristik Asesmen Fisika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71500" y="979140"/>
            <a:ext cx="11049000" cy="2857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358776"/>
            <a:ext cx="5381625" cy="290036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5" y="2358776"/>
            <a:ext cx="5381625" cy="290036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200" y="3025526"/>
            <a:ext cx="4791075" cy="6477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200" y="3787526"/>
            <a:ext cx="4791075" cy="8477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9750" y="552450"/>
            <a:ext cx="2190750" cy="2361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90625" y="2635001"/>
            <a:ext cx="4710588" cy="2571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B192C"/>
                </a:solidFill>
                <a:latin typeface="Montserrat"/>
              </a:rPr>
              <a:t>5 Pertanyaan Kunci Guru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5825" y="3025526"/>
            <a:ext cx="4791075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64748B"/>
                </a:solidFill>
                <a:latin typeface="Poppins"/>
              </a:rPr>
              <a:t>Melalui asesmen, guru Fisika wajib menemukan jawaban atas: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0" y="2635001"/>
            <a:ext cx="4710588" cy="2571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B192C"/>
                </a:solidFill>
                <a:latin typeface="Montserrat"/>
              </a:rPr>
              <a:t>Pergeseran Fokus Penilaian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825" y="2658814"/>
            <a:ext cx="209550" cy="2095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52525" y="3339851"/>
            <a:ext cx="4524375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  <a:latin typeface="Poppins"/>
              </a:rPr>
              <a:t>Apa yang sudah dipahami peserta didik?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2525" y="3668464"/>
            <a:ext cx="4524375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  <a:latin typeface="Poppins"/>
              </a:rPr>
              <a:t>Bagian mana yang belum dipahami?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2525" y="3997076"/>
            <a:ext cx="4524375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  <a:latin typeface="Poppins"/>
              </a:rPr>
              <a:t>Mengapa terjadi kesulitan/miskonsepsi?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52525" y="4325689"/>
            <a:ext cx="4524375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  <a:latin typeface="Poppins"/>
              </a:rPr>
              <a:t>Bukti apa yang menunjukkan pencapaian?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52525" y="4654301"/>
            <a:ext cx="4524375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  <a:latin typeface="Poppins"/>
              </a:rPr>
              <a:t>Apa tindak lanjut terbaik selanjutnya?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3200" y="2658814"/>
            <a:ext cx="209550" cy="2095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715125" y="3149351"/>
            <a:ext cx="4467225" cy="400050"/>
          </a:xfrm>
          <a:prstGeom prst="rect">
            <a:avLst/>
          </a:prstGeom>
          <a:noFill/>
        </p:spPr>
        <p:txBody>
          <a:bodyPr wrap="square" lIns="104775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1" i="0" u="none">
                <a:solidFill>
                  <a:srgbClr val="991B1B"/>
                </a:solidFill>
                <a:latin typeface="Poppins"/>
              </a:rPr>
              <a:t>Tidak Cukup Bertanya:</a:t>
            </a:r>
            <a:r>
              <a:t>
</a:t>
            </a:r>
            <a:r>
              <a:rPr sz="1050" b="0" i="0" u="none">
                <a:solidFill>
                  <a:srgbClr val="991B1B"/>
                </a:solidFill>
                <a:latin typeface="Poppins"/>
              </a:rPr>
              <a:t> “Berapa jawaban yang benar dari soal perhitungan ini?”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15125" y="3911351"/>
            <a:ext cx="4467225" cy="600075"/>
          </a:xfrm>
          <a:prstGeom prst="rect">
            <a:avLst/>
          </a:prstGeom>
          <a:noFill/>
        </p:spPr>
        <p:txBody>
          <a:bodyPr wrap="square" lIns="11430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1" i="0" u="none">
                <a:solidFill>
                  <a:srgbClr val="166534"/>
                </a:solidFill>
                <a:latin typeface="Poppins"/>
              </a:rPr>
              <a:t>Tetapi Harus Mampu Mengungkap:</a:t>
            </a:r>
            <a:r>
              <a:t>
</a:t>
            </a:r>
            <a:r>
              <a:rPr sz="1050" b="0" i="0" u="none">
                <a:solidFill>
                  <a:srgbClr val="166534"/>
                </a:solidFill>
                <a:latin typeface="Poppins"/>
              </a:rPr>
              <a:t> “Bagaimana alur dan prosedur berpikir peserta didik hingga sampai pada jawaban tersebut?”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15125" y="3177926"/>
            <a:ext cx="104775" cy="13335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5125" y="3939926"/>
            <a:ext cx="114300" cy="13335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5825" y="3368426"/>
            <a:ext cx="133350" cy="15240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5825" y="3697039"/>
            <a:ext cx="133350" cy="152400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5825" y="4025651"/>
            <a:ext cx="133350" cy="152400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5825" y="4354264"/>
            <a:ext cx="133350" cy="152400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5825" y="4682876"/>
            <a:ext cx="133350" cy="1524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71500" y="476250"/>
            <a:ext cx="11601450" cy="4171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B192C"/>
                </a:solidFill>
                <a:latin typeface="Montserrat"/>
              </a:rPr>
              <a:t>Tujuan Asesmen Pembelajaran Fisika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1500" y="979140"/>
            <a:ext cx="11049000" cy="2857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3050" y="552450"/>
            <a:ext cx="2457450" cy="23619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71500" y="2358776"/>
            <a:ext cx="11049000" cy="2309812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1500" y="2358776"/>
          <a:ext cx="11029948" cy="23098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4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5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88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60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7453"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FFFFF"/>
                          </a:solidFill>
                          <a:latin typeface="Montserrat SemiBold"/>
                        </a:rPr>
                        <a:t>Jenis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192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FFFFF"/>
                          </a:solidFill>
                          <a:latin typeface="Montserrat SemiBold"/>
                        </a:rPr>
                        <a:t>Waktu Pelaksanaan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192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FFFFF"/>
                          </a:solidFill>
                          <a:latin typeface="Montserrat SemiBold"/>
                        </a:rPr>
                        <a:t>Fungsi Utama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192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FFFFF"/>
                          </a:solidFill>
                          <a:latin typeface="Montserrat SemiBold"/>
                        </a:rPr>
                        <a:t>Contoh Penerapan Fisika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19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7453">
                <a:tc>
                  <a:txBody>
                    <a:bodyPr/>
                    <a:lstStyle/>
                    <a:p>
                      <a:pPr algn="l"/>
                      <a:r>
                        <a:rPr sz="1012" b="1" i="0" u="none">
                          <a:solidFill>
                            <a:srgbClr val="334155"/>
                          </a:solidFill>
                          <a:latin typeface="Poppins"/>
                        </a:rPr>
                        <a:t>Asesmen Awal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12" b="0" i="0" u="none">
                          <a:solidFill>
                            <a:srgbClr val="334155"/>
                          </a:solidFill>
                          <a:latin typeface="Poppins"/>
                        </a:rPr>
                        <a:t>Sebelum pembelajaran dimulai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12" b="0" i="0" u="none">
                          <a:solidFill>
                            <a:srgbClr val="334155"/>
                          </a:solidFill>
                          <a:latin typeface="Poppins"/>
                        </a:rPr>
                        <a:t>Mengetahui kesiapan, prasyarat, dan pengetahuan awal siswa.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12" b="0" i="0" u="none">
                          <a:solidFill>
                            <a:srgbClr val="334155"/>
                          </a:solidFill>
                          <a:latin typeface="Poppins"/>
                        </a:rPr>
                        <a:t>Pertanyaan diagnostik: </a:t>
                      </a:r>
                      <a:r>
                        <a:rPr sz="1012" b="0" i="1" u="none">
                          <a:solidFill>
                            <a:srgbClr val="334155"/>
                          </a:solidFill>
                          <a:latin typeface="Poppins"/>
                        </a:rPr>
                        <a:t>“Apakah benda yang lebih berat pasti jatuh lebih cepat?”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7453">
                <a:tc>
                  <a:txBody>
                    <a:bodyPr/>
                    <a:lstStyle/>
                    <a:p>
                      <a:pPr algn="l"/>
                      <a:r>
                        <a:rPr sz="1012" b="1" i="0" u="none">
                          <a:solidFill>
                            <a:srgbClr val="334155"/>
                          </a:solidFill>
                          <a:latin typeface="Poppins"/>
                        </a:rPr>
                        <a:t>Asesmen Formatif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12" b="0" i="0" u="none">
                          <a:solidFill>
                            <a:srgbClr val="334155"/>
                          </a:solidFill>
                          <a:latin typeface="Poppins"/>
                        </a:rPr>
                        <a:t>Selama proses pembelajaran berlangsung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12" b="0" i="0" u="none">
                          <a:solidFill>
                            <a:srgbClr val="334155"/>
                          </a:solidFill>
                          <a:latin typeface="Poppins"/>
                        </a:rPr>
                        <a:t>Memberikan umpan balik cepat dan memperbaiki strategi mengajar.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12" b="0" i="0" u="none">
                          <a:solidFill>
                            <a:srgbClr val="334155"/>
                          </a:solidFill>
                          <a:latin typeface="Poppins"/>
                        </a:rPr>
                        <a:t>Prediksi fenomena → Eksperimen praktikum → Diskusi kelompok → Analisis grafik.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7453">
                <a:tc>
                  <a:txBody>
                    <a:bodyPr/>
                    <a:lstStyle/>
                    <a:p>
                      <a:pPr algn="l"/>
                      <a:r>
                        <a:rPr sz="1012" b="1" i="0" u="none">
                          <a:solidFill>
                            <a:srgbClr val="334155"/>
                          </a:solidFill>
                          <a:latin typeface="Poppins"/>
                        </a:rPr>
                        <a:t>Asesmen Sumatif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12" b="0" i="0" u="none">
                          <a:solidFill>
                            <a:srgbClr val="334155"/>
                          </a:solidFill>
                          <a:latin typeface="Poppins"/>
                        </a:rPr>
                        <a:t>Akhir lingkup materi / semester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12" b="0" i="0" u="none">
                          <a:solidFill>
                            <a:srgbClr val="334155"/>
                          </a:solidFill>
                          <a:latin typeface="Poppins"/>
                        </a:rPr>
                        <a:t>Menentukan level pencapaian hasil belajar siswa secara kumulatif.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12" b="0" i="0" u="none">
                          <a:solidFill>
                            <a:srgbClr val="334155"/>
                          </a:solidFill>
                          <a:latin typeface="Poppins"/>
                        </a:rPr>
                        <a:t>Soal pemecahan masalah kontekstual + Analisis data pengukuran + Penjelasan konsep.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4820989"/>
            <a:ext cx="11049000" cy="4381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27546" y="4944814"/>
            <a:ext cx="952500" cy="190500"/>
          </a:xfrm>
          <a:prstGeom prst="rect">
            <a:avLst/>
          </a:prstGeom>
          <a:noFill/>
        </p:spPr>
        <p:txBody>
          <a:bodyPr wrap="square" lIns="123825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2563EB"/>
                </a:solidFill>
                <a:latin typeface="Poppins"/>
              </a:rPr>
              <a:t>Alur Waktu: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44490" y="4944814"/>
            <a:ext cx="1285875" cy="19050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475569"/>
                </a:solidFill>
                <a:latin typeface="Poppins"/>
              </a:rPr>
              <a:t>BEFORE (Kesiapan)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4809" y="4944814"/>
            <a:ext cx="1914525" cy="190500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475569"/>
                </a:solidFill>
                <a:latin typeface="Poppins"/>
              </a:rPr>
              <a:t>DURING (Proses &amp; Feedback)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73778" y="4944814"/>
            <a:ext cx="1590675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475569"/>
                </a:solidFill>
                <a:latin typeface="Poppins"/>
              </a:rPr>
              <a:t>AFTER (Pencapaian Akhir)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1025" y="3411289"/>
            <a:ext cx="165437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2235398" y="3411289"/>
            <a:ext cx="22059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441328" y="3411289"/>
            <a:ext cx="330889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750224" y="3411289"/>
            <a:ext cx="38607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81025" y="4035176"/>
            <a:ext cx="165437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2235398" y="4035176"/>
            <a:ext cx="22059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441328" y="4035176"/>
            <a:ext cx="330889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7750224" y="4035176"/>
            <a:ext cx="38607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7546" y="4973389"/>
            <a:ext cx="123825" cy="123825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4165" y="4973389"/>
            <a:ext cx="76200" cy="123825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3134" y="4973389"/>
            <a:ext cx="76200" cy="12382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71500" y="476250"/>
            <a:ext cx="11601450" cy="4171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B192C"/>
                </a:solidFill>
                <a:latin typeface="Montserrat"/>
              </a:rPr>
              <a:t>Tiga Fungsi Utama Asesmen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71500" y="979140"/>
            <a:ext cx="11049000" cy="2857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739776"/>
            <a:ext cx="5919787" cy="213836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7037" y="4078039"/>
            <a:ext cx="4843462" cy="6191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7825" y="552450"/>
            <a:ext cx="2352675" cy="2361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0575" y="2958851"/>
            <a:ext cx="5755719" cy="180975"/>
          </a:xfrm>
          <a:prstGeom prst="rect">
            <a:avLst/>
          </a:prstGeom>
          <a:noFill/>
        </p:spPr>
        <p:txBody>
          <a:bodyPr wrap="square" lIns="15240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2563EB"/>
                </a:solidFill>
                <a:latin typeface="Montserrat"/>
              </a:rPr>
              <a:t>Contoh Tes Diagnostik Miskonsepsi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0575" y="3235076"/>
            <a:ext cx="5481637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1E293B"/>
                </a:solidFill>
                <a:latin typeface="Poppins SemiBold"/>
              </a:rPr>
              <a:t>Pernyataan Kasus:</a:t>
            </a:r>
          </a:p>
        </p:txBody>
      </p:sp>
      <p:sp>
        <p:nvSpPr>
          <p:cNvPr id="8" name="Rectangle 7"/>
          <p:cNvSpPr/>
          <p:nvPr/>
        </p:nvSpPr>
        <p:spPr>
          <a:xfrm>
            <a:off x="790575" y="3530351"/>
            <a:ext cx="5481637" cy="57150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23925" y="3625601"/>
            <a:ext cx="5214937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12" b="0" i="1" u="none">
                <a:solidFill>
                  <a:srgbClr val="1E293B"/>
                </a:solidFill>
                <a:latin typeface="Poppins"/>
              </a:rPr>
              <a:t> “Jika sebuah benda bergerak dengan kecepatan konstan, maka gaya total yang bekerja pada benda tersebut pasti nol.” </a:t>
            </a:r>
          </a:p>
        </p:txBody>
      </p:sp>
      <p:sp>
        <p:nvSpPr>
          <p:cNvPr id="10" name="Rectangle 9"/>
          <p:cNvSpPr/>
          <p:nvPr/>
        </p:nvSpPr>
        <p:spPr>
          <a:xfrm>
            <a:off x="790575" y="3530351"/>
            <a:ext cx="28575" cy="57150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90575" y="4216151"/>
            <a:ext cx="5481637" cy="1928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0" i="0" u="none">
                <a:solidFill>
                  <a:srgbClr val="334155"/>
                </a:solidFill>
                <a:latin typeface="Poppins"/>
              </a:rPr>
              <a:t>Peserta didik memilih: </a:t>
            </a:r>
            <a:r>
              <a:rPr sz="1012" b="1" i="0" u="none">
                <a:solidFill>
                  <a:srgbClr val="334155"/>
                </a:solidFill>
                <a:latin typeface="Poppins"/>
              </a:rPr>
              <a:t>[A] Setuju</a:t>
            </a:r>
            <a:r>
              <a:rPr sz="1012" b="0" i="0" u="none">
                <a:solidFill>
                  <a:srgbClr val="334155"/>
                </a:solidFill>
                <a:latin typeface="Poppins"/>
              </a:rPr>
              <a:t> ATAU </a:t>
            </a:r>
            <a:r>
              <a:rPr sz="1012" b="1" i="0" u="none">
                <a:solidFill>
                  <a:srgbClr val="334155"/>
                </a:solidFill>
                <a:latin typeface="Poppins"/>
              </a:rPr>
              <a:t>[B] Tidak Setuju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0575" y="4466183"/>
            <a:ext cx="5481637" cy="1928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0" i="0" u="none">
                <a:solidFill>
                  <a:srgbClr val="DC2626"/>
                </a:solidFill>
                <a:latin typeface="Poppins SemiBold"/>
              </a:rPr>
              <a:t>Instruksi Wajib: “Jelaskan alasan Fisika di balik jawabanmu!”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575" y="2968376"/>
            <a:ext cx="152400" cy="1524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03518" y="3063626"/>
            <a:ext cx="190500" cy="1905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910387" y="3330326"/>
            <a:ext cx="4576762" cy="1857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462"/>
              </a:lnSpc>
            </a:pPr>
            <a:r>
              <a:rPr sz="975" b="0" i="0" u="none">
                <a:solidFill>
                  <a:srgbClr val="FFFFFF"/>
                </a:solidFill>
                <a:latin typeface="Poppins SemiBold"/>
              </a:rPr>
              <a:t>Deteksi Pola Berpikir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41618" y="3782764"/>
            <a:ext cx="114300" cy="1524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900862" y="4201864"/>
            <a:ext cx="4595812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462"/>
              </a:lnSpc>
            </a:pPr>
            <a:r>
              <a:rPr sz="975" b="1" i="0" u="none">
                <a:solidFill>
                  <a:srgbClr val="1E3A8A"/>
                </a:solidFill>
                <a:latin typeface="Poppins"/>
              </a:rPr>
              <a:t>Tujuan Guru:</a:t>
            </a:r>
            <a:r>
              <a:rPr sz="975" b="0" i="0" u="none">
                <a:solidFill>
                  <a:srgbClr val="1E3A8A"/>
                </a:solidFill>
                <a:latin typeface="Poppins"/>
              </a:rPr>
              <a:t> Bukan sekadar mencari jawaban benar/salah, melainkan membongkar struktur intuisi &amp; miskonsepsi siswa.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" y="476250"/>
            <a:ext cx="11601450" cy="4171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B192C"/>
                </a:solidFill>
                <a:latin typeface="Montserrat"/>
              </a:rPr>
              <a:t>Asesmen Diagnostik Fisika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1500" y="979140"/>
            <a:ext cx="11049000" cy="2857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5" y="2515939"/>
            <a:ext cx="5381625" cy="258603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839789"/>
            <a:ext cx="2652712" cy="3619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0412" y="2839789"/>
            <a:ext cx="2652712" cy="3619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3277939"/>
            <a:ext cx="2652712" cy="3619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0412" y="3277939"/>
            <a:ext cx="2652712" cy="3619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3716089"/>
            <a:ext cx="2652712" cy="3619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00412" y="3716089"/>
            <a:ext cx="2652712" cy="3619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4154239"/>
            <a:ext cx="2652712" cy="3619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00412" y="4154239"/>
            <a:ext cx="2652712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38900" y="3339851"/>
            <a:ext cx="4981575" cy="3429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38900" y="3758951"/>
            <a:ext cx="4981575" cy="5334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38900" y="4368551"/>
            <a:ext cx="4981575" cy="5334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172575" y="552450"/>
            <a:ext cx="2447925" cy="23619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71500" y="2515939"/>
            <a:ext cx="5650706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B192C"/>
                </a:solidFill>
                <a:latin typeface="Montserrat"/>
              </a:rPr>
              <a:t>Ragam Teknik Formatif Fisika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38900" y="2715964"/>
            <a:ext cx="5230653" cy="209550"/>
          </a:xfrm>
          <a:prstGeom prst="rect">
            <a:avLst/>
          </a:prstGeom>
          <a:noFill/>
        </p:spPr>
        <p:txBody>
          <a:bodyPr wrap="square" lIns="19050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B192C"/>
                </a:solidFill>
                <a:latin typeface="Montserrat"/>
              </a:rPr>
              <a:t>Contoh Teknik Exit Ticket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38900" y="3039814"/>
            <a:ext cx="4981575" cy="1857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75" b="0" i="0" u="none">
                <a:solidFill>
                  <a:srgbClr val="64748B"/>
                </a:solidFill>
                <a:latin typeface="Poppins"/>
              </a:rPr>
              <a:t>Sebelum siswa meninggalkan kelas Fisika, siswa menjawab: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38900" y="2735014"/>
            <a:ext cx="190500" cy="17145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5325" y="2954089"/>
            <a:ext cx="123825" cy="123825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424237" y="2954089"/>
            <a:ext cx="104775" cy="123825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95325" y="3392239"/>
            <a:ext cx="142875" cy="123825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24237" y="3392239"/>
            <a:ext cx="152400" cy="123825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95325" y="3830389"/>
            <a:ext cx="142875" cy="123825"/>
          </a:xfrm>
          <a:prstGeom prst="rect">
            <a:avLst/>
          </a:prstGeom>
        </p:spPr>
      </p:pic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24237" y="3830389"/>
            <a:ext cx="142875" cy="123825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95325" y="4268539"/>
            <a:ext cx="104775" cy="123825"/>
          </a:xfrm>
          <a:prstGeom prst="rect">
            <a:avLst/>
          </a:prstGeom>
        </p:spPr>
      </p:pic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424237" y="4268539"/>
            <a:ext cx="123825" cy="12382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71500" y="476250"/>
            <a:ext cx="11601450" cy="4171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B192C"/>
                </a:solidFill>
                <a:latin typeface="Montserrat"/>
              </a:rPr>
              <a:t>Teknik Asesmen Formatif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71500" y="979140"/>
            <a:ext cx="11049000" cy="2857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5" y="2670720"/>
            <a:ext cx="5381625" cy="22764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4328070"/>
            <a:ext cx="5381625" cy="6191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9850" y="3566070"/>
            <a:ext cx="5019675" cy="5905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9850" y="4175670"/>
            <a:ext cx="5019675" cy="5905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82150" y="552450"/>
            <a:ext cx="2038350" cy="2361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1500" y="2670720"/>
            <a:ext cx="5650706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B192C"/>
                </a:solidFill>
                <a:latin typeface="Montserrat"/>
              </a:rPr>
              <a:t>Bentuk Asesmen Sumatif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19850" y="2851695"/>
            <a:ext cx="5270658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B192C"/>
                </a:solidFill>
                <a:latin typeface="Montserrat"/>
              </a:rPr>
              <a:t>Studi Kasus Keselarasan Asesmen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2975520"/>
            <a:ext cx="5114925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  <a:latin typeface="Poppins"/>
              </a:rPr>
              <a:t>Tes Tertulis &amp; Pilihan Ganda Kompleks (MCMA)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3304133"/>
            <a:ext cx="5114925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  <a:latin typeface="Poppins"/>
              </a:rPr>
              <a:t>Soal Uraian Berbasis Penalaran Fenomena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3632745"/>
            <a:ext cx="5114925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  <a:latin typeface="Poppins"/>
              </a:rPr>
              <a:t>Proyek Alat Fisika &amp; Portofolio Laporan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3961358"/>
            <a:ext cx="5114925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  <a:latin typeface="Poppins"/>
              </a:rPr>
              <a:t>Unjuk Kerja Praktikum Laboratorium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5325" y="4451895"/>
            <a:ext cx="513397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75" b="1" i="0" u="none">
                <a:solidFill>
                  <a:srgbClr val="92400E"/>
                </a:solidFill>
                <a:latin typeface="Poppins"/>
              </a:rPr>
              <a:t>Prinsip Utama Keselarasan:</a:t>
            </a:r>
            <a:r>
              <a:rPr sz="975" b="0" i="0" u="none">
                <a:solidFill>
                  <a:srgbClr val="92400E"/>
                </a:solidFill>
                <a:latin typeface="Poppins"/>
              </a:rPr>
              <a:t> Bentuk asesmen wajib selaras dengan kompetensi target.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9850" y="3051720"/>
            <a:ext cx="5019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64748B"/>
                </a:solidFill>
                <a:latin typeface="Poppins"/>
              </a:rPr>
              <a:t>Target Kompetensi: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19850" y="3318420"/>
            <a:ext cx="501967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0B192C"/>
                </a:solidFill>
                <a:latin typeface="Poppins SemiBold"/>
              </a:rPr>
              <a:t>"Melakukan penyelidikan eksperimen ilmiah Fisika."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05600" y="3670845"/>
            <a:ext cx="100012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991B1B"/>
                </a:solidFill>
                <a:latin typeface="Poppins"/>
              </a:rPr>
              <a:t>Kurang Tepat: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05600" y="4280445"/>
            <a:ext cx="1019175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166534"/>
                </a:solidFill>
                <a:latin typeface="Poppins"/>
              </a:rPr>
              <a:t>Sangat Tepat: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500" y="3004095"/>
            <a:ext cx="152400" cy="1524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500" y="3332708"/>
            <a:ext cx="114300" cy="15240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500" y="3661320"/>
            <a:ext cx="171450" cy="15240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" y="3989933"/>
            <a:ext cx="190500" cy="1524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71500" y="476250"/>
            <a:ext cx="11601450" cy="4171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B192C"/>
                </a:solidFill>
                <a:latin typeface="Montserrat"/>
              </a:rPr>
              <a:t>Asesmen Sumatif Komprehensif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71500" y="979140"/>
            <a:ext cx="11049000" cy="2857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932682"/>
            <a:ext cx="3555950" cy="187434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7950" y="1932682"/>
            <a:ext cx="3555950" cy="1874341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4400" y="1932682"/>
            <a:ext cx="3556099" cy="1874341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3997523"/>
            <a:ext cx="3555950" cy="168771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7950" y="3997523"/>
            <a:ext cx="3555950" cy="168771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4400" y="3997523"/>
            <a:ext cx="3556099" cy="168771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67825" y="552450"/>
            <a:ext cx="2352675" cy="23619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81025" y="2850802"/>
            <a:ext cx="3536899" cy="381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0575" y="2151757"/>
            <a:ext cx="457200" cy="457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90575" y="2742307"/>
            <a:ext cx="327369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B192C"/>
                </a:solidFill>
                <a:latin typeface="Montserrat"/>
              </a:rPr>
              <a:t>🧠 Pemahaman Konsep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0575" y="3028057"/>
            <a:ext cx="3117800" cy="3732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>
                <a:solidFill>
                  <a:srgbClr val="475569"/>
                </a:solidFill>
                <a:latin typeface="Poppins"/>
              </a:rPr>
              <a:t>Memahami hukum, prinsip, dan hubungan antarbesaran secara utuh.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327475" y="2850802"/>
            <a:ext cx="3536899" cy="381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37025" y="2151757"/>
            <a:ext cx="457200" cy="4572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537025" y="2742307"/>
            <a:ext cx="327369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B192C"/>
                </a:solidFill>
                <a:latin typeface="Montserrat"/>
              </a:rPr>
              <a:t>📊 Literasi Data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37025" y="3028057"/>
            <a:ext cx="3117800" cy="3732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>
                <a:solidFill>
                  <a:srgbClr val="475569"/>
                </a:solidFill>
                <a:latin typeface="Poppins"/>
              </a:rPr>
              <a:t>Membaca tabel, memplot grafik, dan menginterpretasi hasil ukur.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73924" y="2850802"/>
            <a:ext cx="3537051" cy="381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83475" y="2151757"/>
            <a:ext cx="457200" cy="4572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283475" y="2742307"/>
            <a:ext cx="3273846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B192C"/>
                </a:solidFill>
                <a:latin typeface="Montserrat"/>
              </a:rPr>
              <a:t>🧮 Numerasi Fisika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83475" y="3028057"/>
            <a:ext cx="3117949" cy="5598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>
                <a:solidFill>
                  <a:srgbClr val="475569"/>
                </a:solidFill>
                <a:latin typeface="Poppins"/>
              </a:rPr>
              <a:t>Menggunakan persamaan matematika secara bermakna (bukan sekadar rumus hafalan).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81025" y="4822328"/>
            <a:ext cx="3536899" cy="381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0575" y="4216598"/>
            <a:ext cx="457200" cy="4572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90575" y="4807148"/>
            <a:ext cx="327369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B192C"/>
                </a:solidFill>
                <a:latin typeface="Montserrat"/>
              </a:rPr>
              <a:t>🔬 Keterampilan Proses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0575" y="5092898"/>
            <a:ext cx="3117800" cy="3732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>
                <a:solidFill>
                  <a:srgbClr val="475569"/>
                </a:solidFill>
                <a:latin typeface="Poppins"/>
              </a:rPr>
              <a:t>Mengamati, mengukur, menyelidiki, menganalisis, dan menyimpulkan.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27475" y="4822328"/>
            <a:ext cx="3536899" cy="381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37025" y="4216598"/>
            <a:ext cx="457200" cy="4572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4537025" y="4807148"/>
            <a:ext cx="327369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B192C"/>
                </a:solidFill>
                <a:latin typeface="Montserrat"/>
              </a:rPr>
              <a:t>💡 Penalaran Ilmiah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37025" y="5092898"/>
            <a:ext cx="3117800" cy="3732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>
                <a:solidFill>
                  <a:srgbClr val="475569"/>
                </a:solidFill>
                <a:latin typeface="Poppins"/>
              </a:rPr>
              <a:t>Memberikan argumentasi sebab-akibat berbasis bukti eksperimen.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073924" y="4822328"/>
            <a:ext cx="3537051" cy="381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83475" y="4216598"/>
            <a:ext cx="457200" cy="4572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8283475" y="4807148"/>
            <a:ext cx="3273846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B192C"/>
                </a:solidFill>
                <a:latin typeface="Montserrat"/>
              </a:rPr>
              <a:t>🌎 Aplikasi Nyata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83475" y="5092898"/>
            <a:ext cx="3117949" cy="3732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sz="1050" b="0" i="0" u="none">
                <a:solidFill>
                  <a:srgbClr val="475569"/>
                </a:solidFill>
                <a:latin typeface="Poppins"/>
              </a:rPr>
              <a:t>Menghubungkan prinsip Fisika dengan teknologi dan kehidupan sehari-hari.</a:t>
            </a:r>
          </a:p>
        </p:txBody>
      </p:sp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4875" y="2266057"/>
            <a:ext cx="228600" cy="228600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37037" y="2266057"/>
            <a:ext cx="257175" cy="228600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26350" y="2266057"/>
            <a:ext cx="171450" cy="228600"/>
          </a:xfrm>
          <a:prstGeom prst="rect">
            <a:avLst/>
          </a:prstGeom>
        </p:spPr>
      </p:pic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4875" y="4330898"/>
            <a:ext cx="228600" cy="228600"/>
          </a:xfrm>
          <a:prstGeom prst="rect">
            <a:avLst/>
          </a:prstGeom>
        </p:spPr>
      </p:pic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79900" y="4330898"/>
            <a:ext cx="171450" cy="228600"/>
          </a:xfrm>
          <a:prstGeom prst="rect">
            <a:avLst/>
          </a:prstGeom>
        </p:spPr>
      </p:pic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397775" y="4330898"/>
            <a:ext cx="228600" cy="22860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571500" y="476250"/>
            <a:ext cx="11601450" cy="4171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B192C"/>
                </a:solidFill>
                <a:latin typeface="Montserrat"/>
              </a:rPr>
              <a:t>6 Aspek Kompetensi Fisika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71500" y="979140"/>
            <a:ext cx="11049000" cy="2857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192339"/>
            <a:ext cx="11049000" cy="94773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925514"/>
            <a:ext cx="1973609" cy="10382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0384" y="2925514"/>
            <a:ext cx="1973609" cy="103822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9269" y="2925514"/>
            <a:ext cx="1973609" cy="10382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154" y="2925514"/>
            <a:ext cx="1973609" cy="103822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47039" y="2925514"/>
            <a:ext cx="1973609" cy="103822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43930" y="3116014"/>
            <a:ext cx="228600" cy="2286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12815" y="3116014"/>
            <a:ext cx="228600" cy="2286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81700" y="3116014"/>
            <a:ext cx="228600" cy="2286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50584" y="3116014"/>
            <a:ext cx="228600" cy="2286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519469" y="3116014"/>
            <a:ext cx="228600" cy="2286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353675" y="552450"/>
            <a:ext cx="1266825" cy="23619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71525" y="4354264"/>
            <a:ext cx="1068705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1" i="0" u="none">
                <a:solidFill>
                  <a:srgbClr val="0B192C"/>
                </a:solidFill>
                <a:latin typeface="Poppins"/>
              </a:rPr>
              <a:t>Contoh Kasus Penerapan: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1525" y="4592389"/>
            <a:ext cx="10687050" cy="3857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1" i="0" u="none">
                <a:solidFill>
                  <a:srgbClr val="475569"/>
                </a:solidFill>
                <a:latin typeface="Poppins"/>
              </a:rPr>
              <a:t>Tujuan:</a:t>
            </a:r>
            <a:r>
              <a:rPr sz="1012" b="0" i="0" u="none">
                <a:solidFill>
                  <a:srgbClr val="475569"/>
                </a:solidFill>
                <a:latin typeface="Poppins"/>
              </a:rPr>
              <a:t> Peserta didik mampu menganalisis hubungan gaya (F), massa (m), dan percepatan (a) pada Hukum II Newton.</a:t>
            </a:r>
            <a:r>
              <a:t>
</a:t>
            </a:r>
            <a:r>
              <a:rPr sz="1012" b="1" i="0" u="none">
                <a:solidFill>
                  <a:srgbClr val="475569"/>
                </a:solidFill>
                <a:latin typeface="Poppins"/>
              </a:rPr>
              <a:t>Instrumen:</a:t>
            </a:r>
            <a:r>
              <a:rPr sz="1012" b="0" i="0" u="none">
                <a:solidFill>
                  <a:srgbClr val="475569"/>
                </a:solidFill>
                <a:latin typeface="Poppins"/>
              </a:rPr>
              <a:t> Penyajian fenomena kontekstual + Pembuatan grafik + Perhitungan bermakna + Penyusunan argumentasi logis.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2181" y="3420814"/>
            <a:ext cx="1732247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0B192C"/>
                </a:solidFill>
                <a:latin typeface="Montserrat"/>
              </a:rPr>
              <a:t>Tujuan Pembelajaran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3425" y="3630364"/>
            <a:ext cx="1649759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50"/>
              </a:lnSpc>
            </a:pPr>
            <a:r>
              <a:rPr sz="900" b="0" i="0" u="none">
                <a:solidFill>
                  <a:srgbClr val="64748B"/>
                </a:solidFill>
                <a:latin typeface="Poppins"/>
              </a:rPr>
              <a:t>Kategori TP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40359" y="3363664"/>
            <a:ext cx="104775" cy="1714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961065" y="3420814"/>
            <a:ext cx="1732247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0B192C"/>
                </a:solidFill>
                <a:latin typeface="Montserrat"/>
              </a:rPr>
              <a:t>Kompetensi Bukti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02309" y="3630364"/>
            <a:ext cx="1649759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50"/>
              </a:lnSpc>
            </a:pPr>
            <a:r>
              <a:rPr sz="900" b="0" i="0" u="none">
                <a:solidFill>
                  <a:srgbClr val="64748B"/>
                </a:solidFill>
                <a:latin typeface="Poppins"/>
              </a:rPr>
              <a:t>Target Bukti</a:t>
            </a: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09244" y="3363664"/>
            <a:ext cx="104775" cy="17145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229950" y="3420814"/>
            <a:ext cx="1732247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0B192C"/>
                </a:solidFill>
                <a:latin typeface="Montserrat"/>
              </a:rPr>
              <a:t>Indikator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71194" y="3630364"/>
            <a:ext cx="1649759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50"/>
              </a:lnSpc>
            </a:pPr>
            <a:r>
              <a:rPr sz="900" b="0" i="0" u="none">
                <a:solidFill>
                  <a:srgbClr val="64748B"/>
                </a:solidFill>
                <a:latin typeface="Poppins"/>
              </a:rPr>
              <a:t>Kriteria Sukses</a:t>
            </a: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78129" y="3363664"/>
            <a:ext cx="104775" cy="17145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498835" y="3420814"/>
            <a:ext cx="1732247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0B192C"/>
                </a:solidFill>
                <a:latin typeface="Montserrat"/>
              </a:rPr>
              <a:t>Bentuk &amp; Instrumen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540079" y="3630364"/>
            <a:ext cx="1649759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50"/>
              </a:lnSpc>
            </a:pPr>
            <a:r>
              <a:rPr sz="900" b="0" i="0" u="none">
                <a:solidFill>
                  <a:srgbClr val="64748B"/>
                </a:solidFill>
                <a:latin typeface="Poppins"/>
              </a:rPr>
              <a:t>Soal/Rubrik</a:t>
            </a:r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447014" y="3363664"/>
            <a:ext cx="104775" cy="17145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767720" y="3420814"/>
            <a:ext cx="1732247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0B192C"/>
                </a:solidFill>
                <a:latin typeface="Montserrat"/>
              </a:rPr>
              <a:t>Umpan Balik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808964" y="3630364"/>
            <a:ext cx="1649759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350"/>
              </a:lnSpc>
            </a:pPr>
            <a:r>
              <a:rPr sz="900" b="0" i="0" u="none">
                <a:solidFill>
                  <a:srgbClr val="64748B"/>
                </a:solidFill>
                <a:latin typeface="Poppins"/>
              </a:rPr>
              <a:t>Tindak Lanjut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71500" y="476250"/>
            <a:ext cx="11601450" cy="4171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B192C"/>
                </a:solidFill>
                <a:latin typeface="Montserrat"/>
              </a:rPr>
              <a:t>Alur Merancang Instrumen Asesmen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71500" y="979140"/>
            <a:ext cx="11049000" cy="2857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571500" y="1236315"/>
            <a:ext cx="48768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Poppins Medium"/>
              </a:rPr>
              <a:t>Alur linier penyiapan asesmen dari tujuan hingga balikan: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756445"/>
            <a:ext cx="2619375" cy="1524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1375" y="2756445"/>
            <a:ext cx="2619375" cy="1524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50" y="2756445"/>
            <a:ext cx="2619375" cy="1524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1125" y="2756445"/>
            <a:ext cx="2619375" cy="15240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9200" y="552450"/>
            <a:ext cx="2781300" cy="23619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95750" y="4575720"/>
            <a:ext cx="133350" cy="13335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81025" y="3499395"/>
            <a:ext cx="2600325" cy="381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90575" y="2975520"/>
            <a:ext cx="21812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25" b="1" i="0" u="none">
                <a:solidFill>
                  <a:srgbClr val="64748B"/>
                </a:solidFill>
                <a:latin typeface="Poppins"/>
              </a:rPr>
              <a:t>LEVEL 1: LOTS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0575" y="3175545"/>
            <a:ext cx="2290286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B192C"/>
                </a:solidFill>
                <a:latin typeface="Montserrat"/>
              </a:rPr>
              <a:t>Sederhana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0575" y="3394620"/>
            <a:ext cx="2181225" cy="5000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sz="937" b="0" i="0" u="none">
                <a:solidFill>
                  <a:srgbClr val="475569"/>
                </a:solidFill>
                <a:latin typeface="Poppins"/>
              </a:rPr>
              <a:t>Hitung percepatan benda jika diketahui gaya 10 N dan massa 2 kg.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90900" y="3499395"/>
            <a:ext cx="2600325" cy="381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600450" y="2975520"/>
            <a:ext cx="21812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25" b="1" i="0" u="none">
                <a:solidFill>
                  <a:srgbClr val="2563EB"/>
                </a:solidFill>
                <a:latin typeface="Poppins"/>
              </a:rPr>
              <a:t>LEVEL 2: HOTS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00450" y="3175545"/>
            <a:ext cx="2290286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B192C"/>
                </a:solidFill>
                <a:latin typeface="Montserrat"/>
              </a:rPr>
              <a:t>Analisis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00450" y="3394620"/>
            <a:ext cx="2181225" cy="666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sz="937" b="0" i="0" u="none">
                <a:solidFill>
                  <a:srgbClr val="475569"/>
                </a:solidFill>
                <a:latin typeface="Poppins"/>
              </a:rPr>
              <a:t>Bandingkan data grafik 2 benda berbeda gaya &amp; massa, tentukan mana percepatan terbesar + alasan.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00775" y="3499395"/>
            <a:ext cx="2600325" cy="381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10325" y="2975520"/>
            <a:ext cx="21812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25" b="1" i="0" u="none">
                <a:solidFill>
                  <a:srgbClr val="2563EB"/>
                </a:solidFill>
                <a:latin typeface="Poppins"/>
              </a:rPr>
              <a:t>LEVEL 3: HOTS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10325" y="3175545"/>
            <a:ext cx="2290286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B192C"/>
                </a:solidFill>
                <a:latin typeface="Montserrat"/>
              </a:rPr>
              <a:t>Evaluasi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10325" y="3394620"/>
            <a:ext cx="2181225" cy="666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sz="937" b="0" i="0" u="none">
                <a:solidFill>
                  <a:srgbClr val="475569"/>
                </a:solidFill>
                <a:latin typeface="Poppins"/>
              </a:rPr>
              <a:t>Siswa A menyimpulkan "Massa besar = pasti percepatan besar". Apakah kesimpulan ini tepat berdasarkan data?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010650" y="3499395"/>
            <a:ext cx="2600325" cy="381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220200" y="2975520"/>
            <a:ext cx="218122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25" b="1" i="0" u="none">
                <a:solidFill>
                  <a:srgbClr val="F97316"/>
                </a:solidFill>
                <a:latin typeface="Poppins"/>
              </a:rPr>
              <a:t>LEVEL 4: HOTS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20200" y="3175545"/>
            <a:ext cx="2290286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B192C"/>
                </a:solidFill>
                <a:latin typeface="Montserrat"/>
              </a:rPr>
              <a:t>Kreasi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20200" y="3394620"/>
            <a:ext cx="2181225" cy="666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sz="937" b="0" i="0" u="none">
                <a:solidFill>
                  <a:srgbClr val="475569"/>
                </a:solidFill>
                <a:latin typeface="Poppins"/>
              </a:rPr>
              <a:t>Rancang prosedur percobaan sederhana untuk menguji hubungan gaya dan percepatan di laboratorium.</a:t>
            </a: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15125" y="4575720"/>
            <a:ext cx="114300" cy="133350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86650" y="4575720"/>
            <a:ext cx="114300" cy="13335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71500" y="476250"/>
            <a:ext cx="11601450" cy="4171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B192C"/>
                </a:solidFill>
                <a:latin typeface="Montserrat"/>
              </a:rPr>
              <a:t>Asesmen HOTS &amp; Literasi Fisika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1500" y="979140"/>
            <a:ext cx="11049000" cy="2857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348311"/>
            <a:ext cx="5381625" cy="80486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875" y="4348311"/>
            <a:ext cx="5381625" cy="80486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2575" y="552450"/>
            <a:ext cx="2447925" cy="23619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71500" y="2464742"/>
            <a:ext cx="11049000" cy="1731168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71500" y="2464742"/>
          <a:ext cx="11029949" cy="1731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7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2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2792"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FFFFF"/>
                          </a:solidFill>
                          <a:latin typeface="Montserrat SemiBold"/>
                        </a:rPr>
                        <a:t>Aspek Penilaian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192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 i="0" u="none">
                          <a:solidFill>
                            <a:srgbClr val="FFFFFF"/>
                          </a:solidFill>
                          <a:latin typeface="Montserrat SemiBold"/>
                        </a:rPr>
                        <a:t>Kriteria Penilaian Kualitatif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B192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792">
                <a:tc>
                  <a:txBody>
                    <a:bodyPr/>
                    <a:lstStyle/>
                    <a:p>
                      <a:pPr algn="l"/>
                      <a:r>
                        <a:rPr sz="1012" b="1" i="0" u="none">
                          <a:solidFill>
                            <a:srgbClr val="334155"/>
                          </a:solidFill>
                          <a:latin typeface="Poppins"/>
                        </a:rPr>
                        <a:t>Pemahaman Konsep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12" b="0" i="0" u="none">
                          <a:solidFill>
                            <a:srgbClr val="334155"/>
                          </a:solidFill>
                          <a:latin typeface="Poppins"/>
                        </a:rPr>
                        <a:t>Ketepatan identifikasi hukum/prinsip Fisika yang relevan dengan fenomena.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792">
                <a:tc>
                  <a:txBody>
                    <a:bodyPr/>
                    <a:lstStyle/>
                    <a:p>
                      <a:pPr algn="l"/>
                      <a:r>
                        <a:rPr sz="1012" b="1" i="0" u="none">
                          <a:solidFill>
                            <a:srgbClr val="334155"/>
                          </a:solidFill>
                          <a:latin typeface="Poppins"/>
                        </a:rPr>
                        <a:t>Perhitungan &amp; Data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12" b="0" i="0" u="none">
                          <a:solidFill>
                            <a:srgbClr val="334155"/>
                          </a:solidFill>
                          <a:latin typeface="Poppins"/>
                        </a:rPr>
                        <a:t>Ketepatan matematis, analisis tabel/grafik, serta kebenaran satuan SI.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792">
                <a:tc>
                  <a:txBody>
                    <a:bodyPr/>
                    <a:lstStyle/>
                    <a:p>
                      <a:pPr algn="l"/>
                      <a:r>
                        <a:rPr sz="1012" b="1" i="0" u="none">
                          <a:solidFill>
                            <a:srgbClr val="334155"/>
                          </a:solidFill>
                          <a:latin typeface="Poppins"/>
                        </a:rPr>
                        <a:t>Argumentasi Ilmiah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12" b="0" i="0" u="none">
                          <a:solidFill>
                            <a:srgbClr val="334155"/>
                          </a:solidFill>
                          <a:latin typeface="Poppins"/>
                        </a:rPr>
                        <a:t>Kekuatan alasan rasional berbasis bukti eksperimen dan teori Fisika.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81025" y="3324373"/>
            <a:ext cx="27574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338512" y="3324373"/>
            <a:ext cx="827246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81025" y="3755380"/>
            <a:ext cx="27574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338512" y="3755380"/>
            <a:ext cx="827246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95325" y="4472136"/>
            <a:ext cx="5133975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75" b="0" i="0" u="none">
                <a:solidFill>
                  <a:srgbClr val="991B1B"/>
                </a:solidFill>
                <a:latin typeface="Poppins"/>
              </a:rPr>
              <a:t>❌ </a:t>
            </a:r>
            <a:r>
              <a:rPr sz="975" b="1" i="0" u="none">
                <a:solidFill>
                  <a:srgbClr val="991B1B"/>
                </a:solidFill>
                <a:latin typeface="Poppins"/>
              </a:rPr>
              <a:t>Umpan Balik Kurang Efektif:</a:t>
            </a:r>
            <a:r>
              <a:t>
</a:t>
            </a:r>
            <a:r>
              <a:rPr sz="975" b="0" i="0" u="none">
                <a:solidFill>
                  <a:srgbClr val="991B1B"/>
                </a:solidFill>
                <a:latin typeface="Poppins"/>
              </a:rPr>
              <a:t> “Jawaban kamu salah. Pelajari lagi bab ini!”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62700" y="4472136"/>
            <a:ext cx="5133975" cy="5572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sz="975" b="0" i="0" u="none">
                <a:solidFill>
                  <a:srgbClr val="166534"/>
                </a:solidFill>
                <a:latin typeface="Poppins"/>
              </a:rPr>
              <a:t>✅ </a:t>
            </a:r>
            <a:r>
              <a:rPr sz="975" b="1" i="0" u="none">
                <a:solidFill>
                  <a:srgbClr val="166534"/>
                </a:solidFill>
                <a:latin typeface="Poppins"/>
              </a:rPr>
              <a:t>Umpan Balik Konstruktif:</a:t>
            </a:r>
            <a:r>
              <a:t>
</a:t>
            </a:r>
            <a:r>
              <a:rPr sz="975" b="0" i="0" u="none">
                <a:solidFill>
                  <a:srgbClr val="166534"/>
                </a:solidFill>
                <a:latin typeface="Poppins"/>
              </a:rPr>
              <a:t> “Konsep dasar sudah tepat, namun periksa kembali hubungan resultan gaya dan arah percepatan pada grafik.”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1500" y="476250"/>
            <a:ext cx="11601450" cy="4171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B192C"/>
                </a:solidFill>
                <a:latin typeface="Montserrat"/>
              </a:rPr>
              <a:t>Rubrik &amp; Umpan Balik Efektif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1500" y="979140"/>
            <a:ext cx="11049000" cy="2857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2825501"/>
            <a:ext cx="4305300" cy="196691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200" y="552450"/>
            <a:ext cx="2019300" cy="2361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2825501"/>
            <a:ext cx="6780847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B192C"/>
                </a:solidFill>
                <a:latin typeface="Montserrat"/>
              </a:rPr>
              <a:t>5 Pertanyaan Reflektif Guru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3800" y="3068389"/>
            <a:ext cx="3848100" cy="342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43800" y="3525589"/>
            <a:ext cx="38481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1" u="none">
                <a:solidFill>
                  <a:srgbClr val="F8FAFC"/>
                </a:solidFill>
                <a:latin typeface="Poppins"/>
              </a:rPr>
              <a:t>“Jika asesmen adalah cermin pembelajaran, apa yang terlihat dari cermin pembelajaran Fisika kita saat ini?”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43800" y="4363789"/>
            <a:ext cx="3848100" cy="1857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462"/>
              </a:lnSpc>
            </a:pPr>
            <a:r>
              <a:rPr sz="975" b="0" i="0" u="none">
                <a:solidFill>
                  <a:srgbClr val="93C5FD"/>
                </a:solidFill>
                <a:latin typeface="Poppins SemiBold"/>
              </a:rPr>
              <a:t>— Refleksi MGMP Fisika SMA Se-Aceh Tenggara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3149351"/>
            <a:ext cx="6191250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  <a:latin typeface="Poppins"/>
              </a:rPr>
              <a:t>Apakah asesmen saya mengukur tujuan pembelajaran secara utuh?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3477964"/>
            <a:ext cx="6191250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  <a:latin typeface="Poppins"/>
              </a:rPr>
              <a:t>Apakah soal saya lebih banyak mengukur hafalan daripada penalaran?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3806576"/>
            <a:ext cx="6191250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  <a:latin typeface="Poppins"/>
              </a:rPr>
              <a:t>Apakah peserta didik mendapatkan umpan balik yang bermakna?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4135189"/>
            <a:ext cx="6191250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  <a:latin typeface="Poppins"/>
              </a:rPr>
              <a:t>Apakah hasil asesmen digunakan untuk perbaikan strategi mengajar?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4463801"/>
            <a:ext cx="6191250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334155"/>
                </a:solidFill>
                <a:latin typeface="Poppins"/>
              </a:rPr>
              <a:t>Apakah asesmen memberikan kesempatan setara bagi seluruh siswa?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3177926"/>
            <a:ext cx="152400" cy="1524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3506539"/>
            <a:ext cx="152400" cy="1524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3835151"/>
            <a:ext cx="152400" cy="1524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4163764"/>
            <a:ext cx="152400" cy="1524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4492376"/>
            <a:ext cx="152400" cy="1524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71500" y="476250"/>
            <a:ext cx="11601450" cy="4171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B192C"/>
                </a:solidFill>
                <a:latin typeface="Montserrat"/>
              </a:rPr>
              <a:t>Refleksi Pembelajaran Fisika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71500" y="979140"/>
            <a:ext cx="11049000" cy="2857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515939"/>
            <a:ext cx="5381625" cy="2586037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875" y="2515939"/>
            <a:ext cx="5381625" cy="258603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3200" y="3182689"/>
            <a:ext cx="4791075" cy="652462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82150" y="552450"/>
            <a:ext cx="2038350" cy="2361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19200" y="2792164"/>
            <a:ext cx="4680585" cy="2571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>
                <a:solidFill>
                  <a:srgbClr val="0B192C"/>
                </a:solidFill>
                <a:latin typeface="Montserrat"/>
              </a:rPr>
              <a:t>5 Pilar Asesmen Fisika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15150" y="2792164"/>
            <a:ext cx="4650581" cy="2571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50" b="1" i="0" u="none" dirty="0" err="1">
                <a:solidFill>
                  <a:srgbClr val="0B192C"/>
                </a:solidFill>
                <a:latin typeface="Montserrat"/>
              </a:rPr>
              <a:t>Komitmen</a:t>
            </a:r>
            <a:r>
              <a:rPr sz="1650" b="1" i="0" u="none" dirty="0">
                <a:solidFill>
                  <a:srgbClr val="0B192C"/>
                </a:solidFill>
                <a:latin typeface="Montserrat"/>
              </a:rPr>
              <a:t> MGMP Fisika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825" y="2815976"/>
            <a:ext cx="238125" cy="2095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52525" y="3182689"/>
            <a:ext cx="4524375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Poppins"/>
              </a:rPr>
              <a:t>Mengukur:</a:t>
            </a:r>
            <a:r>
              <a:rPr sz="1125" b="0" i="0" u="none">
                <a:solidFill>
                  <a:srgbClr val="334155"/>
                </a:solidFill>
                <a:latin typeface="Poppins"/>
              </a:rPr>
              <a:t> Memperoleh bukti ketercapaian nyata.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52525" y="3511301"/>
            <a:ext cx="4524375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Poppins"/>
              </a:rPr>
              <a:t>Memahami:</a:t>
            </a:r>
            <a:r>
              <a:rPr sz="1125" b="0" i="0" u="none">
                <a:solidFill>
                  <a:srgbClr val="334155"/>
                </a:solidFill>
                <a:latin typeface="Poppins"/>
              </a:rPr>
              <a:t> Menganalisis alur dan cara berpikir siswa.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52525" y="3839914"/>
            <a:ext cx="4524375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Poppins"/>
              </a:rPr>
              <a:t>Umpan Balik:</a:t>
            </a:r>
            <a:r>
              <a:rPr sz="1125" b="0" i="0" u="none">
                <a:solidFill>
                  <a:srgbClr val="334155"/>
                </a:solidFill>
                <a:latin typeface="Poppins"/>
              </a:rPr>
              <a:t> Memberikan panduan perkembangan.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2525" y="4168526"/>
            <a:ext cx="4524375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Poppins"/>
              </a:rPr>
              <a:t>Memperbaiki:</a:t>
            </a:r>
            <a:r>
              <a:rPr sz="1125" b="0" i="0" u="none">
                <a:solidFill>
                  <a:srgbClr val="334155"/>
                </a:solidFill>
                <a:latin typeface="Poppins"/>
              </a:rPr>
              <a:t> Menyempurnakan strategi mengajar.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2525" y="4497139"/>
            <a:ext cx="4524375" cy="2143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1" i="0" u="none">
                <a:solidFill>
                  <a:srgbClr val="334155"/>
                </a:solidFill>
                <a:latin typeface="Poppins"/>
              </a:rPr>
              <a:t>Mendorong:</a:t>
            </a:r>
            <a:r>
              <a:rPr sz="1125" b="0" i="0" u="none">
                <a:solidFill>
                  <a:srgbClr val="334155"/>
                </a:solidFill>
                <a:latin typeface="Poppins"/>
              </a:rPr>
              <a:t> Menjadikan asesmen sarana belajar.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3200" y="2815976"/>
            <a:ext cx="266700" cy="2095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686550" y="3316039"/>
            <a:ext cx="4524375" cy="3857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18"/>
              </a:lnSpc>
            </a:pPr>
            <a:r>
              <a:rPr sz="1012" b="0" i="1" u="none" dirty="0">
                <a:solidFill>
                  <a:srgbClr val="1E3A8A"/>
                </a:solidFill>
                <a:latin typeface="Poppins"/>
              </a:rPr>
              <a:t>“</a:t>
            </a:r>
            <a:r>
              <a:rPr sz="1012" b="0" i="1" u="none" dirty="0" err="1">
                <a:solidFill>
                  <a:srgbClr val="1E3A8A"/>
                </a:solidFill>
                <a:latin typeface="Poppins"/>
              </a:rPr>
              <a:t>Merancang</a:t>
            </a:r>
            <a:r>
              <a:rPr sz="1012" b="0" i="1" u="none" dirty="0">
                <a:solidFill>
                  <a:srgbClr val="1E3A8A"/>
                </a:solidFill>
                <a:latin typeface="Poppins"/>
              </a:rPr>
              <a:t> </a:t>
            </a:r>
            <a:r>
              <a:rPr sz="1012" b="0" i="1" u="none" dirty="0" err="1">
                <a:solidFill>
                  <a:srgbClr val="1E3A8A"/>
                </a:solidFill>
                <a:latin typeface="Poppins"/>
              </a:rPr>
              <a:t>asesmen</a:t>
            </a:r>
            <a:r>
              <a:rPr sz="1012" b="0" i="1" u="none" dirty="0">
                <a:solidFill>
                  <a:srgbClr val="1E3A8A"/>
                </a:solidFill>
                <a:latin typeface="Poppins"/>
              </a:rPr>
              <a:t> yang valid, </a:t>
            </a:r>
            <a:r>
              <a:rPr sz="1012" b="0" i="1" u="none" dirty="0" err="1">
                <a:solidFill>
                  <a:srgbClr val="1E3A8A"/>
                </a:solidFill>
                <a:latin typeface="Poppins"/>
              </a:rPr>
              <a:t>kontekstual</a:t>
            </a:r>
            <a:r>
              <a:rPr sz="1012" b="0" i="1" u="none" dirty="0">
                <a:solidFill>
                  <a:srgbClr val="1E3A8A"/>
                </a:solidFill>
                <a:latin typeface="Poppins"/>
              </a:rPr>
              <a:t>, </a:t>
            </a:r>
            <a:r>
              <a:rPr sz="1012" b="0" i="1" u="none" dirty="0" err="1">
                <a:solidFill>
                  <a:srgbClr val="1E3A8A"/>
                </a:solidFill>
                <a:latin typeface="Poppins"/>
              </a:rPr>
              <a:t>bermakna</a:t>
            </a:r>
            <a:r>
              <a:rPr sz="1012" b="0" i="1" u="none" dirty="0">
                <a:solidFill>
                  <a:srgbClr val="1E3A8A"/>
                </a:solidFill>
                <a:latin typeface="Poppins"/>
              </a:rPr>
              <a:t>, </a:t>
            </a:r>
            <a:r>
              <a:rPr sz="1012" b="0" i="1" u="none" dirty="0" err="1">
                <a:solidFill>
                  <a:srgbClr val="1E3A8A"/>
                </a:solidFill>
                <a:latin typeface="Poppins"/>
              </a:rPr>
              <a:t>berkeadilan</a:t>
            </a:r>
            <a:r>
              <a:rPr sz="1012" b="0" i="1" u="none" dirty="0">
                <a:solidFill>
                  <a:srgbClr val="1E3A8A"/>
                </a:solidFill>
                <a:latin typeface="Poppins"/>
              </a:rPr>
              <a:t>, dan </a:t>
            </a:r>
            <a:r>
              <a:rPr sz="1012" b="0" i="1" u="none" dirty="0" err="1">
                <a:solidFill>
                  <a:srgbClr val="1E3A8A"/>
                </a:solidFill>
                <a:latin typeface="Poppins"/>
              </a:rPr>
              <a:t>mampu</a:t>
            </a:r>
            <a:r>
              <a:rPr sz="1012" b="0" i="1" u="none" dirty="0">
                <a:solidFill>
                  <a:srgbClr val="1E3A8A"/>
                </a:solidFill>
                <a:latin typeface="Poppins"/>
              </a:rPr>
              <a:t> </a:t>
            </a:r>
            <a:r>
              <a:rPr sz="1012" b="0" i="1" u="none" dirty="0" err="1">
                <a:solidFill>
                  <a:srgbClr val="1E3A8A"/>
                </a:solidFill>
                <a:latin typeface="Poppins"/>
              </a:rPr>
              <a:t>mengungkap</a:t>
            </a:r>
            <a:r>
              <a:rPr sz="1012" b="0" i="1" u="none" dirty="0">
                <a:solidFill>
                  <a:srgbClr val="1E3A8A"/>
                </a:solidFill>
                <a:latin typeface="Poppins"/>
              </a:rPr>
              <a:t> </a:t>
            </a:r>
            <a:r>
              <a:rPr sz="1012" b="0" i="1" u="none" dirty="0" err="1">
                <a:solidFill>
                  <a:srgbClr val="1E3A8A"/>
                </a:solidFill>
                <a:latin typeface="Poppins"/>
              </a:rPr>
              <a:t>cara</a:t>
            </a:r>
            <a:r>
              <a:rPr sz="1012" b="0" i="1" u="none" dirty="0">
                <a:solidFill>
                  <a:srgbClr val="1E3A8A"/>
                </a:solidFill>
                <a:latin typeface="Poppins"/>
              </a:rPr>
              <a:t> </a:t>
            </a:r>
            <a:r>
              <a:rPr sz="1012" b="0" i="1" u="none" dirty="0" err="1">
                <a:solidFill>
                  <a:srgbClr val="1E3A8A"/>
                </a:solidFill>
                <a:latin typeface="Poppins"/>
              </a:rPr>
              <a:t>berpikir</a:t>
            </a:r>
            <a:r>
              <a:rPr sz="1012" b="0" i="1" u="none" dirty="0">
                <a:solidFill>
                  <a:srgbClr val="1E3A8A"/>
                </a:solidFill>
                <a:latin typeface="Poppins"/>
              </a:rPr>
              <a:t> </a:t>
            </a:r>
            <a:r>
              <a:rPr sz="1012" b="0" i="1" u="none" dirty="0" err="1">
                <a:solidFill>
                  <a:srgbClr val="1E3A8A"/>
                </a:solidFill>
                <a:latin typeface="Poppins"/>
              </a:rPr>
              <a:t>peserta</a:t>
            </a:r>
            <a:r>
              <a:rPr sz="1012" b="0" i="1" u="none" dirty="0">
                <a:solidFill>
                  <a:srgbClr val="1E3A8A"/>
                </a:solidFill>
                <a:latin typeface="Poppins"/>
              </a:rPr>
              <a:t> </a:t>
            </a:r>
            <a:r>
              <a:rPr sz="1012" b="0" i="1" u="none" dirty="0" err="1">
                <a:solidFill>
                  <a:srgbClr val="1E3A8A"/>
                </a:solidFill>
                <a:latin typeface="Poppins"/>
              </a:rPr>
              <a:t>didik</a:t>
            </a:r>
            <a:r>
              <a:rPr sz="1012" b="0" i="1" u="none" dirty="0">
                <a:solidFill>
                  <a:srgbClr val="1E3A8A"/>
                </a:solidFill>
                <a:latin typeface="Poppins"/>
              </a:rPr>
              <a:t>.”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33423" y="4459039"/>
            <a:ext cx="5030628" cy="180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 dirty="0" err="1">
                <a:solidFill>
                  <a:srgbClr val="0B192C"/>
                </a:solidFill>
                <a:latin typeface="Montserrat"/>
              </a:rPr>
              <a:t>Terima</a:t>
            </a:r>
            <a:r>
              <a:rPr sz="1200" b="1" i="0" u="none" dirty="0">
                <a:solidFill>
                  <a:srgbClr val="0B192C"/>
                </a:solidFill>
                <a:latin typeface="Montserrat"/>
              </a:rPr>
              <a:t> Kasih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53200" y="4640014"/>
            <a:ext cx="4791075" cy="1857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462"/>
              </a:lnSpc>
            </a:pPr>
            <a:r>
              <a:rPr sz="975" b="0" i="0" u="none" dirty="0">
                <a:solidFill>
                  <a:srgbClr val="64748B"/>
                </a:solidFill>
                <a:latin typeface="Poppins"/>
              </a:rPr>
              <a:t>MGMP Fisika SMA Se-Aceh Tenggara | 2026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5825" y="3211264"/>
            <a:ext cx="76200" cy="1524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5825" y="3539876"/>
            <a:ext cx="95250" cy="15240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5825" y="3868489"/>
            <a:ext cx="95250" cy="15240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5825" y="4197101"/>
            <a:ext cx="114300" cy="15240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85825" y="4525714"/>
            <a:ext cx="95250" cy="1524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71500" y="476250"/>
            <a:ext cx="11601450" cy="4171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 i="0" u="none">
                <a:solidFill>
                  <a:srgbClr val="0B192C"/>
                </a:solidFill>
                <a:latin typeface="Montserrat"/>
              </a:rPr>
              <a:t>Rangkuman &amp; Komitmen Bersama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71500" y="979140"/>
            <a:ext cx="11049000" cy="2857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17" grpId="0"/>
      <p:bldP spid="1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1171</Words>
  <Application>Microsoft Office PowerPoint</Application>
  <PresentationFormat>Widescreen</PresentationFormat>
  <Paragraphs>171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Calibri</vt:lpstr>
      <vt:lpstr>Montserrat</vt:lpstr>
      <vt:lpstr>Montserrat ExtraBold</vt:lpstr>
      <vt:lpstr>Montserrat SemiBold</vt:lpstr>
      <vt:lpstr>Poppins</vt:lpstr>
      <vt:lpstr>Poppins Medium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A416JAO - FHD325</cp:lastModifiedBy>
  <cp:revision>2</cp:revision>
  <dcterms:created xsi:type="dcterms:W3CDTF">2013-01-27T09:14:16Z</dcterms:created>
  <dcterms:modified xsi:type="dcterms:W3CDTF">2026-08-19T16:06:43Z</dcterms:modified>
  <cp:category/>
</cp:coreProperties>
</file>