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30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869680" y="640080"/>
            <a:ext cx="2286000" cy="2286000"/>
          </a:xfrm>
          <a:prstGeom prst="round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875520" y="3017520"/>
            <a:ext cx="1554480" cy="1554480"/>
          </a:xfrm>
          <a:prstGeom prst="round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955279" y="4114800"/>
            <a:ext cx="1188720" cy="1188720"/>
          </a:xfrm>
          <a:prstGeom prst="roundRect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722376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500" b="1" i="0">
                <a:solidFill>
                  <a:srgbClr val="F2B705"/>
                </a:solidFill>
                <a:latin typeface="Aptos"/>
              </a:defRPr>
            </a:pPr>
            <a:r>
              <a:t>BAHAN PRESENTASI MGMP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7680960" cy="18288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Dari Membaca</a:t>
            </a:r>
          </a:p>
          <a:p>
            <a:pPr algn="l">
              <a:spcAft>
                <a:spcPts val="7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Menuju Memahami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429000"/>
            <a:ext cx="7223760" cy="1097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100" b="0" i="0">
                <a:solidFill>
                  <a:srgbClr val="DCEBF2"/>
                </a:solidFill>
                <a:latin typeface="Aptos"/>
              </a:defRPr>
            </a:pPr>
            <a:r>
              <a:t>Hubungan Reading without Understanding,</a:t>
            </a:r>
          </a:p>
          <a:p>
            <a:pPr algn="l">
              <a:spcAft>
                <a:spcPts val="700"/>
              </a:spcAft>
              <a:defRPr sz="2100" b="0" i="0">
                <a:solidFill>
                  <a:srgbClr val="DCEBF2"/>
                </a:solidFill>
                <a:latin typeface="Aptos"/>
              </a:defRPr>
            </a:pPr>
            <a:r>
              <a:t>Schooling without Learning, dan Deep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5806440"/>
            <a:ext cx="70408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400" b="0" i="0">
                <a:solidFill>
                  <a:srgbClr val="FFFFFF"/>
                </a:solidFill>
                <a:latin typeface="Aptos"/>
              </a:defRPr>
            </a:pPr>
            <a:r>
              <a:t>Diskusi bersama untuk pembelajaran yang lebih bermakna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46520"/>
            <a:ext cx="50292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PEMBUKA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Tujuan Pertemuan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161848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508760"/>
            <a:ext cx="10287000" cy="1033271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Memahami makna dua masalah pembelajaran: membaca tanpa memahami dan bersekolah tanpa belajar secara bermakna.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67004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560320"/>
            <a:ext cx="10287000" cy="1033271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Menjelaskan hubungan kedua masalah tersebut dengan Pembelajaran Mendalam (Deep Learning).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721607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611879"/>
            <a:ext cx="10287000" cy="1033271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Mengidentifikasi strategi kelas yang mendorong siswa memahami, mengaplikasi, dan merefleksi.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477316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663440"/>
            <a:ext cx="10287000" cy="1033271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Menyusun satu ide tindak lanjut yang dapat dicoba dalam pembelajaran masing-masing.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PEMBUKA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Pertanyaan Pemantik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10241280" cy="10515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“Jika siswa dapat membaca teks dan memperoleh nilai baik, apakah itu selalu berarti ia benar-benar memahami?”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063240"/>
            <a:ext cx="4892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3063240"/>
            <a:ext cx="109728" cy="182880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3227832"/>
            <a:ext cx="450799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Diskusikan berpasangan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3721608"/>
            <a:ext cx="4507992" cy="10515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Ceritakan satu pengalaman ketika siswa dapat menyelesaikan tugas, tetapi masih kesulitan menjelaskan maknanya.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3063240"/>
            <a:ext cx="48920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55080" y="3063240"/>
            <a:ext cx="109728" cy="182880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3227832"/>
            <a:ext cx="450799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Fokus diskusi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3721608"/>
            <a:ext cx="4507992" cy="10515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Apa bukti yang menunjukkan bahwa siswa benar-benar memahami dan mampu menggunakan pengetahuan?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MEMAHAMI ISTILAH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1. Reading without 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325880"/>
            <a:ext cx="1051560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200" b="1" i="0">
                <a:solidFill>
                  <a:srgbClr val="19304E"/>
                </a:solidFill>
                <a:latin typeface="Aptos"/>
              </a:defRPr>
            </a:pPr>
            <a:r>
              <a:t>Artinya: membaca tanpa memahami makna, isi, atau pesan bacaan.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331720"/>
            <a:ext cx="507492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331720"/>
            <a:ext cx="109728" cy="251460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4963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Contoh di kelas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990087"/>
            <a:ext cx="4690872" cy="1737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membaca teks Bahasa Inggris dengan lancar, tetapi tidak dapat menjelaskan gagasan utama atau menjawab pertanyaan berdasarkan isi teks.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331720"/>
            <a:ext cx="507492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2331720"/>
            <a:ext cx="109728" cy="251460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4963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Tanda yang dapat diamati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990087"/>
            <a:ext cx="4690872" cy="1737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Hanya mengeja atau melafalkan kata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Sulit menjelaskan dengan kata sendiri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Tidak dapat menghubungkan informasi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Menebak jawaban tanpa merujuk teks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303520"/>
            <a:ext cx="10241280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600" b="0" i="1">
                <a:solidFill>
                  <a:srgbClr val="5F6C78"/>
                </a:solidFill>
                <a:latin typeface="Aptos"/>
              </a:defRPr>
            </a:pPr>
            <a:r>
              <a:t>Catatan: membaca lancar adalah keterampilan penting, tetapi pemahaman perlu diperiksa secara terpisah.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MEMAHAMI ISTILAH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2. Schooling without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325880"/>
            <a:ext cx="10515600" cy="7315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200" b="1" i="0">
                <a:solidFill>
                  <a:srgbClr val="19304E"/>
                </a:solidFill>
                <a:latin typeface="Aptos"/>
              </a:defRPr>
            </a:pPr>
            <a:r>
              <a:t>Artinya: mengikuti sekolah atau kegiatan belajar tanpa memperoleh kompetensi yang diharapkan.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331720"/>
            <a:ext cx="507492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331720"/>
            <a:ext cx="109728" cy="251460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4963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Contoh di kelas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990087"/>
            <a:ext cx="4690872" cy="1737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hadir, mencatat, dan mengerjakan latihan, tetapi belum mampu menerapkan konsep atau menjelaskan alasan di balik jawabannya.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2331720"/>
            <a:ext cx="507492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2331720"/>
            <a:ext cx="109728" cy="251460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4963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Kemungkinan penyebab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990087"/>
            <a:ext cx="4690872" cy="1737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Terlalu berfokus pada hafalan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Siswa pasif dalam pembelajaran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Tugas tidak menguji pemahaman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• Umpan balik belum membantu perbaikan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303520"/>
            <a:ext cx="10241280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600" b="0" i="1">
                <a:solidFill>
                  <a:srgbClr val="5F6C78"/>
                </a:solidFill>
                <a:latin typeface="Aptos"/>
              </a:defRPr>
            </a:pPr>
            <a:r>
              <a:t>Kehadiran, penyelesaian tugas, dan nilai penting—namun belum cukup menjadi satu-satunya bukti belajar.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MEMAHAMI ISTILAH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Apa Perbedaan Keduanya?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08760"/>
            <a:ext cx="51206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508760"/>
            <a:ext cx="109728" cy="329184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673351"/>
            <a:ext cx="473659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Reading without Understanding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167128"/>
            <a:ext cx="4736592" cy="2514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Fokus masalah: pemahaman bacaan.</a:t>
            </a:r>
          </a:p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Pertanyaan guru: “Apa isi teks ini? Bukti mana dalam teks yang mendukung jawabanmu?”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508760"/>
            <a:ext cx="512064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1508760"/>
            <a:ext cx="109728" cy="329184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673351"/>
            <a:ext cx="473659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Schooling without Learning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167128"/>
            <a:ext cx="4736592" cy="2514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Fokus masalah: hasil belajar yang belum tercapai secara lebih luas.</a:t>
            </a:r>
          </a:p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Pertanyaan guru: “Dapatkah kamu menggunakan konsep ini dalam tugas atau situasi baru?”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03520"/>
            <a:ext cx="1033272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Keduanya dapat saling berkaitan, tetapi tidak selalu terjadi secara berurutan.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PEMBELAJARAN MENDALAM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3. Apa yang Dimaksud Deep Learning?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607040" cy="9144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1" i="0">
                <a:solidFill>
                  <a:srgbClr val="19304E"/>
                </a:solidFill>
                <a:latin typeface="Aptos"/>
              </a:defRPr>
            </a:pPr>
            <a:r>
              <a:t>Dalam konteks pendidikan, Deep Learning berarti Pembelajaran Mendalam—bukan teknologi kecerdasan buatan.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032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560320"/>
            <a:ext cx="109728" cy="228600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724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Memahami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18687"/>
            <a:ext cx="2999232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Menangkap konsep, makna, hubungan, dan alasan.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56032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40" y="2560320"/>
            <a:ext cx="109728" cy="2286000"/>
          </a:xfrm>
          <a:prstGeom prst="rect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2724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Mengaplikasi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3218687"/>
            <a:ext cx="2999232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Menggunakan pengetahuan untuk mengerjakan tugas atau menghadapi situasi nyata.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2560320"/>
            <a:ext cx="338328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92440" y="2560320"/>
            <a:ext cx="109728" cy="228600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724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Merefleksi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218687"/>
            <a:ext cx="2999232" cy="1508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Menilai proses, hasil, kemajuan, dan hal yang masih perlu dipelajari.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349240"/>
            <a:ext cx="1024128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600" b="0" i="1">
                <a:solidFill>
                  <a:srgbClr val="5F6C78"/>
                </a:solidFill>
                <a:latin typeface="Aptos"/>
              </a:defRPr>
            </a:pPr>
            <a:r>
              <a:t>Tujuan: pembelajaran tidak berhenti pada mengingat, tetapi berlanjut pada pemahaman dan penggunaan pengetahuan.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MENGHUBUNGKAN GAGASAN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Bagaimana Ketiganya Berhubungan?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508760"/>
            <a:ext cx="109728" cy="242316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673351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Masalah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67128"/>
            <a:ext cx="3044952" cy="164591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membaca, tetapi belum memahami isi bacaan.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0876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1508760"/>
            <a:ext cx="109728" cy="242316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17720" y="1673351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Masalah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167128"/>
            <a:ext cx="3044952" cy="164591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mengikuti sekolah, tetapi belum menguasai kompetensi yang dituju.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508760"/>
            <a:ext cx="342900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508760"/>
            <a:ext cx="109728" cy="2423160"/>
          </a:xfrm>
          <a:prstGeom prst="rect">
            <a:avLst/>
          </a:prstGeom>
          <a:solidFill>
            <a:srgbClr val="2B8B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673351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Arah perbaikan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167128"/>
            <a:ext cx="3044952" cy="164591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Rancang pengalaman belajar yang membuat siswa memahami, mengaplikasi, dan merefleksi.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133087" y="2487168"/>
            <a:ext cx="228600" cy="365760"/>
          </a:xfrm>
          <a:prstGeom prst="rightArrow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ight Arrow 19"/>
          <p:cNvSpPr/>
          <p:nvPr/>
        </p:nvSpPr>
        <p:spPr>
          <a:xfrm>
            <a:off x="7836408" y="2487168"/>
            <a:ext cx="228600" cy="365760"/>
          </a:xfrm>
          <a:prstGeom prst="rightArrow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572000"/>
            <a:ext cx="1033272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Deep Learning bukan jaminan otomatis, melainkan pendekatan yang membantu guru merancang pembelajaran lebih bermakna dan mengumpulkan bukti pemahaman siswa.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PEMBELAJARAN MENDALAM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Tiga Prinsip Pembelajaran Mendalam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508760"/>
            <a:ext cx="109728" cy="338328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673351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Berkesadaran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167128"/>
            <a:ext cx="2999232" cy="2606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Siswa mengetahui tujuan belajar, terlibat aktif, dan memantau pemahamannya.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Contoh: siswa menyebutkan target belajar dan mengecek kemajuannya.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1508760"/>
            <a:ext cx="109728" cy="3383280"/>
          </a:xfrm>
          <a:prstGeom prst="rect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1673351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Bermakna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167128"/>
            <a:ext cx="2999232" cy="2606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Materi terhubung dengan pengetahuan awal, pengalaman, dan kehidupan nyata.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Contoh: siswa mendeskripsikan benda yang dikenal.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508760"/>
            <a:ext cx="109728" cy="338328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673351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Menggembirakan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167128"/>
            <a:ext cx="2999232" cy="2606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Suasana positif, menantang, aman, dan mendorong partisipasi.</a:t>
            </a: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Contoh: permainan kosakata dan kerja kelompok.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394960"/>
            <a:ext cx="1033272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600" b="0" i="1">
                <a:solidFill>
                  <a:srgbClr val="5F6C78"/>
                </a:solidFill>
                <a:latin typeface="Aptos"/>
              </a:defRPr>
            </a:pPr>
            <a:r>
              <a:t>Ketiga prinsip saling melengkapi, bukan kegiatan yang berdiri sendiri.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DARI TEORI KE PRAKTIK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Contoh: Pelajaran Bahasa Inggris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325880"/>
            <a:ext cx="1069848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300" b="1" i="0">
                <a:solidFill>
                  <a:srgbClr val="19304E"/>
                </a:solidFill>
                <a:latin typeface="Aptos"/>
              </a:defRPr>
            </a:pPr>
            <a:r>
              <a:t>Materi: Descriptive Text — “My Motorcycle”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0574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2057400"/>
            <a:ext cx="109728" cy="256032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221992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Sebelum perbaikan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715768"/>
            <a:ext cx="3044952" cy="178307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membaca dan menyalin teks. Guru belum memeriksa apakah siswa memahami isi dan kosakata.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0574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057400"/>
            <a:ext cx="109728" cy="256032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2221992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Dengan pembelajaran mendalam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715768"/>
            <a:ext cx="3044952" cy="178307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Gunakan gambar, ajarkan kosakata dalam konteks, ajukan pertanyaan, lalu minta siswa menjelaskan isi teks.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2057400"/>
            <a:ext cx="342900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01000" y="2057400"/>
            <a:ext cx="109728" cy="2560320"/>
          </a:xfrm>
          <a:prstGeom prst="rect">
            <a:avLst/>
          </a:prstGeom>
          <a:solidFill>
            <a:srgbClr val="2B8B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2221992"/>
            <a:ext cx="304495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Bukti belajar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715768"/>
            <a:ext cx="3044952" cy="1783079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menulis deskripsi sendiri, mempresentasikannya, dan menjelaskan pilihan kata yang digunakan.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120640"/>
            <a:ext cx="1024128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Pertanyaan kunci: apakah siswa hanya mengulang contoh, atau mampu membuat deskripsi baru?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DARI TEORI KE PRAKTIK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Contoh Alur Kegiatan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344168"/>
            <a:ext cx="438912" cy="43891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371600"/>
            <a:ext cx="438912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298448"/>
            <a:ext cx="21031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1. Pemantik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1298448"/>
            <a:ext cx="7406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Tampilkan gambar benda nyata dan ajukan pertanyaan sederhana.</a:t>
            </a:r>
          </a:p>
        </p:txBody>
      </p:sp>
      <p:sp>
        <p:nvSpPr>
          <p:cNvPr id="11" name="Oval 10"/>
          <p:cNvSpPr/>
          <p:nvPr/>
        </p:nvSpPr>
        <p:spPr>
          <a:xfrm>
            <a:off x="822960" y="2276856"/>
            <a:ext cx="438912" cy="438912"/>
          </a:xfrm>
          <a:prstGeom prst="ellipse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304288"/>
            <a:ext cx="438912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2231136"/>
            <a:ext cx="21031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2. Memahami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231136"/>
            <a:ext cx="7406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Baca teks bersama; bahas kosakata, gagasan utama, dan bukti dalam teks.</a:t>
            </a:r>
          </a:p>
        </p:txBody>
      </p:sp>
      <p:sp>
        <p:nvSpPr>
          <p:cNvPr id="15" name="Oval 14"/>
          <p:cNvSpPr/>
          <p:nvPr/>
        </p:nvSpPr>
        <p:spPr>
          <a:xfrm>
            <a:off x="822960" y="3209544"/>
            <a:ext cx="438912" cy="438912"/>
          </a:xfrm>
          <a:prstGeom prst="ellipse">
            <a:avLst/>
          </a:prstGeom>
          <a:solidFill>
            <a:srgbClr val="2B8B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236976"/>
            <a:ext cx="438912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163824"/>
            <a:ext cx="21031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3. Mengaplikasi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3163824"/>
            <a:ext cx="7406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berpasangan membuat deskripsi tentang benda lain.</a:t>
            </a:r>
          </a:p>
        </p:txBody>
      </p:sp>
      <p:sp>
        <p:nvSpPr>
          <p:cNvPr id="19" name="Oval 18"/>
          <p:cNvSpPr/>
          <p:nvPr/>
        </p:nvSpPr>
        <p:spPr>
          <a:xfrm>
            <a:off x="822960" y="4142232"/>
            <a:ext cx="438912" cy="438912"/>
          </a:xfrm>
          <a:prstGeom prst="ellipse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169664"/>
            <a:ext cx="438912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4096512"/>
            <a:ext cx="21031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4. Berbagi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0" y="4096512"/>
            <a:ext cx="7406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mempresentasikan hasil dan menanggapi karya teman.</a:t>
            </a:r>
          </a:p>
        </p:txBody>
      </p:sp>
      <p:sp>
        <p:nvSpPr>
          <p:cNvPr id="23" name="Oval 22"/>
          <p:cNvSpPr/>
          <p:nvPr/>
        </p:nvSpPr>
        <p:spPr>
          <a:xfrm>
            <a:off x="822960" y="5074920"/>
            <a:ext cx="438912" cy="438912"/>
          </a:xfrm>
          <a:prstGeom prst="ellipse">
            <a:avLst/>
          </a:prstGeom>
          <a:solidFill>
            <a:srgbClr val="19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102352"/>
            <a:ext cx="438912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500" b="1" i="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5029200"/>
            <a:ext cx="210312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5. Merefleksi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57600" y="5029200"/>
            <a:ext cx="7406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Siswa menuliskan hal yang dipahami dan satu hal yang perlu dilatih.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ASESMEN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Bagaimana Mengetahui Siswa Benar-benar Belajar?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417320"/>
            <a:ext cx="109728" cy="329184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581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Periksa pemahaman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075688"/>
            <a:ext cx="2999232" cy="2514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Menceritakan kembali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Menentukan gagasan utama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Menunjukkan bukti dari teks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Menjelaskan alasan jawaban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41732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1417320"/>
            <a:ext cx="109728" cy="3291840"/>
          </a:xfrm>
          <a:prstGeom prst="rect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40" y="1581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Periksa penerapan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075688"/>
            <a:ext cx="2999232" cy="2514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Menyelesaikan tugas baru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Membuat produk/karya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Menggunakan konsep dalam konteks nyata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Menjelaskan prosesnya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417320"/>
            <a:ext cx="33832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92440" y="1417320"/>
            <a:ext cx="109728" cy="329184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1581912"/>
            <a:ext cx="29992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1" i="0">
                <a:solidFill>
                  <a:srgbClr val="19304E"/>
                </a:solidFill>
                <a:latin typeface="Aptos"/>
              </a:defRPr>
            </a:pPr>
            <a:r>
              <a:t>Periksa refleksi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075688"/>
            <a:ext cx="2999232" cy="2514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Apa yang sudah dipahami?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Bagian mana yang masih sulit?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Strategi apa yang membantu?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Apa langkah selanjutnya?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257800"/>
            <a:ext cx="1024128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Gunakan asesmen awal, selama proses, dan akhir pembelajaran—bukan hanya ujian akhir.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PERUBAHAN PRAKTIK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Peran Guru: Dari Penyampai Materi Menjadi Perancang Belajar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08760"/>
            <a:ext cx="49834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1508760"/>
            <a:ext cx="109728" cy="3429000"/>
          </a:xfrm>
          <a:prstGeom prst="rect">
            <a:avLst/>
          </a:prstGeom>
          <a:solidFill>
            <a:srgbClr val="BE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1673351"/>
            <a:ext cx="45994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Kurangi ketergantungan pada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167128"/>
            <a:ext cx="4599432" cy="2651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Ceramah sepanjang pelajaran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Menyalin tanpa mengolah informasi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Hafalan sebagai satu-satunya strategi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Nilai sebagai satu-satunya bukti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508760"/>
            <a:ext cx="498348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55080" y="1508760"/>
            <a:ext cx="109728" cy="3429000"/>
          </a:xfrm>
          <a:prstGeom prst="rect">
            <a:avLst/>
          </a:prstGeom>
          <a:solidFill>
            <a:srgbClr val="2B8B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673351"/>
            <a:ext cx="459943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900" b="1" i="0">
                <a:solidFill>
                  <a:srgbClr val="19304E"/>
                </a:solidFill>
                <a:latin typeface="Aptos"/>
              </a:defRPr>
            </a:pPr>
            <a:r>
              <a:t>Perkuat praktik berupa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167128"/>
            <a:ext cx="4599432" cy="2651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Pertanyaan yang menggali alasan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Diskusi dan pemecahan masalah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Tugas autentik dan kolaboratif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Umpan balik yang spesifik</a:t>
            </a:r>
          </a:p>
          <a:p>
            <a:pPr algn="l">
              <a:spcAft>
                <a:spcPts val="700"/>
              </a:spcAft>
              <a:defRPr sz="1700" b="0" i="0">
                <a:solidFill>
                  <a:srgbClr val="2A3440"/>
                </a:solidFill>
                <a:latin typeface="Aptos"/>
              </a:defRPr>
            </a:pPr>
            <a:r>
              <a:t>• Refleksi dan perbaikan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49240"/>
            <a:ext cx="1024128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400" b="0" i="1">
                <a:solidFill>
                  <a:srgbClr val="5F6C78"/>
                </a:solidFill>
                <a:latin typeface="Aptos"/>
              </a:defRPr>
            </a:pPr>
            <a:r>
              <a:t>Bukan berarti ceramah atau hafalan harus dihilangkan; keduanya digunakan sesuai tujuan dan dilengkapi pemahaman serta penerapan.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KOLABORASI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Aktivitas Diskusi MGMP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1042416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200" b="1" i="0">
                <a:solidFill>
                  <a:srgbClr val="19304E"/>
                </a:solidFill>
                <a:latin typeface="Aptos"/>
              </a:defRPr>
            </a:pPr>
            <a:r>
              <a:t>Kerja kelompok kecil — 10 sampai 15 menit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207568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1965960"/>
            <a:ext cx="1010412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Pilih satu materi yang akan diajarkan di mata pelajaran masing-masing.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2734056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2624328"/>
            <a:ext cx="1010412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Tentukan kemungkinan bentuk “membaca/mengerjakan tanpa memahami” pada materi tersebut.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3392424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282696"/>
            <a:ext cx="1010412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Rancang satu aktivitas agar siswa memahami, mengaplikasi, dan merefleksi.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4050792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3941064"/>
            <a:ext cx="1010412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Tentukan bukti belajar yang dapat diamati atau dikumpulkan guru.</a:t>
            </a:r>
          </a:p>
        </p:txBody>
      </p:sp>
      <p:sp>
        <p:nvSpPr>
          <p:cNvPr id="16" name="Oval 15"/>
          <p:cNvSpPr/>
          <p:nvPr/>
        </p:nvSpPr>
        <p:spPr>
          <a:xfrm>
            <a:off x="914400" y="4709159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4599431"/>
            <a:ext cx="1010412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800" b="0" i="0">
                <a:solidFill>
                  <a:srgbClr val="2A3440"/>
                </a:solidFill>
                <a:latin typeface="Aptos"/>
              </a:defRPr>
            </a:pPr>
            <a:r>
              <a:t>Bagikan rancangan singkat kepada kelompok lain.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577840"/>
            <a:ext cx="10241280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600" b="1" i="0">
                <a:solidFill>
                  <a:srgbClr val="198482"/>
                </a:solidFill>
                <a:latin typeface="Aptos"/>
              </a:defRPr>
            </a:pPr>
            <a:r>
              <a:t>Produk kelompok: satu aktivitas pembelajaran + satu cara memeriksa pemahaman.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KOLABORASI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Lembar Rancangan Cepat untuk Guru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5074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7240" y="1417320"/>
            <a:ext cx="109728" cy="1325880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5819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Tujuan belajar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075688"/>
            <a:ext cx="4690872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Setelah pembelajaran, siswa mampu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5074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63640" y="1417320"/>
            <a:ext cx="109728" cy="1325880"/>
          </a:xfrm>
          <a:prstGeom prst="rect">
            <a:avLst/>
          </a:prstGeom>
          <a:solidFill>
            <a:srgbClr val="4573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158191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Aktivitas bermakna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2075688"/>
            <a:ext cx="4690872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Siswa akan memahami dan menggunakan konsep dengan cara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063240"/>
            <a:ext cx="5074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3063240"/>
            <a:ext cx="109728" cy="1325880"/>
          </a:xfrm>
          <a:prstGeom prst="rect">
            <a:avLst/>
          </a:prstGeom>
          <a:solidFill>
            <a:srgbClr val="2B8B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22783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Bukti pemahaman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3721608"/>
            <a:ext cx="4690872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Saya akan mengetahui siswa paham ketika mereka 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063240"/>
            <a:ext cx="50749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4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63640" y="3063240"/>
            <a:ext cx="109728" cy="1325880"/>
          </a:xfrm>
          <a:prstGeom prst="rect">
            <a:avLst/>
          </a:prstGeom>
          <a:solidFill>
            <a:srgbClr val="F2B70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3227832"/>
            <a:ext cx="4690872" cy="4114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Refleksi siswa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2240" y="3721608"/>
            <a:ext cx="4690872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600" b="0" i="0">
                <a:solidFill>
                  <a:srgbClr val="2A3440"/>
                </a:solidFill>
                <a:latin typeface="Aptos"/>
              </a:defRPr>
            </a:pPr>
            <a:r>
              <a:t>Di akhir pelajaran, siswa menjawab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074920"/>
            <a:ext cx="1024128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700" b="1" i="0">
                <a:solidFill>
                  <a:srgbClr val="19304E"/>
                </a:solidFill>
                <a:latin typeface="Aptos"/>
              </a:defRPr>
            </a:pPr>
            <a:r>
              <a:t>Gunakan format ini untuk merevisi satu bagian kecil dari pembelajaran yang sudah direncanakan.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11155680" cy="274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1000" b="1" i="0">
                <a:solidFill>
                  <a:srgbClr val="198482"/>
                </a:solidFill>
                <a:latin typeface="Aptos"/>
              </a:defRPr>
            </a:pPr>
            <a:r>
              <a:t>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21792"/>
            <a:ext cx="11155680" cy="56692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700" b="1" i="0">
                <a:solidFill>
                  <a:srgbClr val="19304E"/>
                </a:solidFill>
                <a:latin typeface="Aptos"/>
              </a:defRPr>
            </a:pPr>
            <a:r>
              <a:t>Pesan Utama yang Perlu Dibawa Pulang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1078992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Bahan diskusi Musyawarah Guru Mata Pelajaran (MGMP)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01400" y="6473952"/>
            <a:ext cx="45720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5F6C78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152704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417320"/>
            <a:ext cx="10195560" cy="8732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Membaca lancar tidak otomatis berarti memahami isi bacaan.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241858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308860"/>
            <a:ext cx="10195560" cy="8732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Hadir, mencatat, dan menyelesaikan tugas tidak otomatis membuktikan kompetensi telah tercapai.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31012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200400"/>
            <a:ext cx="10195560" cy="8732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Pembelajaran Mendalam mengarahkan siswa untuk memahami, mengaplikasi, dan merefleksi.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201668"/>
            <a:ext cx="118872" cy="118872"/>
          </a:xfrm>
          <a:prstGeom prst="ellipse">
            <a:avLst/>
          </a:prstGeom>
          <a:solidFill>
            <a:srgbClr val="1984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4091939"/>
            <a:ext cx="10195560" cy="8732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700"/>
              </a:spcAft>
              <a:defRPr sz="2000" b="0" i="0">
                <a:solidFill>
                  <a:srgbClr val="2A3440"/>
                </a:solidFill>
                <a:latin typeface="Aptos"/>
              </a:defRPr>
            </a:pPr>
            <a:r>
              <a:t>Guru perlu merancang aktivitas bermakna dan mengumpulkan bukti belajar yang nyata.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257800"/>
            <a:ext cx="10241280" cy="6400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900" b="1" i="0">
                <a:solidFill>
                  <a:srgbClr val="198482"/>
                </a:solidFill>
                <a:latin typeface="Aptos"/>
              </a:defRPr>
            </a:pPr>
            <a:r>
              <a:t>“Jangan hanya bertanya: Sudah selesai? Tanyakan juga: Apa yang dipahami, bagaimana digunakan, dan apa yang masih perlu dipelajari?”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30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234440"/>
            <a:ext cx="10332720" cy="8229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3400" b="1" i="0">
                <a:solidFill>
                  <a:srgbClr val="FFFFFF"/>
                </a:solidFill>
                <a:latin typeface="Aptos"/>
              </a:defRPr>
            </a:pPr>
            <a:r>
              <a:t>TERIMA KASIH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2423160"/>
            <a:ext cx="9418320" cy="11430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700"/>
              </a:spcAft>
              <a:defRPr sz="2300" b="0" i="0">
                <a:solidFill>
                  <a:srgbClr val="DCEBF2"/>
                </a:solidFill>
                <a:latin typeface="Aptos"/>
              </a:defRPr>
            </a:pPr>
            <a:r>
              <a:t>Mari membangun pembelajaran yang tidak hanya membuat siswa hadir dan mengerjakan tugas, tetapi benar-benar memahami dan mampu menggunakan pengetahuannya.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983480"/>
            <a:ext cx="85039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700"/>
              </a:spcAft>
              <a:defRPr sz="1700" b="1" i="0">
                <a:solidFill>
                  <a:srgbClr val="F2B705"/>
                </a:solidFill>
                <a:latin typeface="Aptos"/>
              </a:defRPr>
            </a:pPr>
            <a:r>
              <a:t>Diskusi • Kolaborasi • Refleksi • Perbaikan berkelanjutan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46520"/>
            <a:ext cx="502920" cy="2286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700"/>
              </a:spcAft>
              <a:defRPr sz="900" b="0" i="0">
                <a:solidFill>
                  <a:srgbClr val="FFFFFF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