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58000" cy="9144000"/>
  <p:embeddedFontLst>
    <p:embeddedFont>
      <p:font typeface="Glacial Indifference" panose="020B0604020202020204" charset="0"/>
      <p:regular r:id="rId23"/>
    </p:embeddedFont>
    <p:embeddedFont>
      <p:font typeface="Glacial Indifference Bold" panose="020B0604020202020204" charset="0"/>
      <p:regular r:id="rId24"/>
    </p:embeddedFont>
    <p:embeddedFont>
      <p:font typeface="Handelson Four" panose="020B0604020202020204" charset="0"/>
      <p:regular r:id="rId25"/>
    </p:embeddedFont>
    <p:embeddedFont>
      <p:font typeface="Handy Casual" panose="020B0604020202020204" charset="0"/>
      <p:regular r:id="rId26"/>
    </p:embeddedFont>
    <p:embeddedFont>
      <p:font typeface="Tropika"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sv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svg"/><Relationship Id="rId15" Type="http://schemas.openxmlformats.org/officeDocument/2006/relationships/image" Target="../media/image28.jpe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44.png"/><Relationship Id="rId2" Type="http://schemas.openxmlformats.org/officeDocument/2006/relationships/image" Target="../media/image29.png"/><Relationship Id="rId16" Type="http://schemas.openxmlformats.org/officeDocument/2006/relationships/image" Target="../media/image43.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4.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6.sv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 Type="http://schemas.openxmlformats.org/officeDocument/2006/relationships/image" Target="../media/image45.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29.png"/><Relationship Id="rId9" Type="http://schemas.openxmlformats.org/officeDocument/2006/relationships/image" Target="../media/image51.png"/><Relationship Id="rId14" Type="http://schemas.openxmlformats.org/officeDocument/2006/relationships/image" Target="../media/image56.svg"/></Relationships>
</file>

<file path=ppt/slides/_rels/slide5.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64.png"/><Relationship Id="rId3" Type="http://schemas.openxmlformats.org/officeDocument/2006/relationships/image" Target="../media/image61.svg"/><Relationship Id="rId7" Type="http://schemas.openxmlformats.org/officeDocument/2006/relationships/image" Target="../media/image32.png"/><Relationship Id="rId12" Type="http://schemas.openxmlformats.org/officeDocument/2006/relationships/image" Target="../media/image63.svg"/><Relationship Id="rId17" Type="http://schemas.openxmlformats.org/officeDocument/2006/relationships/image" Target="../media/image68.png"/><Relationship Id="rId2" Type="http://schemas.openxmlformats.org/officeDocument/2006/relationships/image" Target="../media/image60.png"/><Relationship Id="rId16" Type="http://schemas.openxmlformats.org/officeDocument/2006/relationships/image" Target="../media/image67.pn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62.png"/><Relationship Id="rId5" Type="http://schemas.openxmlformats.org/officeDocument/2006/relationships/image" Target="../media/image30.png"/><Relationship Id="rId15" Type="http://schemas.openxmlformats.org/officeDocument/2006/relationships/image" Target="../media/image66.png"/><Relationship Id="rId10" Type="http://schemas.openxmlformats.org/officeDocument/2006/relationships/image" Target="../media/image37.svg"/><Relationship Id="rId4" Type="http://schemas.openxmlformats.org/officeDocument/2006/relationships/image" Target="../media/image29.png"/><Relationship Id="rId9" Type="http://schemas.openxmlformats.org/officeDocument/2006/relationships/image" Target="../media/image36.png"/><Relationship Id="rId14" Type="http://schemas.openxmlformats.org/officeDocument/2006/relationships/image" Target="../media/image65.svg"/></Relationships>
</file>

<file path=ppt/slides/_rels/slide6.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6.sv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 Type="http://schemas.openxmlformats.org/officeDocument/2006/relationships/image" Target="../media/image45.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29.png"/><Relationship Id="rId9" Type="http://schemas.openxmlformats.org/officeDocument/2006/relationships/image" Target="../media/image51.png"/><Relationship Id="rId14" Type="http://schemas.openxmlformats.org/officeDocument/2006/relationships/image" Target="../media/image56.svg"/></Relationships>
</file>

<file path=ppt/slides/_rels/slide7.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7.png"/><Relationship Id="rId3" Type="http://schemas.openxmlformats.org/officeDocument/2006/relationships/image" Target="../media/image70.svg"/><Relationship Id="rId7" Type="http://schemas.openxmlformats.org/officeDocument/2006/relationships/image" Target="../media/image73.png"/><Relationship Id="rId12" Type="http://schemas.openxmlformats.org/officeDocument/2006/relationships/image" Target="../media/image39.sv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38.png"/><Relationship Id="rId5" Type="http://schemas.openxmlformats.org/officeDocument/2006/relationships/image" Target="../media/image71.png"/><Relationship Id="rId15" Type="http://schemas.openxmlformats.org/officeDocument/2006/relationships/image" Target="../media/image79.jpeg"/><Relationship Id="rId10" Type="http://schemas.openxmlformats.org/officeDocument/2006/relationships/image" Target="../media/image76.svg"/><Relationship Id="rId4" Type="http://schemas.openxmlformats.org/officeDocument/2006/relationships/image" Target="../media/image19.png"/><Relationship Id="rId9" Type="http://schemas.openxmlformats.org/officeDocument/2006/relationships/image" Target="../media/image75.png"/><Relationship Id="rId14" Type="http://schemas.openxmlformats.org/officeDocument/2006/relationships/image" Target="../media/image78.svg"/></Relationships>
</file>

<file path=ppt/slides/_rels/slide8.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64.png"/><Relationship Id="rId3" Type="http://schemas.openxmlformats.org/officeDocument/2006/relationships/image" Target="../media/image61.svg"/><Relationship Id="rId7" Type="http://schemas.openxmlformats.org/officeDocument/2006/relationships/image" Target="../media/image32.png"/><Relationship Id="rId12" Type="http://schemas.openxmlformats.org/officeDocument/2006/relationships/image" Target="../media/image63.svg"/><Relationship Id="rId17" Type="http://schemas.openxmlformats.org/officeDocument/2006/relationships/image" Target="../media/image82.png"/><Relationship Id="rId2" Type="http://schemas.openxmlformats.org/officeDocument/2006/relationships/image" Target="../media/image60.png"/><Relationship Id="rId16"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62.png"/><Relationship Id="rId5" Type="http://schemas.openxmlformats.org/officeDocument/2006/relationships/image" Target="../media/image30.png"/><Relationship Id="rId15" Type="http://schemas.openxmlformats.org/officeDocument/2006/relationships/image" Target="../media/image80.png"/><Relationship Id="rId10" Type="http://schemas.openxmlformats.org/officeDocument/2006/relationships/image" Target="../media/image37.svg"/><Relationship Id="rId4" Type="http://schemas.openxmlformats.org/officeDocument/2006/relationships/image" Target="../media/image29.png"/><Relationship Id="rId9" Type="http://schemas.openxmlformats.org/officeDocument/2006/relationships/image" Target="../media/image36.png"/><Relationship Id="rId14" Type="http://schemas.openxmlformats.org/officeDocument/2006/relationships/image" Target="../media/image65.svg"/></Relationships>
</file>

<file path=ppt/slides/_rels/slide9.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83.jpe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10.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84.png"/><Relationship Id="rId2" Type="http://schemas.openxmlformats.org/officeDocument/2006/relationships/image" Target="../media/image29.png"/><Relationship Id="rId16" Type="http://schemas.openxmlformats.org/officeDocument/2006/relationships/image" Target="../media/image43.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11.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6.sv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 Type="http://schemas.openxmlformats.org/officeDocument/2006/relationships/image" Target="../media/image45.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29.png"/><Relationship Id="rId9" Type="http://schemas.openxmlformats.org/officeDocument/2006/relationships/image" Target="../media/image51.png"/><Relationship Id="rId14" Type="http://schemas.openxmlformats.org/officeDocument/2006/relationships/image" Target="../media/image56.svg"/></Relationships>
</file>

<file path=ppt/slides/_rels/slide12.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7.png"/><Relationship Id="rId3" Type="http://schemas.openxmlformats.org/officeDocument/2006/relationships/image" Target="../media/image70.svg"/><Relationship Id="rId7" Type="http://schemas.openxmlformats.org/officeDocument/2006/relationships/image" Target="../media/image73.png"/><Relationship Id="rId12" Type="http://schemas.openxmlformats.org/officeDocument/2006/relationships/image" Target="../media/image39.sv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38.png"/><Relationship Id="rId5" Type="http://schemas.openxmlformats.org/officeDocument/2006/relationships/image" Target="../media/image71.png"/><Relationship Id="rId15" Type="http://schemas.openxmlformats.org/officeDocument/2006/relationships/image" Target="../media/image85.jpeg"/><Relationship Id="rId10" Type="http://schemas.openxmlformats.org/officeDocument/2006/relationships/image" Target="../media/image76.svg"/><Relationship Id="rId4" Type="http://schemas.openxmlformats.org/officeDocument/2006/relationships/image" Target="../media/image19.png"/><Relationship Id="rId9" Type="http://schemas.openxmlformats.org/officeDocument/2006/relationships/image" Target="../media/image75.png"/><Relationship Id="rId14" Type="http://schemas.openxmlformats.org/officeDocument/2006/relationships/image" Target="../media/image78.svg"/></Relationships>
</file>

<file path=ppt/slides/_rels/slide13.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84.png"/><Relationship Id="rId2" Type="http://schemas.openxmlformats.org/officeDocument/2006/relationships/image" Target="../media/image29.png"/><Relationship Id="rId16" Type="http://schemas.openxmlformats.org/officeDocument/2006/relationships/image" Target="../media/image43.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14.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64.png"/><Relationship Id="rId3" Type="http://schemas.openxmlformats.org/officeDocument/2006/relationships/image" Target="../media/image61.svg"/><Relationship Id="rId7" Type="http://schemas.openxmlformats.org/officeDocument/2006/relationships/image" Target="../media/image32.png"/><Relationship Id="rId12" Type="http://schemas.openxmlformats.org/officeDocument/2006/relationships/image" Target="../media/image63.svg"/><Relationship Id="rId17" Type="http://schemas.openxmlformats.org/officeDocument/2006/relationships/image" Target="../media/image88.png"/><Relationship Id="rId2" Type="http://schemas.openxmlformats.org/officeDocument/2006/relationships/image" Target="../media/image60.png"/><Relationship Id="rId16"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62.png"/><Relationship Id="rId5" Type="http://schemas.openxmlformats.org/officeDocument/2006/relationships/image" Target="../media/image30.png"/><Relationship Id="rId15" Type="http://schemas.openxmlformats.org/officeDocument/2006/relationships/image" Target="../media/image86.png"/><Relationship Id="rId10" Type="http://schemas.openxmlformats.org/officeDocument/2006/relationships/image" Target="../media/image37.svg"/><Relationship Id="rId4" Type="http://schemas.openxmlformats.org/officeDocument/2006/relationships/image" Target="../media/image29.png"/><Relationship Id="rId9" Type="http://schemas.openxmlformats.org/officeDocument/2006/relationships/image" Target="../media/image36.png"/><Relationship Id="rId14" Type="http://schemas.openxmlformats.org/officeDocument/2006/relationships/image" Target="../media/image65.svg"/></Relationships>
</file>

<file path=ppt/slides/_rels/slide15.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6.sv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 Type="http://schemas.openxmlformats.org/officeDocument/2006/relationships/image" Target="../media/image45.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29.png"/><Relationship Id="rId9" Type="http://schemas.openxmlformats.org/officeDocument/2006/relationships/image" Target="../media/image51.png"/><Relationship Id="rId14" Type="http://schemas.openxmlformats.org/officeDocument/2006/relationships/image" Target="../media/image56.svg"/></Relationships>
</file>

<file path=ppt/slides/_rels/slide16.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84.png"/><Relationship Id="rId2" Type="http://schemas.openxmlformats.org/officeDocument/2006/relationships/image" Target="../media/image29.png"/><Relationship Id="rId16" Type="http://schemas.openxmlformats.org/officeDocument/2006/relationships/image" Target="../media/image43.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89.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svg"/></Relationships>
</file>

<file path=ppt/slides/_rels/slide18.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64.png"/><Relationship Id="rId3" Type="http://schemas.openxmlformats.org/officeDocument/2006/relationships/image" Target="../media/image61.svg"/><Relationship Id="rId7" Type="http://schemas.openxmlformats.org/officeDocument/2006/relationships/image" Target="../media/image32.png"/><Relationship Id="rId12" Type="http://schemas.openxmlformats.org/officeDocument/2006/relationships/image" Target="../media/image63.svg"/><Relationship Id="rId17" Type="http://schemas.openxmlformats.org/officeDocument/2006/relationships/image" Target="../media/image92.png"/><Relationship Id="rId2" Type="http://schemas.openxmlformats.org/officeDocument/2006/relationships/image" Target="../media/image60.png"/><Relationship Id="rId16"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62.png"/><Relationship Id="rId5" Type="http://schemas.openxmlformats.org/officeDocument/2006/relationships/image" Target="../media/image30.png"/><Relationship Id="rId15" Type="http://schemas.openxmlformats.org/officeDocument/2006/relationships/image" Target="../media/image90.png"/><Relationship Id="rId10" Type="http://schemas.openxmlformats.org/officeDocument/2006/relationships/image" Target="../media/image37.svg"/><Relationship Id="rId4" Type="http://schemas.openxmlformats.org/officeDocument/2006/relationships/image" Target="../media/image29.png"/><Relationship Id="rId9" Type="http://schemas.openxmlformats.org/officeDocument/2006/relationships/image" Target="../media/image36.png"/><Relationship Id="rId14" Type="http://schemas.openxmlformats.org/officeDocument/2006/relationships/image" Target="../media/image65.svg"/></Relationships>
</file>

<file path=ppt/slides/_rels/slide19.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svg"/><Relationship Id="rId3" Type="http://schemas.openxmlformats.org/officeDocument/2006/relationships/image" Target="../media/image29.png"/><Relationship Id="rId7" Type="http://schemas.openxmlformats.org/officeDocument/2006/relationships/image" Target="../media/image94.svg"/><Relationship Id="rId12" Type="http://schemas.openxmlformats.org/officeDocument/2006/relationships/image" Target="../media/image99.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98.svg"/><Relationship Id="rId5" Type="http://schemas.openxmlformats.org/officeDocument/2006/relationships/image" Target="../media/image74.svg"/><Relationship Id="rId15" Type="http://schemas.openxmlformats.org/officeDocument/2006/relationships/image" Target="../media/image102.png"/><Relationship Id="rId10" Type="http://schemas.openxmlformats.org/officeDocument/2006/relationships/image" Target="../media/image97.png"/><Relationship Id="rId4" Type="http://schemas.openxmlformats.org/officeDocument/2006/relationships/image" Target="../media/image73.png"/><Relationship Id="rId9" Type="http://schemas.openxmlformats.org/officeDocument/2006/relationships/image" Target="../media/image96.svg"/><Relationship Id="rId14" Type="http://schemas.openxmlformats.org/officeDocument/2006/relationships/image" Target="../media/image101.jpeg"/></Relationships>
</file>

<file path=ppt/slides/_rels/slide20.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20.png"/><Relationship Id="rId12" Type="http://schemas.openxmlformats.org/officeDocument/2006/relationships/image" Target="../media/image10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103.jpe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110.svg"/><Relationship Id="rId13" Type="http://schemas.openxmlformats.org/officeDocument/2006/relationships/image" Target="../media/image115.svg"/><Relationship Id="rId3" Type="http://schemas.openxmlformats.org/officeDocument/2006/relationships/image" Target="../media/image106.svg"/><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108.svg"/><Relationship Id="rId11" Type="http://schemas.openxmlformats.org/officeDocument/2006/relationships/image" Target="../media/image113.jpeg"/><Relationship Id="rId5" Type="http://schemas.openxmlformats.org/officeDocument/2006/relationships/image" Target="../media/image107.png"/><Relationship Id="rId10" Type="http://schemas.openxmlformats.org/officeDocument/2006/relationships/image" Target="../media/image112.svg"/><Relationship Id="rId4" Type="http://schemas.openxmlformats.org/officeDocument/2006/relationships/image" Target="../media/image9.png"/><Relationship Id="rId9"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914D"/>
        </a:solidFill>
        <a:effectLst/>
      </p:bgPr>
    </p:bg>
    <p:spTree>
      <p:nvGrpSpPr>
        <p:cNvPr id="1" name=""/>
        <p:cNvGrpSpPr/>
        <p:nvPr/>
      </p:nvGrpSpPr>
      <p:grpSpPr>
        <a:xfrm>
          <a:off x="0" y="0"/>
          <a:ext cx="0" cy="0"/>
          <a:chOff x="0" y="0"/>
          <a:chExt cx="0" cy="0"/>
        </a:xfrm>
      </p:grpSpPr>
      <p:sp>
        <p:nvSpPr>
          <p:cNvPr id="2" name="Freeform 2"/>
          <p:cNvSpPr/>
          <p:nvPr/>
        </p:nvSpPr>
        <p:spPr>
          <a:xfrm>
            <a:off x="5011153" y="-1307650"/>
            <a:ext cx="6074924" cy="5453537"/>
          </a:xfrm>
          <a:custGeom>
            <a:avLst/>
            <a:gdLst/>
            <a:ahLst/>
            <a:cxnLst/>
            <a:rect l="l" t="t" r="r" b="b"/>
            <a:pathLst>
              <a:path w="6074924" h="5453537">
                <a:moveTo>
                  <a:pt x="0" y="0"/>
                </a:moveTo>
                <a:lnTo>
                  <a:pt x="6074924" y="0"/>
                </a:lnTo>
                <a:lnTo>
                  <a:pt x="6074924" y="5453537"/>
                </a:lnTo>
                <a:lnTo>
                  <a:pt x="0" y="54535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590257" y="7316829"/>
            <a:ext cx="2970171" cy="2970171"/>
          </a:xfrm>
          <a:custGeom>
            <a:avLst/>
            <a:gdLst/>
            <a:ahLst/>
            <a:cxnLst/>
            <a:rect l="l" t="t" r="r" b="b"/>
            <a:pathLst>
              <a:path w="2970171" h="2970171">
                <a:moveTo>
                  <a:pt x="0" y="0"/>
                </a:moveTo>
                <a:lnTo>
                  <a:pt x="2970170" y="0"/>
                </a:lnTo>
                <a:lnTo>
                  <a:pt x="2970170" y="2970171"/>
                </a:lnTo>
                <a:lnTo>
                  <a:pt x="0" y="2970171"/>
                </a:lnTo>
                <a:lnTo>
                  <a:pt x="0" y="0"/>
                </a:lnTo>
                <a:close/>
              </a:path>
            </a:pathLst>
          </a:custGeom>
          <a:blipFill>
            <a:blip r:embed="rId4"/>
            <a:stretch>
              <a:fillRect/>
            </a:stretch>
          </a:blipFill>
        </p:spPr>
      </p:sp>
      <p:sp>
        <p:nvSpPr>
          <p:cNvPr id="4" name="Freeform 4"/>
          <p:cNvSpPr/>
          <p:nvPr/>
        </p:nvSpPr>
        <p:spPr>
          <a:xfrm>
            <a:off x="-35494" y="0"/>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5"/>
            <a:stretch>
              <a:fillRect/>
            </a:stretch>
          </a:blipFill>
        </p:spPr>
      </p:sp>
      <p:sp>
        <p:nvSpPr>
          <p:cNvPr id="5" name="Freeform 5"/>
          <p:cNvSpPr/>
          <p:nvPr/>
        </p:nvSpPr>
        <p:spPr>
          <a:xfrm>
            <a:off x="-473942" y="4885588"/>
            <a:ext cx="7298027" cy="6531734"/>
          </a:xfrm>
          <a:custGeom>
            <a:avLst/>
            <a:gdLst/>
            <a:ahLst/>
            <a:cxnLst/>
            <a:rect l="l" t="t" r="r" b="b"/>
            <a:pathLst>
              <a:path w="7298027" h="6531734">
                <a:moveTo>
                  <a:pt x="0" y="0"/>
                </a:moveTo>
                <a:lnTo>
                  <a:pt x="7298027" y="0"/>
                </a:lnTo>
                <a:lnTo>
                  <a:pt x="7298027" y="6531734"/>
                </a:lnTo>
                <a:lnTo>
                  <a:pt x="0" y="65317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013290">
            <a:off x="11847943" y="6431349"/>
            <a:ext cx="7616471" cy="4836459"/>
          </a:xfrm>
          <a:custGeom>
            <a:avLst/>
            <a:gdLst/>
            <a:ahLst/>
            <a:cxnLst/>
            <a:rect l="l" t="t" r="r" b="b"/>
            <a:pathLst>
              <a:path w="7616471" h="4836459">
                <a:moveTo>
                  <a:pt x="0" y="0"/>
                </a:moveTo>
                <a:lnTo>
                  <a:pt x="7616471" y="0"/>
                </a:lnTo>
                <a:lnTo>
                  <a:pt x="7616471" y="4836459"/>
                </a:lnTo>
                <a:lnTo>
                  <a:pt x="0" y="48364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2829418" y="-338915"/>
            <a:ext cx="4775708" cy="4775708"/>
          </a:xfrm>
          <a:custGeom>
            <a:avLst/>
            <a:gdLst/>
            <a:ahLst/>
            <a:cxnLst/>
            <a:rect l="l" t="t" r="r" b="b"/>
            <a:pathLst>
              <a:path w="4775708" h="4775708">
                <a:moveTo>
                  <a:pt x="0" y="0"/>
                </a:moveTo>
                <a:lnTo>
                  <a:pt x="4775708" y="0"/>
                </a:lnTo>
                <a:lnTo>
                  <a:pt x="4775708" y="4775709"/>
                </a:lnTo>
                <a:lnTo>
                  <a:pt x="0" y="4775709"/>
                </a:lnTo>
                <a:lnTo>
                  <a:pt x="0" y="0"/>
                </a:lnTo>
                <a:close/>
              </a:path>
            </a:pathLst>
          </a:custGeom>
          <a:blipFill>
            <a:blip r:embed="rId10"/>
            <a:stretch>
              <a:fillRect/>
            </a:stretch>
          </a:blipFill>
        </p:spPr>
      </p:sp>
      <p:sp>
        <p:nvSpPr>
          <p:cNvPr id="8" name="Freeform 8"/>
          <p:cNvSpPr/>
          <p:nvPr/>
        </p:nvSpPr>
        <p:spPr>
          <a:xfrm rot="5400000">
            <a:off x="15778969" y="-857778"/>
            <a:ext cx="3216220" cy="3208180"/>
          </a:xfrm>
          <a:custGeom>
            <a:avLst/>
            <a:gdLst/>
            <a:ahLst/>
            <a:cxnLst/>
            <a:rect l="l" t="t" r="r" b="b"/>
            <a:pathLst>
              <a:path w="3216220" h="3208180">
                <a:moveTo>
                  <a:pt x="0" y="0"/>
                </a:moveTo>
                <a:lnTo>
                  <a:pt x="3216220" y="0"/>
                </a:lnTo>
                <a:lnTo>
                  <a:pt x="3216220" y="3208180"/>
                </a:lnTo>
                <a:lnTo>
                  <a:pt x="0" y="320818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9" name="Group 9"/>
          <p:cNvGrpSpPr/>
          <p:nvPr/>
        </p:nvGrpSpPr>
        <p:grpSpPr>
          <a:xfrm>
            <a:off x="1391374" y="1028700"/>
            <a:ext cx="15505253" cy="8229600"/>
            <a:chOff x="0" y="0"/>
            <a:chExt cx="4083688" cy="2167467"/>
          </a:xfrm>
        </p:grpSpPr>
        <p:sp>
          <p:nvSpPr>
            <p:cNvPr id="10" name="Freeform 10"/>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1" name="TextBox 11"/>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12"/>
          <p:cNvSpPr/>
          <p:nvPr/>
        </p:nvSpPr>
        <p:spPr>
          <a:xfrm>
            <a:off x="640605" y="493864"/>
            <a:ext cx="4874769" cy="534836"/>
          </a:xfrm>
          <a:custGeom>
            <a:avLst/>
            <a:gdLst/>
            <a:ahLst/>
            <a:cxnLst/>
            <a:rect l="l" t="t" r="r" b="b"/>
            <a:pathLst>
              <a:path w="4874769" h="534836">
                <a:moveTo>
                  <a:pt x="0" y="0"/>
                </a:moveTo>
                <a:lnTo>
                  <a:pt x="4874769" y="0"/>
                </a:lnTo>
                <a:lnTo>
                  <a:pt x="4874769" y="534836"/>
                </a:lnTo>
                <a:lnTo>
                  <a:pt x="0" y="534836"/>
                </a:lnTo>
                <a:lnTo>
                  <a:pt x="0" y="0"/>
                </a:lnTo>
                <a:close/>
              </a:path>
            </a:pathLst>
          </a:custGeom>
          <a:blipFill>
            <a:blip r:embed="rId13"/>
            <a:stretch>
              <a:fillRect b="-706634"/>
            </a:stretch>
          </a:blipFill>
        </p:spPr>
      </p:sp>
      <p:sp>
        <p:nvSpPr>
          <p:cNvPr id="13" name="Freeform 13"/>
          <p:cNvSpPr/>
          <p:nvPr/>
        </p:nvSpPr>
        <p:spPr>
          <a:xfrm>
            <a:off x="14171847" y="9525092"/>
            <a:ext cx="3222285" cy="398521"/>
          </a:xfrm>
          <a:custGeom>
            <a:avLst/>
            <a:gdLst/>
            <a:ahLst/>
            <a:cxnLst/>
            <a:rect l="l" t="t" r="r" b="b"/>
            <a:pathLst>
              <a:path w="3222285" h="398521">
                <a:moveTo>
                  <a:pt x="0" y="0"/>
                </a:moveTo>
                <a:lnTo>
                  <a:pt x="3222285" y="0"/>
                </a:lnTo>
                <a:lnTo>
                  <a:pt x="3222285" y="398521"/>
                </a:lnTo>
                <a:lnTo>
                  <a:pt x="0" y="398521"/>
                </a:lnTo>
                <a:lnTo>
                  <a:pt x="0" y="0"/>
                </a:lnTo>
                <a:close/>
              </a:path>
            </a:pathLst>
          </a:custGeom>
          <a:blipFill>
            <a:blip r:embed="rId13"/>
            <a:stretch>
              <a:fillRect b="-615576"/>
            </a:stretch>
          </a:blipFill>
        </p:spPr>
      </p:sp>
      <p:grpSp>
        <p:nvGrpSpPr>
          <p:cNvPr id="14" name="Group 14"/>
          <p:cNvGrpSpPr/>
          <p:nvPr/>
        </p:nvGrpSpPr>
        <p:grpSpPr>
          <a:xfrm>
            <a:off x="10699422" y="1774831"/>
            <a:ext cx="6944849" cy="6737337"/>
            <a:chOff x="0" y="0"/>
            <a:chExt cx="6350000" cy="6160262"/>
          </a:xfrm>
        </p:grpSpPr>
        <p:sp>
          <p:nvSpPr>
            <p:cNvPr id="15" name="Freeform 15"/>
            <p:cNvSpPr/>
            <p:nvPr/>
          </p:nvSpPr>
          <p:spPr>
            <a:xfrm>
              <a:off x="0" y="0"/>
              <a:ext cx="6350000" cy="6160262"/>
            </a:xfrm>
            <a:custGeom>
              <a:avLst/>
              <a:gdLst/>
              <a:ahLst/>
              <a:cxnLst/>
              <a:rect l="l" t="t" r="r" b="b"/>
              <a:pathLst>
                <a:path w="6350000" h="6160262">
                  <a:moveTo>
                    <a:pt x="6237986" y="4073525"/>
                  </a:moveTo>
                  <a:cubicBezTo>
                    <a:pt x="6237986" y="4870450"/>
                    <a:pt x="5634228" y="5516499"/>
                    <a:pt x="4889373" y="5516499"/>
                  </a:cubicBezTo>
                  <a:cubicBezTo>
                    <a:pt x="4595622" y="5516499"/>
                    <a:pt x="4323842" y="5415915"/>
                    <a:pt x="4102354" y="5245354"/>
                  </a:cubicBezTo>
                  <a:cubicBezTo>
                    <a:pt x="3838448" y="5788914"/>
                    <a:pt x="3307461" y="6160262"/>
                    <a:pt x="2695321" y="6160262"/>
                  </a:cubicBezTo>
                  <a:cubicBezTo>
                    <a:pt x="1820164" y="6160262"/>
                    <a:pt x="1110742" y="5401183"/>
                    <a:pt x="1110742" y="4464812"/>
                  </a:cubicBezTo>
                  <a:cubicBezTo>
                    <a:pt x="1110742" y="4411853"/>
                    <a:pt x="1113155" y="4359402"/>
                    <a:pt x="1117600" y="4307713"/>
                  </a:cubicBezTo>
                  <a:cubicBezTo>
                    <a:pt x="482854" y="4190492"/>
                    <a:pt x="0" y="3598545"/>
                    <a:pt x="0" y="2885948"/>
                  </a:cubicBezTo>
                  <a:cubicBezTo>
                    <a:pt x="0" y="2089023"/>
                    <a:pt x="603758" y="1442974"/>
                    <a:pt x="1348613" y="1442974"/>
                  </a:cubicBezTo>
                  <a:cubicBezTo>
                    <a:pt x="1348613" y="646049"/>
                    <a:pt x="1952371" y="0"/>
                    <a:pt x="2697226" y="0"/>
                  </a:cubicBezTo>
                  <a:cubicBezTo>
                    <a:pt x="3086100" y="0"/>
                    <a:pt x="3436366" y="176149"/>
                    <a:pt x="3682492" y="457835"/>
                  </a:cubicBezTo>
                  <a:cubicBezTo>
                    <a:pt x="3965829" y="173863"/>
                    <a:pt x="4346575" y="0"/>
                    <a:pt x="4765421" y="0"/>
                  </a:cubicBezTo>
                  <a:cubicBezTo>
                    <a:pt x="5640578" y="0"/>
                    <a:pt x="6350000" y="759079"/>
                    <a:pt x="6350000" y="1695450"/>
                  </a:cubicBezTo>
                  <a:cubicBezTo>
                    <a:pt x="6350000" y="2216785"/>
                    <a:pt x="6130036" y="2683002"/>
                    <a:pt x="5784088" y="2994025"/>
                  </a:cubicBezTo>
                  <a:cubicBezTo>
                    <a:pt x="6062472" y="3258312"/>
                    <a:pt x="6237986" y="3644011"/>
                    <a:pt x="6237986" y="4073525"/>
                  </a:cubicBezTo>
                  <a:close/>
                </a:path>
              </a:pathLst>
            </a:custGeom>
            <a:blipFill>
              <a:blip r:embed="rId14"/>
              <a:stretch>
                <a:fillRect l="-14424" r="-14424"/>
              </a:stretch>
            </a:blipFill>
            <a:ln w="38100" cap="sq">
              <a:solidFill>
                <a:srgbClr val="000000"/>
              </a:solidFill>
              <a:prstDash val="solid"/>
              <a:miter/>
            </a:ln>
          </p:spPr>
        </p:sp>
      </p:grpSp>
      <p:grpSp>
        <p:nvGrpSpPr>
          <p:cNvPr id="16" name="Group 16"/>
          <p:cNvGrpSpPr/>
          <p:nvPr/>
        </p:nvGrpSpPr>
        <p:grpSpPr>
          <a:xfrm>
            <a:off x="9402117" y="-338915"/>
            <a:ext cx="4201714" cy="4076167"/>
            <a:chOff x="0" y="0"/>
            <a:chExt cx="6350000" cy="6160262"/>
          </a:xfrm>
        </p:grpSpPr>
        <p:sp>
          <p:nvSpPr>
            <p:cNvPr id="17" name="Freeform 17"/>
            <p:cNvSpPr/>
            <p:nvPr/>
          </p:nvSpPr>
          <p:spPr>
            <a:xfrm>
              <a:off x="0" y="0"/>
              <a:ext cx="6350000" cy="6160262"/>
            </a:xfrm>
            <a:custGeom>
              <a:avLst/>
              <a:gdLst/>
              <a:ahLst/>
              <a:cxnLst/>
              <a:rect l="l" t="t" r="r" b="b"/>
              <a:pathLst>
                <a:path w="6350000" h="6160262">
                  <a:moveTo>
                    <a:pt x="6237986" y="4073525"/>
                  </a:moveTo>
                  <a:cubicBezTo>
                    <a:pt x="6237986" y="4870450"/>
                    <a:pt x="5634228" y="5516499"/>
                    <a:pt x="4889373" y="5516499"/>
                  </a:cubicBezTo>
                  <a:cubicBezTo>
                    <a:pt x="4595622" y="5516499"/>
                    <a:pt x="4323842" y="5415915"/>
                    <a:pt x="4102354" y="5245354"/>
                  </a:cubicBezTo>
                  <a:cubicBezTo>
                    <a:pt x="3838448" y="5788914"/>
                    <a:pt x="3307461" y="6160262"/>
                    <a:pt x="2695321" y="6160262"/>
                  </a:cubicBezTo>
                  <a:cubicBezTo>
                    <a:pt x="1820164" y="6160262"/>
                    <a:pt x="1110742" y="5401183"/>
                    <a:pt x="1110742" y="4464812"/>
                  </a:cubicBezTo>
                  <a:cubicBezTo>
                    <a:pt x="1110742" y="4411853"/>
                    <a:pt x="1113155" y="4359402"/>
                    <a:pt x="1117600" y="4307713"/>
                  </a:cubicBezTo>
                  <a:cubicBezTo>
                    <a:pt x="482854" y="4190492"/>
                    <a:pt x="0" y="3598545"/>
                    <a:pt x="0" y="2885948"/>
                  </a:cubicBezTo>
                  <a:cubicBezTo>
                    <a:pt x="0" y="2089023"/>
                    <a:pt x="603758" y="1442974"/>
                    <a:pt x="1348613" y="1442974"/>
                  </a:cubicBezTo>
                  <a:cubicBezTo>
                    <a:pt x="1348613" y="646049"/>
                    <a:pt x="1952371" y="0"/>
                    <a:pt x="2697226" y="0"/>
                  </a:cubicBezTo>
                  <a:cubicBezTo>
                    <a:pt x="3086100" y="0"/>
                    <a:pt x="3436366" y="176149"/>
                    <a:pt x="3682492" y="457835"/>
                  </a:cubicBezTo>
                  <a:cubicBezTo>
                    <a:pt x="3965829" y="173863"/>
                    <a:pt x="4346575" y="0"/>
                    <a:pt x="4765421" y="0"/>
                  </a:cubicBezTo>
                  <a:cubicBezTo>
                    <a:pt x="5640578" y="0"/>
                    <a:pt x="6350000" y="759079"/>
                    <a:pt x="6350000" y="1695450"/>
                  </a:cubicBezTo>
                  <a:cubicBezTo>
                    <a:pt x="6350000" y="2216785"/>
                    <a:pt x="6130036" y="2683002"/>
                    <a:pt x="5784088" y="2994025"/>
                  </a:cubicBezTo>
                  <a:cubicBezTo>
                    <a:pt x="6062472" y="3258312"/>
                    <a:pt x="6237986" y="3644011"/>
                    <a:pt x="6237986" y="4073525"/>
                  </a:cubicBezTo>
                  <a:close/>
                </a:path>
              </a:pathLst>
            </a:custGeom>
            <a:blipFill>
              <a:blip r:embed="rId15"/>
              <a:stretch>
                <a:fillRect t="-18562" b="-18562"/>
              </a:stretch>
            </a:blipFill>
            <a:ln w="38100" cap="sq">
              <a:solidFill>
                <a:srgbClr val="000000"/>
              </a:solidFill>
              <a:prstDash val="solid"/>
              <a:miter/>
            </a:ln>
          </p:spPr>
        </p:sp>
      </p:grpSp>
      <p:sp>
        <p:nvSpPr>
          <p:cNvPr id="18" name="TextBox 18"/>
          <p:cNvSpPr txBox="1"/>
          <p:nvPr/>
        </p:nvSpPr>
        <p:spPr>
          <a:xfrm>
            <a:off x="2247390" y="2942829"/>
            <a:ext cx="8452032" cy="3389518"/>
          </a:xfrm>
          <a:prstGeom prst="rect">
            <a:avLst/>
          </a:prstGeom>
        </p:spPr>
        <p:txBody>
          <a:bodyPr lIns="0" tIns="0" rIns="0" bIns="0" rtlCol="0" anchor="t">
            <a:spAutoFit/>
          </a:bodyPr>
          <a:lstStyle/>
          <a:p>
            <a:pPr marL="0" lvl="0" indent="0" algn="l">
              <a:lnSpc>
                <a:spcPts val="8848"/>
              </a:lnSpc>
            </a:pPr>
            <a:r>
              <a:rPr lang="en-US" sz="8427">
                <a:solidFill>
                  <a:srgbClr val="1C2011"/>
                </a:solidFill>
                <a:latin typeface="Tropika"/>
                <a:ea typeface="Tropika"/>
                <a:cs typeface="Tropika"/>
                <a:sym typeface="Tropika"/>
              </a:rPr>
              <a:t>MENYUSUN RPP PEMBELAJARAN MENDALAM</a:t>
            </a:r>
          </a:p>
        </p:txBody>
      </p:sp>
      <p:sp>
        <p:nvSpPr>
          <p:cNvPr id="19" name="TextBox 19"/>
          <p:cNvSpPr txBox="1"/>
          <p:nvPr/>
        </p:nvSpPr>
        <p:spPr>
          <a:xfrm>
            <a:off x="2247390" y="6735752"/>
            <a:ext cx="9062282" cy="433036"/>
          </a:xfrm>
          <a:prstGeom prst="rect">
            <a:avLst/>
          </a:prstGeom>
        </p:spPr>
        <p:txBody>
          <a:bodyPr lIns="0" tIns="0" rIns="0" bIns="0" rtlCol="0" anchor="t">
            <a:spAutoFit/>
          </a:bodyPr>
          <a:lstStyle/>
          <a:p>
            <a:pPr marL="0" lvl="0" indent="0" algn="l">
              <a:lnSpc>
                <a:spcPts val="3425"/>
              </a:lnSpc>
              <a:spcBef>
                <a:spcPct val="0"/>
              </a:spcBef>
            </a:pPr>
            <a:r>
              <a:rPr lang="en-US" sz="2903">
                <a:solidFill>
                  <a:srgbClr val="1C2011"/>
                </a:solidFill>
                <a:latin typeface="Handelson Four"/>
                <a:ea typeface="Handelson Four"/>
                <a:cs typeface="Handelson Four"/>
                <a:sym typeface="Handelson Four"/>
              </a:rPr>
              <a:t>Panduan Lengkap Menyusun Rencana Pelaksanaan Pembelajaran</a:t>
            </a:r>
          </a:p>
        </p:txBody>
      </p:sp>
      <p:sp>
        <p:nvSpPr>
          <p:cNvPr id="20" name="TextBox 20"/>
          <p:cNvSpPr txBox="1"/>
          <p:nvPr/>
        </p:nvSpPr>
        <p:spPr>
          <a:xfrm>
            <a:off x="2247390" y="8258751"/>
            <a:ext cx="5433281" cy="435999"/>
          </a:xfrm>
          <a:prstGeom prst="rect">
            <a:avLst/>
          </a:prstGeom>
        </p:spPr>
        <p:txBody>
          <a:bodyPr lIns="0" tIns="0" rIns="0" bIns="0" rtlCol="0" anchor="t">
            <a:spAutoFit/>
          </a:bodyPr>
          <a:lstStyle/>
          <a:p>
            <a:pPr marL="0" lvl="0" indent="0" algn="l">
              <a:lnSpc>
                <a:spcPts val="3425"/>
              </a:lnSpc>
              <a:spcBef>
                <a:spcPct val="0"/>
              </a:spcBef>
            </a:pPr>
            <a:r>
              <a:rPr lang="en-US" sz="2903" spc="-58">
                <a:solidFill>
                  <a:srgbClr val="1C2011"/>
                </a:solidFill>
                <a:latin typeface="Handy Casual"/>
                <a:ea typeface="Handy Casual"/>
                <a:cs typeface="Handy Casual"/>
                <a:sym typeface="Handy Casual"/>
              </a:rPr>
              <a:t>Presented by: ANNI ANGKAT, M.Pd</a:t>
            </a:r>
          </a:p>
        </p:txBody>
      </p:sp>
      <p:sp>
        <p:nvSpPr>
          <p:cNvPr id="21" name="TextBox 21"/>
          <p:cNvSpPr txBox="1"/>
          <p:nvPr/>
        </p:nvSpPr>
        <p:spPr>
          <a:xfrm>
            <a:off x="2247390" y="1862166"/>
            <a:ext cx="1526085" cy="435999"/>
          </a:xfrm>
          <a:prstGeom prst="rect">
            <a:avLst/>
          </a:prstGeom>
        </p:spPr>
        <p:txBody>
          <a:bodyPr lIns="0" tIns="0" rIns="0" bIns="0" rtlCol="0" anchor="t">
            <a:spAutoFit/>
          </a:bodyPr>
          <a:lstStyle/>
          <a:p>
            <a:pPr marL="0" lvl="0" indent="0" algn="l">
              <a:lnSpc>
                <a:spcPts val="3425"/>
              </a:lnSpc>
              <a:spcBef>
                <a:spcPct val="0"/>
              </a:spcBef>
            </a:pPr>
            <a:r>
              <a:rPr lang="en-US" sz="2903" spc="-58">
                <a:solidFill>
                  <a:srgbClr val="1C2011"/>
                </a:solidFill>
                <a:latin typeface="Handy Casual"/>
                <a:ea typeface="Handy Casual"/>
                <a:cs typeface="Handy Casual"/>
                <a:sym typeface="Handy Casual"/>
              </a:rPr>
              <a:t>Deep Learning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5757"/>
        </a:solidFill>
        <a:effectLst/>
      </p:bgPr>
    </p:bg>
    <p:spTree>
      <p:nvGrpSpPr>
        <p:cNvPr id="1" name=""/>
        <p:cNvGrpSpPr/>
        <p:nvPr/>
      </p:nvGrpSpPr>
      <p:grpSpPr>
        <a:xfrm>
          <a:off x="0" y="0"/>
          <a:ext cx="0" cy="0"/>
          <a:chOff x="0" y="0"/>
          <a:chExt cx="0" cy="0"/>
        </a:xfrm>
      </p:grpSpPr>
      <p:sp>
        <p:nvSpPr>
          <p:cNvPr id="2" name="Freeform 2"/>
          <p:cNvSpPr/>
          <p:nvPr/>
        </p:nvSpPr>
        <p:spPr>
          <a:xfrm rot="-2420073">
            <a:off x="8133887" y="-1047882"/>
            <a:ext cx="5385249" cy="5048671"/>
          </a:xfrm>
          <a:custGeom>
            <a:avLst/>
            <a:gdLst/>
            <a:ahLst/>
            <a:cxnLst/>
            <a:rect l="l" t="t" r="r" b="b"/>
            <a:pathLst>
              <a:path w="5385249" h="5048671">
                <a:moveTo>
                  <a:pt x="0" y="0"/>
                </a:moveTo>
                <a:lnTo>
                  <a:pt x="5385249" y="0"/>
                </a:lnTo>
                <a:lnTo>
                  <a:pt x="5385249" y="5048672"/>
                </a:lnTo>
                <a:lnTo>
                  <a:pt x="0" y="50486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656876" y="350848"/>
            <a:ext cx="6248241" cy="6838020"/>
          </a:xfrm>
          <a:custGeom>
            <a:avLst/>
            <a:gdLst/>
            <a:ahLst/>
            <a:cxnLst/>
            <a:rect l="l" t="t" r="r" b="b"/>
            <a:pathLst>
              <a:path w="6248241" h="6838020">
                <a:moveTo>
                  <a:pt x="0" y="0"/>
                </a:moveTo>
                <a:lnTo>
                  <a:pt x="6248241" y="0"/>
                </a:lnTo>
                <a:lnTo>
                  <a:pt x="6248241" y="6838020"/>
                </a:lnTo>
                <a:lnTo>
                  <a:pt x="0" y="68380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3512292" y="0"/>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6"/>
            <a:stretch>
              <a:fillRect/>
            </a:stretch>
          </a:blipFill>
        </p:spPr>
      </p:sp>
      <p:sp>
        <p:nvSpPr>
          <p:cNvPr id="5" name="Freeform 5"/>
          <p:cNvSpPr/>
          <p:nvPr/>
        </p:nvSpPr>
        <p:spPr>
          <a:xfrm>
            <a:off x="-503536" y="7188868"/>
            <a:ext cx="5711792" cy="3712665"/>
          </a:xfrm>
          <a:custGeom>
            <a:avLst/>
            <a:gdLst/>
            <a:ahLst/>
            <a:cxnLst/>
            <a:rect l="l" t="t" r="r" b="b"/>
            <a:pathLst>
              <a:path w="5711792" h="3712665">
                <a:moveTo>
                  <a:pt x="0" y="0"/>
                </a:moveTo>
                <a:lnTo>
                  <a:pt x="5711792" y="0"/>
                </a:lnTo>
                <a:lnTo>
                  <a:pt x="5711792" y="3712665"/>
                </a:lnTo>
                <a:lnTo>
                  <a:pt x="0" y="37126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67034" y="-464041"/>
            <a:ext cx="5038787" cy="2985481"/>
          </a:xfrm>
          <a:custGeom>
            <a:avLst/>
            <a:gdLst/>
            <a:ahLst/>
            <a:cxnLst/>
            <a:rect l="l" t="t" r="r" b="b"/>
            <a:pathLst>
              <a:path w="5038787" h="2985481">
                <a:moveTo>
                  <a:pt x="0" y="0"/>
                </a:moveTo>
                <a:lnTo>
                  <a:pt x="5038787" y="0"/>
                </a:lnTo>
                <a:lnTo>
                  <a:pt x="5038787" y="2985482"/>
                </a:lnTo>
                <a:lnTo>
                  <a:pt x="0" y="29854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13859159" y="6458123"/>
            <a:ext cx="4743285" cy="4114800"/>
          </a:xfrm>
          <a:custGeom>
            <a:avLst/>
            <a:gdLst/>
            <a:ahLst/>
            <a:cxnLst/>
            <a:rect l="l" t="t" r="r" b="b"/>
            <a:pathLst>
              <a:path w="4743285" h="4114800">
                <a:moveTo>
                  <a:pt x="0" y="0"/>
                </a:moveTo>
                <a:lnTo>
                  <a:pt x="4743286" y="0"/>
                </a:lnTo>
                <a:lnTo>
                  <a:pt x="4743286"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10969691" y="9584607"/>
            <a:ext cx="2542601" cy="1404787"/>
          </a:xfrm>
          <a:custGeom>
            <a:avLst/>
            <a:gdLst/>
            <a:ahLst/>
            <a:cxnLst/>
            <a:rect l="l" t="t" r="r" b="b"/>
            <a:pathLst>
              <a:path w="2542601" h="1404787">
                <a:moveTo>
                  <a:pt x="0" y="0"/>
                </a:moveTo>
                <a:lnTo>
                  <a:pt x="2542601" y="0"/>
                </a:lnTo>
                <a:lnTo>
                  <a:pt x="2542601" y="1404786"/>
                </a:lnTo>
                <a:lnTo>
                  <a:pt x="0" y="1404786"/>
                </a:lnTo>
                <a:lnTo>
                  <a:pt x="0" y="0"/>
                </a:lnTo>
                <a:close/>
              </a:path>
            </a:pathLst>
          </a:custGeom>
          <a:blipFill>
            <a:blip r:embed="rId13"/>
            <a:stretch>
              <a:fillRect/>
            </a:stretch>
          </a:blipFill>
        </p:spPr>
      </p:sp>
      <p:sp>
        <p:nvSpPr>
          <p:cNvPr id="12" name="Freeform 12"/>
          <p:cNvSpPr/>
          <p:nvPr/>
        </p:nvSpPr>
        <p:spPr>
          <a:xfrm>
            <a:off x="2045450" y="2020062"/>
            <a:ext cx="5652607" cy="2755646"/>
          </a:xfrm>
          <a:custGeom>
            <a:avLst/>
            <a:gdLst/>
            <a:ahLst/>
            <a:cxnLst/>
            <a:rect l="l" t="t" r="r" b="b"/>
            <a:pathLst>
              <a:path w="5652607" h="2755646">
                <a:moveTo>
                  <a:pt x="0" y="0"/>
                </a:moveTo>
                <a:lnTo>
                  <a:pt x="5652607" y="0"/>
                </a:lnTo>
                <a:lnTo>
                  <a:pt x="5652607" y="2755646"/>
                </a:lnTo>
                <a:lnTo>
                  <a:pt x="0" y="2755646"/>
                </a:lnTo>
                <a:lnTo>
                  <a:pt x="0" y="0"/>
                </a:lnTo>
                <a:close/>
              </a:path>
            </a:pathLst>
          </a:custGeom>
          <a:blipFill>
            <a:blip r:embed="rId14"/>
            <a:stretch>
              <a:fillRect/>
            </a:stretch>
          </a:blipFill>
        </p:spPr>
      </p:sp>
      <p:grpSp>
        <p:nvGrpSpPr>
          <p:cNvPr id="13" name="Group 13"/>
          <p:cNvGrpSpPr/>
          <p:nvPr/>
        </p:nvGrpSpPr>
        <p:grpSpPr>
          <a:xfrm>
            <a:off x="518706" y="5424064"/>
            <a:ext cx="7008426" cy="3366617"/>
            <a:chOff x="0" y="0"/>
            <a:chExt cx="5076119" cy="2438400"/>
          </a:xfrm>
        </p:grpSpPr>
        <p:sp>
          <p:nvSpPr>
            <p:cNvPr id="14" name="Freeform 14"/>
            <p:cNvSpPr/>
            <p:nvPr/>
          </p:nvSpPr>
          <p:spPr>
            <a:xfrm>
              <a:off x="0" y="0"/>
              <a:ext cx="5076118" cy="2438400"/>
            </a:xfrm>
            <a:custGeom>
              <a:avLst/>
              <a:gdLst/>
              <a:ahLst/>
              <a:cxnLst/>
              <a:rect l="l" t="t" r="r" b="b"/>
              <a:pathLst>
                <a:path w="5076118" h="2438400">
                  <a:moveTo>
                    <a:pt x="0" y="0"/>
                  </a:moveTo>
                  <a:lnTo>
                    <a:pt x="0" y="2438400"/>
                  </a:lnTo>
                  <a:lnTo>
                    <a:pt x="5076118" y="1892300"/>
                  </a:lnTo>
                  <a:lnTo>
                    <a:pt x="5076118" y="0"/>
                  </a:lnTo>
                  <a:close/>
                </a:path>
              </a:pathLst>
            </a:custGeom>
            <a:blipFill>
              <a:blip r:embed="rId15"/>
              <a:stretch>
                <a:fillRect t="-28368" b="-28368"/>
              </a:stretch>
            </a:blipFill>
            <a:ln w="38100" cap="sq">
              <a:solidFill>
                <a:srgbClr val="000000"/>
              </a:solidFill>
              <a:prstDash val="solid"/>
              <a:miter/>
            </a:ln>
          </p:spPr>
        </p:sp>
      </p:grpSp>
      <p:sp>
        <p:nvSpPr>
          <p:cNvPr id="15" name="TextBox 15"/>
          <p:cNvSpPr txBox="1"/>
          <p:nvPr/>
        </p:nvSpPr>
        <p:spPr>
          <a:xfrm>
            <a:off x="8076575" y="1960825"/>
            <a:ext cx="7226912" cy="1238934"/>
          </a:xfrm>
          <a:prstGeom prst="rect">
            <a:avLst/>
          </a:prstGeom>
        </p:spPr>
        <p:txBody>
          <a:bodyPr lIns="0" tIns="0" rIns="0" bIns="0" rtlCol="0" anchor="t">
            <a:spAutoFit/>
          </a:bodyPr>
          <a:lstStyle/>
          <a:p>
            <a:pPr marL="0" lvl="0" indent="0" algn="l">
              <a:lnSpc>
                <a:spcPts val="9478"/>
              </a:lnSpc>
            </a:pPr>
            <a:r>
              <a:rPr lang="en-US" sz="9027">
                <a:solidFill>
                  <a:srgbClr val="1C2011"/>
                </a:solidFill>
                <a:latin typeface="Tropika"/>
                <a:ea typeface="Tropika"/>
                <a:cs typeface="Tropika"/>
                <a:sym typeface="Tropika"/>
              </a:rPr>
              <a:t>Pengertian RPP</a:t>
            </a:r>
          </a:p>
        </p:txBody>
      </p:sp>
      <p:sp>
        <p:nvSpPr>
          <p:cNvPr id="16" name="TextBox 16"/>
          <p:cNvSpPr txBox="1"/>
          <p:nvPr/>
        </p:nvSpPr>
        <p:spPr>
          <a:xfrm>
            <a:off x="8076575" y="4852447"/>
            <a:ext cx="7020869"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Panduan Pelaksanaan Pembelajaran Efektif</a:t>
            </a:r>
          </a:p>
        </p:txBody>
      </p:sp>
      <p:sp>
        <p:nvSpPr>
          <p:cNvPr id="17" name="TextBox 17"/>
          <p:cNvSpPr txBox="1"/>
          <p:nvPr/>
        </p:nvSpPr>
        <p:spPr>
          <a:xfrm>
            <a:off x="8076575" y="5852689"/>
            <a:ext cx="8154227" cy="1065439"/>
          </a:xfrm>
          <a:prstGeom prst="rect">
            <a:avLst/>
          </a:prstGeom>
        </p:spPr>
        <p:txBody>
          <a:bodyPr lIns="0" tIns="0" rIns="0" bIns="0" rtlCol="0" anchor="t">
            <a:spAutoFit/>
          </a:bodyPr>
          <a:lstStyle/>
          <a:p>
            <a:pPr marL="0" lvl="0" indent="0" algn="l">
              <a:lnSpc>
                <a:spcPts val="2142"/>
              </a:lnSpc>
            </a:pPr>
            <a:r>
              <a:rPr lang="en-US" sz="1714">
                <a:solidFill>
                  <a:srgbClr val="1C2011"/>
                </a:solidFill>
                <a:latin typeface="Glacial Indifference"/>
                <a:ea typeface="Glacial Indifference"/>
                <a:cs typeface="Glacial Indifference"/>
                <a:sym typeface="Glacial Indifference"/>
              </a:rPr>
              <a:t>Rencana Pelaksanaan Pembelajaran (RPP) adalah dokumen yang berisi pedoman bagi guru dalam melaksanakan kegiatan pembelajaran di kelas. RPP menjadi acuan utama untuk mencapai tujuan pembelajaran yang telah ditetapkan, memastikan proses belajar mengajar berjalan terstruktur dan terarah.</a:t>
            </a:r>
          </a:p>
        </p:txBody>
      </p:sp>
      <p:sp>
        <p:nvSpPr>
          <p:cNvPr id="18" name="TextBox 18"/>
          <p:cNvSpPr txBox="1"/>
          <p:nvPr/>
        </p:nvSpPr>
        <p:spPr>
          <a:xfrm>
            <a:off x="2610475" y="2728456"/>
            <a:ext cx="4522557" cy="1065439"/>
          </a:xfrm>
          <a:prstGeom prst="rect">
            <a:avLst/>
          </a:prstGeom>
        </p:spPr>
        <p:txBody>
          <a:bodyPr lIns="0" tIns="0" rIns="0" bIns="0" rtlCol="0" anchor="t">
            <a:spAutoFit/>
          </a:bodyPr>
          <a:lstStyle/>
          <a:p>
            <a:pPr marL="0" lvl="0" indent="0" algn="ctr">
              <a:lnSpc>
                <a:spcPts val="2142"/>
              </a:lnSpc>
            </a:pPr>
            <a:r>
              <a:rPr lang="en-US" sz="1714" b="1">
                <a:solidFill>
                  <a:srgbClr val="1C2011"/>
                </a:solidFill>
                <a:latin typeface="Glacial Indifference Bold"/>
                <a:ea typeface="Glacial Indifference Bold"/>
                <a:cs typeface="Glacial Indifference Bold"/>
                <a:sym typeface="Glacial Indifference Bold"/>
              </a:rPr>
              <a:t>RPP berfungsi sebagai panduan sistematis yang membantu guru merancang, melaksanakan, dan mengevaluasi pembelajaran secara efektif dan bermakna.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3E6B"/>
        </a:solidFill>
        <a:effectLst/>
      </p:bgPr>
    </p:bg>
    <p:spTree>
      <p:nvGrpSpPr>
        <p:cNvPr id="1" name=""/>
        <p:cNvGrpSpPr/>
        <p:nvPr/>
      </p:nvGrpSpPr>
      <p:grpSpPr>
        <a:xfrm>
          <a:off x="0" y="0"/>
          <a:ext cx="0" cy="0"/>
          <a:chOff x="0" y="0"/>
          <a:chExt cx="0" cy="0"/>
        </a:xfrm>
      </p:grpSpPr>
      <p:sp>
        <p:nvSpPr>
          <p:cNvPr id="2" name="Freeform 2"/>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3" name="Freeform 3"/>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5" name="Freeform 5"/>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2993987">
            <a:off x="227914" y="-752735"/>
            <a:ext cx="4155776" cy="4432827"/>
          </a:xfrm>
          <a:custGeom>
            <a:avLst/>
            <a:gdLst/>
            <a:ahLst/>
            <a:cxnLst/>
            <a:rect l="l" t="t" r="r" b="b"/>
            <a:pathLst>
              <a:path w="4155776" h="4432827">
                <a:moveTo>
                  <a:pt x="0" y="0"/>
                </a:moveTo>
                <a:lnTo>
                  <a:pt x="4155776" y="0"/>
                </a:lnTo>
                <a:lnTo>
                  <a:pt x="4155776" y="4432827"/>
                </a:lnTo>
                <a:lnTo>
                  <a:pt x="0" y="4432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16854953" y="177650"/>
            <a:ext cx="808695" cy="1119300"/>
          </a:xfrm>
          <a:custGeom>
            <a:avLst/>
            <a:gdLst/>
            <a:ahLst/>
            <a:cxnLst/>
            <a:rect l="l" t="t" r="r" b="b"/>
            <a:pathLst>
              <a:path w="808695" h="1119300">
                <a:moveTo>
                  <a:pt x="0" y="0"/>
                </a:moveTo>
                <a:lnTo>
                  <a:pt x="808694" y="0"/>
                </a:lnTo>
                <a:lnTo>
                  <a:pt x="808694" y="1119301"/>
                </a:lnTo>
                <a:lnTo>
                  <a:pt x="0" y="11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3" name="Group 13"/>
          <p:cNvGrpSpPr/>
          <p:nvPr/>
        </p:nvGrpSpPr>
        <p:grpSpPr>
          <a:xfrm>
            <a:off x="9144000" y="6072416"/>
            <a:ext cx="7300141" cy="1134661"/>
            <a:chOff x="0" y="0"/>
            <a:chExt cx="1534971" cy="238581"/>
          </a:xfrm>
        </p:grpSpPr>
        <p:sp>
          <p:nvSpPr>
            <p:cNvPr id="14" name="Freeform 14"/>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5" name="TextBox 15"/>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a:off x="9144000" y="4562563"/>
            <a:ext cx="7300141" cy="1134661"/>
            <a:chOff x="0" y="0"/>
            <a:chExt cx="1534971" cy="238581"/>
          </a:xfrm>
        </p:grpSpPr>
        <p:sp>
          <p:nvSpPr>
            <p:cNvPr id="17" name="Freeform 17"/>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8" name="TextBox 18"/>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9"/>
          <p:cNvGrpSpPr/>
          <p:nvPr/>
        </p:nvGrpSpPr>
        <p:grpSpPr>
          <a:xfrm>
            <a:off x="9220152" y="7539950"/>
            <a:ext cx="7223988" cy="1134661"/>
            <a:chOff x="0" y="0"/>
            <a:chExt cx="1518958" cy="238581"/>
          </a:xfrm>
        </p:grpSpPr>
        <p:sp>
          <p:nvSpPr>
            <p:cNvPr id="20" name="Freeform 20"/>
            <p:cNvSpPr/>
            <p:nvPr/>
          </p:nvSpPr>
          <p:spPr>
            <a:xfrm>
              <a:off x="0" y="0"/>
              <a:ext cx="1518958" cy="238581"/>
            </a:xfrm>
            <a:custGeom>
              <a:avLst/>
              <a:gdLst/>
              <a:ahLst/>
              <a:cxnLst/>
              <a:rect l="l" t="t" r="r" b="b"/>
              <a:pathLst>
                <a:path w="1518958" h="238581">
                  <a:moveTo>
                    <a:pt x="54656" y="0"/>
                  </a:moveTo>
                  <a:lnTo>
                    <a:pt x="1464302" y="0"/>
                  </a:lnTo>
                  <a:cubicBezTo>
                    <a:pt x="1478798" y="0"/>
                    <a:pt x="1492700" y="5758"/>
                    <a:pt x="1502950" y="16009"/>
                  </a:cubicBezTo>
                  <a:cubicBezTo>
                    <a:pt x="1513200" y="26259"/>
                    <a:pt x="1518958" y="40161"/>
                    <a:pt x="1518958" y="54656"/>
                  </a:cubicBezTo>
                  <a:lnTo>
                    <a:pt x="1518958" y="183924"/>
                  </a:lnTo>
                  <a:cubicBezTo>
                    <a:pt x="1518958" y="198420"/>
                    <a:pt x="1513200" y="212322"/>
                    <a:pt x="1502950" y="222572"/>
                  </a:cubicBezTo>
                  <a:cubicBezTo>
                    <a:pt x="1492700" y="232822"/>
                    <a:pt x="1478798" y="238581"/>
                    <a:pt x="1464302" y="238581"/>
                  </a:cubicBezTo>
                  <a:lnTo>
                    <a:pt x="54656" y="238581"/>
                  </a:lnTo>
                  <a:cubicBezTo>
                    <a:pt x="40161" y="238581"/>
                    <a:pt x="26259" y="232822"/>
                    <a:pt x="16009" y="222572"/>
                  </a:cubicBezTo>
                  <a:cubicBezTo>
                    <a:pt x="5758" y="212322"/>
                    <a:pt x="0" y="198420"/>
                    <a:pt x="0" y="183924"/>
                  </a:cubicBezTo>
                  <a:lnTo>
                    <a:pt x="0" y="54656"/>
                  </a:lnTo>
                  <a:cubicBezTo>
                    <a:pt x="0" y="40161"/>
                    <a:pt x="5758" y="26259"/>
                    <a:pt x="16009" y="16009"/>
                  </a:cubicBezTo>
                  <a:cubicBezTo>
                    <a:pt x="26259" y="5758"/>
                    <a:pt x="40161" y="0"/>
                    <a:pt x="54656" y="0"/>
                  </a:cubicBezTo>
                  <a:close/>
                </a:path>
              </a:pathLst>
            </a:custGeom>
            <a:solidFill>
              <a:srgbClr val="FDE9A5"/>
            </a:solidFill>
            <a:ln w="38100" cap="rnd">
              <a:solidFill>
                <a:srgbClr val="281B40"/>
              </a:solidFill>
              <a:prstDash val="solid"/>
              <a:round/>
            </a:ln>
          </p:spPr>
        </p:sp>
        <p:sp>
          <p:nvSpPr>
            <p:cNvPr id="21" name="TextBox 21"/>
            <p:cNvSpPr txBox="1"/>
            <p:nvPr/>
          </p:nvSpPr>
          <p:spPr>
            <a:xfrm>
              <a:off x="0" y="-38100"/>
              <a:ext cx="1518958" cy="276681"/>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Freeform 22"/>
          <p:cNvSpPr/>
          <p:nvPr/>
        </p:nvSpPr>
        <p:spPr>
          <a:xfrm>
            <a:off x="9505902" y="1463679"/>
            <a:ext cx="4389697" cy="2765509"/>
          </a:xfrm>
          <a:custGeom>
            <a:avLst/>
            <a:gdLst/>
            <a:ahLst/>
            <a:cxnLst/>
            <a:rect l="l" t="t" r="r" b="b"/>
            <a:pathLst>
              <a:path w="4389697" h="2765509">
                <a:moveTo>
                  <a:pt x="0" y="0"/>
                </a:moveTo>
                <a:lnTo>
                  <a:pt x="4389697" y="0"/>
                </a:lnTo>
                <a:lnTo>
                  <a:pt x="4389697" y="2765509"/>
                </a:lnTo>
                <a:lnTo>
                  <a:pt x="0" y="276550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3" name="Freeform 23"/>
          <p:cNvSpPr/>
          <p:nvPr/>
        </p:nvSpPr>
        <p:spPr>
          <a:xfrm>
            <a:off x="14052682" y="1677303"/>
            <a:ext cx="2017853" cy="1958413"/>
          </a:xfrm>
          <a:custGeom>
            <a:avLst/>
            <a:gdLst/>
            <a:ahLst/>
            <a:cxnLst/>
            <a:rect l="l" t="t" r="r" b="b"/>
            <a:pathLst>
              <a:path w="2017853" h="1958413">
                <a:moveTo>
                  <a:pt x="0" y="0"/>
                </a:moveTo>
                <a:lnTo>
                  <a:pt x="2017853" y="0"/>
                </a:lnTo>
                <a:lnTo>
                  <a:pt x="2017853" y="1958412"/>
                </a:lnTo>
                <a:lnTo>
                  <a:pt x="0" y="1958412"/>
                </a:lnTo>
                <a:lnTo>
                  <a:pt x="0" y="0"/>
                </a:lnTo>
                <a:close/>
              </a:path>
            </a:pathLst>
          </a:custGeom>
          <a:blipFill>
            <a:blip r:embed="rId17"/>
            <a:stretch>
              <a:fillRect/>
            </a:stretch>
          </a:blipFill>
        </p:spPr>
      </p:sp>
      <p:sp>
        <p:nvSpPr>
          <p:cNvPr id="24" name="TextBox 24"/>
          <p:cNvSpPr txBox="1"/>
          <p:nvPr/>
        </p:nvSpPr>
        <p:spPr>
          <a:xfrm>
            <a:off x="1993240" y="1932558"/>
            <a:ext cx="7226912" cy="2389541"/>
          </a:xfrm>
          <a:prstGeom prst="rect">
            <a:avLst/>
          </a:prstGeom>
        </p:spPr>
        <p:txBody>
          <a:bodyPr lIns="0" tIns="0" rIns="0" bIns="0" rtlCol="0" anchor="t">
            <a:spAutoFit/>
          </a:bodyPr>
          <a:lstStyle/>
          <a:p>
            <a:pPr marL="0" lvl="0" indent="0" algn="l">
              <a:lnSpc>
                <a:spcPts val="9273"/>
              </a:lnSpc>
            </a:pPr>
            <a:r>
              <a:rPr lang="en-US" sz="8832">
                <a:solidFill>
                  <a:srgbClr val="1C2011"/>
                </a:solidFill>
                <a:latin typeface="Tropika"/>
                <a:ea typeface="Tropika"/>
                <a:cs typeface="Tropika"/>
                <a:sym typeface="Tropika"/>
              </a:rPr>
              <a:t>Fungsi RPP dan Ciri-ciri RPP Baik</a:t>
            </a:r>
          </a:p>
        </p:txBody>
      </p:sp>
      <p:sp>
        <p:nvSpPr>
          <p:cNvPr id="25" name="TextBox 25"/>
          <p:cNvSpPr txBox="1"/>
          <p:nvPr/>
        </p:nvSpPr>
        <p:spPr>
          <a:xfrm>
            <a:off x="1994568" y="4554452"/>
            <a:ext cx="6690068" cy="1142893"/>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Panduan Praktis untuk Perencanaan Pembelajaran Efektif</a:t>
            </a:r>
          </a:p>
        </p:txBody>
      </p:sp>
      <p:sp>
        <p:nvSpPr>
          <p:cNvPr id="26" name="TextBox 26"/>
          <p:cNvSpPr txBox="1"/>
          <p:nvPr/>
        </p:nvSpPr>
        <p:spPr>
          <a:xfrm>
            <a:off x="9629864" y="6460854"/>
            <a:ext cx="6587846" cy="311387"/>
          </a:xfrm>
          <a:prstGeom prst="rect">
            <a:avLst/>
          </a:prstGeom>
        </p:spPr>
        <p:txBody>
          <a:bodyPr lIns="0" tIns="0" rIns="0" bIns="0" rtlCol="0" anchor="t">
            <a:spAutoFit/>
          </a:bodyPr>
          <a:lstStyle/>
          <a:p>
            <a:pPr marL="0" lvl="0" indent="0" algn="l">
              <a:lnSpc>
                <a:spcPts val="2453"/>
              </a:lnSpc>
            </a:pPr>
            <a:r>
              <a:rPr lang="en-US" sz="1962">
                <a:solidFill>
                  <a:srgbClr val="1C2011"/>
                </a:solidFill>
                <a:latin typeface="Glacial Indifference"/>
                <a:ea typeface="Glacial Indifference"/>
                <a:cs typeface="Glacial Indifference"/>
                <a:sym typeface="Glacial Indifference"/>
              </a:rPr>
              <a:t>Jelas dan terstruktur dengan tujuan yang spesifik</a:t>
            </a:r>
          </a:p>
        </p:txBody>
      </p:sp>
      <p:sp>
        <p:nvSpPr>
          <p:cNvPr id="27" name="TextBox 27"/>
          <p:cNvSpPr txBox="1"/>
          <p:nvPr/>
        </p:nvSpPr>
        <p:spPr>
          <a:xfrm>
            <a:off x="9710214" y="4942183"/>
            <a:ext cx="6243865" cy="311387"/>
          </a:xfrm>
          <a:prstGeom prst="rect">
            <a:avLst/>
          </a:prstGeom>
        </p:spPr>
        <p:txBody>
          <a:bodyPr lIns="0" tIns="0" rIns="0" bIns="0" rtlCol="0" anchor="t">
            <a:spAutoFit/>
          </a:bodyPr>
          <a:lstStyle/>
          <a:p>
            <a:pPr marL="0" lvl="0" indent="0" algn="l">
              <a:lnSpc>
                <a:spcPts val="2453"/>
              </a:lnSpc>
            </a:pPr>
            <a:r>
              <a:rPr lang="en-US" sz="1962">
                <a:solidFill>
                  <a:srgbClr val="1C2011"/>
                </a:solidFill>
                <a:latin typeface="Glacial Indifference"/>
                <a:ea typeface="Glacial Indifference"/>
                <a:cs typeface="Glacial Indifference"/>
                <a:sym typeface="Glacial Indifference"/>
              </a:rPr>
              <a:t>Feasible dan dapat diterapkan dalam kelas nyata</a:t>
            </a:r>
          </a:p>
        </p:txBody>
      </p:sp>
      <p:sp>
        <p:nvSpPr>
          <p:cNvPr id="28" name="TextBox 28"/>
          <p:cNvSpPr txBox="1"/>
          <p:nvPr/>
        </p:nvSpPr>
        <p:spPr>
          <a:xfrm>
            <a:off x="9629864" y="7917814"/>
            <a:ext cx="6460184" cy="311387"/>
          </a:xfrm>
          <a:prstGeom prst="rect">
            <a:avLst/>
          </a:prstGeom>
        </p:spPr>
        <p:txBody>
          <a:bodyPr lIns="0" tIns="0" rIns="0" bIns="0" rtlCol="0" anchor="t">
            <a:spAutoFit/>
          </a:bodyPr>
          <a:lstStyle/>
          <a:p>
            <a:pPr marL="0" lvl="0" indent="0" algn="l">
              <a:lnSpc>
                <a:spcPts val="2453"/>
              </a:lnSpc>
            </a:pPr>
            <a:r>
              <a:rPr lang="en-US" sz="1962">
                <a:solidFill>
                  <a:srgbClr val="1C2011"/>
                </a:solidFill>
                <a:latin typeface="Glacial Indifference"/>
                <a:ea typeface="Glacial Indifference"/>
                <a:cs typeface="Glacial Indifference"/>
                <a:sym typeface="Glacial Indifference"/>
              </a:rPr>
              <a:t>Berpusat pada kebutuhan dan perkembangan siswa</a:t>
            </a:r>
          </a:p>
        </p:txBody>
      </p:sp>
      <p:sp>
        <p:nvSpPr>
          <p:cNvPr id="29" name="TextBox 29"/>
          <p:cNvSpPr txBox="1"/>
          <p:nvPr/>
        </p:nvSpPr>
        <p:spPr>
          <a:xfrm>
            <a:off x="1993240" y="5867715"/>
            <a:ext cx="6941585" cy="1225787"/>
          </a:xfrm>
          <a:prstGeom prst="rect">
            <a:avLst/>
          </a:prstGeom>
        </p:spPr>
        <p:txBody>
          <a:bodyPr lIns="0" tIns="0" rIns="0" bIns="0" rtlCol="0" anchor="t">
            <a:spAutoFit/>
          </a:bodyPr>
          <a:lstStyle/>
          <a:p>
            <a:pPr marL="0" lvl="0" indent="0" algn="l">
              <a:lnSpc>
                <a:spcPts val="2453"/>
              </a:lnSpc>
            </a:pPr>
            <a:r>
              <a:rPr lang="en-US" sz="1962">
                <a:solidFill>
                  <a:srgbClr val="1C2011"/>
                </a:solidFill>
                <a:latin typeface="Glacial Indifference"/>
                <a:ea typeface="Glacial Indifference"/>
                <a:cs typeface="Glacial Indifference"/>
                <a:sym typeface="Glacial Indifference"/>
              </a:rPr>
              <a:t>RPP yang baik memiliki karakteristik utama: kejelasan tujuan, kelayakan implementasi, dan fokus pada siswa sebagai subjek pembelajaran. Dokumen ini menjadi panduan untuk menciptakan pengalaman belajar yang bermakna dan menyenangkan.</a:t>
            </a:r>
          </a:p>
        </p:txBody>
      </p:sp>
      <p:sp>
        <p:nvSpPr>
          <p:cNvPr id="30" name="TextBox 30"/>
          <p:cNvSpPr txBox="1"/>
          <p:nvPr/>
        </p:nvSpPr>
        <p:spPr>
          <a:xfrm>
            <a:off x="10004955" y="1989763"/>
            <a:ext cx="3391592" cy="1186448"/>
          </a:xfrm>
          <a:prstGeom prst="rect">
            <a:avLst/>
          </a:prstGeom>
        </p:spPr>
        <p:txBody>
          <a:bodyPr lIns="0" tIns="0" rIns="0" bIns="0" rtlCol="0" anchor="t">
            <a:spAutoFit/>
          </a:bodyPr>
          <a:lstStyle/>
          <a:p>
            <a:pPr marL="0" lvl="0" indent="0" algn="ctr">
              <a:lnSpc>
                <a:spcPts val="2392"/>
              </a:lnSpc>
            </a:pPr>
            <a:r>
              <a:rPr lang="en-US" sz="1914" b="1">
                <a:solidFill>
                  <a:srgbClr val="1C2011"/>
                </a:solidFill>
                <a:latin typeface="Glacial Indifference Bold"/>
                <a:ea typeface="Glacial Indifference Bold"/>
                <a:cs typeface="Glacial Indifference Bold"/>
                <a:sym typeface="Glacial Indifference Bold"/>
              </a:rPr>
              <a:t>RPP yang efektif membantu guru mengajar dengan lebih terarah dan siswa belajar lebih bermakna.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A7C7"/>
        </a:solidFill>
        <a:effectLst/>
      </p:bgPr>
    </p:bg>
    <p:spTree>
      <p:nvGrpSpPr>
        <p:cNvPr id="1" name=""/>
        <p:cNvGrpSpPr/>
        <p:nvPr/>
      </p:nvGrpSpPr>
      <p:grpSpPr>
        <a:xfrm>
          <a:off x="0" y="0"/>
          <a:ext cx="0" cy="0"/>
          <a:chOff x="0" y="0"/>
          <a:chExt cx="0" cy="0"/>
        </a:xfrm>
      </p:grpSpPr>
      <p:sp>
        <p:nvSpPr>
          <p:cNvPr id="2" name="Freeform 2"/>
          <p:cNvSpPr/>
          <p:nvPr/>
        </p:nvSpPr>
        <p:spPr>
          <a:xfrm rot="-3408620">
            <a:off x="5395530" y="-808274"/>
            <a:ext cx="3209544" cy="4114800"/>
          </a:xfrm>
          <a:custGeom>
            <a:avLst/>
            <a:gdLst/>
            <a:ahLst/>
            <a:cxnLst/>
            <a:rect l="l" t="t" r="r" b="b"/>
            <a:pathLst>
              <a:path w="3209544" h="4114800">
                <a:moveTo>
                  <a:pt x="0" y="0"/>
                </a:moveTo>
                <a:lnTo>
                  <a:pt x="3209544" y="0"/>
                </a:lnTo>
                <a:lnTo>
                  <a:pt x="32095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0"/>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7070724">
            <a:off x="14863680" y="5532362"/>
            <a:ext cx="5287653" cy="5966322"/>
          </a:xfrm>
          <a:custGeom>
            <a:avLst/>
            <a:gdLst/>
            <a:ahLst/>
            <a:cxnLst/>
            <a:rect l="l" t="t" r="r" b="b"/>
            <a:pathLst>
              <a:path w="5287653" h="5966322">
                <a:moveTo>
                  <a:pt x="0" y="0"/>
                </a:moveTo>
                <a:lnTo>
                  <a:pt x="5287653" y="0"/>
                </a:lnTo>
                <a:lnTo>
                  <a:pt x="5287653" y="5966322"/>
                </a:lnTo>
                <a:lnTo>
                  <a:pt x="0" y="59663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4137201" y="-1572005"/>
            <a:ext cx="5190895" cy="5203905"/>
          </a:xfrm>
          <a:custGeom>
            <a:avLst/>
            <a:gdLst/>
            <a:ahLst/>
            <a:cxnLst/>
            <a:rect l="l" t="t" r="r" b="b"/>
            <a:pathLst>
              <a:path w="5190895" h="5203905">
                <a:moveTo>
                  <a:pt x="0" y="0"/>
                </a:moveTo>
                <a:lnTo>
                  <a:pt x="5190895" y="0"/>
                </a:lnTo>
                <a:lnTo>
                  <a:pt x="5190895" y="5203905"/>
                </a:lnTo>
                <a:lnTo>
                  <a:pt x="0" y="520390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7379035">
            <a:off x="568128" y="6332912"/>
            <a:ext cx="2954642" cy="5850777"/>
          </a:xfrm>
          <a:custGeom>
            <a:avLst/>
            <a:gdLst/>
            <a:ahLst/>
            <a:cxnLst/>
            <a:rect l="l" t="t" r="r" b="b"/>
            <a:pathLst>
              <a:path w="2954642" h="5850777">
                <a:moveTo>
                  <a:pt x="0" y="0"/>
                </a:moveTo>
                <a:lnTo>
                  <a:pt x="2954642" y="0"/>
                </a:lnTo>
                <a:lnTo>
                  <a:pt x="2954642" y="5850776"/>
                </a:lnTo>
                <a:lnTo>
                  <a:pt x="0" y="58507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rot="-5400000">
            <a:off x="5854340" y="6558205"/>
            <a:ext cx="3950208" cy="4114800"/>
          </a:xfrm>
          <a:custGeom>
            <a:avLst/>
            <a:gdLst/>
            <a:ahLst/>
            <a:cxnLst/>
            <a:rect l="l" t="t" r="r" b="b"/>
            <a:pathLst>
              <a:path w="3950208" h="4114800">
                <a:moveTo>
                  <a:pt x="0" y="0"/>
                </a:moveTo>
                <a:lnTo>
                  <a:pt x="3950208" y="0"/>
                </a:lnTo>
                <a:lnTo>
                  <a:pt x="3950208"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242879" y="678554"/>
            <a:ext cx="999817" cy="2416475"/>
          </a:xfrm>
          <a:custGeom>
            <a:avLst/>
            <a:gdLst/>
            <a:ahLst/>
            <a:cxnLst/>
            <a:rect l="l" t="t" r="r" b="b"/>
            <a:pathLst>
              <a:path w="999817" h="2416475">
                <a:moveTo>
                  <a:pt x="0" y="0"/>
                </a:moveTo>
                <a:lnTo>
                  <a:pt x="999817" y="0"/>
                </a:lnTo>
                <a:lnTo>
                  <a:pt x="999817" y="2416475"/>
                </a:lnTo>
                <a:lnTo>
                  <a:pt x="0" y="24164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2" name="Freeform 12"/>
          <p:cNvSpPr/>
          <p:nvPr/>
        </p:nvSpPr>
        <p:spPr>
          <a:xfrm>
            <a:off x="9863355" y="2174916"/>
            <a:ext cx="1214309" cy="1208238"/>
          </a:xfrm>
          <a:custGeom>
            <a:avLst/>
            <a:gdLst/>
            <a:ahLst/>
            <a:cxnLst/>
            <a:rect l="l" t="t" r="r" b="b"/>
            <a:pathLst>
              <a:path w="1214309" h="1208238">
                <a:moveTo>
                  <a:pt x="0" y="0"/>
                </a:moveTo>
                <a:lnTo>
                  <a:pt x="1214309" y="0"/>
                </a:lnTo>
                <a:lnTo>
                  <a:pt x="1214309" y="1208238"/>
                </a:lnTo>
                <a:lnTo>
                  <a:pt x="0" y="1208238"/>
                </a:lnTo>
                <a:lnTo>
                  <a:pt x="0" y="0"/>
                </a:lnTo>
                <a:close/>
              </a:path>
            </a:pathLst>
          </a:custGeom>
          <a:blipFill>
            <a:blip r:embed="rId15"/>
            <a:stretch>
              <a:fillRect/>
            </a:stretch>
          </a:blipFill>
        </p:spPr>
      </p:sp>
      <p:sp>
        <p:nvSpPr>
          <p:cNvPr id="13" name="Freeform 13"/>
          <p:cNvSpPr/>
          <p:nvPr/>
        </p:nvSpPr>
        <p:spPr>
          <a:xfrm>
            <a:off x="9886844" y="6902360"/>
            <a:ext cx="1214309" cy="1208238"/>
          </a:xfrm>
          <a:custGeom>
            <a:avLst/>
            <a:gdLst/>
            <a:ahLst/>
            <a:cxnLst/>
            <a:rect l="l" t="t" r="r" b="b"/>
            <a:pathLst>
              <a:path w="1214309" h="1208238">
                <a:moveTo>
                  <a:pt x="0" y="0"/>
                </a:moveTo>
                <a:lnTo>
                  <a:pt x="1214309" y="0"/>
                </a:lnTo>
                <a:lnTo>
                  <a:pt x="1214309" y="1208237"/>
                </a:lnTo>
                <a:lnTo>
                  <a:pt x="0" y="1208237"/>
                </a:lnTo>
                <a:lnTo>
                  <a:pt x="0" y="0"/>
                </a:lnTo>
                <a:close/>
              </a:path>
            </a:pathLst>
          </a:custGeom>
          <a:blipFill>
            <a:blip r:embed="rId16"/>
            <a:stretch>
              <a:fillRect/>
            </a:stretch>
          </a:blipFill>
        </p:spPr>
      </p:sp>
      <p:sp>
        <p:nvSpPr>
          <p:cNvPr id="14" name="Freeform 14"/>
          <p:cNvSpPr/>
          <p:nvPr/>
        </p:nvSpPr>
        <p:spPr>
          <a:xfrm>
            <a:off x="9783622" y="4434958"/>
            <a:ext cx="1294042" cy="1287572"/>
          </a:xfrm>
          <a:custGeom>
            <a:avLst/>
            <a:gdLst/>
            <a:ahLst/>
            <a:cxnLst/>
            <a:rect l="l" t="t" r="r" b="b"/>
            <a:pathLst>
              <a:path w="1294042" h="1287572">
                <a:moveTo>
                  <a:pt x="0" y="0"/>
                </a:moveTo>
                <a:lnTo>
                  <a:pt x="1294042" y="0"/>
                </a:lnTo>
                <a:lnTo>
                  <a:pt x="1294042" y="1287572"/>
                </a:lnTo>
                <a:lnTo>
                  <a:pt x="0" y="1287572"/>
                </a:lnTo>
                <a:lnTo>
                  <a:pt x="0" y="0"/>
                </a:lnTo>
                <a:close/>
              </a:path>
            </a:pathLst>
          </a:custGeom>
          <a:blipFill>
            <a:blip r:embed="rId17"/>
            <a:stretch>
              <a:fillRect/>
            </a:stretch>
          </a:blipFill>
        </p:spPr>
      </p:sp>
      <p:sp>
        <p:nvSpPr>
          <p:cNvPr id="15" name="TextBox 15"/>
          <p:cNvSpPr txBox="1"/>
          <p:nvPr/>
        </p:nvSpPr>
        <p:spPr>
          <a:xfrm>
            <a:off x="2045449" y="1942083"/>
            <a:ext cx="7226912" cy="2439122"/>
          </a:xfrm>
          <a:prstGeom prst="rect">
            <a:avLst/>
          </a:prstGeom>
        </p:spPr>
        <p:txBody>
          <a:bodyPr lIns="0" tIns="0" rIns="0" bIns="0" rtlCol="0" anchor="t">
            <a:spAutoFit/>
          </a:bodyPr>
          <a:lstStyle/>
          <a:p>
            <a:pPr marL="0" lvl="0" indent="0" algn="l">
              <a:lnSpc>
                <a:spcPts val="9472"/>
              </a:lnSpc>
            </a:pPr>
            <a:r>
              <a:rPr lang="en-US" sz="9021">
                <a:solidFill>
                  <a:srgbClr val="1C2011"/>
                </a:solidFill>
                <a:latin typeface="Tropika"/>
                <a:ea typeface="Tropika"/>
                <a:cs typeface="Tropika"/>
                <a:sym typeface="Tropika"/>
              </a:rPr>
              <a:t>Alur Menyusun RPP (1)</a:t>
            </a:r>
          </a:p>
        </p:txBody>
      </p:sp>
      <p:sp>
        <p:nvSpPr>
          <p:cNvPr id="16" name="TextBox 16"/>
          <p:cNvSpPr txBox="1"/>
          <p:nvPr/>
        </p:nvSpPr>
        <p:spPr>
          <a:xfrm>
            <a:off x="10104930" y="2450966"/>
            <a:ext cx="693059" cy="597922"/>
          </a:xfrm>
          <a:prstGeom prst="rect">
            <a:avLst/>
          </a:prstGeom>
        </p:spPr>
        <p:txBody>
          <a:bodyPr lIns="0" tIns="0" rIns="0" bIns="0" rtlCol="0" anchor="t">
            <a:spAutoFit/>
          </a:bodyPr>
          <a:lstStyle/>
          <a:p>
            <a:pPr marL="0" lvl="0" indent="0" algn="ctr">
              <a:lnSpc>
                <a:spcPts val="4606"/>
              </a:lnSpc>
            </a:pPr>
            <a:r>
              <a:rPr lang="en-US" sz="4387">
                <a:solidFill>
                  <a:srgbClr val="FFFBF0"/>
                </a:solidFill>
                <a:latin typeface="Tropika"/>
                <a:ea typeface="Tropika"/>
                <a:cs typeface="Tropika"/>
                <a:sym typeface="Tropika"/>
              </a:rPr>
              <a:t>1</a:t>
            </a:r>
          </a:p>
        </p:txBody>
      </p:sp>
      <p:sp>
        <p:nvSpPr>
          <p:cNvPr id="17" name="TextBox 17"/>
          <p:cNvSpPr txBox="1"/>
          <p:nvPr/>
        </p:nvSpPr>
        <p:spPr>
          <a:xfrm>
            <a:off x="10084113" y="4708403"/>
            <a:ext cx="693059" cy="597922"/>
          </a:xfrm>
          <a:prstGeom prst="rect">
            <a:avLst/>
          </a:prstGeom>
        </p:spPr>
        <p:txBody>
          <a:bodyPr lIns="0" tIns="0" rIns="0" bIns="0" rtlCol="0" anchor="t">
            <a:spAutoFit/>
          </a:bodyPr>
          <a:lstStyle/>
          <a:p>
            <a:pPr marL="0" lvl="0" indent="0" algn="ctr">
              <a:lnSpc>
                <a:spcPts val="4606"/>
              </a:lnSpc>
            </a:pPr>
            <a:r>
              <a:rPr lang="en-US" sz="4387">
                <a:solidFill>
                  <a:srgbClr val="1C2011"/>
                </a:solidFill>
                <a:latin typeface="Tropika"/>
                <a:ea typeface="Tropika"/>
                <a:cs typeface="Tropika"/>
                <a:sym typeface="Tropika"/>
              </a:rPr>
              <a:t>2</a:t>
            </a:r>
          </a:p>
        </p:txBody>
      </p:sp>
      <p:sp>
        <p:nvSpPr>
          <p:cNvPr id="18" name="TextBox 18"/>
          <p:cNvSpPr txBox="1"/>
          <p:nvPr/>
        </p:nvSpPr>
        <p:spPr>
          <a:xfrm>
            <a:off x="10147469" y="7175801"/>
            <a:ext cx="693059" cy="597922"/>
          </a:xfrm>
          <a:prstGeom prst="rect">
            <a:avLst/>
          </a:prstGeom>
        </p:spPr>
        <p:txBody>
          <a:bodyPr lIns="0" tIns="0" rIns="0" bIns="0" rtlCol="0" anchor="t">
            <a:spAutoFit/>
          </a:bodyPr>
          <a:lstStyle/>
          <a:p>
            <a:pPr marL="0" lvl="0" indent="0" algn="ctr">
              <a:lnSpc>
                <a:spcPts val="4606"/>
              </a:lnSpc>
            </a:pPr>
            <a:r>
              <a:rPr lang="en-US" sz="4387">
                <a:solidFill>
                  <a:srgbClr val="1C2011"/>
                </a:solidFill>
                <a:latin typeface="Tropika"/>
                <a:ea typeface="Tropika"/>
                <a:cs typeface="Tropika"/>
                <a:sym typeface="Tropika"/>
              </a:rPr>
              <a:t>3</a:t>
            </a:r>
          </a:p>
        </p:txBody>
      </p:sp>
      <p:sp>
        <p:nvSpPr>
          <p:cNvPr id="19" name="TextBox 19"/>
          <p:cNvSpPr txBox="1"/>
          <p:nvPr/>
        </p:nvSpPr>
        <p:spPr>
          <a:xfrm>
            <a:off x="2045449" y="4865462"/>
            <a:ext cx="5433281"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Analisis Kebutuhan Pembelajaran</a:t>
            </a:r>
          </a:p>
        </p:txBody>
      </p:sp>
      <p:sp>
        <p:nvSpPr>
          <p:cNvPr id="20" name="TextBox 20"/>
          <p:cNvSpPr txBox="1"/>
          <p:nvPr/>
        </p:nvSpPr>
        <p:spPr>
          <a:xfrm>
            <a:off x="11340483" y="2207419"/>
            <a:ext cx="5078210"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Analisis Guru</a:t>
            </a:r>
          </a:p>
        </p:txBody>
      </p:sp>
      <p:sp>
        <p:nvSpPr>
          <p:cNvPr id="21" name="TextBox 21"/>
          <p:cNvSpPr txBox="1"/>
          <p:nvPr/>
        </p:nvSpPr>
        <p:spPr>
          <a:xfrm>
            <a:off x="11340483" y="4527712"/>
            <a:ext cx="5078210"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Analisis Siswa</a:t>
            </a:r>
          </a:p>
        </p:txBody>
      </p:sp>
      <p:sp>
        <p:nvSpPr>
          <p:cNvPr id="22" name="TextBox 22"/>
          <p:cNvSpPr txBox="1"/>
          <p:nvPr/>
        </p:nvSpPr>
        <p:spPr>
          <a:xfrm>
            <a:off x="2045449" y="5903803"/>
            <a:ext cx="6941585" cy="2329469"/>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Langkah pertama dalam menyusun RPP Pembelajaran Mendalam adalah melakukan analisis kebutuhan secara komprehensif. Analisis ini mencakup evaluasi terhadap kesiapan guru, karakteristik peserta didik, dan ketersediaan fasilitas pembelajaran. Hasil analisis ini menjadi dasar untuk merancang pembelajaran yang relevan dan efektif.</a:t>
            </a:r>
          </a:p>
        </p:txBody>
      </p:sp>
      <p:sp>
        <p:nvSpPr>
          <p:cNvPr id="23" name="TextBox 23"/>
          <p:cNvSpPr txBox="1"/>
          <p:nvPr/>
        </p:nvSpPr>
        <p:spPr>
          <a:xfrm>
            <a:off x="11340483" y="2851885"/>
            <a:ext cx="4844689"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Evaluasi kompetensi, pengalaman, dan kebutuhan pengembangan profesional guru.</a:t>
            </a:r>
          </a:p>
        </p:txBody>
      </p:sp>
      <p:sp>
        <p:nvSpPr>
          <p:cNvPr id="24" name="TextBox 24"/>
          <p:cNvSpPr txBox="1"/>
          <p:nvPr/>
        </p:nvSpPr>
        <p:spPr>
          <a:xfrm>
            <a:off x="11340483" y="5172179"/>
            <a:ext cx="5078210"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Identifikasi karakteristik, kebutuhan belajar, dan tingkat pemahaman siswa.</a:t>
            </a:r>
          </a:p>
        </p:txBody>
      </p:sp>
      <p:sp>
        <p:nvSpPr>
          <p:cNvPr id="25" name="TextBox 25"/>
          <p:cNvSpPr txBox="1"/>
          <p:nvPr/>
        </p:nvSpPr>
        <p:spPr>
          <a:xfrm>
            <a:off x="11340483" y="6935541"/>
            <a:ext cx="5078210"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Analisis Fasilitas</a:t>
            </a:r>
          </a:p>
        </p:txBody>
      </p:sp>
      <p:sp>
        <p:nvSpPr>
          <p:cNvPr id="26" name="TextBox 26"/>
          <p:cNvSpPr txBox="1"/>
          <p:nvPr/>
        </p:nvSpPr>
        <p:spPr>
          <a:xfrm>
            <a:off x="11340483" y="7580008"/>
            <a:ext cx="5078210"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Kaji ketersediaan sarana, prasarana, dan media pembelajaran yang 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EC29C"/>
        </a:solidFill>
        <a:effectLst/>
      </p:bgPr>
    </p:bg>
    <p:spTree>
      <p:nvGrpSpPr>
        <p:cNvPr id="1" name=""/>
        <p:cNvGrpSpPr/>
        <p:nvPr/>
      </p:nvGrpSpPr>
      <p:grpSpPr>
        <a:xfrm>
          <a:off x="0" y="0"/>
          <a:ext cx="0" cy="0"/>
          <a:chOff x="0" y="0"/>
          <a:chExt cx="0" cy="0"/>
        </a:xfrm>
      </p:grpSpPr>
      <p:sp>
        <p:nvSpPr>
          <p:cNvPr id="2" name="Freeform 2"/>
          <p:cNvSpPr/>
          <p:nvPr/>
        </p:nvSpPr>
        <p:spPr>
          <a:xfrm>
            <a:off x="12273179" y="-373900"/>
            <a:ext cx="6081595" cy="3246051"/>
          </a:xfrm>
          <a:custGeom>
            <a:avLst/>
            <a:gdLst/>
            <a:ahLst/>
            <a:cxnLst/>
            <a:rect l="l" t="t" r="r" b="b"/>
            <a:pathLst>
              <a:path w="6081595" h="3246051">
                <a:moveTo>
                  <a:pt x="0" y="0"/>
                </a:moveTo>
                <a:lnTo>
                  <a:pt x="6081595" y="0"/>
                </a:lnTo>
                <a:lnTo>
                  <a:pt x="6081595" y="3246051"/>
                </a:lnTo>
                <a:lnTo>
                  <a:pt x="0" y="32460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6" name="Freeform 6"/>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526828" y="-878113"/>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34413" y="1968106"/>
            <a:ext cx="2543520" cy="2537161"/>
          </a:xfrm>
          <a:custGeom>
            <a:avLst/>
            <a:gdLst/>
            <a:ahLst/>
            <a:cxnLst/>
            <a:rect l="l" t="t" r="r" b="b"/>
            <a:pathLst>
              <a:path w="2543520" h="2537161">
                <a:moveTo>
                  <a:pt x="0" y="0"/>
                </a:moveTo>
                <a:lnTo>
                  <a:pt x="2543520" y="0"/>
                </a:lnTo>
                <a:lnTo>
                  <a:pt x="2543520" y="2537161"/>
                </a:lnTo>
                <a:lnTo>
                  <a:pt x="0" y="253716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0" name="Group 10"/>
          <p:cNvGrpSpPr/>
          <p:nvPr/>
        </p:nvGrpSpPr>
        <p:grpSpPr>
          <a:xfrm>
            <a:off x="1391374" y="1028700"/>
            <a:ext cx="15505253" cy="8229600"/>
            <a:chOff x="0" y="0"/>
            <a:chExt cx="4083688" cy="2167467"/>
          </a:xfrm>
        </p:grpSpPr>
        <p:sp>
          <p:nvSpPr>
            <p:cNvPr id="11" name="Freeform 11"/>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2" name="TextBox 12"/>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3" name="Freeform 13"/>
          <p:cNvSpPr/>
          <p:nvPr/>
        </p:nvSpPr>
        <p:spPr>
          <a:xfrm>
            <a:off x="3825531" y="3923937"/>
            <a:ext cx="1219473" cy="1456087"/>
          </a:xfrm>
          <a:custGeom>
            <a:avLst/>
            <a:gdLst/>
            <a:ahLst/>
            <a:cxnLst/>
            <a:rect l="l" t="t" r="r" b="b"/>
            <a:pathLst>
              <a:path w="1219473" h="1456087">
                <a:moveTo>
                  <a:pt x="0" y="0"/>
                </a:moveTo>
                <a:lnTo>
                  <a:pt x="1219473" y="0"/>
                </a:lnTo>
                <a:lnTo>
                  <a:pt x="1219473" y="1456087"/>
                </a:lnTo>
                <a:lnTo>
                  <a:pt x="0" y="1456087"/>
                </a:lnTo>
                <a:lnTo>
                  <a:pt x="0" y="0"/>
                </a:lnTo>
                <a:close/>
              </a:path>
            </a:pathLst>
          </a:custGeom>
          <a:blipFill>
            <a:blip r:embed="rId15"/>
            <a:stretch>
              <a:fillRect/>
            </a:stretch>
          </a:blipFill>
        </p:spPr>
      </p:sp>
      <p:sp>
        <p:nvSpPr>
          <p:cNvPr id="14" name="Freeform 14"/>
          <p:cNvSpPr/>
          <p:nvPr/>
        </p:nvSpPr>
        <p:spPr>
          <a:xfrm>
            <a:off x="8633669" y="4132450"/>
            <a:ext cx="1326107" cy="1588152"/>
          </a:xfrm>
          <a:custGeom>
            <a:avLst/>
            <a:gdLst/>
            <a:ahLst/>
            <a:cxnLst/>
            <a:rect l="l" t="t" r="r" b="b"/>
            <a:pathLst>
              <a:path w="1326107" h="1588152">
                <a:moveTo>
                  <a:pt x="0" y="0"/>
                </a:moveTo>
                <a:lnTo>
                  <a:pt x="1326107" y="0"/>
                </a:lnTo>
                <a:lnTo>
                  <a:pt x="1326107" y="1588152"/>
                </a:lnTo>
                <a:lnTo>
                  <a:pt x="0" y="1588152"/>
                </a:lnTo>
                <a:lnTo>
                  <a:pt x="0" y="0"/>
                </a:lnTo>
                <a:close/>
              </a:path>
            </a:pathLst>
          </a:custGeom>
          <a:blipFill>
            <a:blip r:embed="rId16"/>
            <a:stretch>
              <a:fillRect/>
            </a:stretch>
          </a:blipFill>
        </p:spPr>
      </p:sp>
      <p:sp>
        <p:nvSpPr>
          <p:cNvPr id="15" name="Freeform 15"/>
          <p:cNvSpPr/>
          <p:nvPr/>
        </p:nvSpPr>
        <p:spPr>
          <a:xfrm>
            <a:off x="13073024" y="4088470"/>
            <a:ext cx="1248353" cy="1351397"/>
          </a:xfrm>
          <a:custGeom>
            <a:avLst/>
            <a:gdLst/>
            <a:ahLst/>
            <a:cxnLst/>
            <a:rect l="l" t="t" r="r" b="b"/>
            <a:pathLst>
              <a:path w="1248353" h="1351397">
                <a:moveTo>
                  <a:pt x="0" y="0"/>
                </a:moveTo>
                <a:lnTo>
                  <a:pt x="1248353" y="0"/>
                </a:lnTo>
                <a:lnTo>
                  <a:pt x="1248353" y="1351397"/>
                </a:lnTo>
                <a:lnTo>
                  <a:pt x="0" y="1351397"/>
                </a:lnTo>
                <a:lnTo>
                  <a:pt x="0" y="0"/>
                </a:lnTo>
                <a:close/>
              </a:path>
            </a:pathLst>
          </a:custGeom>
          <a:blipFill>
            <a:blip r:embed="rId17"/>
            <a:stretch>
              <a:fillRect/>
            </a:stretch>
          </a:blipFill>
        </p:spPr>
      </p:sp>
      <p:sp>
        <p:nvSpPr>
          <p:cNvPr id="16" name="TextBox 16"/>
          <p:cNvSpPr txBox="1"/>
          <p:nvPr/>
        </p:nvSpPr>
        <p:spPr>
          <a:xfrm>
            <a:off x="2169965" y="1850192"/>
            <a:ext cx="13994641" cy="914969"/>
          </a:xfrm>
          <a:prstGeom prst="rect">
            <a:avLst/>
          </a:prstGeom>
        </p:spPr>
        <p:txBody>
          <a:bodyPr lIns="0" tIns="0" rIns="0" bIns="0" rtlCol="0" anchor="t">
            <a:spAutoFit/>
          </a:bodyPr>
          <a:lstStyle/>
          <a:p>
            <a:pPr marL="0" lvl="0" indent="0" algn="ctr">
              <a:lnSpc>
                <a:spcPts val="6974"/>
              </a:lnSpc>
            </a:pPr>
            <a:r>
              <a:rPr lang="en-US" sz="6642">
                <a:solidFill>
                  <a:srgbClr val="1C2011"/>
                </a:solidFill>
                <a:latin typeface="Tropika"/>
                <a:ea typeface="Tropika"/>
                <a:cs typeface="Tropika"/>
                <a:sym typeface="Tropika"/>
              </a:rPr>
              <a:t>Alur Menyusun RPP (2)</a:t>
            </a:r>
          </a:p>
        </p:txBody>
      </p:sp>
      <p:sp>
        <p:nvSpPr>
          <p:cNvPr id="17" name="TextBox 17"/>
          <p:cNvSpPr txBox="1"/>
          <p:nvPr/>
        </p:nvSpPr>
        <p:spPr>
          <a:xfrm>
            <a:off x="2509107" y="5961132"/>
            <a:ext cx="4245671" cy="561805"/>
          </a:xfrm>
          <a:prstGeom prst="rect">
            <a:avLst/>
          </a:prstGeom>
        </p:spPr>
        <p:txBody>
          <a:bodyPr lIns="0" tIns="0" rIns="0" bIns="0" rtlCol="0" anchor="t">
            <a:spAutoFit/>
          </a:bodyPr>
          <a:lstStyle/>
          <a:p>
            <a:pPr marL="0" lvl="0" indent="0" algn="ctr">
              <a:lnSpc>
                <a:spcPts val="4346"/>
              </a:lnSpc>
              <a:spcBef>
                <a:spcPct val="0"/>
              </a:spcBef>
            </a:pPr>
            <a:r>
              <a:rPr lang="en-US" sz="3683">
                <a:solidFill>
                  <a:srgbClr val="1C2011"/>
                </a:solidFill>
                <a:latin typeface="Handelson Four"/>
                <a:ea typeface="Handelson Four"/>
                <a:cs typeface="Handelson Four"/>
                <a:sym typeface="Handelson Four"/>
              </a:rPr>
              <a:t>Analisis CP, TP, ATP</a:t>
            </a:r>
          </a:p>
        </p:txBody>
      </p:sp>
      <p:sp>
        <p:nvSpPr>
          <p:cNvPr id="18" name="TextBox 18"/>
          <p:cNvSpPr txBox="1"/>
          <p:nvPr/>
        </p:nvSpPr>
        <p:spPr>
          <a:xfrm>
            <a:off x="7089888" y="5900066"/>
            <a:ext cx="4245671" cy="561805"/>
          </a:xfrm>
          <a:prstGeom prst="rect">
            <a:avLst/>
          </a:prstGeom>
        </p:spPr>
        <p:txBody>
          <a:bodyPr lIns="0" tIns="0" rIns="0" bIns="0" rtlCol="0" anchor="t">
            <a:spAutoFit/>
          </a:bodyPr>
          <a:lstStyle/>
          <a:p>
            <a:pPr marL="0" lvl="0" indent="0" algn="ctr">
              <a:lnSpc>
                <a:spcPts val="4346"/>
              </a:lnSpc>
              <a:spcBef>
                <a:spcPct val="0"/>
              </a:spcBef>
            </a:pPr>
            <a:r>
              <a:rPr lang="en-US" sz="3683">
                <a:solidFill>
                  <a:srgbClr val="1C2011"/>
                </a:solidFill>
                <a:latin typeface="Handelson Four"/>
                <a:ea typeface="Handelson Four"/>
                <a:cs typeface="Handelson Four"/>
                <a:sym typeface="Handelson Four"/>
              </a:rPr>
              <a:t>Penyusunan RPP</a:t>
            </a:r>
          </a:p>
        </p:txBody>
      </p:sp>
      <p:sp>
        <p:nvSpPr>
          <p:cNvPr id="19" name="TextBox 19"/>
          <p:cNvSpPr txBox="1"/>
          <p:nvPr/>
        </p:nvSpPr>
        <p:spPr>
          <a:xfrm>
            <a:off x="2509107" y="6991384"/>
            <a:ext cx="4245671"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Analisis Capaian Pembelajaran, Tujuan Pembelajaran, dan Alur Tujuan Pembelajaran untuk memastikan kesesuaian.</a:t>
            </a:r>
          </a:p>
        </p:txBody>
      </p:sp>
      <p:sp>
        <p:nvSpPr>
          <p:cNvPr id="20" name="TextBox 20"/>
          <p:cNvSpPr txBox="1"/>
          <p:nvPr/>
        </p:nvSpPr>
        <p:spPr>
          <a:xfrm>
            <a:off x="7301611" y="6991384"/>
            <a:ext cx="3822225"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Susun RPP dengan komponen lengkap yang memandu pelaksanaan pembelajaran efektif.</a:t>
            </a:r>
          </a:p>
        </p:txBody>
      </p:sp>
      <p:sp>
        <p:nvSpPr>
          <p:cNvPr id="21" name="TextBox 21"/>
          <p:cNvSpPr txBox="1"/>
          <p:nvPr/>
        </p:nvSpPr>
        <p:spPr>
          <a:xfrm>
            <a:off x="11755499" y="5900066"/>
            <a:ext cx="4245671" cy="561805"/>
          </a:xfrm>
          <a:prstGeom prst="rect">
            <a:avLst/>
          </a:prstGeom>
        </p:spPr>
        <p:txBody>
          <a:bodyPr lIns="0" tIns="0" rIns="0" bIns="0" rtlCol="0" anchor="t">
            <a:spAutoFit/>
          </a:bodyPr>
          <a:lstStyle/>
          <a:p>
            <a:pPr marL="0" lvl="0" indent="0" algn="ctr">
              <a:lnSpc>
                <a:spcPts val="4346"/>
              </a:lnSpc>
              <a:spcBef>
                <a:spcPct val="0"/>
              </a:spcBef>
            </a:pPr>
            <a:r>
              <a:rPr lang="en-US" sz="3683">
                <a:solidFill>
                  <a:srgbClr val="1C2011"/>
                </a:solidFill>
                <a:latin typeface="Handelson Four"/>
                <a:ea typeface="Handelson Four"/>
                <a:cs typeface="Handelson Four"/>
                <a:sym typeface="Handelson Four"/>
              </a:rPr>
              <a:t>Modul Ajar</a:t>
            </a:r>
          </a:p>
        </p:txBody>
      </p:sp>
      <p:sp>
        <p:nvSpPr>
          <p:cNvPr id="22" name="TextBox 22"/>
          <p:cNvSpPr txBox="1"/>
          <p:nvPr/>
        </p:nvSpPr>
        <p:spPr>
          <a:xfrm>
            <a:off x="11967221" y="6929428"/>
            <a:ext cx="3822225"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Alternatif penyusunan dalam bentuk modul ajar yang lebih fleksibel dan terstruktur.</a:t>
            </a:r>
          </a:p>
        </p:txBody>
      </p:sp>
      <p:sp>
        <p:nvSpPr>
          <p:cNvPr id="23" name="TextBox 23"/>
          <p:cNvSpPr txBox="1"/>
          <p:nvPr/>
        </p:nvSpPr>
        <p:spPr>
          <a:xfrm>
            <a:off x="4986770" y="3004418"/>
            <a:ext cx="8314459" cy="552001"/>
          </a:xfrm>
          <a:prstGeom prst="rect">
            <a:avLst/>
          </a:prstGeom>
        </p:spPr>
        <p:txBody>
          <a:bodyPr lIns="0" tIns="0" rIns="0" bIns="0" rtlCol="0" anchor="t">
            <a:spAutoFit/>
          </a:bodyPr>
          <a:lstStyle/>
          <a:p>
            <a:pPr marL="0" lvl="0" indent="0" algn="ctr">
              <a:lnSpc>
                <a:spcPts val="4216"/>
              </a:lnSpc>
              <a:spcBef>
                <a:spcPct val="0"/>
              </a:spcBef>
            </a:pPr>
            <a:r>
              <a:rPr lang="en-US" sz="3573">
                <a:solidFill>
                  <a:srgbClr val="1C2011"/>
                </a:solidFill>
                <a:latin typeface="Handelson Four"/>
                <a:ea typeface="Handelson Four"/>
                <a:cs typeface="Handelson Four"/>
                <a:sym typeface="Handelson Four"/>
              </a:rPr>
              <a:t>Langkah-Langkah Penyusunan RPP Pembelajaran Mendalam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A7C7"/>
        </a:solidFill>
        <a:effectLst/>
      </p:bgPr>
    </p:bg>
    <p:spTree>
      <p:nvGrpSpPr>
        <p:cNvPr id="1" name=""/>
        <p:cNvGrpSpPr/>
        <p:nvPr/>
      </p:nvGrpSpPr>
      <p:grpSpPr>
        <a:xfrm>
          <a:off x="0" y="0"/>
          <a:ext cx="0" cy="0"/>
          <a:chOff x="0" y="0"/>
          <a:chExt cx="0" cy="0"/>
        </a:xfrm>
      </p:grpSpPr>
      <p:sp>
        <p:nvSpPr>
          <p:cNvPr id="2" name="Freeform 2"/>
          <p:cNvSpPr/>
          <p:nvPr/>
        </p:nvSpPr>
        <p:spPr>
          <a:xfrm rot="-3408620">
            <a:off x="5395530" y="-808274"/>
            <a:ext cx="3209544" cy="4114800"/>
          </a:xfrm>
          <a:custGeom>
            <a:avLst/>
            <a:gdLst/>
            <a:ahLst/>
            <a:cxnLst/>
            <a:rect l="l" t="t" r="r" b="b"/>
            <a:pathLst>
              <a:path w="3209544" h="4114800">
                <a:moveTo>
                  <a:pt x="0" y="0"/>
                </a:moveTo>
                <a:lnTo>
                  <a:pt x="3209544" y="0"/>
                </a:lnTo>
                <a:lnTo>
                  <a:pt x="32095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0"/>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7070724">
            <a:off x="14863680" y="5532362"/>
            <a:ext cx="5287653" cy="5966322"/>
          </a:xfrm>
          <a:custGeom>
            <a:avLst/>
            <a:gdLst/>
            <a:ahLst/>
            <a:cxnLst/>
            <a:rect l="l" t="t" r="r" b="b"/>
            <a:pathLst>
              <a:path w="5287653" h="5966322">
                <a:moveTo>
                  <a:pt x="0" y="0"/>
                </a:moveTo>
                <a:lnTo>
                  <a:pt x="5287653" y="0"/>
                </a:lnTo>
                <a:lnTo>
                  <a:pt x="5287653" y="5966322"/>
                </a:lnTo>
                <a:lnTo>
                  <a:pt x="0" y="59663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4137201" y="-1572005"/>
            <a:ext cx="5190895" cy="5203905"/>
          </a:xfrm>
          <a:custGeom>
            <a:avLst/>
            <a:gdLst/>
            <a:ahLst/>
            <a:cxnLst/>
            <a:rect l="l" t="t" r="r" b="b"/>
            <a:pathLst>
              <a:path w="5190895" h="5203905">
                <a:moveTo>
                  <a:pt x="0" y="0"/>
                </a:moveTo>
                <a:lnTo>
                  <a:pt x="5190895" y="0"/>
                </a:lnTo>
                <a:lnTo>
                  <a:pt x="5190895" y="5203905"/>
                </a:lnTo>
                <a:lnTo>
                  <a:pt x="0" y="520390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7379035">
            <a:off x="568128" y="6332912"/>
            <a:ext cx="2954642" cy="5850777"/>
          </a:xfrm>
          <a:custGeom>
            <a:avLst/>
            <a:gdLst/>
            <a:ahLst/>
            <a:cxnLst/>
            <a:rect l="l" t="t" r="r" b="b"/>
            <a:pathLst>
              <a:path w="2954642" h="5850777">
                <a:moveTo>
                  <a:pt x="0" y="0"/>
                </a:moveTo>
                <a:lnTo>
                  <a:pt x="2954642" y="0"/>
                </a:lnTo>
                <a:lnTo>
                  <a:pt x="2954642" y="5850776"/>
                </a:lnTo>
                <a:lnTo>
                  <a:pt x="0" y="58507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rot="-5400000">
            <a:off x="5854340" y="6558205"/>
            <a:ext cx="3950208" cy="4114800"/>
          </a:xfrm>
          <a:custGeom>
            <a:avLst/>
            <a:gdLst/>
            <a:ahLst/>
            <a:cxnLst/>
            <a:rect l="l" t="t" r="r" b="b"/>
            <a:pathLst>
              <a:path w="3950208" h="4114800">
                <a:moveTo>
                  <a:pt x="0" y="0"/>
                </a:moveTo>
                <a:lnTo>
                  <a:pt x="3950208" y="0"/>
                </a:lnTo>
                <a:lnTo>
                  <a:pt x="3950208"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242879" y="678554"/>
            <a:ext cx="999817" cy="2416475"/>
          </a:xfrm>
          <a:custGeom>
            <a:avLst/>
            <a:gdLst/>
            <a:ahLst/>
            <a:cxnLst/>
            <a:rect l="l" t="t" r="r" b="b"/>
            <a:pathLst>
              <a:path w="999817" h="2416475">
                <a:moveTo>
                  <a:pt x="0" y="0"/>
                </a:moveTo>
                <a:lnTo>
                  <a:pt x="999817" y="0"/>
                </a:lnTo>
                <a:lnTo>
                  <a:pt x="999817" y="2416475"/>
                </a:lnTo>
                <a:lnTo>
                  <a:pt x="0" y="24164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2" name="Freeform 12"/>
          <p:cNvSpPr/>
          <p:nvPr/>
        </p:nvSpPr>
        <p:spPr>
          <a:xfrm>
            <a:off x="9863355" y="2174916"/>
            <a:ext cx="1214309" cy="1208238"/>
          </a:xfrm>
          <a:custGeom>
            <a:avLst/>
            <a:gdLst/>
            <a:ahLst/>
            <a:cxnLst/>
            <a:rect l="l" t="t" r="r" b="b"/>
            <a:pathLst>
              <a:path w="1214309" h="1208238">
                <a:moveTo>
                  <a:pt x="0" y="0"/>
                </a:moveTo>
                <a:lnTo>
                  <a:pt x="1214309" y="0"/>
                </a:lnTo>
                <a:lnTo>
                  <a:pt x="1214309" y="1208238"/>
                </a:lnTo>
                <a:lnTo>
                  <a:pt x="0" y="1208238"/>
                </a:lnTo>
                <a:lnTo>
                  <a:pt x="0" y="0"/>
                </a:lnTo>
                <a:close/>
              </a:path>
            </a:pathLst>
          </a:custGeom>
          <a:blipFill>
            <a:blip r:embed="rId15"/>
            <a:stretch>
              <a:fillRect/>
            </a:stretch>
          </a:blipFill>
        </p:spPr>
      </p:sp>
      <p:sp>
        <p:nvSpPr>
          <p:cNvPr id="13" name="Freeform 13"/>
          <p:cNvSpPr/>
          <p:nvPr/>
        </p:nvSpPr>
        <p:spPr>
          <a:xfrm>
            <a:off x="9886844" y="6902360"/>
            <a:ext cx="1214309" cy="1208238"/>
          </a:xfrm>
          <a:custGeom>
            <a:avLst/>
            <a:gdLst/>
            <a:ahLst/>
            <a:cxnLst/>
            <a:rect l="l" t="t" r="r" b="b"/>
            <a:pathLst>
              <a:path w="1214309" h="1208238">
                <a:moveTo>
                  <a:pt x="0" y="0"/>
                </a:moveTo>
                <a:lnTo>
                  <a:pt x="1214309" y="0"/>
                </a:lnTo>
                <a:lnTo>
                  <a:pt x="1214309" y="1208237"/>
                </a:lnTo>
                <a:lnTo>
                  <a:pt x="0" y="1208237"/>
                </a:lnTo>
                <a:lnTo>
                  <a:pt x="0" y="0"/>
                </a:lnTo>
                <a:close/>
              </a:path>
            </a:pathLst>
          </a:custGeom>
          <a:blipFill>
            <a:blip r:embed="rId16"/>
            <a:stretch>
              <a:fillRect/>
            </a:stretch>
          </a:blipFill>
        </p:spPr>
      </p:sp>
      <p:sp>
        <p:nvSpPr>
          <p:cNvPr id="14" name="Freeform 14"/>
          <p:cNvSpPr/>
          <p:nvPr/>
        </p:nvSpPr>
        <p:spPr>
          <a:xfrm>
            <a:off x="9783622" y="4434958"/>
            <a:ext cx="1294042" cy="1287572"/>
          </a:xfrm>
          <a:custGeom>
            <a:avLst/>
            <a:gdLst/>
            <a:ahLst/>
            <a:cxnLst/>
            <a:rect l="l" t="t" r="r" b="b"/>
            <a:pathLst>
              <a:path w="1294042" h="1287572">
                <a:moveTo>
                  <a:pt x="0" y="0"/>
                </a:moveTo>
                <a:lnTo>
                  <a:pt x="1294042" y="0"/>
                </a:lnTo>
                <a:lnTo>
                  <a:pt x="1294042" y="1287572"/>
                </a:lnTo>
                <a:lnTo>
                  <a:pt x="0" y="1287572"/>
                </a:lnTo>
                <a:lnTo>
                  <a:pt x="0" y="0"/>
                </a:lnTo>
                <a:close/>
              </a:path>
            </a:pathLst>
          </a:custGeom>
          <a:blipFill>
            <a:blip r:embed="rId17"/>
            <a:stretch>
              <a:fillRect/>
            </a:stretch>
          </a:blipFill>
        </p:spPr>
      </p:sp>
      <p:sp>
        <p:nvSpPr>
          <p:cNvPr id="15" name="TextBox 15"/>
          <p:cNvSpPr txBox="1"/>
          <p:nvPr/>
        </p:nvSpPr>
        <p:spPr>
          <a:xfrm>
            <a:off x="2045449" y="1942083"/>
            <a:ext cx="7226912" cy="2439122"/>
          </a:xfrm>
          <a:prstGeom prst="rect">
            <a:avLst/>
          </a:prstGeom>
        </p:spPr>
        <p:txBody>
          <a:bodyPr lIns="0" tIns="0" rIns="0" bIns="0" rtlCol="0" anchor="t">
            <a:spAutoFit/>
          </a:bodyPr>
          <a:lstStyle/>
          <a:p>
            <a:pPr marL="0" lvl="0" indent="0" algn="l">
              <a:lnSpc>
                <a:spcPts val="9472"/>
              </a:lnSpc>
            </a:pPr>
            <a:r>
              <a:rPr lang="en-US" sz="9021">
                <a:solidFill>
                  <a:srgbClr val="1C2011"/>
                </a:solidFill>
                <a:latin typeface="Tropika"/>
                <a:ea typeface="Tropika"/>
                <a:cs typeface="Tropika"/>
                <a:sym typeface="Tropika"/>
              </a:rPr>
              <a:t>Komponen Minimal RPP</a:t>
            </a:r>
          </a:p>
        </p:txBody>
      </p:sp>
      <p:sp>
        <p:nvSpPr>
          <p:cNvPr id="16" name="TextBox 16"/>
          <p:cNvSpPr txBox="1"/>
          <p:nvPr/>
        </p:nvSpPr>
        <p:spPr>
          <a:xfrm>
            <a:off x="10104930" y="2450966"/>
            <a:ext cx="693059" cy="597922"/>
          </a:xfrm>
          <a:prstGeom prst="rect">
            <a:avLst/>
          </a:prstGeom>
        </p:spPr>
        <p:txBody>
          <a:bodyPr lIns="0" tIns="0" rIns="0" bIns="0" rtlCol="0" anchor="t">
            <a:spAutoFit/>
          </a:bodyPr>
          <a:lstStyle/>
          <a:p>
            <a:pPr marL="0" lvl="0" indent="0" algn="ctr">
              <a:lnSpc>
                <a:spcPts val="4606"/>
              </a:lnSpc>
            </a:pPr>
            <a:r>
              <a:rPr lang="en-US" sz="4387">
                <a:solidFill>
                  <a:srgbClr val="FFFBF0"/>
                </a:solidFill>
                <a:latin typeface="Tropika"/>
                <a:ea typeface="Tropika"/>
                <a:cs typeface="Tropika"/>
                <a:sym typeface="Tropika"/>
              </a:rPr>
              <a:t>1</a:t>
            </a:r>
          </a:p>
        </p:txBody>
      </p:sp>
      <p:sp>
        <p:nvSpPr>
          <p:cNvPr id="17" name="TextBox 17"/>
          <p:cNvSpPr txBox="1"/>
          <p:nvPr/>
        </p:nvSpPr>
        <p:spPr>
          <a:xfrm>
            <a:off x="10084113" y="4708403"/>
            <a:ext cx="693059" cy="597922"/>
          </a:xfrm>
          <a:prstGeom prst="rect">
            <a:avLst/>
          </a:prstGeom>
        </p:spPr>
        <p:txBody>
          <a:bodyPr lIns="0" tIns="0" rIns="0" bIns="0" rtlCol="0" anchor="t">
            <a:spAutoFit/>
          </a:bodyPr>
          <a:lstStyle/>
          <a:p>
            <a:pPr marL="0" lvl="0" indent="0" algn="ctr">
              <a:lnSpc>
                <a:spcPts val="4606"/>
              </a:lnSpc>
            </a:pPr>
            <a:r>
              <a:rPr lang="en-US" sz="4387">
                <a:solidFill>
                  <a:srgbClr val="1C2011"/>
                </a:solidFill>
                <a:latin typeface="Tropika"/>
                <a:ea typeface="Tropika"/>
                <a:cs typeface="Tropika"/>
                <a:sym typeface="Tropika"/>
              </a:rPr>
              <a:t>2</a:t>
            </a:r>
          </a:p>
        </p:txBody>
      </p:sp>
      <p:sp>
        <p:nvSpPr>
          <p:cNvPr id="18" name="TextBox 18"/>
          <p:cNvSpPr txBox="1"/>
          <p:nvPr/>
        </p:nvSpPr>
        <p:spPr>
          <a:xfrm>
            <a:off x="10147469" y="7175801"/>
            <a:ext cx="693059" cy="597922"/>
          </a:xfrm>
          <a:prstGeom prst="rect">
            <a:avLst/>
          </a:prstGeom>
        </p:spPr>
        <p:txBody>
          <a:bodyPr lIns="0" tIns="0" rIns="0" bIns="0" rtlCol="0" anchor="t">
            <a:spAutoFit/>
          </a:bodyPr>
          <a:lstStyle/>
          <a:p>
            <a:pPr marL="0" lvl="0" indent="0" algn="ctr">
              <a:lnSpc>
                <a:spcPts val="4606"/>
              </a:lnSpc>
            </a:pPr>
            <a:r>
              <a:rPr lang="en-US" sz="4387">
                <a:solidFill>
                  <a:srgbClr val="1C2011"/>
                </a:solidFill>
                <a:latin typeface="Tropika"/>
                <a:ea typeface="Tropika"/>
                <a:cs typeface="Tropika"/>
                <a:sym typeface="Tropika"/>
              </a:rPr>
              <a:t>3</a:t>
            </a:r>
          </a:p>
        </p:txBody>
      </p:sp>
      <p:sp>
        <p:nvSpPr>
          <p:cNvPr id="19" name="TextBox 19"/>
          <p:cNvSpPr txBox="1"/>
          <p:nvPr/>
        </p:nvSpPr>
        <p:spPr>
          <a:xfrm>
            <a:off x="2045449" y="4865462"/>
            <a:ext cx="5433281"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Elemen Penting dalam RPP</a:t>
            </a:r>
          </a:p>
        </p:txBody>
      </p:sp>
      <p:sp>
        <p:nvSpPr>
          <p:cNvPr id="20" name="TextBox 20"/>
          <p:cNvSpPr txBox="1"/>
          <p:nvPr/>
        </p:nvSpPr>
        <p:spPr>
          <a:xfrm>
            <a:off x="11340483" y="2207419"/>
            <a:ext cx="5078210"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Tujuan Pembelajaran</a:t>
            </a:r>
          </a:p>
        </p:txBody>
      </p:sp>
      <p:sp>
        <p:nvSpPr>
          <p:cNvPr id="21" name="TextBox 21"/>
          <p:cNvSpPr txBox="1"/>
          <p:nvPr/>
        </p:nvSpPr>
        <p:spPr>
          <a:xfrm>
            <a:off x="11340483" y="4527712"/>
            <a:ext cx="5078210"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Langkah-langkah</a:t>
            </a:r>
          </a:p>
        </p:txBody>
      </p:sp>
      <p:sp>
        <p:nvSpPr>
          <p:cNvPr id="22" name="TextBox 22"/>
          <p:cNvSpPr txBox="1"/>
          <p:nvPr/>
        </p:nvSpPr>
        <p:spPr>
          <a:xfrm>
            <a:off x="2045449" y="5903803"/>
            <a:ext cx="6941585" cy="1662719"/>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Setiap RPP Pembelajaran Mendalam harus memuat tiga komponen minimal yang esensial. Tanpa ketiga elemen ini, pembelajaran tidak dapat berjalan efektif dan pencapaian kompetensi siswa tidak dapat diukur dengan baik.</a:t>
            </a:r>
          </a:p>
        </p:txBody>
      </p:sp>
      <p:sp>
        <p:nvSpPr>
          <p:cNvPr id="23" name="TextBox 23"/>
          <p:cNvSpPr txBox="1"/>
          <p:nvPr/>
        </p:nvSpPr>
        <p:spPr>
          <a:xfrm>
            <a:off x="11340483" y="2851885"/>
            <a:ext cx="4844689"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Menentukan kompetensi yang harus dicapai peserta didik.</a:t>
            </a:r>
          </a:p>
        </p:txBody>
      </p:sp>
      <p:sp>
        <p:nvSpPr>
          <p:cNvPr id="24" name="TextBox 24"/>
          <p:cNvSpPr txBox="1"/>
          <p:nvPr/>
        </p:nvSpPr>
        <p:spPr>
          <a:xfrm>
            <a:off x="11340483" y="5172179"/>
            <a:ext cx="5078210"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Urutan kegiatan pembelajaran yang sistematis dan terstruktur.</a:t>
            </a:r>
          </a:p>
        </p:txBody>
      </p:sp>
      <p:sp>
        <p:nvSpPr>
          <p:cNvPr id="25" name="TextBox 25"/>
          <p:cNvSpPr txBox="1"/>
          <p:nvPr/>
        </p:nvSpPr>
        <p:spPr>
          <a:xfrm>
            <a:off x="11340483" y="6935541"/>
            <a:ext cx="5078210"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Asesmen</a:t>
            </a:r>
          </a:p>
        </p:txBody>
      </p:sp>
      <p:sp>
        <p:nvSpPr>
          <p:cNvPr id="26" name="TextBox 26"/>
          <p:cNvSpPr txBox="1"/>
          <p:nvPr/>
        </p:nvSpPr>
        <p:spPr>
          <a:xfrm>
            <a:off x="11340483" y="7580008"/>
            <a:ext cx="5078210"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Penilaian untuk mengukur pencapaian tujuan pembelajaran.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C52FF"/>
        </a:solidFill>
        <a:effectLst/>
      </p:bgPr>
    </p:bg>
    <p:spTree>
      <p:nvGrpSpPr>
        <p:cNvPr id="1" name=""/>
        <p:cNvGrpSpPr/>
        <p:nvPr/>
      </p:nvGrpSpPr>
      <p:grpSpPr>
        <a:xfrm>
          <a:off x="0" y="0"/>
          <a:ext cx="0" cy="0"/>
          <a:chOff x="0" y="0"/>
          <a:chExt cx="0" cy="0"/>
        </a:xfrm>
      </p:grpSpPr>
      <p:sp>
        <p:nvSpPr>
          <p:cNvPr id="2" name="Freeform 2"/>
          <p:cNvSpPr/>
          <p:nvPr/>
        </p:nvSpPr>
        <p:spPr>
          <a:xfrm>
            <a:off x="5011153" y="-1307650"/>
            <a:ext cx="6074924" cy="5453537"/>
          </a:xfrm>
          <a:custGeom>
            <a:avLst/>
            <a:gdLst/>
            <a:ahLst/>
            <a:cxnLst/>
            <a:rect l="l" t="t" r="r" b="b"/>
            <a:pathLst>
              <a:path w="6074924" h="5453537">
                <a:moveTo>
                  <a:pt x="0" y="0"/>
                </a:moveTo>
                <a:lnTo>
                  <a:pt x="6074924" y="0"/>
                </a:lnTo>
                <a:lnTo>
                  <a:pt x="6074924" y="5453537"/>
                </a:lnTo>
                <a:lnTo>
                  <a:pt x="0" y="54535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5494" y="0"/>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4"/>
            <a:stretch>
              <a:fillRect/>
            </a:stretch>
          </a:blipFill>
        </p:spPr>
      </p:sp>
      <p:sp>
        <p:nvSpPr>
          <p:cNvPr id="4" name="Freeform 4"/>
          <p:cNvSpPr/>
          <p:nvPr/>
        </p:nvSpPr>
        <p:spPr>
          <a:xfrm>
            <a:off x="-473942" y="4885588"/>
            <a:ext cx="7298027" cy="6531734"/>
          </a:xfrm>
          <a:custGeom>
            <a:avLst/>
            <a:gdLst/>
            <a:ahLst/>
            <a:cxnLst/>
            <a:rect l="l" t="t" r="r" b="b"/>
            <a:pathLst>
              <a:path w="7298027" h="6531734">
                <a:moveTo>
                  <a:pt x="0" y="0"/>
                </a:moveTo>
                <a:lnTo>
                  <a:pt x="7298027" y="0"/>
                </a:lnTo>
                <a:lnTo>
                  <a:pt x="7298027" y="6531734"/>
                </a:lnTo>
                <a:lnTo>
                  <a:pt x="0" y="65317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1013290">
            <a:off x="11977272" y="7302522"/>
            <a:ext cx="6480000" cy="41148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2765361" y="-319999"/>
            <a:ext cx="5711792" cy="3712665"/>
          </a:xfrm>
          <a:custGeom>
            <a:avLst/>
            <a:gdLst/>
            <a:ahLst/>
            <a:cxnLst/>
            <a:rect l="l" t="t" r="r" b="b"/>
            <a:pathLst>
              <a:path w="5711792" h="3712665">
                <a:moveTo>
                  <a:pt x="0" y="0"/>
                </a:moveTo>
                <a:lnTo>
                  <a:pt x="5711791" y="0"/>
                </a:lnTo>
                <a:lnTo>
                  <a:pt x="5711791" y="3712664"/>
                </a:lnTo>
                <a:lnTo>
                  <a:pt x="0" y="371266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7" name="Group 7"/>
          <p:cNvGrpSpPr/>
          <p:nvPr/>
        </p:nvGrpSpPr>
        <p:grpSpPr>
          <a:xfrm>
            <a:off x="1391374" y="1028700"/>
            <a:ext cx="15505253" cy="8229600"/>
            <a:chOff x="0" y="0"/>
            <a:chExt cx="4083688" cy="2167467"/>
          </a:xfrm>
        </p:grpSpPr>
        <p:sp>
          <p:nvSpPr>
            <p:cNvPr id="8" name="Freeform 8"/>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9" name="TextBox 9"/>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Freeform 10"/>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Freeform 11"/>
          <p:cNvSpPr/>
          <p:nvPr/>
        </p:nvSpPr>
        <p:spPr>
          <a:xfrm rot="10014738">
            <a:off x="16795643" y="5575163"/>
            <a:ext cx="1612753" cy="2425192"/>
          </a:xfrm>
          <a:custGeom>
            <a:avLst/>
            <a:gdLst/>
            <a:ahLst/>
            <a:cxnLst/>
            <a:rect l="l" t="t" r="r" b="b"/>
            <a:pathLst>
              <a:path w="1612753" h="2425192">
                <a:moveTo>
                  <a:pt x="0" y="0"/>
                </a:moveTo>
                <a:lnTo>
                  <a:pt x="1612752" y="0"/>
                </a:lnTo>
                <a:lnTo>
                  <a:pt x="1612752" y="2425192"/>
                </a:lnTo>
                <a:lnTo>
                  <a:pt x="0" y="242519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2" name="Group 12"/>
          <p:cNvGrpSpPr/>
          <p:nvPr/>
        </p:nvGrpSpPr>
        <p:grpSpPr>
          <a:xfrm rot="-534791">
            <a:off x="831050" y="1596000"/>
            <a:ext cx="5794401" cy="7095000"/>
            <a:chOff x="0" y="0"/>
            <a:chExt cx="5185969" cy="6350000"/>
          </a:xfrm>
        </p:grpSpPr>
        <p:sp>
          <p:nvSpPr>
            <p:cNvPr id="13" name="Freeform 13"/>
            <p:cNvSpPr/>
            <p:nvPr/>
          </p:nvSpPr>
          <p:spPr>
            <a:xfrm>
              <a:off x="-16" y="16"/>
              <a:ext cx="5185981" cy="6349987"/>
            </a:xfrm>
            <a:custGeom>
              <a:avLst/>
              <a:gdLst/>
              <a:ahLst/>
              <a:cxnLst/>
              <a:rect l="l" t="t" r="r" b="b"/>
              <a:pathLst>
                <a:path w="5185981" h="6349987">
                  <a:moveTo>
                    <a:pt x="5097478" y="2468166"/>
                  </a:moveTo>
                  <a:cubicBezTo>
                    <a:pt x="4992843" y="3152797"/>
                    <a:pt x="4885452" y="3847030"/>
                    <a:pt x="4602915" y="4479350"/>
                  </a:cubicBezTo>
                  <a:cubicBezTo>
                    <a:pt x="4427388" y="4872174"/>
                    <a:pt x="4187676" y="5232829"/>
                    <a:pt x="3935759" y="5581634"/>
                  </a:cubicBezTo>
                  <a:cubicBezTo>
                    <a:pt x="3795678" y="5775601"/>
                    <a:pt x="3646541" y="5971130"/>
                    <a:pt x="3442973" y="6096860"/>
                  </a:cubicBezTo>
                  <a:cubicBezTo>
                    <a:pt x="3271079" y="6203019"/>
                    <a:pt x="3070876" y="6252689"/>
                    <a:pt x="2872807" y="6292555"/>
                  </a:cubicBezTo>
                  <a:cubicBezTo>
                    <a:pt x="2656081" y="6336179"/>
                    <a:pt x="2433082" y="6369961"/>
                    <a:pt x="2214578" y="6336319"/>
                  </a:cubicBezTo>
                  <a:cubicBezTo>
                    <a:pt x="1921323" y="6291170"/>
                    <a:pt x="1661163" y="6129169"/>
                    <a:pt x="1410275" y="5970762"/>
                  </a:cubicBezTo>
                  <a:cubicBezTo>
                    <a:pt x="1243244" y="5865288"/>
                    <a:pt x="1074906" y="5758812"/>
                    <a:pt x="932793" y="5621588"/>
                  </a:cubicBezTo>
                  <a:cubicBezTo>
                    <a:pt x="541506" y="5243789"/>
                    <a:pt x="395443" y="4684201"/>
                    <a:pt x="286947" y="4151220"/>
                  </a:cubicBezTo>
                  <a:cubicBezTo>
                    <a:pt x="196002" y="3704485"/>
                    <a:pt x="119548" y="3254791"/>
                    <a:pt x="57725" y="2803102"/>
                  </a:cubicBezTo>
                  <a:cubicBezTo>
                    <a:pt x="26495" y="2574934"/>
                    <a:pt x="9706" y="2327983"/>
                    <a:pt x="3508" y="2097757"/>
                  </a:cubicBezTo>
                  <a:cubicBezTo>
                    <a:pt x="-4607" y="1796183"/>
                    <a:pt x="-9903" y="1480918"/>
                    <a:pt x="122914" y="1210040"/>
                  </a:cubicBezTo>
                  <a:cubicBezTo>
                    <a:pt x="286757" y="875865"/>
                    <a:pt x="664836" y="659711"/>
                    <a:pt x="1035930" y="688057"/>
                  </a:cubicBezTo>
                  <a:cubicBezTo>
                    <a:pt x="1407036" y="716391"/>
                    <a:pt x="1747904" y="987447"/>
                    <a:pt x="1859105" y="1342628"/>
                  </a:cubicBezTo>
                  <a:cubicBezTo>
                    <a:pt x="1880035" y="1074302"/>
                    <a:pt x="1900457" y="807564"/>
                    <a:pt x="2032410" y="572982"/>
                  </a:cubicBezTo>
                  <a:cubicBezTo>
                    <a:pt x="2164363" y="338401"/>
                    <a:pt x="2371919" y="140128"/>
                    <a:pt x="2626439" y="52613"/>
                  </a:cubicBezTo>
                  <a:cubicBezTo>
                    <a:pt x="2831913" y="-18037"/>
                    <a:pt x="3058887" y="-13808"/>
                    <a:pt x="3268577" y="43088"/>
                  </a:cubicBezTo>
                  <a:cubicBezTo>
                    <a:pt x="3412493" y="82140"/>
                    <a:pt x="3552308" y="147190"/>
                    <a:pt x="3659038" y="251317"/>
                  </a:cubicBezTo>
                  <a:cubicBezTo>
                    <a:pt x="3882317" y="469160"/>
                    <a:pt x="3921522" y="808555"/>
                    <a:pt x="3947824" y="1119400"/>
                  </a:cubicBezTo>
                  <a:cubicBezTo>
                    <a:pt x="3986762" y="926373"/>
                    <a:pt x="4091829" y="711819"/>
                    <a:pt x="4262555" y="613711"/>
                  </a:cubicBezTo>
                  <a:cubicBezTo>
                    <a:pt x="4433281" y="515604"/>
                    <a:pt x="4656750" y="507234"/>
                    <a:pt x="4826130" y="607666"/>
                  </a:cubicBezTo>
                  <a:cubicBezTo>
                    <a:pt x="5059937" y="746299"/>
                    <a:pt x="5144049" y="1042044"/>
                    <a:pt x="5173729" y="1312249"/>
                  </a:cubicBezTo>
                  <a:cubicBezTo>
                    <a:pt x="5212604" y="1665995"/>
                    <a:pt x="5151250" y="2116350"/>
                    <a:pt x="5097478" y="2468166"/>
                  </a:cubicBezTo>
                  <a:close/>
                </a:path>
              </a:pathLst>
            </a:custGeom>
            <a:blipFill>
              <a:blip r:embed="rId15"/>
              <a:stretch>
                <a:fillRect l="-31313" r="-31313"/>
              </a:stretch>
            </a:blipFill>
            <a:ln w="38100" cap="sq">
              <a:solidFill>
                <a:srgbClr val="000000"/>
              </a:solidFill>
              <a:prstDash val="solid"/>
              <a:miter/>
            </a:ln>
          </p:spPr>
        </p:sp>
      </p:grpSp>
      <p:sp>
        <p:nvSpPr>
          <p:cNvPr id="14" name="TextBox 14"/>
          <p:cNvSpPr txBox="1"/>
          <p:nvPr/>
        </p:nvSpPr>
        <p:spPr>
          <a:xfrm>
            <a:off x="7680671" y="1678109"/>
            <a:ext cx="8548489" cy="1013860"/>
          </a:xfrm>
          <a:prstGeom prst="rect">
            <a:avLst/>
          </a:prstGeom>
        </p:spPr>
        <p:txBody>
          <a:bodyPr lIns="0" tIns="0" rIns="0" bIns="0" rtlCol="0" anchor="t">
            <a:spAutoFit/>
          </a:bodyPr>
          <a:lstStyle/>
          <a:p>
            <a:pPr marL="0" lvl="0" indent="0" algn="l">
              <a:lnSpc>
                <a:spcPts val="7735"/>
              </a:lnSpc>
            </a:pPr>
            <a:r>
              <a:rPr lang="en-US" sz="7367">
                <a:solidFill>
                  <a:srgbClr val="1C2011"/>
                </a:solidFill>
                <a:latin typeface="Tropika"/>
                <a:ea typeface="Tropika"/>
                <a:cs typeface="Tropika"/>
                <a:sym typeface="Tropika"/>
              </a:rPr>
              <a:t>Komponen Lengkap RPP</a:t>
            </a:r>
          </a:p>
        </p:txBody>
      </p:sp>
      <p:sp>
        <p:nvSpPr>
          <p:cNvPr id="15" name="TextBox 15"/>
          <p:cNvSpPr txBox="1"/>
          <p:nvPr/>
        </p:nvSpPr>
        <p:spPr>
          <a:xfrm>
            <a:off x="7680671" y="3383140"/>
            <a:ext cx="5433281" cy="556435"/>
          </a:xfrm>
          <a:prstGeom prst="rect">
            <a:avLst/>
          </a:prstGeom>
        </p:spPr>
        <p:txBody>
          <a:bodyPr lIns="0" tIns="0" rIns="0" bIns="0" rtlCol="0" anchor="t">
            <a:spAutoFit/>
          </a:bodyPr>
          <a:lstStyle/>
          <a:p>
            <a:pPr marL="0" lvl="0" indent="0" algn="l">
              <a:lnSpc>
                <a:spcPts val="4288"/>
              </a:lnSpc>
              <a:spcBef>
                <a:spcPct val="0"/>
              </a:spcBef>
            </a:pPr>
            <a:r>
              <a:rPr lang="en-US" sz="3634">
                <a:solidFill>
                  <a:srgbClr val="1C2011"/>
                </a:solidFill>
                <a:latin typeface="Handelson Four"/>
                <a:ea typeface="Handelson Four"/>
                <a:cs typeface="Handelson Four"/>
                <a:sym typeface="Handelson Four"/>
              </a:rPr>
              <a:t>Struktur RPP Pembelajaran Mendalam</a:t>
            </a:r>
          </a:p>
        </p:txBody>
      </p:sp>
      <p:sp>
        <p:nvSpPr>
          <p:cNvPr id="16" name="TextBox 16"/>
          <p:cNvSpPr txBox="1"/>
          <p:nvPr/>
        </p:nvSpPr>
        <p:spPr>
          <a:xfrm>
            <a:off x="7680671" y="4192818"/>
            <a:ext cx="8154227" cy="635094"/>
          </a:xfrm>
          <a:prstGeom prst="rect">
            <a:avLst/>
          </a:prstGeom>
        </p:spPr>
        <p:txBody>
          <a:bodyPr lIns="0" tIns="0" rIns="0" bIns="0" rtlCol="0" anchor="t">
            <a:spAutoFit/>
          </a:bodyPr>
          <a:lstStyle/>
          <a:p>
            <a:pPr marL="0" lvl="0" indent="0" algn="l">
              <a:lnSpc>
                <a:spcPts val="2481"/>
              </a:lnSpc>
            </a:pPr>
            <a:r>
              <a:rPr lang="en-US" sz="1985">
                <a:solidFill>
                  <a:srgbClr val="1C2011"/>
                </a:solidFill>
                <a:latin typeface="Glacial Indifference"/>
                <a:ea typeface="Glacial Indifference"/>
                <a:cs typeface="Glacial Indifference"/>
                <a:sym typeface="Glacial Indifference"/>
              </a:rPr>
              <a:t>RPP lengkap mencakup berbagai komponen penting untuk menjamin pembelajaran yang efektif dan bermakna:</a:t>
            </a:r>
          </a:p>
        </p:txBody>
      </p:sp>
      <p:sp>
        <p:nvSpPr>
          <p:cNvPr id="17" name="TextBox 17"/>
          <p:cNvSpPr txBox="1"/>
          <p:nvPr/>
        </p:nvSpPr>
        <p:spPr>
          <a:xfrm>
            <a:off x="7680671" y="7200802"/>
            <a:ext cx="8154227" cy="635094"/>
          </a:xfrm>
          <a:prstGeom prst="rect">
            <a:avLst/>
          </a:prstGeom>
        </p:spPr>
        <p:txBody>
          <a:bodyPr lIns="0" tIns="0" rIns="0" bIns="0" rtlCol="0" anchor="t">
            <a:spAutoFit/>
          </a:bodyPr>
          <a:lstStyle/>
          <a:p>
            <a:pPr marL="0" lvl="0" indent="0" algn="l">
              <a:lnSpc>
                <a:spcPts val="2481"/>
              </a:lnSpc>
            </a:pPr>
            <a:r>
              <a:rPr lang="en-US" sz="1985">
                <a:solidFill>
                  <a:srgbClr val="1C2011"/>
                </a:solidFill>
                <a:latin typeface="Glacial Indifference"/>
                <a:ea typeface="Glacial Indifference"/>
                <a:cs typeface="Glacial Indifference"/>
                <a:sym typeface="Glacial Indifference"/>
              </a:rPr>
              <a:t>Setiap komponen saling terintegrasi untuk mendukung pencapaian tujuan pembelajaran mendalam.</a:t>
            </a:r>
          </a:p>
        </p:txBody>
      </p:sp>
      <p:sp>
        <p:nvSpPr>
          <p:cNvPr id="18" name="TextBox 18"/>
          <p:cNvSpPr txBox="1"/>
          <p:nvPr/>
        </p:nvSpPr>
        <p:spPr>
          <a:xfrm>
            <a:off x="7680671" y="5405014"/>
            <a:ext cx="8154227" cy="1263744"/>
          </a:xfrm>
          <a:prstGeom prst="rect">
            <a:avLst/>
          </a:prstGeom>
        </p:spPr>
        <p:txBody>
          <a:bodyPr lIns="0" tIns="0" rIns="0" bIns="0" rtlCol="0" anchor="t">
            <a:spAutoFit/>
          </a:bodyPr>
          <a:lstStyle/>
          <a:p>
            <a:pPr marL="0" lvl="0" indent="0" algn="l">
              <a:lnSpc>
                <a:spcPts val="2481"/>
              </a:lnSpc>
            </a:pPr>
            <a:r>
              <a:rPr lang="en-US" sz="1985">
                <a:solidFill>
                  <a:srgbClr val="1C2011"/>
                </a:solidFill>
                <a:latin typeface="Glacial Indifference"/>
                <a:ea typeface="Glacial Indifference"/>
                <a:cs typeface="Glacial Indifference"/>
                <a:sym typeface="Glacial Indifference"/>
              </a:rPr>
              <a:t>Identitas (Nama sekolah, mata pelajaran, kelas)</a:t>
            </a:r>
          </a:p>
          <a:p>
            <a:pPr marL="0" lvl="0" indent="0" algn="l">
              <a:lnSpc>
                <a:spcPts val="2481"/>
              </a:lnSpc>
            </a:pPr>
            <a:r>
              <a:rPr lang="en-US" sz="1985">
                <a:solidFill>
                  <a:srgbClr val="1C2011"/>
                </a:solidFill>
                <a:latin typeface="Glacial Indifference"/>
                <a:ea typeface="Glacial Indifference"/>
                <a:cs typeface="Glacial Indifference"/>
                <a:sym typeface="Glacial Indifference"/>
              </a:rPr>
              <a:t>Capaian Pembelajaran (CP) dan Dimensi Profil Lulusan</a:t>
            </a:r>
          </a:p>
          <a:p>
            <a:pPr marL="0" lvl="0" indent="0" algn="l">
              <a:lnSpc>
                <a:spcPts val="2481"/>
              </a:lnSpc>
            </a:pPr>
            <a:r>
              <a:rPr lang="en-US" sz="1985">
                <a:solidFill>
                  <a:srgbClr val="1C2011"/>
                </a:solidFill>
                <a:latin typeface="Glacial Indifference"/>
                <a:ea typeface="Glacial Indifference"/>
                <a:cs typeface="Glacial Indifference"/>
                <a:sym typeface="Glacial Indifference"/>
              </a:rPr>
              <a:t>Tujuan Pembelajaran (TP) dan Materi Pembelajaran</a:t>
            </a:r>
          </a:p>
          <a:p>
            <a:pPr marL="0" lvl="0" indent="0" algn="l">
              <a:lnSpc>
                <a:spcPts val="2481"/>
              </a:lnSpc>
            </a:pPr>
            <a:r>
              <a:rPr lang="en-US" sz="1985">
                <a:solidFill>
                  <a:srgbClr val="1C2011"/>
                </a:solidFill>
                <a:latin typeface="Glacial Indifference"/>
                <a:ea typeface="Glacial Indifference"/>
                <a:cs typeface="Glacial Indifference"/>
                <a:sym typeface="Glacial Indifference"/>
              </a:rPr>
              <a:t>Media, Sumber Belajar, Strategi/Metode, Langkah Pembelajaran, Asesmen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EC29C"/>
        </a:solidFill>
        <a:effectLst/>
      </p:bgPr>
    </p:bg>
    <p:spTree>
      <p:nvGrpSpPr>
        <p:cNvPr id="1" name=""/>
        <p:cNvGrpSpPr/>
        <p:nvPr/>
      </p:nvGrpSpPr>
      <p:grpSpPr>
        <a:xfrm>
          <a:off x="0" y="0"/>
          <a:ext cx="0" cy="0"/>
          <a:chOff x="0" y="0"/>
          <a:chExt cx="0" cy="0"/>
        </a:xfrm>
      </p:grpSpPr>
      <p:sp>
        <p:nvSpPr>
          <p:cNvPr id="2" name="Freeform 2"/>
          <p:cNvSpPr/>
          <p:nvPr/>
        </p:nvSpPr>
        <p:spPr>
          <a:xfrm>
            <a:off x="12273179" y="-373900"/>
            <a:ext cx="6081595" cy="3246051"/>
          </a:xfrm>
          <a:custGeom>
            <a:avLst/>
            <a:gdLst/>
            <a:ahLst/>
            <a:cxnLst/>
            <a:rect l="l" t="t" r="r" b="b"/>
            <a:pathLst>
              <a:path w="6081595" h="3246051">
                <a:moveTo>
                  <a:pt x="0" y="0"/>
                </a:moveTo>
                <a:lnTo>
                  <a:pt x="6081595" y="0"/>
                </a:lnTo>
                <a:lnTo>
                  <a:pt x="6081595" y="3246051"/>
                </a:lnTo>
                <a:lnTo>
                  <a:pt x="0" y="32460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6" name="Freeform 6"/>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526828" y="-878113"/>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34413" y="1968106"/>
            <a:ext cx="2543520" cy="2537161"/>
          </a:xfrm>
          <a:custGeom>
            <a:avLst/>
            <a:gdLst/>
            <a:ahLst/>
            <a:cxnLst/>
            <a:rect l="l" t="t" r="r" b="b"/>
            <a:pathLst>
              <a:path w="2543520" h="2537161">
                <a:moveTo>
                  <a:pt x="0" y="0"/>
                </a:moveTo>
                <a:lnTo>
                  <a:pt x="2543520" y="0"/>
                </a:lnTo>
                <a:lnTo>
                  <a:pt x="2543520" y="2537161"/>
                </a:lnTo>
                <a:lnTo>
                  <a:pt x="0" y="253716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0" name="Group 10"/>
          <p:cNvGrpSpPr/>
          <p:nvPr/>
        </p:nvGrpSpPr>
        <p:grpSpPr>
          <a:xfrm>
            <a:off x="1391374" y="1028700"/>
            <a:ext cx="15505253" cy="8229600"/>
            <a:chOff x="0" y="0"/>
            <a:chExt cx="4083688" cy="2167467"/>
          </a:xfrm>
        </p:grpSpPr>
        <p:sp>
          <p:nvSpPr>
            <p:cNvPr id="11" name="Freeform 11"/>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2" name="TextBox 12"/>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3" name="Freeform 13"/>
          <p:cNvSpPr/>
          <p:nvPr/>
        </p:nvSpPr>
        <p:spPr>
          <a:xfrm>
            <a:off x="3748642" y="3665849"/>
            <a:ext cx="1308372" cy="2162598"/>
          </a:xfrm>
          <a:custGeom>
            <a:avLst/>
            <a:gdLst/>
            <a:ahLst/>
            <a:cxnLst/>
            <a:rect l="l" t="t" r="r" b="b"/>
            <a:pathLst>
              <a:path w="1308372" h="2162598">
                <a:moveTo>
                  <a:pt x="0" y="0"/>
                </a:moveTo>
                <a:lnTo>
                  <a:pt x="1308372" y="0"/>
                </a:lnTo>
                <a:lnTo>
                  <a:pt x="1308372" y="2162598"/>
                </a:lnTo>
                <a:lnTo>
                  <a:pt x="0" y="2162598"/>
                </a:lnTo>
                <a:lnTo>
                  <a:pt x="0" y="0"/>
                </a:lnTo>
                <a:close/>
              </a:path>
            </a:pathLst>
          </a:custGeom>
          <a:blipFill>
            <a:blip r:embed="rId15"/>
            <a:stretch>
              <a:fillRect/>
            </a:stretch>
          </a:blipFill>
        </p:spPr>
      </p:sp>
      <p:sp>
        <p:nvSpPr>
          <p:cNvPr id="14" name="Freeform 14"/>
          <p:cNvSpPr/>
          <p:nvPr/>
        </p:nvSpPr>
        <p:spPr>
          <a:xfrm>
            <a:off x="8582451" y="4195573"/>
            <a:ext cx="1339687" cy="1436508"/>
          </a:xfrm>
          <a:custGeom>
            <a:avLst/>
            <a:gdLst/>
            <a:ahLst/>
            <a:cxnLst/>
            <a:rect l="l" t="t" r="r" b="b"/>
            <a:pathLst>
              <a:path w="1339687" h="1436508">
                <a:moveTo>
                  <a:pt x="0" y="0"/>
                </a:moveTo>
                <a:lnTo>
                  <a:pt x="1339687" y="0"/>
                </a:lnTo>
                <a:lnTo>
                  <a:pt x="1339687" y="1436508"/>
                </a:lnTo>
                <a:lnTo>
                  <a:pt x="0" y="1436508"/>
                </a:lnTo>
                <a:lnTo>
                  <a:pt x="0" y="0"/>
                </a:lnTo>
                <a:close/>
              </a:path>
            </a:pathLst>
          </a:custGeom>
          <a:blipFill>
            <a:blip r:embed="rId16"/>
            <a:stretch>
              <a:fillRect/>
            </a:stretch>
          </a:blipFill>
        </p:spPr>
      </p:sp>
      <p:sp>
        <p:nvSpPr>
          <p:cNvPr id="15" name="Freeform 15"/>
          <p:cNvSpPr/>
          <p:nvPr/>
        </p:nvSpPr>
        <p:spPr>
          <a:xfrm>
            <a:off x="12996296" y="4084852"/>
            <a:ext cx="1393247" cy="1354933"/>
          </a:xfrm>
          <a:custGeom>
            <a:avLst/>
            <a:gdLst/>
            <a:ahLst/>
            <a:cxnLst/>
            <a:rect l="l" t="t" r="r" b="b"/>
            <a:pathLst>
              <a:path w="1393247" h="1354933">
                <a:moveTo>
                  <a:pt x="0" y="0"/>
                </a:moveTo>
                <a:lnTo>
                  <a:pt x="1393247" y="0"/>
                </a:lnTo>
                <a:lnTo>
                  <a:pt x="1393247" y="1354933"/>
                </a:lnTo>
                <a:lnTo>
                  <a:pt x="0" y="1354933"/>
                </a:lnTo>
                <a:lnTo>
                  <a:pt x="0" y="0"/>
                </a:lnTo>
                <a:close/>
              </a:path>
            </a:pathLst>
          </a:custGeom>
          <a:blipFill>
            <a:blip r:embed="rId17"/>
            <a:stretch>
              <a:fillRect/>
            </a:stretch>
          </a:blipFill>
        </p:spPr>
      </p:sp>
      <p:sp>
        <p:nvSpPr>
          <p:cNvPr id="16" name="TextBox 16"/>
          <p:cNvSpPr txBox="1"/>
          <p:nvPr/>
        </p:nvSpPr>
        <p:spPr>
          <a:xfrm>
            <a:off x="2169965" y="1831142"/>
            <a:ext cx="13994641" cy="685453"/>
          </a:xfrm>
          <a:prstGeom prst="rect">
            <a:avLst/>
          </a:prstGeom>
        </p:spPr>
        <p:txBody>
          <a:bodyPr lIns="0" tIns="0" rIns="0" bIns="0" rtlCol="0" anchor="t">
            <a:spAutoFit/>
          </a:bodyPr>
          <a:lstStyle/>
          <a:p>
            <a:pPr marL="0" lvl="0" indent="0" algn="ctr">
              <a:lnSpc>
                <a:spcPts val="5257"/>
              </a:lnSpc>
            </a:pPr>
            <a:r>
              <a:rPr lang="en-US" sz="5007">
                <a:solidFill>
                  <a:srgbClr val="1C2011"/>
                </a:solidFill>
                <a:latin typeface="Tropika"/>
                <a:ea typeface="Tropika"/>
                <a:cs typeface="Tropika"/>
                <a:sym typeface="Tropika"/>
              </a:rPr>
              <a:t>Perencanaan Pembelajaran Mendalam - Tahap Identifikasi</a:t>
            </a:r>
          </a:p>
        </p:txBody>
      </p:sp>
      <p:sp>
        <p:nvSpPr>
          <p:cNvPr id="17" name="TextBox 17"/>
          <p:cNvSpPr txBox="1"/>
          <p:nvPr/>
        </p:nvSpPr>
        <p:spPr>
          <a:xfrm>
            <a:off x="2509107" y="5970657"/>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Kesiapan Peserta Didik</a:t>
            </a:r>
          </a:p>
        </p:txBody>
      </p:sp>
      <p:sp>
        <p:nvSpPr>
          <p:cNvPr id="18" name="TextBox 18"/>
          <p:cNvSpPr txBox="1"/>
          <p:nvPr/>
        </p:nvSpPr>
        <p:spPr>
          <a:xfrm>
            <a:off x="7089888" y="5909591"/>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Karakteristik Materi</a:t>
            </a:r>
          </a:p>
        </p:txBody>
      </p:sp>
      <p:sp>
        <p:nvSpPr>
          <p:cNvPr id="19" name="TextBox 19"/>
          <p:cNvSpPr txBox="1"/>
          <p:nvPr/>
        </p:nvSpPr>
        <p:spPr>
          <a:xfrm>
            <a:off x="2509107" y="6991384"/>
            <a:ext cx="4245671" cy="5321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Analisis kemampuan awal, gaya belajar, dan kebutuhan khusus setiap siswa.</a:t>
            </a:r>
          </a:p>
        </p:txBody>
      </p:sp>
      <p:sp>
        <p:nvSpPr>
          <p:cNvPr id="20" name="TextBox 20"/>
          <p:cNvSpPr txBox="1"/>
          <p:nvPr/>
        </p:nvSpPr>
        <p:spPr>
          <a:xfrm>
            <a:off x="7301611" y="6991384"/>
            <a:ext cx="3822225"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Memahami kompleksitas, relevansi, dan tingkat kesulitan materi yang akan diajarkan.</a:t>
            </a:r>
          </a:p>
        </p:txBody>
      </p:sp>
      <p:sp>
        <p:nvSpPr>
          <p:cNvPr id="21" name="TextBox 21"/>
          <p:cNvSpPr txBox="1"/>
          <p:nvPr/>
        </p:nvSpPr>
        <p:spPr>
          <a:xfrm>
            <a:off x="11755499" y="5909591"/>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Dimensi Profil Lulusan</a:t>
            </a:r>
          </a:p>
        </p:txBody>
      </p:sp>
      <p:sp>
        <p:nvSpPr>
          <p:cNvPr id="22" name="TextBox 22"/>
          <p:cNvSpPr txBox="1"/>
          <p:nvPr/>
        </p:nvSpPr>
        <p:spPr>
          <a:xfrm>
            <a:off x="11967221" y="6929428"/>
            <a:ext cx="3822225" cy="5321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Menyelaraskan pembelajaran dengan 8 dimensi profil lulusan yang diharapkan.</a:t>
            </a:r>
          </a:p>
        </p:txBody>
      </p:sp>
      <p:sp>
        <p:nvSpPr>
          <p:cNvPr id="23" name="TextBox 23"/>
          <p:cNvSpPr txBox="1"/>
          <p:nvPr/>
        </p:nvSpPr>
        <p:spPr>
          <a:xfrm>
            <a:off x="4986770" y="3023468"/>
            <a:ext cx="8314459" cy="581350"/>
          </a:xfrm>
          <a:prstGeom prst="rect">
            <a:avLst/>
          </a:prstGeom>
        </p:spPr>
        <p:txBody>
          <a:bodyPr lIns="0" tIns="0" rIns="0" bIns="0" rtlCol="0" anchor="t">
            <a:spAutoFit/>
          </a:bodyPr>
          <a:lstStyle/>
          <a:p>
            <a:pPr marL="0" lvl="0" indent="0" algn="ctr">
              <a:lnSpc>
                <a:spcPts val="4576"/>
              </a:lnSpc>
              <a:spcBef>
                <a:spcPct val="0"/>
              </a:spcBef>
            </a:pPr>
            <a:r>
              <a:rPr lang="en-US" sz="3878">
                <a:solidFill>
                  <a:srgbClr val="1C2011"/>
                </a:solidFill>
                <a:latin typeface="Handelson Four"/>
                <a:ea typeface="Handelson Four"/>
                <a:cs typeface="Handelson Four"/>
                <a:sym typeface="Handelson Four"/>
              </a:rPr>
              <a:t>Langkah Awal Menuju Pembelajaran yang Efektif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C0DF"/>
        </a:solidFill>
        <a:effectLst/>
      </p:bgPr>
    </p:bg>
    <p:spTree>
      <p:nvGrpSpPr>
        <p:cNvPr id="1" name=""/>
        <p:cNvGrpSpPr/>
        <p:nvPr/>
      </p:nvGrpSpPr>
      <p:grpSpPr>
        <a:xfrm>
          <a:off x="0" y="0"/>
          <a:ext cx="0" cy="0"/>
          <a:chOff x="0" y="0"/>
          <a:chExt cx="0" cy="0"/>
        </a:xfrm>
      </p:grpSpPr>
      <p:sp>
        <p:nvSpPr>
          <p:cNvPr id="2" name="Freeform 2"/>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3" name="Freeform 3"/>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5" name="Freeform 5"/>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2993987">
            <a:off x="227914" y="-752735"/>
            <a:ext cx="4155776" cy="4432827"/>
          </a:xfrm>
          <a:custGeom>
            <a:avLst/>
            <a:gdLst/>
            <a:ahLst/>
            <a:cxnLst/>
            <a:rect l="l" t="t" r="r" b="b"/>
            <a:pathLst>
              <a:path w="4155776" h="4432827">
                <a:moveTo>
                  <a:pt x="0" y="0"/>
                </a:moveTo>
                <a:lnTo>
                  <a:pt x="4155776" y="0"/>
                </a:lnTo>
                <a:lnTo>
                  <a:pt x="4155776" y="4432827"/>
                </a:lnTo>
                <a:lnTo>
                  <a:pt x="0" y="4432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16854953" y="177650"/>
            <a:ext cx="808695" cy="1119300"/>
          </a:xfrm>
          <a:custGeom>
            <a:avLst/>
            <a:gdLst/>
            <a:ahLst/>
            <a:cxnLst/>
            <a:rect l="l" t="t" r="r" b="b"/>
            <a:pathLst>
              <a:path w="808695" h="1119300">
                <a:moveTo>
                  <a:pt x="0" y="0"/>
                </a:moveTo>
                <a:lnTo>
                  <a:pt x="808694" y="0"/>
                </a:lnTo>
                <a:lnTo>
                  <a:pt x="808694" y="1119301"/>
                </a:lnTo>
                <a:lnTo>
                  <a:pt x="0" y="11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3" name="Group 13"/>
          <p:cNvGrpSpPr/>
          <p:nvPr/>
        </p:nvGrpSpPr>
        <p:grpSpPr>
          <a:xfrm>
            <a:off x="2158714" y="5913328"/>
            <a:ext cx="6938238" cy="1134661"/>
            <a:chOff x="0" y="0"/>
            <a:chExt cx="1458875" cy="238581"/>
          </a:xfrm>
        </p:grpSpPr>
        <p:sp>
          <p:nvSpPr>
            <p:cNvPr id="14" name="Freeform 14"/>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15" name="TextBox 15"/>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a:off x="9487275" y="5913328"/>
            <a:ext cx="6938238" cy="1134661"/>
            <a:chOff x="0" y="0"/>
            <a:chExt cx="1458875" cy="238581"/>
          </a:xfrm>
        </p:grpSpPr>
        <p:sp>
          <p:nvSpPr>
            <p:cNvPr id="17" name="Freeform 17"/>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18" name="TextBox 18"/>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9"/>
          <p:cNvGrpSpPr/>
          <p:nvPr/>
        </p:nvGrpSpPr>
        <p:grpSpPr>
          <a:xfrm>
            <a:off x="2158714" y="7380862"/>
            <a:ext cx="6938238" cy="1134661"/>
            <a:chOff x="0" y="0"/>
            <a:chExt cx="1458875" cy="238581"/>
          </a:xfrm>
        </p:grpSpPr>
        <p:sp>
          <p:nvSpPr>
            <p:cNvPr id="20" name="Freeform 20"/>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21" name="TextBox 21"/>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2" name="Group 22"/>
          <p:cNvGrpSpPr/>
          <p:nvPr/>
        </p:nvGrpSpPr>
        <p:grpSpPr>
          <a:xfrm>
            <a:off x="9487275" y="7380862"/>
            <a:ext cx="6938238" cy="1134661"/>
            <a:chOff x="0" y="0"/>
            <a:chExt cx="1458875" cy="238581"/>
          </a:xfrm>
        </p:grpSpPr>
        <p:sp>
          <p:nvSpPr>
            <p:cNvPr id="23" name="Freeform 23"/>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24" name="TextBox 24"/>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5" name="Group 25"/>
          <p:cNvGrpSpPr>
            <a:grpSpLocks noChangeAspect="1"/>
          </p:cNvGrpSpPr>
          <p:nvPr/>
        </p:nvGrpSpPr>
        <p:grpSpPr>
          <a:xfrm>
            <a:off x="9937481" y="1249126"/>
            <a:ext cx="6037826" cy="4174938"/>
            <a:chOff x="0" y="0"/>
            <a:chExt cx="4745990" cy="3281680"/>
          </a:xfrm>
        </p:grpSpPr>
        <p:sp>
          <p:nvSpPr>
            <p:cNvPr id="26" name="Freeform 26"/>
            <p:cNvSpPr/>
            <p:nvPr/>
          </p:nvSpPr>
          <p:spPr>
            <a:xfrm>
              <a:off x="20627" y="15731"/>
              <a:ext cx="4713091" cy="3255844"/>
            </a:xfrm>
            <a:custGeom>
              <a:avLst/>
              <a:gdLst/>
              <a:ahLst/>
              <a:cxnLst/>
              <a:rect l="l" t="t" r="r" b="b"/>
              <a:pathLst>
                <a:path w="4713091" h="3255844">
                  <a:moveTo>
                    <a:pt x="4219903" y="555769"/>
                  </a:moveTo>
                  <a:cubicBezTo>
                    <a:pt x="4147513" y="543069"/>
                    <a:pt x="4075123" y="550689"/>
                    <a:pt x="4002733" y="576089"/>
                  </a:cubicBezTo>
                  <a:cubicBezTo>
                    <a:pt x="3861763" y="-119871"/>
                    <a:pt x="3346143" y="-197341"/>
                    <a:pt x="2977843" y="409719"/>
                  </a:cubicBezTo>
                  <a:cubicBezTo>
                    <a:pt x="2777183" y="-70341"/>
                    <a:pt x="2363163" y="-5571"/>
                    <a:pt x="2072333" y="427499"/>
                  </a:cubicBezTo>
                  <a:cubicBezTo>
                    <a:pt x="1817063" y="-71611"/>
                    <a:pt x="1387803" y="127779"/>
                    <a:pt x="1105863" y="621809"/>
                  </a:cubicBezTo>
                  <a:cubicBezTo>
                    <a:pt x="97483" y="118889"/>
                    <a:pt x="-458777" y="3033539"/>
                    <a:pt x="484833" y="3182129"/>
                  </a:cubicBezTo>
                  <a:cubicBezTo>
                    <a:pt x="625803" y="3207529"/>
                    <a:pt x="771853" y="3154189"/>
                    <a:pt x="906473" y="3038619"/>
                  </a:cubicBezTo>
                  <a:cubicBezTo>
                    <a:pt x="1141423" y="3405649"/>
                    <a:pt x="1491943" y="3272299"/>
                    <a:pt x="1748483" y="2901459"/>
                  </a:cubicBezTo>
                  <a:cubicBezTo>
                    <a:pt x="1982163" y="3368819"/>
                    <a:pt x="2392373" y="3226579"/>
                    <a:pt x="2671773" y="2775729"/>
                  </a:cubicBezTo>
                  <a:cubicBezTo>
                    <a:pt x="2822903" y="3146569"/>
                    <a:pt x="3142943" y="3222769"/>
                    <a:pt x="3424883" y="2938289"/>
                  </a:cubicBezTo>
                  <a:cubicBezTo>
                    <a:pt x="4392623" y="4067319"/>
                    <a:pt x="5308293" y="817389"/>
                    <a:pt x="4219903" y="555769"/>
                  </a:cubicBezTo>
                  <a:close/>
                </a:path>
              </a:pathLst>
            </a:custGeom>
            <a:blipFill>
              <a:blip r:embed="rId15"/>
              <a:stretch>
                <a:fillRect t="-4495" b="-4495"/>
              </a:stretch>
            </a:blipFill>
          </p:spPr>
        </p:sp>
        <p:sp>
          <p:nvSpPr>
            <p:cNvPr id="27" name="Freeform 27"/>
            <p:cNvSpPr/>
            <p:nvPr/>
          </p:nvSpPr>
          <p:spPr>
            <a:xfrm>
              <a:off x="29" y="4302"/>
              <a:ext cx="4741319" cy="3277378"/>
            </a:xfrm>
            <a:custGeom>
              <a:avLst/>
              <a:gdLst/>
              <a:ahLst/>
              <a:cxnLst/>
              <a:rect l="l" t="t" r="r" b="b"/>
              <a:pathLst>
                <a:path w="4741319" h="3277378">
                  <a:moveTo>
                    <a:pt x="1263621" y="3277378"/>
                  </a:moveTo>
                  <a:cubicBezTo>
                    <a:pt x="1123921" y="3276108"/>
                    <a:pt x="1018511" y="3203718"/>
                    <a:pt x="925801" y="3065288"/>
                  </a:cubicBezTo>
                  <a:cubicBezTo>
                    <a:pt x="568931" y="3362468"/>
                    <a:pt x="214601" y="3179588"/>
                    <a:pt x="74901" y="2723658"/>
                  </a:cubicBezTo>
                  <a:cubicBezTo>
                    <a:pt x="-181639" y="2114058"/>
                    <a:pt x="233651" y="264938"/>
                    <a:pt x="1123921" y="619268"/>
                  </a:cubicBezTo>
                  <a:cubicBezTo>
                    <a:pt x="1418561" y="118888"/>
                    <a:pt x="1830041" y="-62722"/>
                    <a:pt x="2095471" y="419878"/>
                  </a:cubicBezTo>
                  <a:cubicBezTo>
                    <a:pt x="2397731" y="-6842"/>
                    <a:pt x="2787621" y="-65262"/>
                    <a:pt x="2999711" y="400828"/>
                  </a:cubicBezTo>
                  <a:cubicBezTo>
                    <a:pt x="3380711" y="-194802"/>
                    <a:pt x="3878551" y="-118602"/>
                    <a:pt x="4028411" y="576088"/>
                  </a:cubicBezTo>
                  <a:cubicBezTo>
                    <a:pt x="4624041" y="433848"/>
                    <a:pt x="4834861" y="1204738"/>
                    <a:pt x="4704051" y="2004838"/>
                  </a:cubicBezTo>
                  <a:cubicBezTo>
                    <a:pt x="4538951" y="2864628"/>
                    <a:pt x="3936971" y="3588528"/>
                    <a:pt x="3442941" y="2964958"/>
                  </a:cubicBezTo>
                  <a:cubicBezTo>
                    <a:pt x="3157191" y="3238008"/>
                    <a:pt x="2851121" y="3170698"/>
                    <a:pt x="2691102" y="2806208"/>
                  </a:cubicBezTo>
                  <a:cubicBezTo>
                    <a:pt x="2399002" y="3251978"/>
                    <a:pt x="2010382" y="3380248"/>
                    <a:pt x="1767812" y="2929398"/>
                  </a:cubicBezTo>
                  <a:cubicBezTo>
                    <a:pt x="1606521" y="3156728"/>
                    <a:pt x="1428721" y="3277378"/>
                    <a:pt x="1263621" y="3277378"/>
                  </a:cubicBezTo>
                  <a:close/>
                  <a:moveTo>
                    <a:pt x="928341" y="3041158"/>
                  </a:moveTo>
                  <a:cubicBezTo>
                    <a:pt x="1178531" y="3405648"/>
                    <a:pt x="1490951" y="3274838"/>
                    <a:pt x="1771621" y="2902728"/>
                  </a:cubicBezTo>
                  <a:cubicBezTo>
                    <a:pt x="1859251" y="3053858"/>
                    <a:pt x="1959581" y="3168158"/>
                    <a:pt x="2089121" y="3187208"/>
                  </a:cubicBezTo>
                  <a:cubicBezTo>
                    <a:pt x="2305021" y="3235468"/>
                    <a:pt x="2494251" y="3032268"/>
                    <a:pt x="2703801" y="2783348"/>
                  </a:cubicBezTo>
                  <a:cubicBezTo>
                    <a:pt x="2785081" y="2971308"/>
                    <a:pt x="2900651" y="3084338"/>
                    <a:pt x="3035271" y="3109738"/>
                  </a:cubicBezTo>
                  <a:cubicBezTo>
                    <a:pt x="3181321" y="3144028"/>
                    <a:pt x="3304511" y="3048778"/>
                    <a:pt x="3454371" y="2944638"/>
                  </a:cubicBezTo>
                  <a:cubicBezTo>
                    <a:pt x="3536921" y="3071638"/>
                    <a:pt x="3642331" y="3150378"/>
                    <a:pt x="3759171" y="3171968"/>
                  </a:cubicBezTo>
                  <a:cubicBezTo>
                    <a:pt x="4700241" y="3377708"/>
                    <a:pt x="5213321" y="332248"/>
                    <a:pt x="4025871" y="596408"/>
                  </a:cubicBezTo>
                  <a:cubicBezTo>
                    <a:pt x="3929351" y="296688"/>
                    <a:pt x="3804891" y="43958"/>
                    <a:pt x="3604231" y="19828"/>
                  </a:cubicBezTo>
                  <a:cubicBezTo>
                    <a:pt x="3408651" y="-22082"/>
                    <a:pt x="3192751" y="150638"/>
                    <a:pt x="2997171" y="428768"/>
                  </a:cubicBezTo>
                  <a:cubicBezTo>
                    <a:pt x="2753331" y="-76692"/>
                    <a:pt x="2419321" y="42688"/>
                    <a:pt x="2084041" y="442738"/>
                  </a:cubicBezTo>
                  <a:cubicBezTo>
                    <a:pt x="1822421" y="-52562"/>
                    <a:pt x="1424911" y="149368"/>
                    <a:pt x="1127731" y="642128"/>
                  </a:cubicBezTo>
                  <a:cubicBezTo>
                    <a:pt x="881351" y="506238"/>
                    <a:pt x="654021" y="606568"/>
                    <a:pt x="431771" y="875808"/>
                  </a:cubicBezTo>
                  <a:cubicBezTo>
                    <a:pt x="74901" y="1310148"/>
                    <a:pt x="-86389" y="2185178"/>
                    <a:pt x="92681" y="2716038"/>
                  </a:cubicBezTo>
                  <a:cubicBezTo>
                    <a:pt x="232381" y="3173238"/>
                    <a:pt x="576551" y="3331988"/>
                    <a:pt x="928341" y="3041158"/>
                  </a:cubicBezTo>
                  <a:close/>
                </a:path>
              </a:pathLst>
            </a:custGeom>
            <a:solidFill>
              <a:srgbClr val="1C2011"/>
            </a:solidFill>
          </p:spPr>
        </p:sp>
      </p:grpSp>
      <p:sp>
        <p:nvSpPr>
          <p:cNvPr id="28" name="TextBox 28"/>
          <p:cNvSpPr txBox="1"/>
          <p:nvPr/>
        </p:nvSpPr>
        <p:spPr>
          <a:xfrm>
            <a:off x="2045449" y="1942083"/>
            <a:ext cx="7226912" cy="2439122"/>
          </a:xfrm>
          <a:prstGeom prst="rect">
            <a:avLst/>
          </a:prstGeom>
        </p:spPr>
        <p:txBody>
          <a:bodyPr lIns="0" tIns="0" rIns="0" bIns="0" rtlCol="0" anchor="t">
            <a:spAutoFit/>
          </a:bodyPr>
          <a:lstStyle/>
          <a:p>
            <a:pPr marL="0" lvl="0" indent="0" algn="l">
              <a:lnSpc>
                <a:spcPts val="9472"/>
              </a:lnSpc>
            </a:pPr>
            <a:r>
              <a:rPr lang="en-US" sz="9021">
                <a:solidFill>
                  <a:srgbClr val="1C2011"/>
                </a:solidFill>
                <a:latin typeface="Tropika"/>
                <a:ea typeface="Tropika"/>
                <a:cs typeface="Tropika"/>
                <a:sym typeface="Tropika"/>
              </a:rPr>
              <a:t>Tahap Desain Pembelajaran</a:t>
            </a:r>
          </a:p>
        </p:txBody>
      </p:sp>
      <p:sp>
        <p:nvSpPr>
          <p:cNvPr id="29" name="TextBox 29"/>
          <p:cNvSpPr txBox="1"/>
          <p:nvPr/>
        </p:nvSpPr>
        <p:spPr>
          <a:xfrm>
            <a:off x="2045449" y="4700111"/>
            <a:ext cx="5433281"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Membangun Fondasi Perencanaan</a:t>
            </a:r>
          </a:p>
        </p:txBody>
      </p:sp>
      <p:sp>
        <p:nvSpPr>
          <p:cNvPr id="30" name="TextBox 30"/>
          <p:cNvSpPr txBox="1"/>
          <p:nvPr/>
        </p:nvSpPr>
        <p:spPr>
          <a:xfrm>
            <a:off x="2740448" y="6311291"/>
            <a:ext cx="5198308"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Capaian Pembelajaran (CP)</a:t>
            </a:r>
          </a:p>
        </p:txBody>
      </p:sp>
      <p:sp>
        <p:nvSpPr>
          <p:cNvPr id="31" name="TextBox 31"/>
          <p:cNvSpPr txBox="1"/>
          <p:nvPr/>
        </p:nvSpPr>
        <p:spPr>
          <a:xfrm>
            <a:off x="9937481" y="6311291"/>
            <a:ext cx="6139101"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Topik kontekstual</a:t>
            </a:r>
          </a:p>
        </p:txBody>
      </p:sp>
      <p:sp>
        <p:nvSpPr>
          <p:cNvPr id="32" name="TextBox 32"/>
          <p:cNvSpPr txBox="1"/>
          <p:nvPr/>
        </p:nvSpPr>
        <p:spPr>
          <a:xfrm>
            <a:off x="2509107" y="7778825"/>
            <a:ext cx="6139101"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Tujuan Pembelajaran (TP)</a:t>
            </a:r>
          </a:p>
        </p:txBody>
      </p:sp>
      <p:sp>
        <p:nvSpPr>
          <p:cNvPr id="33" name="TextBox 33"/>
          <p:cNvSpPr txBox="1"/>
          <p:nvPr/>
        </p:nvSpPr>
        <p:spPr>
          <a:xfrm>
            <a:off x="9886844" y="7778825"/>
            <a:ext cx="6139101"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Kerangka Pembelajaran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3E6B"/>
        </a:solidFill>
        <a:effectLst/>
      </p:bgPr>
    </p:bg>
    <p:spTree>
      <p:nvGrpSpPr>
        <p:cNvPr id="1" name=""/>
        <p:cNvGrpSpPr/>
        <p:nvPr/>
      </p:nvGrpSpPr>
      <p:grpSpPr>
        <a:xfrm>
          <a:off x="0" y="0"/>
          <a:ext cx="0" cy="0"/>
          <a:chOff x="0" y="0"/>
          <a:chExt cx="0" cy="0"/>
        </a:xfrm>
      </p:grpSpPr>
      <p:sp>
        <p:nvSpPr>
          <p:cNvPr id="2" name="Freeform 2"/>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3" name="Freeform 3"/>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5" name="Freeform 5"/>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2993987">
            <a:off x="227914" y="-752735"/>
            <a:ext cx="4155776" cy="4432827"/>
          </a:xfrm>
          <a:custGeom>
            <a:avLst/>
            <a:gdLst/>
            <a:ahLst/>
            <a:cxnLst/>
            <a:rect l="l" t="t" r="r" b="b"/>
            <a:pathLst>
              <a:path w="4155776" h="4432827">
                <a:moveTo>
                  <a:pt x="0" y="0"/>
                </a:moveTo>
                <a:lnTo>
                  <a:pt x="4155776" y="0"/>
                </a:lnTo>
                <a:lnTo>
                  <a:pt x="4155776" y="4432827"/>
                </a:lnTo>
                <a:lnTo>
                  <a:pt x="0" y="4432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16854953" y="177650"/>
            <a:ext cx="808695" cy="1119300"/>
          </a:xfrm>
          <a:custGeom>
            <a:avLst/>
            <a:gdLst/>
            <a:ahLst/>
            <a:cxnLst/>
            <a:rect l="l" t="t" r="r" b="b"/>
            <a:pathLst>
              <a:path w="808695" h="1119300">
                <a:moveTo>
                  <a:pt x="0" y="0"/>
                </a:moveTo>
                <a:lnTo>
                  <a:pt x="808694" y="0"/>
                </a:lnTo>
                <a:lnTo>
                  <a:pt x="808694" y="1119301"/>
                </a:lnTo>
                <a:lnTo>
                  <a:pt x="0" y="11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3" name="Group 13"/>
          <p:cNvGrpSpPr/>
          <p:nvPr/>
        </p:nvGrpSpPr>
        <p:grpSpPr>
          <a:xfrm>
            <a:off x="9144000" y="6072416"/>
            <a:ext cx="7300141" cy="1134661"/>
            <a:chOff x="0" y="0"/>
            <a:chExt cx="1534971" cy="238581"/>
          </a:xfrm>
        </p:grpSpPr>
        <p:sp>
          <p:nvSpPr>
            <p:cNvPr id="14" name="Freeform 14"/>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5" name="TextBox 15"/>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a:off x="9144000" y="4562563"/>
            <a:ext cx="7300141" cy="1134661"/>
            <a:chOff x="0" y="0"/>
            <a:chExt cx="1534971" cy="238581"/>
          </a:xfrm>
        </p:grpSpPr>
        <p:sp>
          <p:nvSpPr>
            <p:cNvPr id="17" name="Freeform 17"/>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8" name="TextBox 18"/>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9"/>
          <p:cNvGrpSpPr/>
          <p:nvPr/>
        </p:nvGrpSpPr>
        <p:grpSpPr>
          <a:xfrm>
            <a:off x="9220152" y="7539950"/>
            <a:ext cx="7223988" cy="1134661"/>
            <a:chOff x="0" y="0"/>
            <a:chExt cx="1518958" cy="238581"/>
          </a:xfrm>
        </p:grpSpPr>
        <p:sp>
          <p:nvSpPr>
            <p:cNvPr id="20" name="Freeform 20"/>
            <p:cNvSpPr/>
            <p:nvPr/>
          </p:nvSpPr>
          <p:spPr>
            <a:xfrm>
              <a:off x="0" y="0"/>
              <a:ext cx="1518958" cy="238581"/>
            </a:xfrm>
            <a:custGeom>
              <a:avLst/>
              <a:gdLst/>
              <a:ahLst/>
              <a:cxnLst/>
              <a:rect l="l" t="t" r="r" b="b"/>
              <a:pathLst>
                <a:path w="1518958" h="238581">
                  <a:moveTo>
                    <a:pt x="54656" y="0"/>
                  </a:moveTo>
                  <a:lnTo>
                    <a:pt x="1464302" y="0"/>
                  </a:lnTo>
                  <a:cubicBezTo>
                    <a:pt x="1478798" y="0"/>
                    <a:pt x="1492700" y="5758"/>
                    <a:pt x="1502950" y="16009"/>
                  </a:cubicBezTo>
                  <a:cubicBezTo>
                    <a:pt x="1513200" y="26259"/>
                    <a:pt x="1518958" y="40161"/>
                    <a:pt x="1518958" y="54656"/>
                  </a:cubicBezTo>
                  <a:lnTo>
                    <a:pt x="1518958" y="183924"/>
                  </a:lnTo>
                  <a:cubicBezTo>
                    <a:pt x="1518958" y="198420"/>
                    <a:pt x="1513200" y="212322"/>
                    <a:pt x="1502950" y="222572"/>
                  </a:cubicBezTo>
                  <a:cubicBezTo>
                    <a:pt x="1492700" y="232822"/>
                    <a:pt x="1478798" y="238581"/>
                    <a:pt x="1464302" y="238581"/>
                  </a:cubicBezTo>
                  <a:lnTo>
                    <a:pt x="54656" y="238581"/>
                  </a:lnTo>
                  <a:cubicBezTo>
                    <a:pt x="40161" y="238581"/>
                    <a:pt x="26259" y="232822"/>
                    <a:pt x="16009" y="222572"/>
                  </a:cubicBezTo>
                  <a:cubicBezTo>
                    <a:pt x="5758" y="212322"/>
                    <a:pt x="0" y="198420"/>
                    <a:pt x="0" y="183924"/>
                  </a:cubicBezTo>
                  <a:lnTo>
                    <a:pt x="0" y="54656"/>
                  </a:lnTo>
                  <a:cubicBezTo>
                    <a:pt x="0" y="40161"/>
                    <a:pt x="5758" y="26259"/>
                    <a:pt x="16009" y="16009"/>
                  </a:cubicBezTo>
                  <a:cubicBezTo>
                    <a:pt x="26259" y="5758"/>
                    <a:pt x="40161" y="0"/>
                    <a:pt x="54656" y="0"/>
                  </a:cubicBezTo>
                  <a:close/>
                </a:path>
              </a:pathLst>
            </a:custGeom>
            <a:solidFill>
              <a:srgbClr val="FDE9A5"/>
            </a:solidFill>
            <a:ln w="38100" cap="rnd">
              <a:solidFill>
                <a:srgbClr val="281B40"/>
              </a:solidFill>
              <a:prstDash val="solid"/>
              <a:round/>
            </a:ln>
          </p:spPr>
        </p:sp>
        <p:sp>
          <p:nvSpPr>
            <p:cNvPr id="21" name="TextBox 21"/>
            <p:cNvSpPr txBox="1"/>
            <p:nvPr/>
          </p:nvSpPr>
          <p:spPr>
            <a:xfrm>
              <a:off x="0" y="-38100"/>
              <a:ext cx="1518958" cy="276681"/>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Freeform 22"/>
          <p:cNvSpPr/>
          <p:nvPr/>
        </p:nvSpPr>
        <p:spPr>
          <a:xfrm>
            <a:off x="9505902" y="1463679"/>
            <a:ext cx="4389697" cy="2765509"/>
          </a:xfrm>
          <a:custGeom>
            <a:avLst/>
            <a:gdLst/>
            <a:ahLst/>
            <a:cxnLst/>
            <a:rect l="l" t="t" r="r" b="b"/>
            <a:pathLst>
              <a:path w="4389697" h="2765509">
                <a:moveTo>
                  <a:pt x="0" y="0"/>
                </a:moveTo>
                <a:lnTo>
                  <a:pt x="4389697" y="0"/>
                </a:lnTo>
                <a:lnTo>
                  <a:pt x="4389697" y="2765509"/>
                </a:lnTo>
                <a:lnTo>
                  <a:pt x="0" y="276550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3" name="Freeform 23"/>
          <p:cNvSpPr/>
          <p:nvPr/>
        </p:nvSpPr>
        <p:spPr>
          <a:xfrm>
            <a:off x="14410244" y="1947063"/>
            <a:ext cx="1807466" cy="1948750"/>
          </a:xfrm>
          <a:custGeom>
            <a:avLst/>
            <a:gdLst/>
            <a:ahLst/>
            <a:cxnLst/>
            <a:rect l="l" t="t" r="r" b="b"/>
            <a:pathLst>
              <a:path w="1807466" h="1948750">
                <a:moveTo>
                  <a:pt x="0" y="0"/>
                </a:moveTo>
                <a:lnTo>
                  <a:pt x="1807465" y="0"/>
                </a:lnTo>
                <a:lnTo>
                  <a:pt x="1807465" y="1948750"/>
                </a:lnTo>
                <a:lnTo>
                  <a:pt x="0" y="1948750"/>
                </a:lnTo>
                <a:lnTo>
                  <a:pt x="0" y="0"/>
                </a:lnTo>
                <a:close/>
              </a:path>
            </a:pathLst>
          </a:custGeom>
          <a:blipFill>
            <a:blip r:embed="rId17"/>
            <a:stretch>
              <a:fillRect/>
            </a:stretch>
          </a:blipFill>
        </p:spPr>
      </p:sp>
      <p:sp>
        <p:nvSpPr>
          <p:cNvPr id="24" name="TextBox 24"/>
          <p:cNvSpPr txBox="1"/>
          <p:nvPr/>
        </p:nvSpPr>
        <p:spPr>
          <a:xfrm>
            <a:off x="1993240" y="1923033"/>
            <a:ext cx="7226912" cy="2175617"/>
          </a:xfrm>
          <a:prstGeom prst="rect">
            <a:avLst/>
          </a:prstGeom>
        </p:spPr>
        <p:txBody>
          <a:bodyPr lIns="0" tIns="0" rIns="0" bIns="0" rtlCol="0" anchor="t">
            <a:spAutoFit/>
          </a:bodyPr>
          <a:lstStyle/>
          <a:p>
            <a:pPr marL="0" lvl="0" indent="0" algn="l">
              <a:lnSpc>
                <a:spcPts val="8430"/>
              </a:lnSpc>
            </a:pPr>
            <a:r>
              <a:rPr lang="en-US" sz="8028">
                <a:solidFill>
                  <a:srgbClr val="1C2011"/>
                </a:solidFill>
                <a:latin typeface="Tropika"/>
                <a:ea typeface="Tropika"/>
                <a:cs typeface="Tropika"/>
                <a:sym typeface="Tropika"/>
              </a:rPr>
              <a:t>Tahap Pengalaman Belajar</a:t>
            </a:r>
          </a:p>
        </p:txBody>
      </p:sp>
      <p:sp>
        <p:nvSpPr>
          <p:cNvPr id="25" name="TextBox 25"/>
          <p:cNvSpPr txBox="1"/>
          <p:nvPr/>
        </p:nvSpPr>
        <p:spPr>
          <a:xfrm>
            <a:off x="1994568" y="4554452"/>
            <a:ext cx="6690068" cy="571616"/>
          </a:xfrm>
          <a:prstGeom prst="rect">
            <a:avLst/>
          </a:prstGeom>
        </p:spPr>
        <p:txBody>
          <a:bodyPr lIns="0" tIns="0" rIns="0" bIns="0" rtlCol="0" anchor="t">
            <a:spAutoFit/>
          </a:bodyPr>
          <a:lstStyle/>
          <a:p>
            <a:pPr marL="0" lvl="0" indent="0" algn="l">
              <a:lnSpc>
                <a:spcPts val="4579"/>
              </a:lnSpc>
              <a:spcBef>
                <a:spcPct val="0"/>
              </a:spcBef>
            </a:pPr>
            <a:r>
              <a:rPr lang="en-US" sz="3880">
                <a:solidFill>
                  <a:srgbClr val="1C2011"/>
                </a:solidFill>
                <a:latin typeface="Handelson Four"/>
                <a:ea typeface="Handelson Four"/>
                <a:cs typeface="Handelson Four"/>
                <a:sym typeface="Handelson Four"/>
              </a:rPr>
              <a:t>Memahami, Mengaplikasikan, Merefleksikan</a:t>
            </a:r>
          </a:p>
        </p:txBody>
      </p:sp>
      <p:sp>
        <p:nvSpPr>
          <p:cNvPr id="26" name="TextBox 26"/>
          <p:cNvSpPr txBox="1"/>
          <p:nvPr/>
        </p:nvSpPr>
        <p:spPr>
          <a:xfrm>
            <a:off x="9629864" y="6470379"/>
            <a:ext cx="6587846" cy="256101"/>
          </a:xfrm>
          <a:prstGeom prst="rect">
            <a:avLst/>
          </a:prstGeom>
        </p:spPr>
        <p:txBody>
          <a:bodyPr lIns="0" tIns="0" rIns="0" bIns="0" rtlCol="0" anchor="t">
            <a:spAutoFit/>
          </a:bodyPr>
          <a:lstStyle/>
          <a:p>
            <a:pPr marL="0" lvl="0" indent="0" algn="l">
              <a:lnSpc>
                <a:spcPts val="2086"/>
              </a:lnSpc>
            </a:pPr>
            <a:r>
              <a:rPr lang="en-US" sz="1669">
                <a:solidFill>
                  <a:srgbClr val="1C2011"/>
                </a:solidFill>
                <a:latin typeface="Glacial Indifference"/>
                <a:ea typeface="Glacial Indifference"/>
                <a:cs typeface="Glacial Indifference"/>
                <a:sym typeface="Glacial Indifference"/>
              </a:rPr>
              <a:t>Mengaplikasikan: Menggunakan pengetahuan dalam konteks nyata</a:t>
            </a:r>
          </a:p>
        </p:txBody>
      </p:sp>
      <p:sp>
        <p:nvSpPr>
          <p:cNvPr id="27" name="TextBox 27"/>
          <p:cNvSpPr txBox="1"/>
          <p:nvPr/>
        </p:nvSpPr>
        <p:spPr>
          <a:xfrm>
            <a:off x="9710214" y="4951708"/>
            <a:ext cx="6243865" cy="256101"/>
          </a:xfrm>
          <a:prstGeom prst="rect">
            <a:avLst/>
          </a:prstGeom>
        </p:spPr>
        <p:txBody>
          <a:bodyPr lIns="0" tIns="0" rIns="0" bIns="0" rtlCol="0" anchor="t">
            <a:spAutoFit/>
          </a:bodyPr>
          <a:lstStyle/>
          <a:p>
            <a:pPr marL="0" lvl="0" indent="0" algn="l">
              <a:lnSpc>
                <a:spcPts val="2086"/>
              </a:lnSpc>
            </a:pPr>
            <a:r>
              <a:rPr lang="en-US" sz="1669">
                <a:solidFill>
                  <a:srgbClr val="1C2011"/>
                </a:solidFill>
                <a:latin typeface="Glacial Indifference"/>
                <a:ea typeface="Glacial Indifference"/>
                <a:cs typeface="Glacial Indifference"/>
                <a:sym typeface="Glacial Indifference"/>
              </a:rPr>
              <a:t>Memahami: Membangun pemahaman konseptual yang mendalam</a:t>
            </a:r>
          </a:p>
        </p:txBody>
      </p:sp>
      <p:sp>
        <p:nvSpPr>
          <p:cNvPr id="28" name="TextBox 28"/>
          <p:cNvSpPr txBox="1"/>
          <p:nvPr/>
        </p:nvSpPr>
        <p:spPr>
          <a:xfrm>
            <a:off x="9629864" y="7927339"/>
            <a:ext cx="6460184" cy="256101"/>
          </a:xfrm>
          <a:prstGeom prst="rect">
            <a:avLst/>
          </a:prstGeom>
        </p:spPr>
        <p:txBody>
          <a:bodyPr lIns="0" tIns="0" rIns="0" bIns="0" rtlCol="0" anchor="t">
            <a:spAutoFit/>
          </a:bodyPr>
          <a:lstStyle/>
          <a:p>
            <a:pPr marL="0" lvl="0" indent="0" algn="l">
              <a:lnSpc>
                <a:spcPts val="2086"/>
              </a:lnSpc>
            </a:pPr>
            <a:r>
              <a:rPr lang="en-US" sz="1669">
                <a:solidFill>
                  <a:srgbClr val="1C2011"/>
                </a:solidFill>
                <a:latin typeface="Glacial Indifference"/>
                <a:ea typeface="Glacial Indifference"/>
                <a:cs typeface="Glacial Indifference"/>
                <a:sym typeface="Glacial Indifference"/>
              </a:rPr>
              <a:t>Merefleksikan: Mengolah pengalaman untuk pembelajaran lebih lanjut</a:t>
            </a:r>
          </a:p>
        </p:txBody>
      </p:sp>
      <p:sp>
        <p:nvSpPr>
          <p:cNvPr id="29" name="TextBox 29"/>
          <p:cNvSpPr txBox="1"/>
          <p:nvPr/>
        </p:nvSpPr>
        <p:spPr>
          <a:xfrm>
            <a:off x="1993240" y="5877240"/>
            <a:ext cx="6941585" cy="1027626"/>
          </a:xfrm>
          <a:prstGeom prst="rect">
            <a:avLst/>
          </a:prstGeom>
        </p:spPr>
        <p:txBody>
          <a:bodyPr lIns="0" tIns="0" rIns="0" bIns="0" rtlCol="0" anchor="t">
            <a:spAutoFit/>
          </a:bodyPr>
          <a:lstStyle/>
          <a:p>
            <a:pPr marL="0" lvl="0" indent="0" algn="l">
              <a:lnSpc>
                <a:spcPts val="2086"/>
              </a:lnSpc>
            </a:pPr>
            <a:r>
              <a:rPr lang="en-US" sz="1669">
                <a:solidFill>
                  <a:srgbClr val="1C2011"/>
                </a:solidFill>
                <a:latin typeface="Glacial Indifference"/>
                <a:ea typeface="Glacial Indifference"/>
                <a:cs typeface="Glacial Indifference"/>
                <a:sym typeface="Glacial Indifference"/>
              </a:rPr>
              <a:t>Tiga pengalaman belajar merupakan fondasi pembelajaran mendalam yang memastikan peserta didik tidak hanya menghafal, tetapi benar-benar memahami, mampu menerapkan pengetahuan, dan merefleksikan pengalaman belajar mereka.</a:t>
            </a:r>
          </a:p>
        </p:txBody>
      </p:sp>
      <p:sp>
        <p:nvSpPr>
          <p:cNvPr id="30" name="TextBox 30"/>
          <p:cNvSpPr txBox="1"/>
          <p:nvPr/>
        </p:nvSpPr>
        <p:spPr>
          <a:xfrm>
            <a:off x="10004955" y="1989763"/>
            <a:ext cx="3391592" cy="751650"/>
          </a:xfrm>
          <a:prstGeom prst="rect">
            <a:avLst/>
          </a:prstGeom>
        </p:spPr>
        <p:txBody>
          <a:bodyPr lIns="0" tIns="0" rIns="0" bIns="0" rtlCol="0" anchor="t">
            <a:spAutoFit/>
          </a:bodyPr>
          <a:lstStyle/>
          <a:p>
            <a:pPr marL="0" lvl="0" indent="0" algn="ctr">
              <a:lnSpc>
                <a:spcPts val="2034"/>
              </a:lnSpc>
            </a:pPr>
            <a:r>
              <a:rPr lang="en-US" sz="1627" b="1">
                <a:solidFill>
                  <a:srgbClr val="1C2011"/>
                </a:solidFill>
                <a:latin typeface="Glacial Indifference Bold"/>
                <a:ea typeface="Glacial Indifference Bold"/>
                <a:cs typeface="Glacial Indifference Bold"/>
                <a:sym typeface="Glacial Indifference Bold"/>
              </a:rPr>
              <a:t>Prinsip 3M: Berkesadaran (Mindful), Bermakna (Meaningful), Menggembirakan (Joyful)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A7C7"/>
        </a:solidFill>
        <a:effectLst/>
      </p:bgPr>
    </p:bg>
    <p:spTree>
      <p:nvGrpSpPr>
        <p:cNvPr id="1" name=""/>
        <p:cNvGrpSpPr/>
        <p:nvPr/>
      </p:nvGrpSpPr>
      <p:grpSpPr>
        <a:xfrm>
          <a:off x="0" y="0"/>
          <a:ext cx="0" cy="0"/>
          <a:chOff x="0" y="0"/>
          <a:chExt cx="0" cy="0"/>
        </a:xfrm>
      </p:grpSpPr>
      <p:sp>
        <p:nvSpPr>
          <p:cNvPr id="2" name="Freeform 2"/>
          <p:cNvSpPr/>
          <p:nvPr/>
        </p:nvSpPr>
        <p:spPr>
          <a:xfrm rot="-3408620">
            <a:off x="5395530" y="-808274"/>
            <a:ext cx="3209544" cy="4114800"/>
          </a:xfrm>
          <a:custGeom>
            <a:avLst/>
            <a:gdLst/>
            <a:ahLst/>
            <a:cxnLst/>
            <a:rect l="l" t="t" r="r" b="b"/>
            <a:pathLst>
              <a:path w="3209544" h="4114800">
                <a:moveTo>
                  <a:pt x="0" y="0"/>
                </a:moveTo>
                <a:lnTo>
                  <a:pt x="3209544" y="0"/>
                </a:lnTo>
                <a:lnTo>
                  <a:pt x="32095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0"/>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7070724">
            <a:off x="14863680" y="5532362"/>
            <a:ext cx="5287653" cy="5966322"/>
          </a:xfrm>
          <a:custGeom>
            <a:avLst/>
            <a:gdLst/>
            <a:ahLst/>
            <a:cxnLst/>
            <a:rect l="l" t="t" r="r" b="b"/>
            <a:pathLst>
              <a:path w="5287653" h="5966322">
                <a:moveTo>
                  <a:pt x="0" y="0"/>
                </a:moveTo>
                <a:lnTo>
                  <a:pt x="5287653" y="0"/>
                </a:lnTo>
                <a:lnTo>
                  <a:pt x="5287653" y="5966322"/>
                </a:lnTo>
                <a:lnTo>
                  <a:pt x="0" y="59663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4137201" y="-1572005"/>
            <a:ext cx="5190895" cy="5203905"/>
          </a:xfrm>
          <a:custGeom>
            <a:avLst/>
            <a:gdLst/>
            <a:ahLst/>
            <a:cxnLst/>
            <a:rect l="l" t="t" r="r" b="b"/>
            <a:pathLst>
              <a:path w="5190895" h="5203905">
                <a:moveTo>
                  <a:pt x="0" y="0"/>
                </a:moveTo>
                <a:lnTo>
                  <a:pt x="5190895" y="0"/>
                </a:lnTo>
                <a:lnTo>
                  <a:pt x="5190895" y="5203905"/>
                </a:lnTo>
                <a:lnTo>
                  <a:pt x="0" y="520390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7379035">
            <a:off x="568128" y="6332912"/>
            <a:ext cx="2954642" cy="5850777"/>
          </a:xfrm>
          <a:custGeom>
            <a:avLst/>
            <a:gdLst/>
            <a:ahLst/>
            <a:cxnLst/>
            <a:rect l="l" t="t" r="r" b="b"/>
            <a:pathLst>
              <a:path w="2954642" h="5850777">
                <a:moveTo>
                  <a:pt x="0" y="0"/>
                </a:moveTo>
                <a:lnTo>
                  <a:pt x="2954642" y="0"/>
                </a:lnTo>
                <a:lnTo>
                  <a:pt x="2954642" y="5850776"/>
                </a:lnTo>
                <a:lnTo>
                  <a:pt x="0" y="58507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rot="-5400000">
            <a:off x="5854340" y="6558205"/>
            <a:ext cx="3950208" cy="4114800"/>
          </a:xfrm>
          <a:custGeom>
            <a:avLst/>
            <a:gdLst/>
            <a:ahLst/>
            <a:cxnLst/>
            <a:rect l="l" t="t" r="r" b="b"/>
            <a:pathLst>
              <a:path w="3950208" h="4114800">
                <a:moveTo>
                  <a:pt x="0" y="0"/>
                </a:moveTo>
                <a:lnTo>
                  <a:pt x="3950208" y="0"/>
                </a:lnTo>
                <a:lnTo>
                  <a:pt x="3950208"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242879" y="678554"/>
            <a:ext cx="999817" cy="2416475"/>
          </a:xfrm>
          <a:custGeom>
            <a:avLst/>
            <a:gdLst/>
            <a:ahLst/>
            <a:cxnLst/>
            <a:rect l="l" t="t" r="r" b="b"/>
            <a:pathLst>
              <a:path w="999817" h="2416475">
                <a:moveTo>
                  <a:pt x="0" y="0"/>
                </a:moveTo>
                <a:lnTo>
                  <a:pt x="999817" y="0"/>
                </a:lnTo>
                <a:lnTo>
                  <a:pt x="999817" y="2416475"/>
                </a:lnTo>
                <a:lnTo>
                  <a:pt x="0" y="24164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2" name="Freeform 12"/>
          <p:cNvSpPr/>
          <p:nvPr/>
        </p:nvSpPr>
        <p:spPr>
          <a:xfrm>
            <a:off x="9863355" y="2174916"/>
            <a:ext cx="1214309" cy="1208238"/>
          </a:xfrm>
          <a:custGeom>
            <a:avLst/>
            <a:gdLst/>
            <a:ahLst/>
            <a:cxnLst/>
            <a:rect l="l" t="t" r="r" b="b"/>
            <a:pathLst>
              <a:path w="1214309" h="1208238">
                <a:moveTo>
                  <a:pt x="0" y="0"/>
                </a:moveTo>
                <a:lnTo>
                  <a:pt x="1214309" y="0"/>
                </a:lnTo>
                <a:lnTo>
                  <a:pt x="1214309" y="1208238"/>
                </a:lnTo>
                <a:lnTo>
                  <a:pt x="0" y="1208238"/>
                </a:lnTo>
                <a:lnTo>
                  <a:pt x="0" y="0"/>
                </a:lnTo>
                <a:close/>
              </a:path>
            </a:pathLst>
          </a:custGeom>
          <a:blipFill>
            <a:blip r:embed="rId15"/>
            <a:stretch>
              <a:fillRect/>
            </a:stretch>
          </a:blipFill>
        </p:spPr>
      </p:sp>
      <p:sp>
        <p:nvSpPr>
          <p:cNvPr id="13" name="Freeform 13"/>
          <p:cNvSpPr/>
          <p:nvPr/>
        </p:nvSpPr>
        <p:spPr>
          <a:xfrm>
            <a:off x="9886844" y="6902360"/>
            <a:ext cx="1214309" cy="1208238"/>
          </a:xfrm>
          <a:custGeom>
            <a:avLst/>
            <a:gdLst/>
            <a:ahLst/>
            <a:cxnLst/>
            <a:rect l="l" t="t" r="r" b="b"/>
            <a:pathLst>
              <a:path w="1214309" h="1208238">
                <a:moveTo>
                  <a:pt x="0" y="0"/>
                </a:moveTo>
                <a:lnTo>
                  <a:pt x="1214309" y="0"/>
                </a:lnTo>
                <a:lnTo>
                  <a:pt x="1214309" y="1208237"/>
                </a:lnTo>
                <a:lnTo>
                  <a:pt x="0" y="1208237"/>
                </a:lnTo>
                <a:lnTo>
                  <a:pt x="0" y="0"/>
                </a:lnTo>
                <a:close/>
              </a:path>
            </a:pathLst>
          </a:custGeom>
          <a:blipFill>
            <a:blip r:embed="rId16"/>
            <a:stretch>
              <a:fillRect/>
            </a:stretch>
          </a:blipFill>
        </p:spPr>
      </p:sp>
      <p:sp>
        <p:nvSpPr>
          <p:cNvPr id="14" name="Freeform 14"/>
          <p:cNvSpPr/>
          <p:nvPr/>
        </p:nvSpPr>
        <p:spPr>
          <a:xfrm>
            <a:off x="9783622" y="4434958"/>
            <a:ext cx="1294042" cy="1287572"/>
          </a:xfrm>
          <a:custGeom>
            <a:avLst/>
            <a:gdLst/>
            <a:ahLst/>
            <a:cxnLst/>
            <a:rect l="l" t="t" r="r" b="b"/>
            <a:pathLst>
              <a:path w="1294042" h="1287572">
                <a:moveTo>
                  <a:pt x="0" y="0"/>
                </a:moveTo>
                <a:lnTo>
                  <a:pt x="1294042" y="0"/>
                </a:lnTo>
                <a:lnTo>
                  <a:pt x="1294042" y="1287572"/>
                </a:lnTo>
                <a:lnTo>
                  <a:pt x="0" y="1287572"/>
                </a:lnTo>
                <a:lnTo>
                  <a:pt x="0" y="0"/>
                </a:lnTo>
                <a:close/>
              </a:path>
            </a:pathLst>
          </a:custGeom>
          <a:blipFill>
            <a:blip r:embed="rId17"/>
            <a:stretch>
              <a:fillRect/>
            </a:stretch>
          </a:blipFill>
        </p:spPr>
      </p:sp>
      <p:sp>
        <p:nvSpPr>
          <p:cNvPr id="15" name="TextBox 15"/>
          <p:cNvSpPr txBox="1"/>
          <p:nvPr/>
        </p:nvSpPr>
        <p:spPr>
          <a:xfrm>
            <a:off x="2045449" y="1894458"/>
            <a:ext cx="7226912" cy="2443912"/>
          </a:xfrm>
          <a:prstGeom prst="rect">
            <a:avLst/>
          </a:prstGeom>
        </p:spPr>
        <p:txBody>
          <a:bodyPr lIns="0" tIns="0" rIns="0" bIns="0" rtlCol="0" anchor="t">
            <a:spAutoFit/>
          </a:bodyPr>
          <a:lstStyle/>
          <a:p>
            <a:pPr marL="0" lvl="0" indent="0" algn="l">
              <a:lnSpc>
                <a:spcPts val="6346"/>
              </a:lnSpc>
            </a:pPr>
            <a:r>
              <a:rPr lang="en-US" sz="6044">
                <a:solidFill>
                  <a:srgbClr val="1C2011"/>
                </a:solidFill>
                <a:latin typeface="Tropika"/>
                <a:ea typeface="Tropika"/>
                <a:cs typeface="Tropika"/>
                <a:sym typeface="Tropika"/>
              </a:rPr>
              <a:t>Perencanaan Pembelajaran Mendalam - Tahap Asesmen</a:t>
            </a:r>
          </a:p>
        </p:txBody>
      </p:sp>
      <p:sp>
        <p:nvSpPr>
          <p:cNvPr id="16" name="TextBox 16"/>
          <p:cNvSpPr txBox="1"/>
          <p:nvPr/>
        </p:nvSpPr>
        <p:spPr>
          <a:xfrm>
            <a:off x="10104930" y="2441441"/>
            <a:ext cx="693059" cy="541980"/>
          </a:xfrm>
          <a:prstGeom prst="rect">
            <a:avLst/>
          </a:prstGeom>
        </p:spPr>
        <p:txBody>
          <a:bodyPr lIns="0" tIns="0" rIns="0" bIns="0" rtlCol="0" anchor="t">
            <a:spAutoFit/>
          </a:bodyPr>
          <a:lstStyle/>
          <a:p>
            <a:pPr marL="0" lvl="0" indent="0" algn="ctr">
              <a:lnSpc>
                <a:spcPts val="4147"/>
              </a:lnSpc>
            </a:pPr>
            <a:r>
              <a:rPr lang="en-US" sz="3950">
                <a:solidFill>
                  <a:srgbClr val="FFFBF0"/>
                </a:solidFill>
                <a:latin typeface="Tropika"/>
                <a:ea typeface="Tropika"/>
                <a:cs typeface="Tropika"/>
                <a:sym typeface="Tropika"/>
              </a:rPr>
              <a:t>1</a:t>
            </a:r>
          </a:p>
        </p:txBody>
      </p:sp>
      <p:sp>
        <p:nvSpPr>
          <p:cNvPr id="17" name="TextBox 17"/>
          <p:cNvSpPr txBox="1"/>
          <p:nvPr/>
        </p:nvSpPr>
        <p:spPr>
          <a:xfrm>
            <a:off x="10084113" y="4698878"/>
            <a:ext cx="693059" cy="541980"/>
          </a:xfrm>
          <a:prstGeom prst="rect">
            <a:avLst/>
          </a:prstGeom>
        </p:spPr>
        <p:txBody>
          <a:bodyPr lIns="0" tIns="0" rIns="0" bIns="0" rtlCol="0" anchor="t">
            <a:spAutoFit/>
          </a:bodyPr>
          <a:lstStyle/>
          <a:p>
            <a:pPr marL="0" lvl="0" indent="0" algn="ctr">
              <a:lnSpc>
                <a:spcPts val="4147"/>
              </a:lnSpc>
            </a:pPr>
            <a:r>
              <a:rPr lang="en-US" sz="3950">
                <a:solidFill>
                  <a:srgbClr val="1C2011"/>
                </a:solidFill>
                <a:latin typeface="Tropika"/>
                <a:ea typeface="Tropika"/>
                <a:cs typeface="Tropika"/>
                <a:sym typeface="Tropika"/>
              </a:rPr>
              <a:t>2</a:t>
            </a:r>
          </a:p>
        </p:txBody>
      </p:sp>
      <p:sp>
        <p:nvSpPr>
          <p:cNvPr id="18" name="TextBox 18"/>
          <p:cNvSpPr txBox="1"/>
          <p:nvPr/>
        </p:nvSpPr>
        <p:spPr>
          <a:xfrm>
            <a:off x="10147469" y="7166276"/>
            <a:ext cx="693059" cy="541980"/>
          </a:xfrm>
          <a:prstGeom prst="rect">
            <a:avLst/>
          </a:prstGeom>
        </p:spPr>
        <p:txBody>
          <a:bodyPr lIns="0" tIns="0" rIns="0" bIns="0" rtlCol="0" anchor="t">
            <a:spAutoFit/>
          </a:bodyPr>
          <a:lstStyle/>
          <a:p>
            <a:pPr marL="0" lvl="0" indent="0" algn="ctr">
              <a:lnSpc>
                <a:spcPts val="4147"/>
              </a:lnSpc>
            </a:pPr>
            <a:r>
              <a:rPr lang="en-US" sz="3950">
                <a:solidFill>
                  <a:srgbClr val="1C2011"/>
                </a:solidFill>
                <a:latin typeface="Tropika"/>
                <a:ea typeface="Tropika"/>
                <a:cs typeface="Tropika"/>
                <a:sym typeface="Tropika"/>
              </a:rPr>
              <a:t>3</a:t>
            </a:r>
          </a:p>
        </p:txBody>
      </p:sp>
      <p:sp>
        <p:nvSpPr>
          <p:cNvPr id="19" name="TextBox 19"/>
          <p:cNvSpPr txBox="1"/>
          <p:nvPr/>
        </p:nvSpPr>
        <p:spPr>
          <a:xfrm>
            <a:off x="2045449" y="4846412"/>
            <a:ext cx="5433281" cy="533671"/>
          </a:xfrm>
          <a:prstGeom prst="rect">
            <a:avLst/>
          </a:prstGeom>
        </p:spPr>
        <p:txBody>
          <a:bodyPr lIns="0" tIns="0" rIns="0" bIns="0" rtlCol="0" anchor="t">
            <a:spAutoFit/>
          </a:bodyPr>
          <a:lstStyle/>
          <a:p>
            <a:pPr marL="0" lvl="0" indent="0" algn="l">
              <a:lnSpc>
                <a:spcPts val="4120"/>
              </a:lnSpc>
              <a:spcBef>
                <a:spcPct val="0"/>
              </a:spcBef>
            </a:pPr>
            <a:r>
              <a:rPr lang="en-US" sz="3492">
                <a:solidFill>
                  <a:srgbClr val="1C2011"/>
                </a:solidFill>
                <a:latin typeface="Handelson Four"/>
                <a:ea typeface="Handelson Four"/>
                <a:cs typeface="Handelson Four"/>
                <a:sym typeface="Handelson Four"/>
              </a:rPr>
              <a:t>Tiga Jenis Asesmen dalam Pembelajaran</a:t>
            </a:r>
          </a:p>
        </p:txBody>
      </p:sp>
      <p:sp>
        <p:nvSpPr>
          <p:cNvPr id="20" name="TextBox 20"/>
          <p:cNvSpPr txBox="1"/>
          <p:nvPr/>
        </p:nvSpPr>
        <p:spPr>
          <a:xfrm>
            <a:off x="11340483" y="2188369"/>
            <a:ext cx="5078210" cy="533671"/>
          </a:xfrm>
          <a:prstGeom prst="rect">
            <a:avLst/>
          </a:prstGeom>
        </p:spPr>
        <p:txBody>
          <a:bodyPr lIns="0" tIns="0" rIns="0" bIns="0" rtlCol="0" anchor="t">
            <a:spAutoFit/>
          </a:bodyPr>
          <a:lstStyle/>
          <a:p>
            <a:pPr marL="0" lvl="0" indent="0" algn="l">
              <a:lnSpc>
                <a:spcPts val="4120"/>
              </a:lnSpc>
              <a:spcBef>
                <a:spcPct val="0"/>
              </a:spcBef>
            </a:pPr>
            <a:r>
              <a:rPr lang="en-US" sz="3492">
                <a:solidFill>
                  <a:srgbClr val="1C2011"/>
                </a:solidFill>
                <a:latin typeface="Handelson Four"/>
                <a:ea typeface="Handelson Four"/>
                <a:cs typeface="Handelson Four"/>
                <a:sym typeface="Handelson Four"/>
              </a:rPr>
              <a:t>Asesmen Awal</a:t>
            </a:r>
          </a:p>
        </p:txBody>
      </p:sp>
      <p:sp>
        <p:nvSpPr>
          <p:cNvPr id="21" name="TextBox 21"/>
          <p:cNvSpPr txBox="1"/>
          <p:nvPr/>
        </p:nvSpPr>
        <p:spPr>
          <a:xfrm>
            <a:off x="11340483" y="4508662"/>
            <a:ext cx="5078210" cy="533671"/>
          </a:xfrm>
          <a:prstGeom prst="rect">
            <a:avLst/>
          </a:prstGeom>
        </p:spPr>
        <p:txBody>
          <a:bodyPr lIns="0" tIns="0" rIns="0" bIns="0" rtlCol="0" anchor="t">
            <a:spAutoFit/>
          </a:bodyPr>
          <a:lstStyle/>
          <a:p>
            <a:pPr marL="0" lvl="0" indent="0" algn="l">
              <a:lnSpc>
                <a:spcPts val="4120"/>
              </a:lnSpc>
              <a:spcBef>
                <a:spcPct val="0"/>
              </a:spcBef>
            </a:pPr>
            <a:r>
              <a:rPr lang="en-US" sz="3492">
                <a:solidFill>
                  <a:srgbClr val="1C2011"/>
                </a:solidFill>
                <a:latin typeface="Handelson Four"/>
                <a:ea typeface="Handelson Four"/>
                <a:cs typeface="Handelson Four"/>
                <a:sym typeface="Handelson Four"/>
              </a:rPr>
              <a:t>Asesmen Proses</a:t>
            </a:r>
          </a:p>
        </p:txBody>
      </p:sp>
      <p:sp>
        <p:nvSpPr>
          <p:cNvPr id="22" name="TextBox 22"/>
          <p:cNvSpPr txBox="1"/>
          <p:nvPr/>
        </p:nvSpPr>
        <p:spPr>
          <a:xfrm>
            <a:off x="2045449" y="5903803"/>
            <a:ext cx="6941585" cy="1996094"/>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Tahap asesmen dalam perencanaan pembelajaran mendalam mencakup tiga jenis asesmen yang saling melengkapi. Asesmen awal membantu guru memahami kesiapan murid, asesmen proses memberikan umpan balik berkelanjutan, dan asesmen akhir mengukur pencapaian kompetensi secara holistik.</a:t>
            </a:r>
          </a:p>
        </p:txBody>
      </p:sp>
      <p:sp>
        <p:nvSpPr>
          <p:cNvPr id="23" name="TextBox 23"/>
          <p:cNvSpPr txBox="1"/>
          <p:nvPr/>
        </p:nvSpPr>
        <p:spPr>
          <a:xfrm>
            <a:off x="11340483" y="2851885"/>
            <a:ext cx="4844689"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Mengetahui kesiapan dan pengetahuan awal peserta didik sebelum pembelajaran dimulai.</a:t>
            </a:r>
          </a:p>
        </p:txBody>
      </p:sp>
      <p:sp>
        <p:nvSpPr>
          <p:cNvPr id="24" name="TextBox 24"/>
          <p:cNvSpPr txBox="1"/>
          <p:nvPr/>
        </p:nvSpPr>
        <p:spPr>
          <a:xfrm>
            <a:off x="11340483" y="5172179"/>
            <a:ext cx="5078210"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Memantau perkembangan belajar selama proses pembelajaran berlangsung.</a:t>
            </a:r>
          </a:p>
        </p:txBody>
      </p:sp>
      <p:sp>
        <p:nvSpPr>
          <p:cNvPr id="25" name="TextBox 25"/>
          <p:cNvSpPr txBox="1"/>
          <p:nvPr/>
        </p:nvSpPr>
        <p:spPr>
          <a:xfrm>
            <a:off x="11340483" y="6916491"/>
            <a:ext cx="5078210" cy="533671"/>
          </a:xfrm>
          <a:prstGeom prst="rect">
            <a:avLst/>
          </a:prstGeom>
        </p:spPr>
        <p:txBody>
          <a:bodyPr lIns="0" tIns="0" rIns="0" bIns="0" rtlCol="0" anchor="t">
            <a:spAutoFit/>
          </a:bodyPr>
          <a:lstStyle/>
          <a:p>
            <a:pPr marL="0" lvl="0" indent="0" algn="l">
              <a:lnSpc>
                <a:spcPts val="4120"/>
              </a:lnSpc>
              <a:spcBef>
                <a:spcPct val="0"/>
              </a:spcBef>
            </a:pPr>
            <a:r>
              <a:rPr lang="en-US" sz="3492">
                <a:solidFill>
                  <a:srgbClr val="1C2011"/>
                </a:solidFill>
                <a:latin typeface="Handelson Four"/>
                <a:ea typeface="Handelson Four"/>
                <a:cs typeface="Handelson Four"/>
                <a:sym typeface="Handelson Four"/>
              </a:rPr>
              <a:t>Asesmen Akhir</a:t>
            </a:r>
          </a:p>
        </p:txBody>
      </p:sp>
      <p:sp>
        <p:nvSpPr>
          <p:cNvPr id="26" name="TextBox 26"/>
          <p:cNvSpPr txBox="1"/>
          <p:nvPr/>
        </p:nvSpPr>
        <p:spPr>
          <a:xfrm>
            <a:off x="11340483" y="7580008"/>
            <a:ext cx="5078210"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Menilai pencapaian kompetensi dan tujuan pembelajaran di akhir materi.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C52FF"/>
        </a:solidFill>
        <a:effectLst/>
      </p:bgPr>
    </p:bg>
    <p:spTree>
      <p:nvGrpSpPr>
        <p:cNvPr id="1" name=""/>
        <p:cNvGrpSpPr/>
        <p:nvPr/>
      </p:nvGrpSpPr>
      <p:grpSpPr>
        <a:xfrm>
          <a:off x="0" y="0"/>
          <a:ext cx="0" cy="0"/>
          <a:chOff x="0" y="0"/>
          <a:chExt cx="0" cy="0"/>
        </a:xfrm>
      </p:grpSpPr>
      <p:sp>
        <p:nvSpPr>
          <p:cNvPr id="2" name="Freeform 2"/>
          <p:cNvSpPr/>
          <p:nvPr/>
        </p:nvSpPr>
        <p:spPr>
          <a:xfrm>
            <a:off x="5011153" y="-1307650"/>
            <a:ext cx="6074924" cy="5453537"/>
          </a:xfrm>
          <a:custGeom>
            <a:avLst/>
            <a:gdLst/>
            <a:ahLst/>
            <a:cxnLst/>
            <a:rect l="l" t="t" r="r" b="b"/>
            <a:pathLst>
              <a:path w="6074924" h="5453537">
                <a:moveTo>
                  <a:pt x="0" y="0"/>
                </a:moveTo>
                <a:lnTo>
                  <a:pt x="6074924" y="0"/>
                </a:lnTo>
                <a:lnTo>
                  <a:pt x="6074924" y="5453537"/>
                </a:lnTo>
                <a:lnTo>
                  <a:pt x="0" y="54535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5494" y="0"/>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4"/>
            <a:stretch>
              <a:fillRect/>
            </a:stretch>
          </a:blipFill>
        </p:spPr>
      </p:sp>
      <p:sp>
        <p:nvSpPr>
          <p:cNvPr id="4" name="Freeform 4"/>
          <p:cNvSpPr/>
          <p:nvPr/>
        </p:nvSpPr>
        <p:spPr>
          <a:xfrm>
            <a:off x="-473942" y="4885588"/>
            <a:ext cx="7298027" cy="6531734"/>
          </a:xfrm>
          <a:custGeom>
            <a:avLst/>
            <a:gdLst/>
            <a:ahLst/>
            <a:cxnLst/>
            <a:rect l="l" t="t" r="r" b="b"/>
            <a:pathLst>
              <a:path w="7298027" h="6531734">
                <a:moveTo>
                  <a:pt x="0" y="0"/>
                </a:moveTo>
                <a:lnTo>
                  <a:pt x="7298027" y="0"/>
                </a:lnTo>
                <a:lnTo>
                  <a:pt x="7298027" y="6531734"/>
                </a:lnTo>
                <a:lnTo>
                  <a:pt x="0" y="65317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1013290">
            <a:off x="11977272" y="7302522"/>
            <a:ext cx="6480000" cy="41148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2765361" y="-319999"/>
            <a:ext cx="5711792" cy="3712665"/>
          </a:xfrm>
          <a:custGeom>
            <a:avLst/>
            <a:gdLst/>
            <a:ahLst/>
            <a:cxnLst/>
            <a:rect l="l" t="t" r="r" b="b"/>
            <a:pathLst>
              <a:path w="5711792" h="3712665">
                <a:moveTo>
                  <a:pt x="0" y="0"/>
                </a:moveTo>
                <a:lnTo>
                  <a:pt x="5711791" y="0"/>
                </a:lnTo>
                <a:lnTo>
                  <a:pt x="5711791" y="3712664"/>
                </a:lnTo>
                <a:lnTo>
                  <a:pt x="0" y="371266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7" name="Group 7"/>
          <p:cNvGrpSpPr/>
          <p:nvPr/>
        </p:nvGrpSpPr>
        <p:grpSpPr>
          <a:xfrm>
            <a:off x="1391374" y="1028700"/>
            <a:ext cx="15505253" cy="8229600"/>
            <a:chOff x="0" y="0"/>
            <a:chExt cx="4083688" cy="2167467"/>
          </a:xfrm>
        </p:grpSpPr>
        <p:sp>
          <p:nvSpPr>
            <p:cNvPr id="8" name="Freeform 8"/>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9" name="TextBox 9"/>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Freeform 10"/>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Freeform 11"/>
          <p:cNvSpPr/>
          <p:nvPr/>
        </p:nvSpPr>
        <p:spPr>
          <a:xfrm rot="10014738">
            <a:off x="16795643" y="5575163"/>
            <a:ext cx="1612753" cy="2425192"/>
          </a:xfrm>
          <a:custGeom>
            <a:avLst/>
            <a:gdLst/>
            <a:ahLst/>
            <a:cxnLst/>
            <a:rect l="l" t="t" r="r" b="b"/>
            <a:pathLst>
              <a:path w="1612753" h="2425192">
                <a:moveTo>
                  <a:pt x="0" y="0"/>
                </a:moveTo>
                <a:lnTo>
                  <a:pt x="1612752" y="0"/>
                </a:lnTo>
                <a:lnTo>
                  <a:pt x="1612752" y="2425192"/>
                </a:lnTo>
                <a:lnTo>
                  <a:pt x="0" y="242519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2" name="Group 12"/>
          <p:cNvGrpSpPr/>
          <p:nvPr/>
        </p:nvGrpSpPr>
        <p:grpSpPr>
          <a:xfrm rot="-534791">
            <a:off x="831050" y="1596000"/>
            <a:ext cx="5794401" cy="7095000"/>
            <a:chOff x="0" y="0"/>
            <a:chExt cx="5185969" cy="6350000"/>
          </a:xfrm>
        </p:grpSpPr>
        <p:sp>
          <p:nvSpPr>
            <p:cNvPr id="13" name="Freeform 13"/>
            <p:cNvSpPr/>
            <p:nvPr/>
          </p:nvSpPr>
          <p:spPr>
            <a:xfrm>
              <a:off x="-16" y="16"/>
              <a:ext cx="5185981" cy="6349987"/>
            </a:xfrm>
            <a:custGeom>
              <a:avLst/>
              <a:gdLst/>
              <a:ahLst/>
              <a:cxnLst/>
              <a:rect l="l" t="t" r="r" b="b"/>
              <a:pathLst>
                <a:path w="5185981" h="6349987">
                  <a:moveTo>
                    <a:pt x="5097478" y="2468166"/>
                  </a:moveTo>
                  <a:cubicBezTo>
                    <a:pt x="4992843" y="3152797"/>
                    <a:pt x="4885452" y="3847030"/>
                    <a:pt x="4602915" y="4479350"/>
                  </a:cubicBezTo>
                  <a:cubicBezTo>
                    <a:pt x="4427388" y="4872174"/>
                    <a:pt x="4187676" y="5232829"/>
                    <a:pt x="3935759" y="5581634"/>
                  </a:cubicBezTo>
                  <a:cubicBezTo>
                    <a:pt x="3795678" y="5775601"/>
                    <a:pt x="3646541" y="5971130"/>
                    <a:pt x="3442973" y="6096860"/>
                  </a:cubicBezTo>
                  <a:cubicBezTo>
                    <a:pt x="3271079" y="6203019"/>
                    <a:pt x="3070876" y="6252689"/>
                    <a:pt x="2872807" y="6292555"/>
                  </a:cubicBezTo>
                  <a:cubicBezTo>
                    <a:pt x="2656081" y="6336179"/>
                    <a:pt x="2433082" y="6369961"/>
                    <a:pt x="2214578" y="6336319"/>
                  </a:cubicBezTo>
                  <a:cubicBezTo>
                    <a:pt x="1921323" y="6291170"/>
                    <a:pt x="1661163" y="6129169"/>
                    <a:pt x="1410275" y="5970762"/>
                  </a:cubicBezTo>
                  <a:cubicBezTo>
                    <a:pt x="1243244" y="5865288"/>
                    <a:pt x="1074906" y="5758812"/>
                    <a:pt x="932793" y="5621588"/>
                  </a:cubicBezTo>
                  <a:cubicBezTo>
                    <a:pt x="541506" y="5243789"/>
                    <a:pt x="395443" y="4684201"/>
                    <a:pt x="286947" y="4151220"/>
                  </a:cubicBezTo>
                  <a:cubicBezTo>
                    <a:pt x="196002" y="3704485"/>
                    <a:pt x="119548" y="3254791"/>
                    <a:pt x="57725" y="2803102"/>
                  </a:cubicBezTo>
                  <a:cubicBezTo>
                    <a:pt x="26495" y="2574934"/>
                    <a:pt x="9706" y="2327983"/>
                    <a:pt x="3508" y="2097757"/>
                  </a:cubicBezTo>
                  <a:cubicBezTo>
                    <a:pt x="-4607" y="1796183"/>
                    <a:pt x="-9903" y="1480918"/>
                    <a:pt x="122914" y="1210040"/>
                  </a:cubicBezTo>
                  <a:cubicBezTo>
                    <a:pt x="286757" y="875865"/>
                    <a:pt x="664836" y="659711"/>
                    <a:pt x="1035930" y="688057"/>
                  </a:cubicBezTo>
                  <a:cubicBezTo>
                    <a:pt x="1407036" y="716391"/>
                    <a:pt x="1747904" y="987447"/>
                    <a:pt x="1859105" y="1342628"/>
                  </a:cubicBezTo>
                  <a:cubicBezTo>
                    <a:pt x="1880035" y="1074302"/>
                    <a:pt x="1900457" y="807564"/>
                    <a:pt x="2032410" y="572982"/>
                  </a:cubicBezTo>
                  <a:cubicBezTo>
                    <a:pt x="2164363" y="338401"/>
                    <a:pt x="2371919" y="140128"/>
                    <a:pt x="2626439" y="52613"/>
                  </a:cubicBezTo>
                  <a:cubicBezTo>
                    <a:pt x="2831913" y="-18037"/>
                    <a:pt x="3058887" y="-13808"/>
                    <a:pt x="3268577" y="43088"/>
                  </a:cubicBezTo>
                  <a:cubicBezTo>
                    <a:pt x="3412493" y="82140"/>
                    <a:pt x="3552308" y="147190"/>
                    <a:pt x="3659038" y="251317"/>
                  </a:cubicBezTo>
                  <a:cubicBezTo>
                    <a:pt x="3882317" y="469160"/>
                    <a:pt x="3921522" y="808555"/>
                    <a:pt x="3947824" y="1119400"/>
                  </a:cubicBezTo>
                  <a:cubicBezTo>
                    <a:pt x="3986762" y="926373"/>
                    <a:pt x="4091829" y="711819"/>
                    <a:pt x="4262555" y="613711"/>
                  </a:cubicBezTo>
                  <a:cubicBezTo>
                    <a:pt x="4433281" y="515604"/>
                    <a:pt x="4656750" y="507234"/>
                    <a:pt x="4826130" y="607666"/>
                  </a:cubicBezTo>
                  <a:cubicBezTo>
                    <a:pt x="5059937" y="746299"/>
                    <a:pt x="5144049" y="1042044"/>
                    <a:pt x="5173729" y="1312249"/>
                  </a:cubicBezTo>
                  <a:cubicBezTo>
                    <a:pt x="5212604" y="1665995"/>
                    <a:pt x="5151250" y="2116350"/>
                    <a:pt x="5097478" y="2468166"/>
                  </a:cubicBezTo>
                  <a:close/>
                </a:path>
              </a:pathLst>
            </a:custGeom>
            <a:blipFill>
              <a:blip r:embed="rId15"/>
              <a:stretch>
                <a:fillRect t="-22594" b="-22594"/>
              </a:stretch>
            </a:blipFill>
            <a:ln w="38100" cap="sq">
              <a:solidFill>
                <a:srgbClr val="000000"/>
              </a:solidFill>
              <a:prstDash val="solid"/>
              <a:miter/>
            </a:ln>
          </p:spPr>
        </p:sp>
      </p:grpSp>
      <p:sp>
        <p:nvSpPr>
          <p:cNvPr id="14" name="TextBox 14"/>
          <p:cNvSpPr txBox="1"/>
          <p:nvPr/>
        </p:nvSpPr>
        <p:spPr>
          <a:xfrm>
            <a:off x="7680671" y="1649534"/>
            <a:ext cx="8548489" cy="756652"/>
          </a:xfrm>
          <a:prstGeom prst="rect">
            <a:avLst/>
          </a:prstGeom>
        </p:spPr>
        <p:txBody>
          <a:bodyPr lIns="0" tIns="0" rIns="0" bIns="0" rtlCol="0" anchor="t">
            <a:spAutoFit/>
          </a:bodyPr>
          <a:lstStyle/>
          <a:p>
            <a:pPr marL="0" lvl="0" indent="0" algn="l">
              <a:lnSpc>
                <a:spcPts val="5751"/>
              </a:lnSpc>
            </a:pPr>
            <a:r>
              <a:rPr lang="en-US" sz="5477">
                <a:solidFill>
                  <a:srgbClr val="1C2011"/>
                </a:solidFill>
                <a:latin typeface="Tropika"/>
                <a:ea typeface="Tropika"/>
                <a:cs typeface="Tropika"/>
                <a:sym typeface="Tropika"/>
              </a:rPr>
              <a:t>Langkah-langkah Pembelajaran</a:t>
            </a:r>
          </a:p>
        </p:txBody>
      </p:sp>
      <p:sp>
        <p:nvSpPr>
          <p:cNvPr id="15" name="TextBox 15"/>
          <p:cNvSpPr txBox="1"/>
          <p:nvPr/>
        </p:nvSpPr>
        <p:spPr>
          <a:xfrm>
            <a:off x="7680671" y="3402190"/>
            <a:ext cx="5433281"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Fase Pendahuluan</a:t>
            </a:r>
          </a:p>
        </p:txBody>
      </p:sp>
      <p:sp>
        <p:nvSpPr>
          <p:cNvPr id="16" name="TextBox 16"/>
          <p:cNvSpPr txBox="1"/>
          <p:nvPr/>
        </p:nvSpPr>
        <p:spPr>
          <a:xfrm>
            <a:off x="7680671" y="4202343"/>
            <a:ext cx="8154227" cy="550802"/>
          </a:xfrm>
          <a:prstGeom prst="rect">
            <a:avLst/>
          </a:prstGeom>
        </p:spPr>
        <p:txBody>
          <a:bodyPr lIns="0" tIns="0" rIns="0" bIns="0" rtlCol="0" anchor="t">
            <a:spAutoFit/>
          </a:bodyPr>
          <a:lstStyle/>
          <a:p>
            <a:pPr marL="0" lvl="0" indent="0" algn="l">
              <a:lnSpc>
                <a:spcPts val="2199"/>
              </a:lnSpc>
            </a:pPr>
            <a:r>
              <a:rPr lang="en-US" sz="1759">
                <a:solidFill>
                  <a:srgbClr val="1C2011"/>
                </a:solidFill>
                <a:latin typeface="Glacial Indifference"/>
                <a:ea typeface="Glacial Indifference"/>
                <a:cs typeface="Glacial Indifference"/>
                <a:sym typeface="Glacial Indifference"/>
              </a:rPr>
              <a:t>Fase pendahuluan merupakan tahap awal yang penting untuk mempersiapkan peserta didik memasuki proses pembelajaran yang bermakna.</a:t>
            </a:r>
          </a:p>
        </p:txBody>
      </p:sp>
      <p:sp>
        <p:nvSpPr>
          <p:cNvPr id="17" name="TextBox 17"/>
          <p:cNvSpPr txBox="1"/>
          <p:nvPr/>
        </p:nvSpPr>
        <p:spPr>
          <a:xfrm>
            <a:off x="7680671" y="7210327"/>
            <a:ext cx="8154227" cy="550802"/>
          </a:xfrm>
          <a:prstGeom prst="rect">
            <a:avLst/>
          </a:prstGeom>
        </p:spPr>
        <p:txBody>
          <a:bodyPr lIns="0" tIns="0" rIns="0" bIns="0" rtlCol="0" anchor="t">
            <a:spAutoFit/>
          </a:bodyPr>
          <a:lstStyle/>
          <a:p>
            <a:pPr marL="0" lvl="0" indent="0" algn="l">
              <a:lnSpc>
                <a:spcPts val="2199"/>
              </a:lnSpc>
            </a:pPr>
            <a:r>
              <a:rPr lang="en-US" sz="1759">
                <a:solidFill>
                  <a:srgbClr val="1C2011"/>
                </a:solidFill>
                <a:latin typeface="Glacial Indifference"/>
                <a:ea typeface="Glacial Indifference"/>
                <a:cs typeface="Glacial Indifference"/>
                <a:sym typeface="Glacial Indifference"/>
              </a:rPr>
              <a:t>Pendahuluan yang baik akan membangun minat belajar, mengaktifkan pengetahuan awal, dan menyiapkan mental peserta didik untuk pembelajaran mendalam.</a:t>
            </a:r>
          </a:p>
        </p:txBody>
      </p:sp>
      <p:sp>
        <p:nvSpPr>
          <p:cNvPr id="18" name="TextBox 18"/>
          <p:cNvSpPr txBox="1"/>
          <p:nvPr/>
        </p:nvSpPr>
        <p:spPr>
          <a:xfrm>
            <a:off x="7680671" y="5414539"/>
            <a:ext cx="8154227" cy="1103252"/>
          </a:xfrm>
          <a:prstGeom prst="rect">
            <a:avLst/>
          </a:prstGeom>
        </p:spPr>
        <p:txBody>
          <a:bodyPr lIns="0" tIns="0" rIns="0" bIns="0" rtlCol="0" anchor="t">
            <a:spAutoFit/>
          </a:bodyPr>
          <a:lstStyle/>
          <a:p>
            <a:pPr marL="0" lvl="0" indent="0" algn="l">
              <a:lnSpc>
                <a:spcPts val="2199"/>
              </a:lnSpc>
            </a:pPr>
            <a:r>
              <a:rPr lang="en-US" sz="1759">
                <a:solidFill>
                  <a:srgbClr val="1C2011"/>
                </a:solidFill>
                <a:latin typeface="Glacial Indifference"/>
                <a:ea typeface="Glacial Indifference"/>
                <a:cs typeface="Glacial Indifference"/>
                <a:sym typeface="Glacial Indifference"/>
              </a:rPr>
              <a:t>Apersepsi untuk membangkitkan minat</a:t>
            </a:r>
          </a:p>
          <a:p>
            <a:pPr marL="0" lvl="0" indent="0" algn="l">
              <a:lnSpc>
                <a:spcPts val="2199"/>
              </a:lnSpc>
            </a:pPr>
            <a:r>
              <a:rPr lang="en-US" sz="1759">
                <a:solidFill>
                  <a:srgbClr val="1C2011"/>
                </a:solidFill>
                <a:latin typeface="Glacial Indifference"/>
                <a:ea typeface="Glacial Indifference"/>
                <a:cs typeface="Glacial Indifference"/>
                <a:sym typeface="Glacial Indifference"/>
              </a:rPr>
              <a:t>Menyampaikan tujuan pembelajaran</a:t>
            </a:r>
          </a:p>
          <a:p>
            <a:pPr marL="0" lvl="0" indent="0" algn="l">
              <a:lnSpc>
                <a:spcPts val="2199"/>
              </a:lnSpc>
            </a:pPr>
            <a:r>
              <a:rPr lang="en-US" sz="1759">
                <a:solidFill>
                  <a:srgbClr val="1C2011"/>
                </a:solidFill>
                <a:latin typeface="Glacial Indifference"/>
                <a:ea typeface="Glacial Indifference"/>
                <a:cs typeface="Glacial Indifference"/>
                <a:sym typeface="Glacial Indifference"/>
              </a:rPr>
              <a:t>Melakukan asesmen awal</a:t>
            </a:r>
          </a:p>
          <a:p>
            <a:pPr marL="0" lvl="0" indent="0" algn="l">
              <a:lnSpc>
                <a:spcPts val="2199"/>
              </a:lnSpc>
            </a:pPr>
            <a:r>
              <a:rPr lang="en-US" sz="1759">
                <a:solidFill>
                  <a:srgbClr val="1C2011"/>
                </a:solidFill>
                <a:latin typeface="Glacial Indifference"/>
                <a:ea typeface="Glacial Indifference"/>
                <a:cs typeface="Glacial Indifference"/>
                <a:sym typeface="Glacial Indifference"/>
              </a:rPr>
              <a:t>Mengajukan pertanyaan pemantik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3E6B"/>
        </a:solidFill>
        <a:effectLst/>
      </p:bgPr>
    </p:bg>
    <p:spTree>
      <p:nvGrpSpPr>
        <p:cNvPr id="1" name=""/>
        <p:cNvGrpSpPr/>
        <p:nvPr/>
      </p:nvGrpSpPr>
      <p:grpSpPr>
        <a:xfrm>
          <a:off x="0" y="0"/>
          <a:ext cx="0" cy="0"/>
          <a:chOff x="0" y="0"/>
          <a:chExt cx="0" cy="0"/>
        </a:xfrm>
      </p:grpSpPr>
      <p:sp>
        <p:nvSpPr>
          <p:cNvPr id="2" name="Freeform 2"/>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3" name="Freeform 3"/>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5" name="Freeform 5"/>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2993987">
            <a:off x="227914" y="-752735"/>
            <a:ext cx="4155776" cy="4432827"/>
          </a:xfrm>
          <a:custGeom>
            <a:avLst/>
            <a:gdLst/>
            <a:ahLst/>
            <a:cxnLst/>
            <a:rect l="l" t="t" r="r" b="b"/>
            <a:pathLst>
              <a:path w="4155776" h="4432827">
                <a:moveTo>
                  <a:pt x="0" y="0"/>
                </a:moveTo>
                <a:lnTo>
                  <a:pt x="4155776" y="0"/>
                </a:lnTo>
                <a:lnTo>
                  <a:pt x="4155776" y="4432827"/>
                </a:lnTo>
                <a:lnTo>
                  <a:pt x="0" y="4432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16854953" y="177650"/>
            <a:ext cx="808695" cy="1119300"/>
          </a:xfrm>
          <a:custGeom>
            <a:avLst/>
            <a:gdLst/>
            <a:ahLst/>
            <a:cxnLst/>
            <a:rect l="l" t="t" r="r" b="b"/>
            <a:pathLst>
              <a:path w="808695" h="1119300">
                <a:moveTo>
                  <a:pt x="0" y="0"/>
                </a:moveTo>
                <a:lnTo>
                  <a:pt x="808694" y="0"/>
                </a:lnTo>
                <a:lnTo>
                  <a:pt x="808694" y="1119301"/>
                </a:lnTo>
                <a:lnTo>
                  <a:pt x="0" y="11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3" name="Group 13"/>
          <p:cNvGrpSpPr/>
          <p:nvPr/>
        </p:nvGrpSpPr>
        <p:grpSpPr>
          <a:xfrm>
            <a:off x="9144000" y="6072416"/>
            <a:ext cx="7300141" cy="1134661"/>
            <a:chOff x="0" y="0"/>
            <a:chExt cx="1534971" cy="238581"/>
          </a:xfrm>
        </p:grpSpPr>
        <p:sp>
          <p:nvSpPr>
            <p:cNvPr id="14" name="Freeform 14"/>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5" name="TextBox 15"/>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a:off x="9144000" y="4562563"/>
            <a:ext cx="7300141" cy="1134661"/>
            <a:chOff x="0" y="0"/>
            <a:chExt cx="1534971" cy="238581"/>
          </a:xfrm>
        </p:grpSpPr>
        <p:sp>
          <p:nvSpPr>
            <p:cNvPr id="17" name="Freeform 17"/>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8" name="TextBox 18"/>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9"/>
          <p:cNvGrpSpPr/>
          <p:nvPr/>
        </p:nvGrpSpPr>
        <p:grpSpPr>
          <a:xfrm>
            <a:off x="9220152" y="7539950"/>
            <a:ext cx="7223988" cy="1134661"/>
            <a:chOff x="0" y="0"/>
            <a:chExt cx="1518958" cy="238581"/>
          </a:xfrm>
        </p:grpSpPr>
        <p:sp>
          <p:nvSpPr>
            <p:cNvPr id="20" name="Freeform 20"/>
            <p:cNvSpPr/>
            <p:nvPr/>
          </p:nvSpPr>
          <p:spPr>
            <a:xfrm>
              <a:off x="0" y="0"/>
              <a:ext cx="1518958" cy="238581"/>
            </a:xfrm>
            <a:custGeom>
              <a:avLst/>
              <a:gdLst/>
              <a:ahLst/>
              <a:cxnLst/>
              <a:rect l="l" t="t" r="r" b="b"/>
              <a:pathLst>
                <a:path w="1518958" h="238581">
                  <a:moveTo>
                    <a:pt x="54656" y="0"/>
                  </a:moveTo>
                  <a:lnTo>
                    <a:pt x="1464302" y="0"/>
                  </a:lnTo>
                  <a:cubicBezTo>
                    <a:pt x="1478798" y="0"/>
                    <a:pt x="1492700" y="5758"/>
                    <a:pt x="1502950" y="16009"/>
                  </a:cubicBezTo>
                  <a:cubicBezTo>
                    <a:pt x="1513200" y="26259"/>
                    <a:pt x="1518958" y="40161"/>
                    <a:pt x="1518958" y="54656"/>
                  </a:cubicBezTo>
                  <a:lnTo>
                    <a:pt x="1518958" y="183924"/>
                  </a:lnTo>
                  <a:cubicBezTo>
                    <a:pt x="1518958" y="198420"/>
                    <a:pt x="1513200" y="212322"/>
                    <a:pt x="1502950" y="222572"/>
                  </a:cubicBezTo>
                  <a:cubicBezTo>
                    <a:pt x="1492700" y="232822"/>
                    <a:pt x="1478798" y="238581"/>
                    <a:pt x="1464302" y="238581"/>
                  </a:cubicBezTo>
                  <a:lnTo>
                    <a:pt x="54656" y="238581"/>
                  </a:lnTo>
                  <a:cubicBezTo>
                    <a:pt x="40161" y="238581"/>
                    <a:pt x="26259" y="232822"/>
                    <a:pt x="16009" y="222572"/>
                  </a:cubicBezTo>
                  <a:cubicBezTo>
                    <a:pt x="5758" y="212322"/>
                    <a:pt x="0" y="198420"/>
                    <a:pt x="0" y="183924"/>
                  </a:cubicBezTo>
                  <a:lnTo>
                    <a:pt x="0" y="54656"/>
                  </a:lnTo>
                  <a:cubicBezTo>
                    <a:pt x="0" y="40161"/>
                    <a:pt x="5758" y="26259"/>
                    <a:pt x="16009" y="16009"/>
                  </a:cubicBezTo>
                  <a:cubicBezTo>
                    <a:pt x="26259" y="5758"/>
                    <a:pt x="40161" y="0"/>
                    <a:pt x="54656" y="0"/>
                  </a:cubicBezTo>
                  <a:close/>
                </a:path>
              </a:pathLst>
            </a:custGeom>
            <a:solidFill>
              <a:srgbClr val="FDE9A5"/>
            </a:solidFill>
            <a:ln w="38100" cap="rnd">
              <a:solidFill>
                <a:srgbClr val="281B40"/>
              </a:solidFill>
              <a:prstDash val="solid"/>
              <a:round/>
            </a:ln>
          </p:spPr>
        </p:sp>
        <p:sp>
          <p:nvSpPr>
            <p:cNvPr id="21" name="TextBox 21"/>
            <p:cNvSpPr txBox="1"/>
            <p:nvPr/>
          </p:nvSpPr>
          <p:spPr>
            <a:xfrm>
              <a:off x="0" y="-38100"/>
              <a:ext cx="1518958" cy="276681"/>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Freeform 22"/>
          <p:cNvSpPr/>
          <p:nvPr/>
        </p:nvSpPr>
        <p:spPr>
          <a:xfrm>
            <a:off x="9505902" y="1463679"/>
            <a:ext cx="4389697" cy="2765509"/>
          </a:xfrm>
          <a:custGeom>
            <a:avLst/>
            <a:gdLst/>
            <a:ahLst/>
            <a:cxnLst/>
            <a:rect l="l" t="t" r="r" b="b"/>
            <a:pathLst>
              <a:path w="4389697" h="2765509">
                <a:moveTo>
                  <a:pt x="0" y="0"/>
                </a:moveTo>
                <a:lnTo>
                  <a:pt x="4389697" y="0"/>
                </a:lnTo>
                <a:lnTo>
                  <a:pt x="4389697" y="2765509"/>
                </a:lnTo>
                <a:lnTo>
                  <a:pt x="0" y="276550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3" name="Freeform 23"/>
          <p:cNvSpPr/>
          <p:nvPr/>
        </p:nvSpPr>
        <p:spPr>
          <a:xfrm>
            <a:off x="14410244" y="1947063"/>
            <a:ext cx="1807466" cy="1948750"/>
          </a:xfrm>
          <a:custGeom>
            <a:avLst/>
            <a:gdLst/>
            <a:ahLst/>
            <a:cxnLst/>
            <a:rect l="l" t="t" r="r" b="b"/>
            <a:pathLst>
              <a:path w="1807466" h="1948750">
                <a:moveTo>
                  <a:pt x="0" y="0"/>
                </a:moveTo>
                <a:lnTo>
                  <a:pt x="1807465" y="0"/>
                </a:lnTo>
                <a:lnTo>
                  <a:pt x="1807465" y="1948750"/>
                </a:lnTo>
                <a:lnTo>
                  <a:pt x="0" y="1948750"/>
                </a:lnTo>
                <a:lnTo>
                  <a:pt x="0" y="0"/>
                </a:lnTo>
                <a:close/>
              </a:path>
            </a:pathLst>
          </a:custGeom>
          <a:blipFill>
            <a:blip r:embed="rId17"/>
            <a:stretch>
              <a:fillRect/>
            </a:stretch>
          </a:blipFill>
        </p:spPr>
      </p:sp>
      <p:sp>
        <p:nvSpPr>
          <p:cNvPr id="24" name="TextBox 24"/>
          <p:cNvSpPr txBox="1"/>
          <p:nvPr/>
        </p:nvSpPr>
        <p:spPr>
          <a:xfrm>
            <a:off x="1993240" y="1942083"/>
            <a:ext cx="7226912" cy="2439122"/>
          </a:xfrm>
          <a:prstGeom prst="rect">
            <a:avLst/>
          </a:prstGeom>
        </p:spPr>
        <p:txBody>
          <a:bodyPr lIns="0" tIns="0" rIns="0" bIns="0" rtlCol="0" anchor="t">
            <a:spAutoFit/>
          </a:bodyPr>
          <a:lstStyle/>
          <a:p>
            <a:pPr marL="0" lvl="0" indent="0" algn="l">
              <a:lnSpc>
                <a:spcPts val="9472"/>
              </a:lnSpc>
            </a:pPr>
            <a:r>
              <a:rPr lang="en-US" sz="9021">
                <a:solidFill>
                  <a:srgbClr val="1C2011"/>
                </a:solidFill>
                <a:latin typeface="Tropika"/>
                <a:ea typeface="Tropika"/>
                <a:cs typeface="Tropika"/>
                <a:sym typeface="Tropika"/>
              </a:rPr>
              <a:t>Kegiatan Inti Pembelajaran</a:t>
            </a:r>
          </a:p>
        </p:txBody>
      </p:sp>
      <p:sp>
        <p:nvSpPr>
          <p:cNvPr id="25" name="TextBox 25"/>
          <p:cNvSpPr txBox="1"/>
          <p:nvPr/>
        </p:nvSpPr>
        <p:spPr>
          <a:xfrm>
            <a:off x="1994568" y="4554452"/>
            <a:ext cx="6690068" cy="1142893"/>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Fokus pada Murid dengan HOTS dan Prinsip 3M</a:t>
            </a:r>
          </a:p>
        </p:txBody>
      </p:sp>
      <p:sp>
        <p:nvSpPr>
          <p:cNvPr id="26" name="TextBox 26"/>
          <p:cNvSpPr txBox="1"/>
          <p:nvPr/>
        </p:nvSpPr>
        <p:spPr>
          <a:xfrm>
            <a:off x="9629864" y="6460854"/>
            <a:ext cx="6587846" cy="311531"/>
          </a:xfrm>
          <a:prstGeom prst="rect">
            <a:avLst/>
          </a:prstGeom>
        </p:spPr>
        <p:txBody>
          <a:bodyPr lIns="0" tIns="0" rIns="0" bIns="0" rtlCol="0" anchor="t">
            <a:spAutoFit/>
          </a:bodyPr>
          <a:lstStyle/>
          <a:p>
            <a:pPr marL="0" lvl="0" indent="0" algn="l">
              <a:lnSpc>
                <a:spcPts val="2425"/>
              </a:lnSpc>
            </a:pPr>
            <a:r>
              <a:rPr lang="en-US" sz="1940">
                <a:solidFill>
                  <a:srgbClr val="1C2011"/>
                </a:solidFill>
                <a:latin typeface="Glacial Indifference"/>
                <a:ea typeface="Glacial Indifference"/>
                <a:cs typeface="Glacial Indifference"/>
                <a:sym typeface="Glacial Indifference"/>
              </a:rPr>
              <a:t>Terapkan prinsip Mindful, Meaningful, Joyful</a:t>
            </a:r>
          </a:p>
        </p:txBody>
      </p:sp>
      <p:sp>
        <p:nvSpPr>
          <p:cNvPr id="27" name="TextBox 27"/>
          <p:cNvSpPr txBox="1"/>
          <p:nvPr/>
        </p:nvSpPr>
        <p:spPr>
          <a:xfrm>
            <a:off x="9710214" y="4942183"/>
            <a:ext cx="6243865" cy="311531"/>
          </a:xfrm>
          <a:prstGeom prst="rect">
            <a:avLst/>
          </a:prstGeom>
        </p:spPr>
        <p:txBody>
          <a:bodyPr lIns="0" tIns="0" rIns="0" bIns="0" rtlCol="0" anchor="t">
            <a:spAutoFit/>
          </a:bodyPr>
          <a:lstStyle/>
          <a:p>
            <a:pPr marL="0" lvl="0" indent="0" algn="l">
              <a:lnSpc>
                <a:spcPts val="2425"/>
              </a:lnSpc>
            </a:pPr>
            <a:r>
              <a:rPr lang="en-US" sz="1940">
                <a:solidFill>
                  <a:srgbClr val="1C2011"/>
                </a:solidFill>
                <a:latin typeface="Glacial Indifference"/>
                <a:ea typeface="Glacial Indifference"/>
                <a:cs typeface="Glacial Indifference"/>
                <a:sym typeface="Glacial Indifference"/>
              </a:rPr>
              <a:t>Fokus pada murid dengan pertanyaan pemantik</a:t>
            </a:r>
          </a:p>
        </p:txBody>
      </p:sp>
      <p:sp>
        <p:nvSpPr>
          <p:cNvPr id="28" name="TextBox 28"/>
          <p:cNvSpPr txBox="1"/>
          <p:nvPr/>
        </p:nvSpPr>
        <p:spPr>
          <a:xfrm>
            <a:off x="9629864" y="7917814"/>
            <a:ext cx="6460184" cy="311531"/>
          </a:xfrm>
          <a:prstGeom prst="rect">
            <a:avLst/>
          </a:prstGeom>
        </p:spPr>
        <p:txBody>
          <a:bodyPr lIns="0" tIns="0" rIns="0" bIns="0" rtlCol="0" anchor="t">
            <a:spAutoFit/>
          </a:bodyPr>
          <a:lstStyle/>
          <a:p>
            <a:pPr marL="0" lvl="0" indent="0" algn="l">
              <a:lnSpc>
                <a:spcPts val="2425"/>
              </a:lnSpc>
            </a:pPr>
            <a:r>
              <a:rPr lang="en-US" sz="1940">
                <a:solidFill>
                  <a:srgbClr val="1C2011"/>
                </a:solidFill>
                <a:latin typeface="Glacial Indifference"/>
                <a:ea typeface="Glacial Indifference"/>
                <a:cs typeface="Glacial Indifference"/>
                <a:sym typeface="Glacial Indifference"/>
              </a:rPr>
              <a:t>Integrasi literasi, numerasi, dan penguatan karakter</a:t>
            </a:r>
          </a:p>
        </p:txBody>
      </p:sp>
      <p:sp>
        <p:nvSpPr>
          <p:cNvPr id="29" name="TextBox 29"/>
          <p:cNvSpPr txBox="1"/>
          <p:nvPr/>
        </p:nvSpPr>
        <p:spPr>
          <a:xfrm>
            <a:off x="1993240" y="5867715"/>
            <a:ext cx="6941585" cy="1225931"/>
          </a:xfrm>
          <a:prstGeom prst="rect">
            <a:avLst/>
          </a:prstGeom>
        </p:spPr>
        <p:txBody>
          <a:bodyPr lIns="0" tIns="0" rIns="0" bIns="0" rtlCol="0" anchor="t">
            <a:spAutoFit/>
          </a:bodyPr>
          <a:lstStyle/>
          <a:p>
            <a:pPr marL="0" lvl="0" indent="0" algn="l">
              <a:lnSpc>
                <a:spcPts val="2425"/>
              </a:lnSpc>
            </a:pPr>
            <a:r>
              <a:rPr lang="en-US" sz="1940">
                <a:solidFill>
                  <a:srgbClr val="1C2011"/>
                </a:solidFill>
                <a:latin typeface="Glacial Indifference"/>
                <a:ea typeface="Glacial Indifference"/>
                <a:cs typeface="Glacial Indifference"/>
                <a:sym typeface="Glacial Indifference"/>
              </a:rPr>
              <a:t>Kegiatan inti merupakan bagian terpenting dalam pembelajaran mendalam. Murid menjadi pusat pembelajaran melalui pengembangan HOTS, penerapan prinsip 3M, dan pengalaman belajar yang bermakna untuk mencapai kompetensi yang holistik.</a:t>
            </a:r>
          </a:p>
        </p:txBody>
      </p:sp>
      <p:sp>
        <p:nvSpPr>
          <p:cNvPr id="30" name="TextBox 30"/>
          <p:cNvSpPr txBox="1"/>
          <p:nvPr/>
        </p:nvSpPr>
        <p:spPr>
          <a:xfrm>
            <a:off x="10004955" y="1980238"/>
            <a:ext cx="3391592" cy="898843"/>
          </a:xfrm>
          <a:prstGeom prst="rect">
            <a:avLst/>
          </a:prstGeom>
        </p:spPr>
        <p:txBody>
          <a:bodyPr lIns="0" tIns="0" rIns="0" bIns="0" rtlCol="0" anchor="t">
            <a:spAutoFit/>
          </a:bodyPr>
          <a:lstStyle/>
          <a:p>
            <a:pPr marL="0" lvl="0" indent="0" algn="ctr">
              <a:lnSpc>
                <a:spcPts val="2365"/>
              </a:lnSpc>
            </a:pPr>
            <a:r>
              <a:rPr lang="en-US" sz="1892" b="1">
                <a:solidFill>
                  <a:srgbClr val="1C2011"/>
                </a:solidFill>
                <a:latin typeface="Glacial Indifference Bold"/>
                <a:ea typeface="Glacial Indifference Bold"/>
                <a:cs typeface="Glacial Indifference Bold"/>
                <a:sym typeface="Glacial Indifference Bold"/>
              </a:rPr>
              <a:t>3 Tahap: Memahami, Mengaplikasikan, Merefleksikan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EC29C"/>
        </a:solidFill>
        <a:effectLst/>
      </p:bgPr>
    </p:bg>
    <p:spTree>
      <p:nvGrpSpPr>
        <p:cNvPr id="1" name=""/>
        <p:cNvGrpSpPr/>
        <p:nvPr/>
      </p:nvGrpSpPr>
      <p:grpSpPr>
        <a:xfrm>
          <a:off x="0" y="0"/>
          <a:ext cx="0" cy="0"/>
          <a:chOff x="0" y="0"/>
          <a:chExt cx="0" cy="0"/>
        </a:xfrm>
      </p:grpSpPr>
      <p:sp>
        <p:nvSpPr>
          <p:cNvPr id="2" name="Freeform 2"/>
          <p:cNvSpPr/>
          <p:nvPr/>
        </p:nvSpPr>
        <p:spPr>
          <a:xfrm>
            <a:off x="12273179" y="-373900"/>
            <a:ext cx="6081595" cy="3246051"/>
          </a:xfrm>
          <a:custGeom>
            <a:avLst/>
            <a:gdLst/>
            <a:ahLst/>
            <a:cxnLst/>
            <a:rect l="l" t="t" r="r" b="b"/>
            <a:pathLst>
              <a:path w="6081595" h="3246051">
                <a:moveTo>
                  <a:pt x="0" y="0"/>
                </a:moveTo>
                <a:lnTo>
                  <a:pt x="6081595" y="0"/>
                </a:lnTo>
                <a:lnTo>
                  <a:pt x="6081595" y="3246051"/>
                </a:lnTo>
                <a:lnTo>
                  <a:pt x="0" y="32460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6" name="Freeform 6"/>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526828" y="-878113"/>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34413" y="1968106"/>
            <a:ext cx="2543520" cy="2537161"/>
          </a:xfrm>
          <a:custGeom>
            <a:avLst/>
            <a:gdLst/>
            <a:ahLst/>
            <a:cxnLst/>
            <a:rect l="l" t="t" r="r" b="b"/>
            <a:pathLst>
              <a:path w="2543520" h="2537161">
                <a:moveTo>
                  <a:pt x="0" y="0"/>
                </a:moveTo>
                <a:lnTo>
                  <a:pt x="2543520" y="0"/>
                </a:lnTo>
                <a:lnTo>
                  <a:pt x="2543520" y="2537161"/>
                </a:lnTo>
                <a:lnTo>
                  <a:pt x="0" y="253716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0" name="Group 10"/>
          <p:cNvGrpSpPr/>
          <p:nvPr/>
        </p:nvGrpSpPr>
        <p:grpSpPr>
          <a:xfrm>
            <a:off x="1391374" y="1028700"/>
            <a:ext cx="15505253" cy="8229600"/>
            <a:chOff x="0" y="0"/>
            <a:chExt cx="4083688" cy="2167467"/>
          </a:xfrm>
        </p:grpSpPr>
        <p:sp>
          <p:nvSpPr>
            <p:cNvPr id="11" name="Freeform 11"/>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2" name="TextBox 12"/>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3" name="Freeform 13"/>
          <p:cNvSpPr/>
          <p:nvPr/>
        </p:nvSpPr>
        <p:spPr>
          <a:xfrm>
            <a:off x="3324817" y="3824239"/>
            <a:ext cx="2150162" cy="1684945"/>
          </a:xfrm>
          <a:custGeom>
            <a:avLst/>
            <a:gdLst/>
            <a:ahLst/>
            <a:cxnLst/>
            <a:rect l="l" t="t" r="r" b="b"/>
            <a:pathLst>
              <a:path w="2150162" h="1684945">
                <a:moveTo>
                  <a:pt x="0" y="0"/>
                </a:moveTo>
                <a:lnTo>
                  <a:pt x="2150162" y="0"/>
                </a:lnTo>
                <a:lnTo>
                  <a:pt x="2150162" y="1684945"/>
                </a:lnTo>
                <a:lnTo>
                  <a:pt x="0" y="1684945"/>
                </a:lnTo>
                <a:lnTo>
                  <a:pt x="0" y="0"/>
                </a:lnTo>
                <a:close/>
              </a:path>
            </a:pathLst>
          </a:custGeom>
          <a:blipFill>
            <a:blip r:embed="rId15"/>
            <a:stretch>
              <a:fillRect/>
            </a:stretch>
          </a:blipFill>
        </p:spPr>
      </p:sp>
      <p:sp>
        <p:nvSpPr>
          <p:cNvPr id="14" name="Freeform 14"/>
          <p:cNvSpPr/>
          <p:nvPr/>
        </p:nvSpPr>
        <p:spPr>
          <a:xfrm>
            <a:off x="8579413" y="4188194"/>
            <a:ext cx="1360336" cy="1507297"/>
          </a:xfrm>
          <a:custGeom>
            <a:avLst/>
            <a:gdLst/>
            <a:ahLst/>
            <a:cxnLst/>
            <a:rect l="l" t="t" r="r" b="b"/>
            <a:pathLst>
              <a:path w="1360336" h="1507297">
                <a:moveTo>
                  <a:pt x="0" y="0"/>
                </a:moveTo>
                <a:lnTo>
                  <a:pt x="1360336" y="0"/>
                </a:lnTo>
                <a:lnTo>
                  <a:pt x="1360336" y="1507297"/>
                </a:lnTo>
                <a:lnTo>
                  <a:pt x="0" y="1507297"/>
                </a:lnTo>
                <a:lnTo>
                  <a:pt x="0" y="0"/>
                </a:lnTo>
                <a:close/>
              </a:path>
            </a:pathLst>
          </a:custGeom>
          <a:blipFill>
            <a:blip r:embed="rId16"/>
            <a:stretch>
              <a:fillRect/>
            </a:stretch>
          </a:blipFill>
        </p:spPr>
      </p:sp>
      <p:sp>
        <p:nvSpPr>
          <p:cNvPr id="15" name="Freeform 15"/>
          <p:cNvSpPr/>
          <p:nvPr/>
        </p:nvSpPr>
        <p:spPr>
          <a:xfrm>
            <a:off x="13026070" y="3811869"/>
            <a:ext cx="1344275" cy="1872593"/>
          </a:xfrm>
          <a:custGeom>
            <a:avLst/>
            <a:gdLst/>
            <a:ahLst/>
            <a:cxnLst/>
            <a:rect l="l" t="t" r="r" b="b"/>
            <a:pathLst>
              <a:path w="1344275" h="1872593">
                <a:moveTo>
                  <a:pt x="0" y="0"/>
                </a:moveTo>
                <a:lnTo>
                  <a:pt x="1344276" y="0"/>
                </a:lnTo>
                <a:lnTo>
                  <a:pt x="1344276" y="1872593"/>
                </a:lnTo>
                <a:lnTo>
                  <a:pt x="0" y="1872593"/>
                </a:lnTo>
                <a:lnTo>
                  <a:pt x="0" y="0"/>
                </a:lnTo>
                <a:close/>
              </a:path>
            </a:pathLst>
          </a:custGeom>
          <a:blipFill>
            <a:blip r:embed="rId17"/>
            <a:stretch>
              <a:fillRect/>
            </a:stretch>
          </a:blipFill>
        </p:spPr>
      </p:sp>
      <p:sp>
        <p:nvSpPr>
          <p:cNvPr id="16" name="TextBox 16"/>
          <p:cNvSpPr txBox="1"/>
          <p:nvPr/>
        </p:nvSpPr>
        <p:spPr>
          <a:xfrm>
            <a:off x="2169965" y="1850192"/>
            <a:ext cx="13994641" cy="914969"/>
          </a:xfrm>
          <a:prstGeom prst="rect">
            <a:avLst/>
          </a:prstGeom>
        </p:spPr>
        <p:txBody>
          <a:bodyPr lIns="0" tIns="0" rIns="0" bIns="0" rtlCol="0" anchor="t">
            <a:spAutoFit/>
          </a:bodyPr>
          <a:lstStyle/>
          <a:p>
            <a:pPr marL="0" lvl="0" indent="0" algn="ctr">
              <a:lnSpc>
                <a:spcPts val="6974"/>
              </a:lnSpc>
            </a:pPr>
            <a:r>
              <a:rPr lang="en-US" sz="6642">
                <a:solidFill>
                  <a:srgbClr val="1C2011"/>
                </a:solidFill>
                <a:latin typeface="Tropika"/>
                <a:ea typeface="Tropika"/>
                <a:cs typeface="Tropika"/>
                <a:sym typeface="Tropika"/>
              </a:rPr>
              <a:t>Langkah-langkah Pembelajaran - Penutup</a:t>
            </a:r>
          </a:p>
        </p:txBody>
      </p:sp>
      <p:sp>
        <p:nvSpPr>
          <p:cNvPr id="17" name="TextBox 17"/>
          <p:cNvSpPr txBox="1"/>
          <p:nvPr/>
        </p:nvSpPr>
        <p:spPr>
          <a:xfrm>
            <a:off x="2509107" y="5970657"/>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Kesimpulan</a:t>
            </a:r>
          </a:p>
        </p:txBody>
      </p:sp>
      <p:sp>
        <p:nvSpPr>
          <p:cNvPr id="18" name="TextBox 18"/>
          <p:cNvSpPr txBox="1"/>
          <p:nvPr/>
        </p:nvSpPr>
        <p:spPr>
          <a:xfrm>
            <a:off x="7089888" y="5909591"/>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Refleksi</a:t>
            </a:r>
          </a:p>
        </p:txBody>
      </p:sp>
      <p:sp>
        <p:nvSpPr>
          <p:cNvPr id="19" name="TextBox 19"/>
          <p:cNvSpPr txBox="1"/>
          <p:nvPr/>
        </p:nvSpPr>
        <p:spPr>
          <a:xfrm>
            <a:off x="2509107" y="6991384"/>
            <a:ext cx="4245671" cy="5321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Guru dan siswa bersama-sama menyimpulkan materi pembelajaran yang telah dipelajari.</a:t>
            </a:r>
          </a:p>
        </p:txBody>
      </p:sp>
      <p:sp>
        <p:nvSpPr>
          <p:cNvPr id="20" name="TextBox 20"/>
          <p:cNvSpPr txBox="1"/>
          <p:nvPr/>
        </p:nvSpPr>
        <p:spPr>
          <a:xfrm>
            <a:off x="7301611" y="6991384"/>
            <a:ext cx="3822225"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Siswa merefleksikan proses belajar, kesulitan, dan pencapaian mereka selama pembelajaran.</a:t>
            </a:r>
          </a:p>
        </p:txBody>
      </p:sp>
      <p:sp>
        <p:nvSpPr>
          <p:cNvPr id="21" name="TextBox 21"/>
          <p:cNvSpPr txBox="1"/>
          <p:nvPr/>
        </p:nvSpPr>
        <p:spPr>
          <a:xfrm>
            <a:off x="11755499" y="5909591"/>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Tindak Lanjut</a:t>
            </a:r>
          </a:p>
        </p:txBody>
      </p:sp>
      <p:sp>
        <p:nvSpPr>
          <p:cNvPr id="22" name="TextBox 22"/>
          <p:cNvSpPr txBox="1"/>
          <p:nvPr/>
        </p:nvSpPr>
        <p:spPr>
          <a:xfrm>
            <a:off x="11967221" y="6929428"/>
            <a:ext cx="3822225"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Guru memberikan tugas atau persiapan untuk pertemuan berikutnya sebagai tindak lanjut.</a:t>
            </a:r>
          </a:p>
        </p:txBody>
      </p:sp>
      <p:sp>
        <p:nvSpPr>
          <p:cNvPr id="23" name="TextBox 23"/>
          <p:cNvSpPr txBox="1"/>
          <p:nvPr/>
        </p:nvSpPr>
        <p:spPr>
          <a:xfrm>
            <a:off x="4986770" y="3023468"/>
            <a:ext cx="8314459" cy="581350"/>
          </a:xfrm>
          <a:prstGeom prst="rect">
            <a:avLst/>
          </a:prstGeom>
        </p:spPr>
        <p:txBody>
          <a:bodyPr lIns="0" tIns="0" rIns="0" bIns="0" rtlCol="0" anchor="t">
            <a:spAutoFit/>
          </a:bodyPr>
          <a:lstStyle/>
          <a:p>
            <a:pPr marL="0" lvl="0" indent="0" algn="ctr">
              <a:lnSpc>
                <a:spcPts val="4576"/>
              </a:lnSpc>
              <a:spcBef>
                <a:spcPct val="0"/>
              </a:spcBef>
            </a:pPr>
            <a:r>
              <a:rPr lang="en-US" sz="3878">
                <a:solidFill>
                  <a:srgbClr val="1C2011"/>
                </a:solidFill>
                <a:latin typeface="Handelson Four"/>
                <a:ea typeface="Handelson Four"/>
                <a:cs typeface="Handelson Four"/>
                <a:sym typeface="Handelson Four"/>
              </a:rPr>
              <a:t>Menyimpulkan dan Merefleksi Pembelajaran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A7C7"/>
        </a:solidFill>
        <a:effectLst/>
      </p:bgPr>
    </p:bg>
    <p:spTree>
      <p:nvGrpSpPr>
        <p:cNvPr id="1" name=""/>
        <p:cNvGrpSpPr/>
        <p:nvPr/>
      </p:nvGrpSpPr>
      <p:grpSpPr>
        <a:xfrm>
          <a:off x="0" y="0"/>
          <a:ext cx="0" cy="0"/>
          <a:chOff x="0" y="0"/>
          <a:chExt cx="0" cy="0"/>
        </a:xfrm>
      </p:grpSpPr>
      <p:sp>
        <p:nvSpPr>
          <p:cNvPr id="2" name="Freeform 2"/>
          <p:cNvSpPr/>
          <p:nvPr/>
        </p:nvSpPr>
        <p:spPr>
          <a:xfrm rot="-3408620">
            <a:off x="5395530" y="-808274"/>
            <a:ext cx="3209544" cy="4114800"/>
          </a:xfrm>
          <a:custGeom>
            <a:avLst/>
            <a:gdLst/>
            <a:ahLst/>
            <a:cxnLst/>
            <a:rect l="l" t="t" r="r" b="b"/>
            <a:pathLst>
              <a:path w="3209544" h="4114800">
                <a:moveTo>
                  <a:pt x="0" y="0"/>
                </a:moveTo>
                <a:lnTo>
                  <a:pt x="3209544" y="0"/>
                </a:lnTo>
                <a:lnTo>
                  <a:pt x="320954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0"/>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7070724">
            <a:off x="14863680" y="5532362"/>
            <a:ext cx="5287653" cy="5966322"/>
          </a:xfrm>
          <a:custGeom>
            <a:avLst/>
            <a:gdLst/>
            <a:ahLst/>
            <a:cxnLst/>
            <a:rect l="l" t="t" r="r" b="b"/>
            <a:pathLst>
              <a:path w="5287653" h="5966322">
                <a:moveTo>
                  <a:pt x="0" y="0"/>
                </a:moveTo>
                <a:lnTo>
                  <a:pt x="5287653" y="0"/>
                </a:lnTo>
                <a:lnTo>
                  <a:pt x="5287653" y="5966322"/>
                </a:lnTo>
                <a:lnTo>
                  <a:pt x="0" y="59663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4137201" y="-1572005"/>
            <a:ext cx="5190895" cy="5203905"/>
          </a:xfrm>
          <a:custGeom>
            <a:avLst/>
            <a:gdLst/>
            <a:ahLst/>
            <a:cxnLst/>
            <a:rect l="l" t="t" r="r" b="b"/>
            <a:pathLst>
              <a:path w="5190895" h="5203905">
                <a:moveTo>
                  <a:pt x="0" y="0"/>
                </a:moveTo>
                <a:lnTo>
                  <a:pt x="5190895" y="0"/>
                </a:lnTo>
                <a:lnTo>
                  <a:pt x="5190895" y="5203905"/>
                </a:lnTo>
                <a:lnTo>
                  <a:pt x="0" y="520390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7379035">
            <a:off x="568128" y="6332912"/>
            <a:ext cx="2954642" cy="5850777"/>
          </a:xfrm>
          <a:custGeom>
            <a:avLst/>
            <a:gdLst/>
            <a:ahLst/>
            <a:cxnLst/>
            <a:rect l="l" t="t" r="r" b="b"/>
            <a:pathLst>
              <a:path w="2954642" h="5850777">
                <a:moveTo>
                  <a:pt x="0" y="0"/>
                </a:moveTo>
                <a:lnTo>
                  <a:pt x="2954642" y="0"/>
                </a:lnTo>
                <a:lnTo>
                  <a:pt x="2954642" y="5850776"/>
                </a:lnTo>
                <a:lnTo>
                  <a:pt x="0" y="585077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rot="-5400000">
            <a:off x="5854340" y="6558205"/>
            <a:ext cx="3950208" cy="4114800"/>
          </a:xfrm>
          <a:custGeom>
            <a:avLst/>
            <a:gdLst/>
            <a:ahLst/>
            <a:cxnLst/>
            <a:rect l="l" t="t" r="r" b="b"/>
            <a:pathLst>
              <a:path w="3950208" h="4114800">
                <a:moveTo>
                  <a:pt x="0" y="0"/>
                </a:moveTo>
                <a:lnTo>
                  <a:pt x="3950208" y="0"/>
                </a:lnTo>
                <a:lnTo>
                  <a:pt x="3950208"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a:off x="242879" y="678554"/>
            <a:ext cx="999817" cy="2416475"/>
          </a:xfrm>
          <a:custGeom>
            <a:avLst/>
            <a:gdLst/>
            <a:ahLst/>
            <a:cxnLst/>
            <a:rect l="l" t="t" r="r" b="b"/>
            <a:pathLst>
              <a:path w="999817" h="2416475">
                <a:moveTo>
                  <a:pt x="0" y="0"/>
                </a:moveTo>
                <a:lnTo>
                  <a:pt x="999817" y="0"/>
                </a:lnTo>
                <a:lnTo>
                  <a:pt x="999817" y="2416475"/>
                </a:lnTo>
                <a:lnTo>
                  <a:pt x="0" y="24164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2" name="Freeform 12"/>
          <p:cNvSpPr/>
          <p:nvPr/>
        </p:nvSpPr>
        <p:spPr>
          <a:xfrm>
            <a:off x="9863355" y="2174916"/>
            <a:ext cx="1214309" cy="1208238"/>
          </a:xfrm>
          <a:custGeom>
            <a:avLst/>
            <a:gdLst/>
            <a:ahLst/>
            <a:cxnLst/>
            <a:rect l="l" t="t" r="r" b="b"/>
            <a:pathLst>
              <a:path w="1214309" h="1208238">
                <a:moveTo>
                  <a:pt x="0" y="0"/>
                </a:moveTo>
                <a:lnTo>
                  <a:pt x="1214309" y="0"/>
                </a:lnTo>
                <a:lnTo>
                  <a:pt x="1214309" y="1208238"/>
                </a:lnTo>
                <a:lnTo>
                  <a:pt x="0" y="1208238"/>
                </a:lnTo>
                <a:lnTo>
                  <a:pt x="0" y="0"/>
                </a:lnTo>
                <a:close/>
              </a:path>
            </a:pathLst>
          </a:custGeom>
          <a:blipFill>
            <a:blip r:embed="rId15"/>
            <a:stretch>
              <a:fillRect/>
            </a:stretch>
          </a:blipFill>
        </p:spPr>
      </p:sp>
      <p:sp>
        <p:nvSpPr>
          <p:cNvPr id="13" name="Freeform 13"/>
          <p:cNvSpPr/>
          <p:nvPr/>
        </p:nvSpPr>
        <p:spPr>
          <a:xfrm>
            <a:off x="9886844" y="6902360"/>
            <a:ext cx="1214309" cy="1208238"/>
          </a:xfrm>
          <a:custGeom>
            <a:avLst/>
            <a:gdLst/>
            <a:ahLst/>
            <a:cxnLst/>
            <a:rect l="l" t="t" r="r" b="b"/>
            <a:pathLst>
              <a:path w="1214309" h="1208238">
                <a:moveTo>
                  <a:pt x="0" y="0"/>
                </a:moveTo>
                <a:lnTo>
                  <a:pt x="1214309" y="0"/>
                </a:lnTo>
                <a:lnTo>
                  <a:pt x="1214309" y="1208237"/>
                </a:lnTo>
                <a:lnTo>
                  <a:pt x="0" y="1208237"/>
                </a:lnTo>
                <a:lnTo>
                  <a:pt x="0" y="0"/>
                </a:lnTo>
                <a:close/>
              </a:path>
            </a:pathLst>
          </a:custGeom>
          <a:blipFill>
            <a:blip r:embed="rId16"/>
            <a:stretch>
              <a:fillRect/>
            </a:stretch>
          </a:blipFill>
        </p:spPr>
      </p:sp>
      <p:sp>
        <p:nvSpPr>
          <p:cNvPr id="14" name="Freeform 14"/>
          <p:cNvSpPr/>
          <p:nvPr/>
        </p:nvSpPr>
        <p:spPr>
          <a:xfrm>
            <a:off x="9783622" y="4434958"/>
            <a:ext cx="1294042" cy="1287572"/>
          </a:xfrm>
          <a:custGeom>
            <a:avLst/>
            <a:gdLst/>
            <a:ahLst/>
            <a:cxnLst/>
            <a:rect l="l" t="t" r="r" b="b"/>
            <a:pathLst>
              <a:path w="1294042" h="1287572">
                <a:moveTo>
                  <a:pt x="0" y="0"/>
                </a:moveTo>
                <a:lnTo>
                  <a:pt x="1294042" y="0"/>
                </a:lnTo>
                <a:lnTo>
                  <a:pt x="1294042" y="1287572"/>
                </a:lnTo>
                <a:lnTo>
                  <a:pt x="0" y="1287572"/>
                </a:lnTo>
                <a:lnTo>
                  <a:pt x="0" y="0"/>
                </a:lnTo>
                <a:close/>
              </a:path>
            </a:pathLst>
          </a:custGeom>
          <a:blipFill>
            <a:blip r:embed="rId17"/>
            <a:stretch>
              <a:fillRect/>
            </a:stretch>
          </a:blipFill>
        </p:spPr>
      </p:sp>
      <p:sp>
        <p:nvSpPr>
          <p:cNvPr id="15" name="TextBox 15"/>
          <p:cNvSpPr txBox="1"/>
          <p:nvPr/>
        </p:nvSpPr>
        <p:spPr>
          <a:xfrm>
            <a:off x="2045449" y="1942083"/>
            <a:ext cx="7226912" cy="2439122"/>
          </a:xfrm>
          <a:prstGeom prst="rect">
            <a:avLst/>
          </a:prstGeom>
        </p:spPr>
        <p:txBody>
          <a:bodyPr lIns="0" tIns="0" rIns="0" bIns="0" rtlCol="0" anchor="t">
            <a:spAutoFit/>
          </a:bodyPr>
          <a:lstStyle/>
          <a:p>
            <a:pPr marL="0" lvl="0" indent="0" algn="l">
              <a:lnSpc>
                <a:spcPts val="9472"/>
              </a:lnSpc>
            </a:pPr>
            <a:r>
              <a:rPr lang="en-US" sz="9021">
                <a:solidFill>
                  <a:srgbClr val="1C2011"/>
                </a:solidFill>
                <a:latin typeface="Tropika"/>
                <a:ea typeface="Tropika"/>
                <a:cs typeface="Tropika"/>
                <a:sym typeface="Tropika"/>
              </a:rPr>
              <a:t>Asesmen Pembelajaran</a:t>
            </a:r>
          </a:p>
        </p:txBody>
      </p:sp>
      <p:sp>
        <p:nvSpPr>
          <p:cNvPr id="16" name="TextBox 16"/>
          <p:cNvSpPr txBox="1"/>
          <p:nvPr/>
        </p:nvSpPr>
        <p:spPr>
          <a:xfrm>
            <a:off x="10104930" y="2431916"/>
            <a:ext cx="693059" cy="421446"/>
          </a:xfrm>
          <a:prstGeom prst="rect">
            <a:avLst/>
          </a:prstGeom>
        </p:spPr>
        <p:txBody>
          <a:bodyPr lIns="0" tIns="0" rIns="0" bIns="0" rtlCol="0" anchor="t">
            <a:spAutoFit/>
          </a:bodyPr>
          <a:lstStyle/>
          <a:p>
            <a:pPr marL="0" lvl="0" indent="0" algn="ctr">
              <a:lnSpc>
                <a:spcPts val="3279"/>
              </a:lnSpc>
            </a:pPr>
            <a:r>
              <a:rPr lang="en-US" sz="3123">
                <a:solidFill>
                  <a:srgbClr val="FFFBF0"/>
                </a:solidFill>
                <a:latin typeface="Tropika"/>
                <a:ea typeface="Tropika"/>
                <a:cs typeface="Tropika"/>
                <a:sym typeface="Tropika"/>
              </a:rPr>
              <a:t>1</a:t>
            </a:r>
          </a:p>
        </p:txBody>
      </p:sp>
      <p:sp>
        <p:nvSpPr>
          <p:cNvPr id="17" name="TextBox 17"/>
          <p:cNvSpPr txBox="1"/>
          <p:nvPr/>
        </p:nvSpPr>
        <p:spPr>
          <a:xfrm>
            <a:off x="10084113" y="4689353"/>
            <a:ext cx="693059" cy="421446"/>
          </a:xfrm>
          <a:prstGeom prst="rect">
            <a:avLst/>
          </a:prstGeom>
        </p:spPr>
        <p:txBody>
          <a:bodyPr lIns="0" tIns="0" rIns="0" bIns="0" rtlCol="0" anchor="t">
            <a:spAutoFit/>
          </a:bodyPr>
          <a:lstStyle/>
          <a:p>
            <a:pPr marL="0" lvl="0" indent="0" algn="ctr">
              <a:lnSpc>
                <a:spcPts val="3279"/>
              </a:lnSpc>
            </a:pPr>
            <a:r>
              <a:rPr lang="en-US" sz="3123">
                <a:solidFill>
                  <a:srgbClr val="1C2011"/>
                </a:solidFill>
                <a:latin typeface="Tropika"/>
                <a:ea typeface="Tropika"/>
                <a:cs typeface="Tropika"/>
                <a:sym typeface="Tropika"/>
              </a:rPr>
              <a:t>2</a:t>
            </a:r>
          </a:p>
        </p:txBody>
      </p:sp>
      <p:sp>
        <p:nvSpPr>
          <p:cNvPr id="18" name="TextBox 18"/>
          <p:cNvSpPr txBox="1"/>
          <p:nvPr/>
        </p:nvSpPr>
        <p:spPr>
          <a:xfrm>
            <a:off x="10147469" y="7156751"/>
            <a:ext cx="693059" cy="421446"/>
          </a:xfrm>
          <a:prstGeom prst="rect">
            <a:avLst/>
          </a:prstGeom>
        </p:spPr>
        <p:txBody>
          <a:bodyPr lIns="0" tIns="0" rIns="0" bIns="0" rtlCol="0" anchor="t">
            <a:spAutoFit/>
          </a:bodyPr>
          <a:lstStyle/>
          <a:p>
            <a:pPr marL="0" lvl="0" indent="0" algn="ctr">
              <a:lnSpc>
                <a:spcPts val="3279"/>
              </a:lnSpc>
            </a:pPr>
            <a:r>
              <a:rPr lang="en-US" sz="3123">
                <a:solidFill>
                  <a:srgbClr val="1C2011"/>
                </a:solidFill>
                <a:latin typeface="Tropika"/>
                <a:ea typeface="Tropika"/>
                <a:cs typeface="Tropika"/>
                <a:sym typeface="Tropika"/>
              </a:rPr>
              <a:t>3</a:t>
            </a:r>
          </a:p>
        </p:txBody>
      </p:sp>
      <p:sp>
        <p:nvSpPr>
          <p:cNvPr id="19" name="TextBox 19"/>
          <p:cNvSpPr txBox="1"/>
          <p:nvPr/>
        </p:nvSpPr>
        <p:spPr>
          <a:xfrm>
            <a:off x="2045449" y="4846412"/>
            <a:ext cx="5433281" cy="419797"/>
          </a:xfrm>
          <a:prstGeom prst="rect">
            <a:avLst/>
          </a:prstGeom>
        </p:spPr>
        <p:txBody>
          <a:bodyPr lIns="0" tIns="0" rIns="0" bIns="0" rtlCol="0" anchor="t">
            <a:spAutoFit/>
          </a:bodyPr>
          <a:lstStyle/>
          <a:p>
            <a:pPr marL="0" lvl="0" indent="0" algn="l">
              <a:lnSpc>
                <a:spcPts val="3257"/>
              </a:lnSpc>
              <a:spcBef>
                <a:spcPct val="0"/>
              </a:spcBef>
            </a:pPr>
            <a:r>
              <a:rPr lang="en-US" sz="2760">
                <a:solidFill>
                  <a:srgbClr val="1C2011"/>
                </a:solidFill>
                <a:latin typeface="Handelson Four"/>
                <a:ea typeface="Handelson Four"/>
                <a:cs typeface="Handelson Four"/>
                <a:sym typeface="Handelson Four"/>
              </a:rPr>
              <a:t>Tiga Jenis Asesmen dalam Pembelajaran Mendalam</a:t>
            </a:r>
          </a:p>
        </p:txBody>
      </p:sp>
      <p:sp>
        <p:nvSpPr>
          <p:cNvPr id="20" name="TextBox 20"/>
          <p:cNvSpPr txBox="1"/>
          <p:nvPr/>
        </p:nvSpPr>
        <p:spPr>
          <a:xfrm>
            <a:off x="11340483" y="2188369"/>
            <a:ext cx="5078210" cy="419797"/>
          </a:xfrm>
          <a:prstGeom prst="rect">
            <a:avLst/>
          </a:prstGeom>
        </p:spPr>
        <p:txBody>
          <a:bodyPr lIns="0" tIns="0" rIns="0" bIns="0" rtlCol="0" anchor="t">
            <a:spAutoFit/>
          </a:bodyPr>
          <a:lstStyle/>
          <a:p>
            <a:pPr marL="0" lvl="0" indent="0" algn="l">
              <a:lnSpc>
                <a:spcPts val="3257"/>
              </a:lnSpc>
              <a:spcBef>
                <a:spcPct val="0"/>
              </a:spcBef>
            </a:pPr>
            <a:r>
              <a:rPr lang="en-US" sz="2760">
                <a:solidFill>
                  <a:srgbClr val="1C2011"/>
                </a:solidFill>
                <a:latin typeface="Handelson Four"/>
                <a:ea typeface="Handelson Four"/>
                <a:cs typeface="Handelson Four"/>
                <a:sym typeface="Handelson Four"/>
              </a:rPr>
              <a:t>Asesmen Diagnostik</a:t>
            </a:r>
          </a:p>
        </p:txBody>
      </p:sp>
      <p:sp>
        <p:nvSpPr>
          <p:cNvPr id="21" name="TextBox 21"/>
          <p:cNvSpPr txBox="1"/>
          <p:nvPr/>
        </p:nvSpPr>
        <p:spPr>
          <a:xfrm>
            <a:off x="11340483" y="4508662"/>
            <a:ext cx="5078210" cy="419797"/>
          </a:xfrm>
          <a:prstGeom prst="rect">
            <a:avLst/>
          </a:prstGeom>
        </p:spPr>
        <p:txBody>
          <a:bodyPr lIns="0" tIns="0" rIns="0" bIns="0" rtlCol="0" anchor="t">
            <a:spAutoFit/>
          </a:bodyPr>
          <a:lstStyle/>
          <a:p>
            <a:pPr marL="0" lvl="0" indent="0" algn="l">
              <a:lnSpc>
                <a:spcPts val="3257"/>
              </a:lnSpc>
              <a:spcBef>
                <a:spcPct val="0"/>
              </a:spcBef>
            </a:pPr>
            <a:r>
              <a:rPr lang="en-US" sz="2760">
                <a:solidFill>
                  <a:srgbClr val="1C2011"/>
                </a:solidFill>
                <a:latin typeface="Handelson Four"/>
                <a:ea typeface="Handelson Four"/>
                <a:cs typeface="Handelson Four"/>
                <a:sym typeface="Handelson Four"/>
              </a:rPr>
              <a:t>Asesmen Formatif</a:t>
            </a:r>
          </a:p>
        </p:txBody>
      </p:sp>
      <p:sp>
        <p:nvSpPr>
          <p:cNvPr id="22" name="TextBox 22"/>
          <p:cNvSpPr txBox="1"/>
          <p:nvPr/>
        </p:nvSpPr>
        <p:spPr>
          <a:xfrm>
            <a:off x="2045449" y="5903803"/>
            <a:ext cx="6941585" cy="1996094"/>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Asesmen yang efektif dalam pembelajaran mendalam mencakup tiga jenis utama. Asesmen diagnostik membantu guru memahami kesiapan awal siswa. Asesmen formatif memberikan umpan balik berkelanjutan untuk perbaikan. Asesmen sumatif mengukur pencapaian kompetensi secara keseluruhan.</a:t>
            </a:r>
          </a:p>
        </p:txBody>
      </p:sp>
      <p:sp>
        <p:nvSpPr>
          <p:cNvPr id="23" name="TextBox 23"/>
          <p:cNvSpPr txBox="1"/>
          <p:nvPr/>
        </p:nvSpPr>
        <p:spPr>
          <a:xfrm>
            <a:off x="11340483" y="2851885"/>
            <a:ext cx="4844689"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Mengidentifikasi pengetahuan awal dan kebutuhan belajar siswa.</a:t>
            </a:r>
          </a:p>
        </p:txBody>
      </p:sp>
      <p:sp>
        <p:nvSpPr>
          <p:cNvPr id="24" name="TextBox 24"/>
          <p:cNvSpPr txBox="1"/>
          <p:nvPr/>
        </p:nvSpPr>
        <p:spPr>
          <a:xfrm>
            <a:off x="11340483" y="5172179"/>
            <a:ext cx="5078210" cy="5321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Memberikan umpan balik berkelanjutan selama proses pembelajaran.</a:t>
            </a:r>
          </a:p>
        </p:txBody>
      </p:sp>
      <p:sp>
        <p:nvSpPr>
          <p:cNvPr id="25" name="TextBox 25"/>
          <p:cNvSpPr txBox="1"/>
          <p:nvPr/>
        </p:nvSpPr>
        <p:spPr>
          <a:xfrm>
            <a:off x="11340483" y="6916491"/>
            <a:ext cx="5078210" cy="419797"/>
          </a:xfrm>
          <a:prstGeom prst="rect">
            <a:avLst/>
          </a:prstGeom>
        </p:spPr>
        <p:txBody>
          <a:bodyPr lIns="0" tIns="0" rIns="0" bIns="0" rtlCol="0" anchor="t">
            <a:spAutoFit/>
          </a:bodyPr>
          <a:lstStyle/>
          <a:p>
            <a:pPr marL="0" lvl="0" indent="0" algn="l">
              <a:lnSpc>
                <a:spcPts val="3257"/>
              </a:lnSpc>
              <a:spcBef>
                <a:spcPct val="0"/>
              </a:spcBef>
            </a:pPr>
            <a:r>
              <a:rPr lang="en-US" sz="2760">
                <a:solidFill>
                  <a:srgbClr val="1C2011"/>
                </a:solidFill>
                <a:latin typeface="Handelson Four"/>
                <a:ea typeface="Handelson Four"/>
                <a:cs typeface="Handelson Four"/>
                <a:sym typeface="Handelson Four"/>
              </a:rPr>
              <a:t>Asesmen Sumatif</a:t>
            </a:r>
          </a:p>
        </p:txBody>
      </p:sp>
      <p:sp>
        <p:nvSpPr>
          <p:cNvPr id="26" name="TextBox 26"/>
          <p:cNvSpPr txBox="1"/>
          <p:nvPr/>
        </p:nvSpPr>
        <p:spPr>
          <a:xfrm>
            <a:off x="11340483" y="7580008"/>
            <a:ext cx="5078210" cy="265438"/>
          </a:xfrm>
          <a:prstGeom prst="rect">
            <a:avLst/>
          </a:prstGeom>
        </p:spPr>
        <p:txBody>
          <a:bodyPr lIns="0" tIns="0" rIns="0" bIns="0" rtlCol="0" anchor="t">
            <a:spAutoFit/>
          </a:bodyPr>
          <a:lstStyle/>
          <a:p>
            <a:pPr marL="0" lvl="0" indent="0" algn="l">
              <a:lnSpc>
                <a:spcPts val="2123"/>
              </a:lnSpc>
            </a:pPr>
            <a:r>
              <a:rPr lang="en-US" sz="1698">
                <a:solidFill>
                  <a:srgbClr val="1C2011"/>
                </a:solidFill>
                <a:latin typeface="Glacial Indifference"/>
                <a:ea typeface="Glacial Indifference"/>
                <a:cs typeface="Glacial Indifference"/>
                <a:sym typeface="Glacial Indifference"/>
              </a:rPr>
              <a:t>Menilai pencapaian kompetensi di akhir pembelajaran.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83E6B"/>
        </a:solidFill>
        <a:effectLst/>
      </p:bgPr>
    </p:bg>
    <p:spTree>
      <p:nvGrpSpPr>
        <p:cNvPr id="1" name=""/>
        <p:cNvGrpSpPr/>
        <p:nvPr/>
      </p:nvGrpSpPr>
      <p:grpSpPr>
        <a:xfrm>
          <a:off x="0" y="0"/>
          <a:ext cx="0" cy="0"/>
          <a:chOff x="0" y="0"/>
          <a:chExt cx="0" cy="0"/>
        </a:xfrm>
      </p:grpSpPr>
      <p:sp>
        <p:nvSpPr>
          <p:cNvPr id="2" name="Freeform 2"/>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3" name="Freeform 3"/>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5" name="Freeform 5"/>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2993987">
            <a:off x="227914" y="-752735"/>
            <a:ext cx="4155776" cy="4432827"/>
          </a:xfrm>
          <a:custGeom>
            <a:avLst/>
            <a:gdLst/>
            <a:ahLst/>
            <a:cxnLst/>
            <a:rect l="l" t="t" r="r" b="b"/>
            <a:pathLst>
              <a:path w="4155776" h="4432827">
                <a:moveTo>
                  <a:pt x="0" y="0"/>
                </a:moveTo>
                <a:lnTo>
                  <a:pt x="4155776" y="0"/>
                </a:lnTo>
                <a:lnTo>
                  <a:pt x="4155776" y="4432827"/>
                </a:lnTo>
                <a:lnTo>
                  <a:pt x="0" y="4432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16854953" y="177650"/>
            <a:ext cx="808695" cy="1119300"/>
          </a:xfrm>
          <a:custGeom>
            <a:avLst/>
            <a:gdLst/>
            <a:ahLst/>
            <a:cxnLst/>
            <a:rect l="l" t="t" r="r" b="b"/>
            <a:pathLst>
              <a:path w="808695" h="1119300">
                <a:moveTo>
                  <a:pt x="0" y="0"/>
                </a:moveTo>
                <a:lnTo>
                  <a:pt x="808694" y="0"/>
                </a:lnTo>
                <a:lnTo>
                  <a:pt x="808694" y="1119301"/>
                </a:lnTo>
                <a:lnTo>
                  <a:pt x="0" y="11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3" name="Group 13"/>
          <p:cNvGrpSpPr/>
          <p:nvPr/>
        </p:nvGrpSpPr>
        <p:grpSpPr>
          <a:xfrm>
            <a:off x="9144000" y="6072416"/>
            <a:ext cx="7300141" cy="1134661"/>
            <a:chOff x="0" y="0"/>
            <a:chExt cx="1534971" cy="238581"/>
          </a:xfrm>
        </p:grpSpPr>
        <p:sp>
          <p:nvSpPr>
            <p:cNvPr id="14" name="Freeform 14"/>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5" name="TextBox 15"/>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a:off x="9144000" y="4562563"/>
            <a:ext cx="7300141" cy="1134661"/>
            <a:chOff x="0" y="0"/>
            <a:chExt cx="1534971" cy="238581"/>
          </a:xfrm>
        </p:grpSpPr>
        <p:sp>
          <p:nvSpPr>
            <p:cNvPr id="17" name="Freeform 17"/>
            <p:cNvSpPr/>
            <p:nvPr/>
          </p:nvSpPr>
          <p:spPr>
            <a:xfrm>
              <a:off x="0" y="0"/>
              <a:ext cx="1534971" cy="238581"/>
            </a:xfrm>
            <a:custGeom>
              <a:avLst/>
              <a:gdLst/>
              <a:ahLst/>
              <a:cxnLst/>
              <a:rect l="l" t="t" r="r" b="b"/>
              <a:pathLst>
                <a:path w="1534971" h="238581">
                  <a:moveTo>
                    <a:pt x="54086" y="0"/>
                  </a:moveTo>
                  <a:lnTo>
                    <a:pt x="1480884" y="0"/>
                  </a:lnTo>
                  <a:cubicBezTo>
                    <a:pt x="1495229" y="0"/>
                    <a:pt x="1508986" y="5698"/>
                    <a:pt x="1519129" y="15842"/>
                  </a:cubicBezTo>
                  <a:cubicBezTo>
                    <a:pt x="1529272" y="25985"/>
                    <a:pt x="1534971" y="39742"/>
                    <a:pt x="1534971" y="54086"/>
                  </a:cubicBezTo>
                  <a:lnTo>
                    <a:pt x="1534971" y="184494"/>
                  </a:lnTo>
                  <a:cubicBezTo>
                    <a:pt x="1534971" y="214365"/>
                    <a:pt x="1510755" y="238581"/>
                    <a:pt x="1480884" y="238581"/>
                  </a:cubicBezTo>
                  <a:lnTo>
                    <a:pt x="54086" y="238581"/>
                  </a:lnTo>
                  <a:cubicBezTo>
                    <a:pt x="39742" y="238581"/>
                    <a:pt x="25985" y="232882"/>
                    <a:pt x="15842" y="222739"/>
                  </a:cubicBezTo>
                  <a:cubicBezTo>
                    <a:pt x="5698" y="212596"/>
                    <a:pt x="0" y="198839"/>
                    <a:pt x="0" y="184494"/>
                  </a:cubicBezTo>
                  <a:lnTo>
                    <a:pt x="0" y="54086"/>
                  </a:lnTo>
                  <a:cubicBezTo>
                    <a:pt x="0" y="24215"/>
                    <a:pt x="24215" y="0"/>
                    <a:pt x="54086" y="0"/>
                  </a:cubicBezTo>
                  <a:close/>
                </a:path>
              </a:pathLst>
            </a:custGeom>
            <a:solidFill>
              <a:srgbClr val="FDE9A5"/>
            </a:solidFill>
            <a:ln w="38100" cap="rnd">
              <a:solidFill>
                <a:srgbClr val="281B40"/>
              </a:solidFill>
              <a:prstDash val="solid"/>
              <a:round/>
            </a:ln>
          </p:spPr>
        </p:sp>
        <p:sp>
          <p:nvSpPr>
            <p:cNvPr id="18" name="TextBox 18"/>
            <p:cNvSpPr txBox="1"/>
            <p:nvPr/>
          </p:nvSpPr>
          <p:spPr>
            <a:xfrm>
              <a:off x="0" y="-38100"/>
              <a:ext cx="1534971"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9"/>
          <p:cNvGrpSpPr/>
          <p:nvPr/>
        </p:nvGrpSpPr>
        <p:grpSpPr>
          <a:xfrm>
            <a:off x="9220152" y="7539950"/>
            <a:ext cx="7223988" cy="1134661"/>
            <a:chOff x="0" y="0"/>
            <a:chExt cx="1518958" cy="238581"/>
          </a:xfrm>
        </p:grpSpPr>
        <p:sp>
          <p:nvSpPr>
            <p:cNvPr id="20" name="Freeform 20"/>
            <p:cNvSpPr/>
            <p:nvPr/>
          </p:nvSpPr>
          <p:spPr>
            <a:xfrm>
              <a:off x="0" y="0"/>
              <a:ext cx="1518958" cy="238581"/>
            </a:xfrm>
            <a:custGeom>
              <a:avLst/>
              <a:gdLst/>
              <a:ahLst/>
              <a:cxnLst/>
              <a:rect l="l" t="t" r="r" b="b"/>
              <a:pathLst>
                <a:path w="1518958" h="238581">
                  <a:moveTo>
                    <a:pt x="54656" y="0"/>
                  </a:moveTo>
                  <a:lnTo>
                    <a:pt x="1464302" y="0"/>
                  </a:lnTo>
                  <a:cubicBezTo>
                    <a:pt x="1478798" y="0"/>
                    <a:pt x="1492700" y="5758"/>
                    <a:pt x="1502950" y="16009"/>
                  </a:cubicBezTo>
                  <a:cubicBezTo>
                    <a:pt x="1513200" y="26259"/>
                    <a:pt x="1518958" y="40161"/>
                    <a:pt x="1518958" y="54656"/>
                  </a:cubicBezTo>
                  <a:lnTo>
                    <a:pt x="1518958" y="183924"/>
                  </a:lnTo>
                  <a:cubicBezTo>
                    <a:pt x="1518958" y="198420"/>
                    <a:pt x="1513200" y="212322"/>
                    <a:pt x="1502950" y="222572"/>
                  </a:cubicBezTo>
                  <a:cubicBezTo>
                    <a:pt x="1492700" y="232822"/>
                    <a:pt x="1478798" y="238581"/>
                    <a:pt x="1464302" y="238581"/>
                  </a:cubicBezTo>
                  <a:lnTo>
                    <a:pt x="54656" y="238581"/>
                  </a:lnTo>
                  <a:cubicBezTo>
                    <a:pt x="40161" y="238581"/>
                    <a:pt x="26259" y="232822"/>
                    <a:pt x="16009" y="222572"/>
                  </a:cubicBezTo>
                  <a:cubicBezTo>
                    <a:pt x="5758" y="212322"/>
                    <a:pt x="0" y="198420"/>
                    <a:pt x="0" y="183924"/>
                  </a:cubicBezTo>
                  <a:lnTo>
                    <a:pt x="0" y="54656"/>
                  </a:lnTo>
                  <a:cubicBezTo>
                    <a:pt x="0" y="40161"/>
                    <a:pt x="5758" y="26259"/>
                    <a:pt x="16009" y="16009"/>
                  </a:cubicBezTo>
                  <a:cubicBezTo>
                    <a:pt x="26259" y="5758"/>
                    <a:pt x="40161" y="0"/>
                    <a:pt x="54656" y="0"/>
                  </a:cubicBezTo>
                  <a:close/>
                </a:path>
              </a:pathLst>
            </a:custGeom>
            <a:solidFill>
              <a:srgbClr val="FDE9A5"/>
            </a:solidFill>
            <a:ln w="38100" cap="rnd">
              <a:solidFill>
                <a:srgbClr val="281B40"/>
              </a:solidFill>
              <a:prstDash val="solid"/>
              <a:round/>
            </a:ln>
          </p:spPr>
        </p:sp>
        <p:sp>
          <p:nvSpPr>
            <p:cNvPr id="21" name="TextBox 21"/>
            <p:cNvSpPr txBox="1"/>
            <p:nvPr/>
          </p:nvSpPr>
          <p:spPr>
            <a:xfrm>
              <a:off x="0" y="-38100"/>
              <a:ext cx="1518958" cy="276681"/>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2" name="Freeform 22"/>
          <p:cNvSpPr/>
          <p:nvPr/>
        </p:nvSpPr>
        <p:spPr>
          <a:xfrm>
            <a:off x="9505902" y="1463679"/>
            <a:ext cx="4389697" cy="2765509"/>
          </a:xfrm>
          <a:custGeom>
            <a:avLst/>
            <a:gdLst/>
            <a:ahLst/>
            <a:cxnLst/>
            <a:rect l="l" t="t" r="r" b="b"/>
            <a:pathLst>
              <a:path w="4389697" h="2765509">
                <a:moveTo>
                  <a:pt x="0" y="0"/>
                </a:moveTo>
                <a:lnTo>
                  <a:pt x="4389697" y="0"/>
                </a:lnTo>
                <a:lnTo>
                  <a:pt x="4389697" y="2765509"/>
                </a:lnTo>
                <a:lnTo>
                  <a:pt x="0" y="276550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3" name="Freeform 23"/>
          <p:cNvSpPr/>
          <p:nvPr/>
        </p:nvSpPr>
        <p:spPr>
          <a:xfrm>
            <a:off x="14410244" y="1947063"/>
            <a:ext cx="1807466" cy="1948750"/>
          </a:xfrm>
          <a:custGeom>
            <a:avLst/>
            <a:gdLst/>
            <a:ahLst/>
            <a:cxnLst/>
            <a:rect l="l" t="t" r="r" b="b"/>
            <a:pathLst>
              <a:path w="1807466" h="1948750">
                <a:moveTo>
                  <a:pt x="0" y="0"/>
                </a:moveTo>
                <a:lnTo>
                  <a:pt x="1807465" y="0"/>
                </a:lnTo>
                <a:lnTo>
                  <a:pt x="1807465" y="1948750"/>
                </a:lnTo>
                <a:lnTo>
                  <a:pt x="0" y="1948750"/>
                </a:lnTo>
                <a:lnTo>
                  <a:pt x="0" y="0"/>
                </a:lnTo>
                <a:close/>
              </a:path>
            </a:pathLst>
          </a:custGeom>
          <a:blipFill>
            <a:blip r:embed="rId17"/>
            <a:stretch>
              <a:fillRect/>
            </a:stretch>
          </a:blipFill>
        </p:spPr>
      </p:sp>
      <p:sp>
        <p:nvSpPr>
          <p:cNvPr id="24" name="TextBox 24"/>
          <p:cNvSpPr txBox="1"/>
          <p:nvPr/>
        </p:nvSpPr>
        <p:spPr>
          <a:xfrm>
            <a:off x="1993240" y="1923033"/>
            <a:ext cx="7226912" cy="2041727"/>
          </a:xfrm>
          <a:prstGeom prst="rect">
            <a:avLst/>
          </a:prstGeom>
        </p:spPr>
        <p:txBody>
          <a:bodyPr lIns="0" tIns="0" rIns="0" bIns="0" rtlCol="0" anchor="t">
            <a:spAutoFit/>
          </a:bodyPr>
          <a:lstStyle/>
          <a:p>
            <a:pPr marL="0" lvl="0" indent="0" algn="l">
              <a:lnSpc>
                <a:spcPts val="7934"/>
              </a:lnSpc>
            </a:pPr>
            <a:r>
              <a:rPr lang="en-US" sz="7556">
                <a:solidFill>
                  <a:srgbClr val="1C2011"/>
                </a:solidFill>
                <a:latin typeface="Tropika"/>
                <a:ea typeface="Tropika"/>
                <a:cs typeface="Tropika"/>
                <a:sym typeface="Tropika"/>
              </a:rPr>
              <a:t>Aspek dan Indikator RPP PM (1)</a:t>
            </a:r>
          </a:p>
        </p:txBody>
      </p:sp>
      <p:sp>
        <p:nvSpPr>
          <p:cNvPr id="25" name="TextBox 25"/>
          <p:cNvSpPr txBox="1"/>
          <p:nvPr/>
        </p:nvSpPr>
        <p:spPr>
          <a:xfrm>
            <a:off x="1994568" y="4554452"/>
            <a:ext cx="6690068" cy="1142893"/>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Tujuan Pembelajaran dengan KKO dan Profil Lulusan</a:t>
            </a:r>
          </a:p>
        </p:txBody>
      </p:sp>
      <p:sp>
        <p:nvSpPr>
          <p:cNvPr id="26" name="TextBox 26"/>
          <p:cNvSpPr txBox="1"/>
          <p:nvPr/>
        </p:nvSpPr>
        <p:spPr>
          <a:xfrm>
            <a:off x="9629864" y="6470379"/>
            <a:ext cx="6587846" cy="329219"/>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Dimensi Profil Lulusan dalam setiap tujuan</a:t>
            </a:r>
          </a:p>
        </p:txBody>
      </p:sp>
      <p:sp>
        <p:nvSpPr>
          <p:cNvPr id="27" name="TextBox 27"/>
          <p:cNvSpPr txBox="1"/>
          <p:nvPr/>
        </p:nvSpPr>
        <p:spPr>
          <a:xfrm>
            <a:off x="9710214" y="4951708"/>
            <a:ext cx="6243865" cy="329219"/>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Kata Kerja Operasional (KKO) yang terukur</a:t>
            </a:r>
          </a:p>
        </p:txBody>
      </p:sp>
      <p:sp>
        <p:nvSpPr>
          <p:cNvPr id="28" name="TextBox 28"/>
          <p:cNvSpPr txBox="1"/>
          <p:nvPr/>
        </p:nvSpPr>
        <p:spPr>
          <a:xfrm>
            <a:off x="9629864" y="7927339"/>
            <a:ext cx="6460184" cy="329219"/>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Alignmen dengan Kompetensi Inti dan Dasar</a:t>
            </a:r>
          </a:p>
        </p:txBody>
      </p:sp>
      <p:sp>
        <p:nvSpPr>
          <p:cNvPr id="29" name="TextBox 29"/>
          <p:cNvSpPr txBox="1"/>
          <p:nvPr/>
        </p:nvSpPr>
        <p:spPr>
          <a:xfrm>
            <a:off x="1993240" y="5877240"/>
            <a:ext cx="6941585" cy="1329344"/>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Tujuan pembelajaran yang baik harus menggunakan KKO yang spesifik dan terukur. Setiap tujuan harus mencerminkan dimensi Profil Lulusan yang relevan untuk memastikan pembelajaran yang holistik dan bermakna.</a:t>
            </a:r>
          </a:p>
        </p:txBody>
      </p:sp>
      <p:sp>
        <p:nvSpPr>
          <p:cNvPr id="30" name="TextBox 30"/>
          <p:cNvSpPr txBox="1"/>
          <p:nvPr/>
        </p:nvSpPr>
        <p:spPr>
          <a:xfrm>
            <a:off x="10004955" y="1980238"/>
            <a:ext cx="3391592" cy="1306261"/>
          </a:xfrm>
          <a:prstGeom prst="rect">
            <a:avLst/>
          </a:prstGeom>
        </p:spPr>
        <p:txBody>
          <a:bodyPr lIns="0" tIns="0" rIns="0" bIns="0" rtlCol="0" anchor="t">
            <a:spAutoFit/>
          </a:bodyPr>
          <a:lstStyle/>
          <a:p>
            <a:pPr marL="0" lvl="0" indent="0" algn="ctr">
              <a:lnSpc>
                <a:spcPts val="2626"/>
              </a:lnSpc>
            </a:pPr>
            <a:r>
              <a:rPr lang="en-US" sz="2101" b="1">
                <a:solidFill>
                  <a:srgbClr val="1C2011"/>
                </a:solidFill>
                <a:latin typeface="Glacial Indifference Bold"/>
                <a:ea typeface="Glacial Indifference Bold"/>
                <a:cs typeface="Glacial Indifference Bold"/>
                <a:sym typeface="Glacial Indifference Bold"/>
              </a:rPr>
              <a:t>Tujuan yang jelas dengan KKO membantu guru merancang pembelajaran yang terfokus dan terarah.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C0DF"/>
        </a:solidFill>
        <a:effectLst/>
      </p:bgPr>
    </p:bg>
    <p:spTree>
      <p:nvGrpSpPr>
        <p:cNvPr id="1" name=""/>
        <p:cNvGrpSpPr/>
        <p:nvPr/>
      </p:nvGrpSpPr>
      <p:grpSpPr>
        <a:xfrm>
          <a:off x="0" y="0"/>
          <a:ext cx="0" cy="0"/>
          <a:chOff x="0" y="0"/>
          <a:chExt cx="0" cy="0"/>
        </a:xfrm>
      </p:grpSpPr>
      <p:sp>
        <p:nvSpPr>
          <p:cNvPr id="2" name="Freeform 2"/>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3" name="Freeform 3"/>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2"/>
            <a:stretch>
              <a:fillRect/>
            </a:stretch>
          </a:blipFill>
        </p:spPr>
      </p:sp>
      <p:sp>
        <p:nvSpPr>
          <p:cNvPr id="5" name="Freeform 5"/>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2993987">
            <a:off x="227914" y="-752735"/>
            <a:ext cx="4155776" cy="4432827"/>
          </a:xfrm>
          <a:custGeom>
            <a:avLst/>
            <a:gdLst/>
            <a:ahLst/>
            <a:cxnLst/>
            <a:rect l="l" t="t" r="r" b="b"/>
            <a:pathLst>
              <a:path w="4155776" h="4432827">
                <a:moveTo>
                  <a:pt x="0" y="0"/>
                </a:moveTo>
                <a:lnTo>
                  <a:pt x="4155776" y="0"/>
                </a:lnTo>
                <a:lnTo>
                  <a:pt x="4155776" y="4432827"/>
                </a:lnTo>
                <a:lnTo>
                  <a:pt x="0" y="4432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p:cNvSpPr/>
          <p:nvPr/>
        </p:nvSpPr>
        <p:spPr>
          <a:xfrm rot="-7070724">
            <a:off x="-1319149" y="-248667"/>
            <a:ext cx="3646742" cy="4114800"/>
          </a:xfrm>
          <a:custGeom>
            <a:avLst/>
            <a:gdLst/>
            <a:ahLst/>
            <a:cxnLst/>
            <a:rect l="l" t="t" r="r" b="b"/>
            <a:pathLst>
              <a:path w="3646742" h="4114800">
                <a:moveTo>
                  <a:pt x="0" y="0"/>
                </a:moveTo>
                <a:lnTo>
                  <a:pt x="3646742" y="0"/>
                </a:lnTo>
                <a:lnTo>
                  <a:pt x="3646742"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16854953" y="177650"/>
            <a:ext cx="808695" cy="1119300"/>
          </a:xfrm>
          <a:custGeom>
            <a:avLst/>
            <a:gdLst/>
            <a:ahLst/>
            <a:cxnLst/>
            <a:rect l="l" t="t" r="r" b="b"/>
            <a:pathLst>
              <a:path w="808695" h="1119300">
                <a:moveTo>
                  <a:pt x="0" y="0"/>
                </a:moveTo>
                <a:lnTo>
                  <a:pt x="808694" y="0"/>
                </a:lnTo>
                <a:lnTo>
                  <a:pt x="808694" y="1119301"/>
                </a:lnTo>
                <a:lnTo>
                  <a:pt x="0" y="11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3" name="Group 13"/>
          <p:cNvGrpSpPr/>
          <p:nvPr/>
        </p:nvGrpSpPr>
        <p:grpSpPr>
          <a:xfrm>
            <a:off x="2158714" y="5913328"/>
            <a:ext cx="6938238" cy="1134661"/>
            <a:chOff x="0" y="0"/>
            <a:chExt cx="1458875" cy="238581"/>
          </a:xfrm>
        </p:grpSpPr>
        <p:sp>
          <p:nvSpPr>
            <p:cNvPr id="14" name="Freeform 14"/>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15" name="TextBox 15"/>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a:off x="9487275" y="5913328"/>
            <a:ext cx="6938238" cy="1134661"/>
            <a:chOff x="0" y="0"/>
            <a:chExt cx="1458875" cy="238581"/>
          </a:xfrm>
        </p:grpSpPr>
        <p:sp>
          <p:nvSpPr>
            <p:cNvPr id="17" name="Freeform 17"/>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18" name="TextBox 18"/>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9" name="Group 19"/>
          <p:cNvGrpSpPr/>
          <p:nvPr/>
        </p:nvGrpSpPr>
        <p:grpSpPr>
          <a:xfrm>
            <a:off x="2158714" y="7380862"/>
            <a:ext cx="6938238" cy="1134661"/>
            <a:chOff x="0" y="0"/>
            <a:chExt cx="1458875" cy="238581"/>
          </a:xfrm>
        </p:grpSpPr>
        <p:sp>
          <p:nvSpPr>
            <p:cNvPr id="20" name="Freeform 20"/>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21" name="TextBox 21"/>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2" name="Group 22"/>
          <p:cNvGrpSpPr/>
          <p:nvPr/>
        </p:nvGrpSpPr>
        <p:grpSpPr>
          <a:xfrm>
            <a:off x="9487275" y="7380862"/>
            <a:ext cx="6938238" cy="1134661"/>
            <a:chOff x="0" y="0"/>
            <a:chExt cx="1458875" cy="238581"/>
          </a:xfrm>
        </p:grpSpPr>
        <p:sp>
          <p:nvSpPr>
            <p:cNvPr id="23" name="Freeform 23"/>
            <p:cNvSpPr/>
            <p:nvPr/>
          </p:nvSpPr>
          <p:spPr>
            <a:xfrm>
              <a:off x="0" y="0"/>
              <a:ext cx="1458875" cy="238581"/>
            </a:xfrm>
            <a:custGeom>
              <a:avLst/>
              <a:gdLst/>
              <a:ahLst/>
              <a:cxnLst/>
              <a:rect l="l" t="t" r="r" b="b"/>
              <a:pathLst>
                <a:path w="1458875" h="238581">
                  <a:moveTo>
                    <a:pt x="56908" y="0"/>
                  </a:moveTo>
                  <a:lnTo>
                    <a:pt x="1401968" y="0"/>
                  </a:lnTo>
                  <a:cubicBezTo>
                    <a:pt x="1433397" y="0"/>
                    <a:pt x="1458875" y="25478"/>
                    <a:pt x="1458875" y="56908"/>
                  </a:cubicBezTo>
                  <a:lnTo>
                    <a:pt x="1458875" y="181673"/>
                  </a:lnTo>
                  <a:cubicBezTo>
                    <a:pt x="1458875" y="196766"/>
                    <a:pt x="1452879" y="211241"/>
                    <a:pt x="1442207" y="221913"/>
                  </a:cubicBezTo>
                  <a:cubicBezTo>
                    <a:pt x="1431535" y="232585"/>
                    <a:pt x="1417060" y="238581"/>
                    <a:pt x="1401968" y="238581"/>
                  </a:cubicBezTo>
                  <a:lnTo>
                    <a:pt x="56908" y="238581"/>
                  </a:lnTo>
                  <a:cubicBezTo>
                    <a:pt x="41815" y="238581"/>
                    <a:pt x="27340" y="232585"/>
                    <a:pt x="16668" y="221913"/>
                  </a:cubicBezTo>
                  <a:cubicBezTo>
                    <a:pt x="5996" y="211241"/>
                    <a:pt x="0" y="196766"/>
                    <a:pt x="0" y="181673"/>
                  </a:cubicBezTo>
                  <a:lnTo>
                    <a:pt x="0" y="56908"/>
                  </a:lnTo>
                  <a:cubicBezTo>
                    <a:pt x="0" y="41815"/>
                    <a:pt x="5996" y="27340"/>
                    <a:pt x="16668" y="16668"/>
                  </a:cubicBezTo>
                  <a:cubicBezTo>
                    <a:pt x="27340" y="5996"/>
                    <a:pt x="41815" y="0"/>
                    <a:pt x="56908" y="0"/>
                  </a:cubicBezTo>
                  <a:close/>
                </a:path>
              </a:pathLst>
            </a:custGeom>
            <a:solidFill>
              <a:srgbClr val="FDE9A5"/>
            </a:solidFill>
            <a:ln w="38100" cap="rnd">
              <a:solidFill>
                <a:srgbClr val="281B40"/>
              </a:solidFill>
              <a:prstDash val="solid"/>
              <a:round/>
            </a:ln>
          </p:spPr>
        </p:sp>
        <p:sp>
          <p:nvSpPr>
            <p:cNvPr id="24" name="TextBox 24"/>
            <p:cNvSpPr txBox="1"/>
            <p:nvPr/>
          </p:nvSpPr>
          <p:spPr>
            <a:xfrm>
              <a:off x="0" y="-38100"/>
              <a:ext cx="1458875" cy="27668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5" name="Group 25"/>
          <p:cNvGrpSpPr>
            <a:grpSpLocks noChangeAspect="1"/>
          </p:cNvGrpSpPr>
          <p:nvPr/>
        </p:nvGrpSpPr>
        <p:grpSpPr>
          <a:xfrm>
            <a:off x="9937481" y="1249126"/>
            <a:ext cx="6037826" cy="4174938"/>
            <a:chOff x="0" y="0"/>
            <a:chExt cx="4745990" cy="3281680"/>
          </a:xfrm>
        </p:grpSpPr>
        <p:sp>
          <p:nvSpPr>
            <p:cNvPr id="26" name="Freeform 26"/>
            <p:cNvSpPr/>
            <p:nvPr/>
          </p:nvSpPr>
          <p:spPr>
            <a:xfrm>
              <a:off x="20627" y="15731"/>
              <a:ext cx="4713091" cy="3255844"/>
            </a:xfrm>
            <a:custGeom>
              <a:avLst/>
              <a:gdLst/>
              <a:ahLst/>
              <a:cxnLst/>
              <a:rect l="l" t="t" r="r" b="b"/>
              <a:pathLst>
                <a:path w="4713091" h="3255844">
                  <a:moveTo>
                    <a:pt x="4219903" y="555769"/>
                  </a:moveTo>
                  <a:cubicBezTo>
                    <a:pt x="4147513" y="543069"/>
                    <a:pt x="4075123" y="550689"/>
                    <a:pt x="4002733" y="576089"/>
                  </a:cubicBezTo>
                  <a:cubicBezTo>
                    <a:pt x="3861763" y="-119871"/>
                    <a:pt x="3346143" y="-197341"/>
                    <a:pt x="2977843" y="409719"/>
                  </a:cubicBezTo>
                  <a:cubicBezTo>
                    <a:pt x="2777183" y="-70341"/>
                    <a:pt x="2363163" y="-5571"/>
                    <a:pt x="2072333" y="427499"/>
                  </a:cubicBezTo>
                  <a:cubicBezTo>
                    <a:pt x="1817063" y="-71611"/>
                    <a:pt x="1387803" y="127779"/>
                    <a:pt x="1105863" y="621809"/>
                  </a:cubicBezTo>
                  <a:cubicBezTo>
                    <a:pt x="97483" y="118889"/>
                    <a:pt x="-458777" y="3033539"/>
                    <a:pt x="484833" y="3182129"/>
                  </a:cubicBezTo>
                  <a:cubicBezTo>
                    <a:pt x="625803" y="3207529"/>
                    <a:pt x="771853" y="3154189"/>
                    <a:pt x="906473" y="3038619"/>
                  </a:cubicBezTo>
                  <a:cubicBezTo>
                    <a:pt x="1141423" y="3405649"/>
                    <a:pt x="1491943" y="3272299"/>
                    <a:pt x="1748483" y="2901459"/>
                  </a:cubicBezTo>
                  <a:cubicBezTo>
                    <a:pt x="1982163" y="3368819"/>
                    <a:pt x="2392373" y="3226579"/>
                    <a:pt x="2671773" y="2775729"/>
                  </a:cubicBezTo>
                  <a:cubicBezTo>
                    <a:pt x="2822903" y="3146569"/>
                    <a:pt x="3142943" y="3222769"/>
                    <a:pt x="3424883" y="2938289"/>
                  </a:cubicBezTo>
                  <a:cubicBezTo>
                    <a:pt x="4392623" y="4067319"/>
                    <a:pt x="5308293" y="817389"/>
                    <a:pt x="4219903" y="555769"/>
                  </a:cubicBezTo>
                  <a:close/>
                </a:path>
              </a:pathLst>
            </a:custGeom>
            <a:blipFill>
              <a:blip r:embed="rId15"/>
              <a:stretch>
                <a:fillRect l="-6185" r="-6185"/>
              </a:stretch>
            </a:blipFill>
          </p:spPr>
        </p:sp>
        <p:sp>
          <p:nvSpPr>
            <p:cNvPr id="27" name="Freeform 27"/>
            <p:cNvSpPr/>
            <p:nvPr/>
          </p:nvSpPr>
          <p:spPr>
            <a:xfrm>
              <a:off x="29" y="4302"/>
              <a:ext cx="4741319" cy="3277378"/>
            </a:xfrm>
            <a:custGeom>
              <a:avLst/>
              <a:gdLst/>
              <a:ahLst/>
              <a:cxnLst/>
              <a:rect l="l" t="t" r="r" b="b"/>
              <a:pathLst>
                <a:path w="4741319" h="3277378">
                  <a:moveTo>
                    <a:pt x="1263621" y="3277378"/>
                  </a:moveTo>
                  <a:cubicBezTo>
                    <a:pt x="1123921" y="3276108"/>
                    <a:pt x="1018511" y="3203718"/>
                    <a:pt x="925801" y="3065288"/>
                  </a:cubicBezTo>
                  <a:cubicBezTo>
                    <a:pt x="568931" y="3362468"/>
                    <a:pt x="214601" y="3179588"/>
                    <a:pt x="74901" y="2723658"/>
                  </a:cubicBezTo>
                  <a:cubicBezTo>
                    <a:pt x="-181639" y="2114058"/>
                    <a:pt x="233651" y="264938"/>
                    <a:pt x="1123921" y="619268"/>
                  </a:cubicBezTo>
                  <a:cubicBezTo>
                    <a:pt x="1418561" y="118888"/>
                    <a:pt x="1830041" y="-62722"/>
                    <a:pt x="2095471" y="419878"/>
                  </a:cubicBezTo>
                  <a:cubicBezTo>
                    <a:pt x="2397731" y="-6842"/>
                    <a:pt x="2787621" y="-65262"/>
                    <a:pt x="2999711" y="400828"/>
                  </a:cubicBezTo>
                  <a:cubicBezTo>
                    <a:pt x="3380711" y="-194802"/>
                    <a:pt x="3878551" y="-118602"/>
                    <a:pt x="4028411" y="576088"/>
                  </a:cubicBezTo>
                  <a:cubicBezTo>
                    <a:pt x="4624041" y="433848"/>
                    <a:pt x="4834861" y="1204738"/>
                    <a:pt x="4704051" y="2004838"/>
                  </a:cubicBezTo>
                  <a:cubicBezTo>
                    <a:pt x="4538951" y="2864628"/>
                    <a:pt x="3936971" y="3588528"/>
                    <a:pt x="3442941" y="2964958"/>
                  </a:cubicBezTo>
                  <a:cubicBezTo>
                    <a:pt x="3157191" y="3238008"/>
                    <a:pt x="2851121" y="3170698"/>
                    <a:pt x="2691102" y="2806208"/>
                  </a:cubicBezTo>
                  <a:cubicBezTo>
                    <a:pt x="2399002" y="3251978"/>
                    <a:pt x="2010382" y="3380248"/>
                    <a:pt x="1767812" y="2929398"/>
                  </a:cubicBezTo>
                  <a:cubicBezTo>
                    <a:pt x="1606521" y="3156728"/>
                    <a:pt x="1428721" y="3277378"/>
                    <a:pt x="1263621" y="3277378"/>
                  </a:cubicBezTo>
                  <a:close/>
                  <a:moveTo>
                    <a:pt x="928341" y="3041158"/>
                  </a:moveTo>
                  <a:cubicBezTo>
                    <a:pt x="1178531" y="3405648"/>
                    <a:pt x="1490951" y="3274838"/>
                    <a:pt x="1771621" y="2902728"/>
                  </a:cubicBezTo>
                  <a:cubicBezTo>
                    <a:pt x="1859251" y="3053858"/>
                    <a:pt x="1959581" y="3168158"/>
                    <a:pt x="2089121" y="3187208"/>
                  </a:cubicBezTo>
                  <a:cubicBezTo>
                    <a:pt x="2305021" y="3235468"/>
                    <a:pt x="2494251" y="3032268"/>
                    <a:pt x="2703801" y="2783348"/>
                  </a:cubicBezTo>
                  <a:cubicBezTo>
                    <a:pt x="2785081" y="2971308"/>
                    <a:pt x="2900651" y="3084338"/>
                    <a:pt x="3035271" y="3109738"/>
                  </a:cubicBezTo>
                  <a:cubicBezTo>
                    <a:pt x="3181321" y="3144028"/>
                    <a:pt x="3304511" y="3048778"/>
                    <a:pt x="3454371" y="2944638"/>
                  </a:cubicBezTo>
                  <a:cubicBezTo>
                    <a:pt x="3536921" y="3071638"/>
                    <a:pt x="3642331" y="3150378"/>
                    <a:pt x="3759171" y="3171968"/>
                  </a:cubicBezTo>
                  <a:cubicBezTo>
                    <a:pt x="4700241" y="3377708"/>
                    <a:pt x="5213321" y="332248"/>
                    <a:pt x="4025871" y="596408"/>
                  </a:cubicBezTo>
                  <a:cubicBezTo>
                    <a:pt x="3929351" y="296688"/>
                    <a:pt x="3804891" y="43958"/>
                    <a:pt x="3604231" y="19828"/>
                  </a:cubicBezTo>
                  <a:cubicBezTo>
                    <a:pt x="3408651" y="-22082"/>
                    <a:pt x="3192751" y="150638"/>
                    <a:pt x="2997171" y="428768"/>
                  </a:cubicBezTo>
                  <a:cubicBezTo>
                    <a:pt x="2753331" y="-76692"/>
                    <a:pt x="2419321" y="42688"/>
                    <a:pt x="2084041" y="442738"/>
                  </a:cubicBezTo>
                  <a:cubicBezTo>
                    <a:pt x="1822421" y="-52562"/>
                    <a:pt x="1424911" y="149368"/>
                    <a:pt x="1127731" y="642128"/>
                  </a:cubicBezTo>
                  <a:cubicBezTo>
                    <a:pt x="881351" y="506238"/>
                    <a:pt x="654021" y="606568"/>
                    <a:pt x="431771" y="875808"/>
                  </a:cubicBezTo>
                  <a:cubicBezTo>
                    <a:pt x="74901" y="1310148"/>
                    <a:pt x="-86389" y="2185178"/>
                    <a:pt x="92681" y="2716038"/>
                  </a:cubicBezTo>
                  <a:cubicBezTo>
                    <a:pt x="232381" y="3173238"/>
                    <a:pt x="576551" y="3331988"/>
                    <a:pt x="928341" y="3041158"/>
                  </a:cubicBezTo>
                  <a:close/>
                </a:path>
              </a:pathLst>
            </a:custGeom>
            <a:solidFill>
              <a:srgbClr val="1C2011"/>
            </a:solidFill>
          </p:spPr>
        </p:sp>
      </p:grpSp>
      <p:sp>
        <p:nvSpPr>
          <p:cNvPr id="28" name="TextBox 28"/>
          <p:cNvSpPr txBox="1"/>
          <p:nvPr/>
        </p:nvSpPr>
        <p:spPr>
          <a:xfrm>
            <a:off x="2045449" y="1942083"/>
            <a:ext cx="7226912" cy="2439122"/>
          </a:xfrm>
          <a:prstGeom prst="rect">
            <a:avLst/>
          </a:prstGeom>
        </p:spPr>
        <p:txBody>
          <a:bodyPr lIns="0" tIns="0" rIns="0" bIns="0" rtlCol="0" anchor="t">
            <a:spAutoFit/>
          </a:bodyPr>
          <a:lstStyle/>
          <a:p>
            <a:pPr marL="0" lvl="0" indent="0" algn="l">
              <a:lnSpc>
                <a:spcPts val="9472"/>
              </a:lnSpc>
            </a:pPr>
            <a:r>
              <a:rPr lang="en-US" sz="9021">
                <a:solidFill>
                  <a:srgbClr val="1C2011"/>
                </a:solidFill>
                <a:latin typeface="Tropika"/>
                <a:ea typeface="Tropika"/>
                <a:cs typeface="Tropika"/>
                <a:sym typeface="Tropika"/>
              </a:rPr>
              <a:t>Aspek RPP PM (2)</a:t>
            </a:r>
          </a:p>
        </p:txBody>
      </p:sp>
      <p:sp>
        <p:nvSpPr>
          <p:cNvPr id="29" name="TextBox 29"/>
          <p:cNvSpPr txBox="1"/>
          <p:nvPr/>
        </p:nvSpPr>
        <p:spPr>
          <a:xfrm>
            <a:off x="2045449" y="4700111"/>
            <a:ext cx="5433281"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Kerangka &amp; Metode Pembelajaran</a:t>
            </a:r>
          </a:p>
        </p:txBody>
      </p:sp>
      <p:sp>
        <p:nvSpPr>
          <p:cNvPr id="30" name="TextBox 30"/>
          <p:cNvSpPr txBox="1"/>
          <p:nvPr/>
        </p:nvSpPr>
        <p:spPr>
          <a:xfrm>
            <a:off x="2740448" y="6311291"/>
            <a:ext cx="5198308"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Praktik pedagogik</a:t>
            </a:r>
          </a:p>
        </p:txBody>
      </p:sp>
      <p:sp>
        <p:nvSpPr>
          <p:cNvPr id="31" name="TextBox 31"/>
          <p:cNvSpPr txBox="1"/>
          <p:nvPr/>
        </p:nvSpPr>
        <p:spPr>
          <a:xfrm>
            <a:off x="9937481" y="6311291"/>
            <a:ext cx="6139101"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Kemitraan pembelajaran</a:t>
            </a:r>
          </a:p>
        </p:txBody>
      </p:sp>
      <p:sp>
        <p:nvSpPr>
          <p:cNvPr id="32" name="TextBox 32"/>
          <p:cNvSpPr txBox="1"/>
          <p:nvPr/>
        </p:nvSpPr>
        <p:spPr>
          <a:xfrm>
            <a:off x="2509107" y="7778825"/>
            <a:ext cx="6139101"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Lingkungan belajar</a:t>
            </a:r>
          </a:p>
        </p:txBody>
      </p:sp>
      <p:sp>
        <p:nvSpPr>
          <p:cNvPr id="33" name="TextBox 33"/>
          <p:cNvSpPr txBox="1"/>
          <p:nvPr/>
        </p:nvSpPr>
        <p:spPr>
          <a:xfrm>
            <a:off x="9886844" y="7778825"/>
            <a:ext cx="6139101" cy="329219"/>
          </a:xfrm>
          <a:prstGeom prst="rect">
            <a:avLst/>
          </a:prstGeom>
        </p:spPr>
        <p:txBody>
          <a:bodyPr lIns="0" tIns="0" rIns="0" bIns="0" rtlCol="0" anchor="t">
            <a:spAutoFit/>
          </a:bodyPr>
          <a:lstStyle/>
          <a:p>
            <a:pPr marL="0" lvl="0" indent="0" algn="ctr">
              <a:lnSpc>
                <a:spcPts val="2693"/>
              </a:lnSpc>
            </a:pPr>
            <a:r>
              <a:rPr lang="en-US" sz="2154">
                <a:solidFill>
                  <a:srgbClr val="1C2011"/>
                </a:solidFill>
                <a:latin typeface="Glacial Indifference"/>
                <a:ea typeface="Glacial Indifference"/>
                <a:cs typeface="Glacial Indifference"/>
                <a:sym typeface="Glacial Indifference"/>
              </a:rPr>
              <a:t>Pemanfaatan digital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EC29C"/>
        </a:solidFill>
        <a:effectLst/>
      </p:bgPr>
    </p:bg>
    <p:spTree>
      <p:nvGrpSpPr>
        <p:cNvPr id="1" name=""/>
        <p:cNvGrpSpPr/>
        <p:nvPr/>
      </p:nvGrpSpPr>
      <p:grpSpPr>
        <a:xfrm>
          <a:off x="0" y="0"/>
          <a:ext cx="0" cy="0"/>
          <a:chOff x="0" y="0"/>
          <a:chExt cx="0" cy="0"/>
        </a:xfrm>
      </p:grpSpPr>
      <p:sp>
        <p:nvSpPr>
          <p:cNvPr id="2" name="Freeform 2"/>
          <p:cNvSpPr/>
          <p:nvPr/>
        </p:nvSpPr>
        <p:spPr>
          <a:xfrm>
            <a:off x="12273179" y="-373900"/>
            <a:ext cx="6081595" cy="3246051"/>
          </a:xfrm>
          <a:custGeom>
            <a:avLst/>
            <a:gdLst/>
            <a:ahLst/>
            <a:cxnLst/>
            <a:rect l="l" t="t" r="r" b="b"/>
            <a:pathLst>
              <a:path w="6081595" h="3246051">
                <a:moveTo>
                  <a:pt x="0" y="0"/>
                </a:moveTo>
                <a:lnTo>
                  <a:pt x="6081595" y="0"/>
                </a:lnTo>
                <a:lnTo>
                  <a:pt x="6081595" y="3246051"/>
                </a:lnTo>
                <a:lnTo>
                  <a:pt x="0" y="32460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634864" y="44285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4" name="Freeform 4"/>
          <p:cNvSpPr/>
          <p:nvPr/>
        </p:nvSpPr>
        <p:spPr>
          <a:xfrm rot="-5400000">
            <a:off x="228099" y="7641901"/>
            <a:ext cx="2885504" cy="4114800"/>
          </a:xfrm>
          <a:custGeom>
            <a:avLst/>
            <a:gdLst/>
            <a:ahLst/>
            <a:cxnLst/>
            <a:rect l="l" t="t" r="r" b="b"/>
            <a:pathLst>
              <a:path w="2885504" h="4114800">
                <a:moveTo>
                  <a:pt x="0" y="0"/>
                </a:moveTo>
                <a:lnTo>
                  <a:pt x="2885503" y="0"/>
                </a:lnTo>
                <a:lnTo>
                  <a:pt x="288550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504222" y="5424064"/>
            <a:ext cx="4400068" cy="4400068"/>
          </a:xfrm>
          <a:custGeom>
            <a:avLst/>
            <a:gdLst/>
            <a:ahLst/>
            <a:cxnLst/>
            <a:rect l="l" t="t" r="r" b="b"/>
            <a:pathLst>
              <a:path w="4400068" h="4400068">
                <a:moveTo>
                  <a:pt x="0" y="0"/>
                </a:moveTo>
                <a:lnTo>
                  <a:pt x="4400068" y="0"/>
                </a:lnTo>
                <a:lnTo>
                  <a:pt x="4400068" y="4400068"/>
                </a:lnTo>
                <a:lnTo>
                  <a:pt x="0" y="4400068"/>
                </a:lnTo>
                <a:lnTo>
                  <a:pt x="0" y="0"/>
                </a:lnTo>
                <a:close/>
              </a:path>
            </a:pathLst>
          </a:custGeom>
          <a:blipFill>
            <a:blip r:embed="rId4"/>
            <a:stretch>
              <a:fillRect/>
            </a:stretch>
          </a:blipFill>
        </p:spPr>
      </p:sp>
      <p:sp>
        <p:nvSpPr>
          <p:cNvPr id="6" name="Freeform 6"/>
          <p:cNvSpPr/>
          <p:nvPr/>
        </p:nvSpPr>
        <p:spPr>
          <a:xfrm>
            <a:off x="15043668" y="5146507"/>
            <a:ext cx="3705917" cy="6738032"/>
          </a:xfrm>
          <a:custGeom>
            <a:avLst/>
            <a:gdLst/>
            <a:ahLst/>
            <a:cxnLst/>
            <a:rect l="l" t="t" r="r" b="b"/>
            <a:pathLst>
              <a:path w="3705917" h="6738032">
                <a:moveTo>
                  <a:pt x="0" y="0"/>
                </a:moveTo>
                <a:lnTo>
                  <a:pt x="3705917" y="0"/>
                </a:lnTo>
                <a:lnTo>
                  <a:pt x="3705917" y="6738032"/>
                </a:lnTo>
                <a:lnTo>
                  <a:pt x="0" y="67380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rot="-2176963">
            <a:off x="9408428" y="7687834"/>
            <a:ext cx="5510409" cy="3140933"/>
          </a:xfrm>
          <a:custGeom>
            <a:avLst/>
            <a:gdLst/>
            <a:ahLst/>
            <a:cxnLst/>
            <a:rect l="l" t="t" r="r" b="b"/>
            <a:pathLst>
              <a:path w="5510409" h="3140933">
                <a:moveTo>
                  <a:pt x="0" y="0"/>
                </a:moveTo>
                <a:lnTo>
                  <a:pt x="5510409" y="0"/>
                </a:lnTo>
                <a:lnTo>
                  <a:pt x="5510409" y="3140932"/>
                </a:lnTo>
                <a:lnTo>
                  <a:pt x="0" y="31409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526828" y="-878113"/>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34413" y="1968106"/>
            <a:ext cx="2543520" cy="2537161"/>
          </a:xfrm>
          <a:custGeom>
            <a:avLst/>
            <a:gdLst/>
            <a:ahLst/>
            <a:cxnLst/>
            <a:rect l="l" t="t" r="r" b="b"/>
            <a:pathLst>
              <a:path w="2543520" h="2537161">
                <a:moveTo>
                  <a:pt x="0" y="0"/>
                </a:moveTo>
                <a:lnTo>
                  <a:pt x="2543520" y="0"/>
                </a:lnTo>
                <a:lnTo>
                  <a:pt x="2543520" y="2537161"/>
                </a:lnTo>
                <a:lnTo>
                  <a:pt x="0" y="2537161"/>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10" name="Group 10"/>
          <p:cNvGrpSpPr/>
          <p:nvPr/>
        </p:nvGrpSpPr>
        <p:grpSpPr>
          <a:xfrm>
            <a:off x="1391374" y="1028700"/>
            <a:ext cx="15505253" cy="8229600"/>
            <a:chOff x="0" y="0"/>
            <a:chExt cx="4083688" cy="2167467"/>
          </a:xfrm>
        </p:grpSpPr>
        <p:sp>
          <p:nvSpPr>
            <p:cNvPr id="11" name="Freeform 11"/>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2" name="TextBox 12"/>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3" name="Freeform 13"/>
          <p:cNvSpPr/>
          <p:nvPr/>
        </p:nvSpPr>
        <p:spPr>
          <a:xfrm>
            <a:off x="3741687" y="4014038"/>
            <a:ext cx="1361343" cy="1309672"/>
          </a:xfrm>
          <a:custGeom>
            <a:avLst/>
            <a:gdLst/>
            <a:ahLst/>
            <a:cxnLst/>
            <a:rect l="l" t="t" r="r" b="b"/>
            <a:pathLst>
              <a:path w="1361343" h="1309672">
                <a:moveTo>
                  <a:pt x="0" y="0"/>
                </a:moveTo>
                <a:lnTo>
                  <a:pt x="1361343" y="0"/>
                </a:lnTo>
                <a:lnTo>
                  <a:pt x="1361343" y="1309672"/>
                </a:lnTo>
                <a:lnTo>
                  <a:pt x="0" y="1309672"/>
                </a:lnTo>
                <a:lnTo>
                  <a:pt x="0" y="0"/>
                </a:lnTo>
                <a:close/>
              </a:path>
            </a:pathLst>
          </a:custGeom>
          <a:blipFill>
            <a:blip r:embed="rId15"/>
            <a:stretch>
              <a:fillRect/>
            </a:stretch>
          </a:blipFill>
        </p:spPr>
      </p:sp>
      <p:sp>
        <p:nvSpPr>
          <p:cNvPr id="14" name="Freeform 14"/>
          <p:cNvSpPr/>
          <p:nvPr/>
        </p:nvSpPr>
        <p:spPr>
          <a:xfrm>
            <a:off x="8464404" y="4188826"/>
            <a:ext cx="1600571" cy="1509583"/>
          </a:xfrm>
          <a:custGeom>
            <a:avLst/>
            <a:gdLst/>
            <a:ahLst/>
            <a:cxnLst/>
            <a:rect l="l" t="t" r="r" b="b"/>
            <a:pathLst>
              <a:path w="1600571" h="1509583">
                <a:moveTo>
                  <a:pt x="0" y="0"/>
                </a:moveTo>
                <a:lnTo>
                  <a:pt x="1600571" y="0"/>
                </a:lnTo>
                <a:lnTo>
                  <a:pt x="1600571" y="1509582"/>
                </a:lnTo>
                <a:lnTo>
                  <a:pt x="0" y="1509582"/>
                </a:lnTo>
                <a:lnTo>
                  <a:pt x="0" y="0"/>
                </a:lnTo>
                <a:close/>
              </a:path>
            </a:pathLst>
          </a:custGeom>
          <a:blipFill>
            <a:blip r:embed="rId16"/>
            <a:stretch>
              <a:fillRect/>
            </a:stretch>
          </a:blipFill>
        </p:spPr>
      </p:sp>
      <p:sp>
        <p:nvSpPr>
          <p:cNvPr id="15" name="Freeform 15"/>
          <p:cNvSpPr/>
          <p:nvPr/>
        </p:nvSpPr>
        <p:spPr>
          <a:xfrm>
            <a:off x="13141451" y="3972848"/>
            <a:ext cx="1112933" cy="1486388"/>
          </a:xfrm>
          <a:custGeom>
            <a:avLst/>
            <a:gdLst/>
            <a:ahLst/>
            <a:cxnLst/>
            <a:rect l="l" t="t" r="r" b="b"/>
            <a:pathLst>
              <a:path w="1112933" h="1486388">
                <a:moveTo>
                  <a:pt x="0" y="0"/>
                </a:moveTo>
                <a:lnTo>
                  <a:pt x="1112932" y="0"/>
                </a:lnTo>
                <a:lnTo>
                  <a:pt x="1112932" y="1486388"/>
                </a:lnTo>
                <a:lnTo>
                  <a:pt x="0" y="1486388"/>
                </a:lnTo>
                <a:lnTo>
                  <a:pt x="0" y="0"/>
                </a:lnTo>
                <a:close/>
              </a:path>
            </a:pathLst>
          </a:custGeom>
          <a:blipFill>
            <a:blip r:embed="rId17"/>
            <a:stretch>
              <a:fillRect/>
            </a:stretch>
          </a:blipFill>
        </p:spPr>
      </p:sp>
      <p:sp>
        <p:nvSpPr>
          <p:cNvPr id="16" name="TextBox 16"/>
          <p:cNvSpPr txBox="1"/>
          <p:nvPr/>
        </p:nvSpPr>
        <p:spPr>
          <a:xfrm>
            <a:off x="2169965" y="1850192"/>
            <a:ext cx="13994641" cy="914969"/>
          </a:xfrm>
          <a:prstGeom prst="rect">
            <a:avLst/>
          </a:prstGeom>
        </p:spPr>
        <p:txBody>
          <a:bodyPr lIns="0" tIns="0" rIns="0" bIns="0" rtlCol="0" anchor="t">
            <a:spAutoFit/>
          </a:bodyPr>
          <a:lstStyle/>
          <a:p>
            <a:pPr marL="0" lvl="0" indent="0" algn="ctr">
              <a:lnSpc>
                <a:spcPts val="6974"/>
              </a:lnSpc>
            </a:pPr>
            <a:r>
              <a:rPr lang="en-US" sz="6642">
                <a:solidFill>
                  <a:srgbClr val="1C2011"/>
                </a:solidFill>
                <a:latin typeface="Tropika"/>
                <a:ea typeface="Tropika"/>
                <a:cs typeface="Tropika"/>
                <a:sym typeface="Tropika"/>
              </a:rPr>
              <a:t>Aspek dan Indikator RPP PM (3)</a:t>
            </a:r>
          </a:p>
        </p:txBody>
      </p:sp>
      <p:sp>
        <p:nvSpPr>
          <p:cNvPr id="17" name="TextBox 17"/>
          <p:cNvSpPr txBox="1"/>
          <p:nvPr/>
        </p:nvSpPr>
        <p:spPr>
          <a:xfrm>
            <a:off x="2509107" y="5970657"/>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Media &amp; Sumber Belajar</a:t>
            </a:r>
          </a:p>
        </p:txBody>
      </p:sp>
      <p:sp>
        <p:nvSpPr>
          <p:cNvPr id="18" name="TextBox 18"/>
          <p:cNvSpPr txBox="1"/>
          <p:nvPr/>
        </p:nvSpPr>
        <p:spPr>
          <a:xfrm>
            <a:off x="7089888" y="5909591"/>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Langkah Pembelajaran</a:t>
            </a:r>
          </a:p>
        </p:txBody>
      </p:sp>
      <p:sp>
        <p:nvSpPr>
          <p:cNvPr id="19" name="TextBox 19"/>
          <p:cNvSpPr txBox="1"/>
          <p:nvPr/>
        </p:nvSpPr>
        <p:spPr>
          <a:xfrm>
            <a:off x="2509107" y="6991384"/>
            <a:ext cx="4245671"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Media interaktif dan sumber belajar yang relevan mendukung pengalaman belajar bermakna.</a:t>
            </a:r>
          </a:p>
        </p:txBody>
      </p:sp>
      <p:sp>
        <p:nvSpPr>
          <p:cNvPr id="20" name="TextBox 20"/>
          <p:cNvSpPr txBox="1"/>
          <p:nvPr/>
        </p:nvSpPr>
        <p:spPr>
          <a:xfrm>
            <a:off x="7301611" y="6991384"/>
            <a:ext cx="3822225"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Struktur pendahuluan, inti, dan penutup yang terintegrasi dengan prinsip 3M dan 3 pengalaman belajar.</a:t>
            </a:r>
          </a:p>
        </p:txBody>
      </p:sp>
      <p:sp>
        <p:nvSpPr>
          <p:cNvPr id="21" name="TextBox 21"/>
          <p:cNvSpPr txBox="1"/>
          <p:nvPr/>
        </p:nvSpPr>
        <p:spPr>
          <a:xfrm>
            <a:off x="11755499" y="5909591"/>
            <a:ext cx="4245671" cy="600703"/>
          </a:xfrm>
          <a:prstGeom prst="rect">
            <a:avLst/>
          </a:prstGeom>
        </p:spPr>
        <p:txBody>
          <a:bodyPr lIns="0" tIns="0" rIns="0" bIns="0" rtlCol="0" anchor="t">
            <a:spAutoFit/>
          </a:bodyPr>
          <a:lstStyle/>
          <a:p>
            <a:pPr marL="0" lvl="0" indent="0" algn="ctr">
              <a:lnSpc>
                <a:spcPts val="4716"/>
              </a:lnSpc>
              <a:spcBef>
                <a:spcPct val="0"/>
              </a:spcBef>
            </a:pPr>
            <a:r>
              <a:rPr lang="en-US" sz="3997">
                <a:solidFill>
                  <a:srgbClr val="1C2011"/>
                </a:solidFill>
                <a:latin typeface="Handelson Four"/>
                <a:ea typeface="Handelson Four"/>
                <a:cs typeface="Handelson Four"/>
                <a:sym typeface="Handelson Four"/>
              </a:rPr>
              <a:t>Asesmen Pembelajaran</a:t>
            </a:r>
          </a:p>
        </p:txBody>
      </p:sp>
      <p:sp>
        <p:nvSpPr>
          <p:cNvPr id="22" name="TextBox 22"/>
          <p:cNvSpPr txBox="1"/>
          <p:nvPr/>
        </p:nvSpPr>
        <p:spPr>
          <a:xfrm>
            <a:off x="11967221" y="6929428"/>
            <a:ext cx="3822225" cy="798838"/>
          </a:xfrm>
          <a:prstGeom prst="rect">
            <a:avLst/>
          </a:prstGeom>
        </p:spPr>
        <p:txBody>
          <a:bodyPr lIns="0" tIns="0" rIns="0" bIns="0" rtlCol="0" anchor="t">
            <a:spAutoFit/>
          </a:bodyPr>
          <a:lstStyle/>
          <a:p>
            <a:pPr marL="0" lvl="0" indent="0" algn="ctr">
              <a:lnSpc>
                <a:spcPts val="2123"/>
              </a:lnSpc>
            </a:pPr>
            <a:r>
              <a:rPr lang="en-US" sz="1698">
                <a:solidFill>
                  <a:srgbClr val="1C2011"/>
                </a:solidFill>
                <a:latin typeface="Glacial Indifference"/>
                <a:ea typeface="Glacial Indifference"/>
                <a:cs typeface="Glacial Indifference"/>
                <a:sym typeface="Glacial Indifference"/>
              </a:rPr>
              <a:t>Asesmen diagnostik, formatif, dan sumatif untuk mengukur pencapaian pembelajaran mendalam.</a:t>
            </a:r>
          </a:p>
        </p:txBody>
      </p:sp>
      <p:sp>
        <p:nvSpPr>
          <p:cNvPr id="23" name="TextBox 23"/>
          <p:cNvSpPr txBox="1"/>
          <p:nvPr/>
        </p:nvSpPr>
        <p:spPr>
          <a:xfrm>
            <a:off x="4986770" y="3023468"/>
            <a:ext cx="8314459" cy="581350"/>
          </a:xfrm>
          <a:prstGeom prst="rect">
            <a:avLst/>
          </a:prstGeom>
        </p:spPr>
        <p:txBody>
          <a:bodyPr lIns="0" tIns="0" rIns="0" bIns="0" rtlCol="0" anchor="t">
            <a:spAutoFit/>
          </a:bodyPr>
          <a:lstStyle/>
          <a:p>
            <a:pPr marL="0" lvl="0" indent="0" algn="ctr">
              <a:lnSpc>
                <a:spcPts val="4576"/>
              </a:lnSpc>
              <a:spcBef>
                <a:spcPct val="0"/>
              </a:spcBef>
            </a:pPr>
            <a:r>
              <a:rPr lang="en-US" sz="3878">
                <a:solidFill>
                  <a:srgbClr val="1C2011"/>
                </a:solidFill>
                <a:latin typeface="Handelson Four"/>
                <a:ea typeface="Handelson Four"/>
                <a:cs typeface="Handelson Four"/>
                <a:sym typeface="Handelson Four"/>
              </a:rPr>
              <a:t>Media, Sumber, Langkah Pembelajaran &amp; Asesmen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C52FF"/>
        </a:solidFill>
        <a:effectLst/>
      </p:bgPr>
    </p:bg>
    <p:spTree>
      <p:nvGrpSpPr>
        <p:cNvPr id="1" name=""/>
        <p:cNvGrpSpPr/>
        <p:nvPr/>
      </p:nvGrpSpPr>
      <p:grpSpPr>
        <a:xfrm>
          <a:off x="0" y="0"/>
          <a:ext cx="0" cy="0"/>
          <a:chOff x="0" y="0"/>
          <a:chExt cx="0" cy="0"/>
        </a:xfrm>
      </p:grpSpPr>
      <p:sp>
        <p:nvSpPr>
          <p:cNvPr id="2" name="Freeform 2"/>
          <p:cNvSpPr/>
          <p:nvPr/>
        </p:nvSpPr>
        <p:spPr>
          <a:xfrm>
            <a:off x="-35494" y="0"/>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2"/>
            <a:stretch>
              <a:fillRect/>
            </a:stretch>
          </a:blipFill>
        </p:spPr>
      </p:sp>
      <p:sp>
        <p:nvSpPr>
          <p:cNvPr id="3" name="Freeform 3"/>
          <p:cNvSpPr/>
          <p:nvPr/>
        </p:nvSpPr>
        <p:spPr>
          <a:xfrm>
            <a:off x="14476026" y="4842922"/>
            <a:ext cx="3501240" cy="3501240"/>
          </a:xfrm>
          <a:custGeom>
            <a:avLst/>
            <a:gdLst/>
            <a:ahLst/>
            <a:cxnLst/>
            <a:rect l="l" t="t" r="r" b="b"/>
            <a:pathLst>
              <a:path w="3501240" h="3501240">
                <a:moveTo>
                  <a:pt x="0" y="0"/>
                </a:moveTo>
                <a:lnTo>
                  <a:pt x="3501241" y="0"/>
                </a:lnTo>
                <a:lnTo>
                  <a:pt x="3501241" y="3501241"/>
                </a:lnTo>
                <a:lnTo>
                  <a:pt x="0" y="3501241"/>
                </a:lnTo>
                <a:lnTo>
                  <a:pt x="0" y="0"/>
                </a:lnTo>
                <a:close/>
              </a:path>
            </a:pathLst>
          </a:custGeom>
          <a:blipFill>
            <a:blip r:embed="rId3"/>
            <a:stretch>
              <a:fillRect/>
            </a:stretch>
          </a:blipFill>
        </p:spPr>
      </p:sp>
      <p:sp>
        <p:nvSpPr>
          <p:cNvPr id="4" name="Freeform 4"/>
          <p:cNvSpPr/>
          <p:nvPr/>
        </p:nvSpPr>
        <p:spPr>
          <a:xfrm rot="-1013290">
            <a:off x="11977272" y="7302522"/>
            <a:ext cx="6480000" cy="4114800"/>
          </a:xfrm>
          <a:custGeom>
            <a:avLst/>
            <a:gdLst/>
            <a:ahLst/>
            <a:cxnLst/>
            <a:rect l="l" t="t" r="r" b="b"/>
            <a:pathLst>
              <a:path w="6480000" h="4114800">
                <a:moveTo>
                  <a:pt x="0" y="0"/>
                </a:moveTo>
                <a:lnTo>
                  <a:pt x="6480000" y="0"/>
                </a:lnTo>
                <a:lnTo>
                  <a:pt x="64800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4391672" y="-1049327"/>
            <a:ext cx="5009909" cy="5144964"/>
          </a:xfrm>
          <a:custGeom>
            <a:avLst/>
            <a:gdLst/>
            <a:ahLst/>
            <a:cxnLst/>
            <a:rect l="l" t="t" r="r" b="b"/>
            <a:pathLst>
              <a:path w="5009909" h="5144964">
                <a:moveTo>
                  <a:pt x="0" y="0"/>
                </a:moveTo>
                <a:lnTo>
                  <a:pt x="5009909" y="0"/>
                </a:lnTo>
                <a:lnTo>
                  <a:pt x="5009909" y="5144964"/>
                </a:lnTo>
                <a:lnTo>
                  <a:pt x="0" y="51449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293268" y="6053079"/>
            <a:ext cx="7607823" cy="5525181"/>
          </a:xfrm>
          <a:custGeom>
            <a:avLst/>
            <a:gdLst/>
            <a:ahLst/>
            <a:cxnLst/>
            <a:rect l="l" t="t" r="r" b="b"/>
            <a:pathLst>
              <a:path w="7607823" h="5525181">
                <a:moveTo>
                  <a:pt x="0" y="0"/>
                </a:moveTo>
                <a:lnTo>
                  <a:pt x="7607822" y="0"/>
                </a:lnTo>
                <a:lnTo>
                  <a:pt x="7607822" y="5525182"/>
                </a:lnTo>
                <a:lnTo>
                  <a:pt x="0" y="552518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7" name="Group 7"/>
          <p:cNvGrpSpPr/>
          <p:nvPr/>
        </p:nvGrpSpPr>
        <p:grpSpPr>
          <a:xfrm>
            <a:off x="1391374" y="1028700"/>
            <a:ext cx="15505253" cy="8229600"/>
            <a:chOff x="0" y="0"/>
            <a:chExt cx="4083688" cy="2167467"/>
          </a:xfrm>
        </p:grpSpPr>
        <p:sp>
          <p:nvSpPr>
            <p:cNvPr id="8" name="Freeform 8"/>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9" name="TextBox 9"/>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0" name="Freeform 10"/>
          <p:cNvSpPr/>
          <p:nvPr/>
        </p:nvSpPr>
        <p:spPr>
          <a:xfrm rot="-137171">
            <a:off x="-526468" y="8876579"/>
            <a:ext cx="3110336" cy="2834293"/>
          </a:xfrm>
          <a:custGeom>
            <a:avLst/>
            <a:gdLst/>
            <a:ahLst/>
            <a:cxnLst/>
            <a:rect l="l" t="t" r="r" b="b"/>
            <a:pathLst>
              <a:path w="3110336" h="2834293">
                <a:moveTo>
                  <a:pt x="0" y="0"/>
                </a:moveTo>
                <a:lnTo>
                  <a:pt x="3110336" y="0"/>
                </a:lnTo>
                <a:lnTo>
                  <a:pt x="3110336" y="2834293"/>
                </a:lnTo>
                <a:lnTo>
                  <a:pt x="0" y="283429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rot="-2434639">
            <a:off x="-268595" y="-1863226"/>
            <a:ext cx="4172167" cy="4114800"/>
          </a:xfrm>
          <a:custGeom>
            <a:avLst/>
            <a:gdLst/>
            <a:ahLst/>
            <a:cxnLst/>
            <a:rect l="l" t="t" r="r" b="b"/>
            <a:pathLst>
              <a:path w="4172167" h="4114800">
                <a:moveTo>
                  <a:pt x="0" y="0"/>
                </a:moveTo>
                <a:lnTo>
                  <a:pt x="4172167" y="0"/>
                </a:lnTo>
                <a:lnTo>
                  <a:pt x="4172167"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2" name="Group 12"/>
          <p:cNvGrpSpPr/>
          <p:nvPr/>
        </p:nvGrpSpPr>
        <p:grpSpPr>
          <a:xfrm>
            <a:off x="888391" y="1523155"/>
            <a:ext cx="6119250" cy="7623858"/>
            <a:chOff x="0" y="0"/>
            <a:chExt cx="6089650" cy="7586980"/>
          </a:xfrm>
        </p:grpSpPr>
        <p:sp>
          <p:nvSpPr>
            <p:cNvPr id="13" name="Freeform 13"/>
            <p:cNvSpPr/>
            <p:nvPr/>
          </p:nvSpPr>
          <p:spPr>
            <a:xfrm>
              <a:off x="-857" y="405"/>
              <a:ext cx="6091365" cy="7586163"/>
            </a:xfrm>
            <a:custGeom>
              <a:avLst/>
              <a:gdLst/>
              <a:ahLst/>
              <a:cxnLst/>
              <a:rect l="l" t="t" r="r" b="b"/>
              <a:pathLst>
                <a:path w="6091365" h="7586163">
                  <a:moveTo>
                    <a:pt x="6046057" y="4710025"/>
                  </a:moveTo>
                  <a:cubicBezTo>
                    <a:pt x="6212427" y="4166465"/>
                    <a:pt x="5906357" y="3589885"/>
                    <a:pt x="5361527" y="3423515"/>
                  </a:cubicBezTo>
                  <a:lnTo>
                    <a:pt x="4871307" y="3273655"/>
                  </a:lnTo>
                  <a:cubicBezTo>
                    <a:pt x="5380577" y="3368905"/>
                    <a:pt x="5891117" y="3069185"/>
                    <a:pt x="6046057" y="2562455"/>
                  </a:cubicBezTo>
                  <a:cubicBezTo>
                    <a:pt x="6212427" y="2018895"/>
                    <a:pt x="5906357" y="1442315"/>
                    <a:pt x="5361527" y="1275945"/>
                  </a:cubicBezTo>
                  <a:lnTo>
                    <a:pt x="1331817" y="45315"/>
                  </a:lnTo>
                  <a:cubicBezTo>
                    <a:pt x="788257" y="-121055"/>
                    <a:pt x="212947" y="185015"/>
                    <a:pt x="46577" y="728575"/>
                  </a:cubicBezTo>
                  <a:cubicBezTo>
                    <a:pt x="-119793" y="1272135"/>
                    <a:pt x="186277" y="1848715"/>
                    <a:pt x="731107" y="2015085"/>
                  </a:cubicBezTo>
                  <a:lnTo>
                    <a:pt x="1220057" y="2164945"/>
                  </a:lnTo>
                  <a:cubicBezTo>
                    <a:pt x="710787" y="2069695"/>
                    <a:pt x="200247" y="2369415"/>
                    <a:pt x="45307" y="2876145"/>
                  </a:cubicBezTo>
                  <a:cubicBezTo>
                    <a:pt x="-121063" y="3419705"/>
                    <a:pt x="185007" y="3996285"/>
                    <a:pt x="729837" y="4162655"/>
                  </a:cubicBezTo>
                  <a:lnTo>
                    <a:pt x="1220057" y="4312515"/>
                  </a:lnTo>
                  <a:cubicBezTo>
                    <a:pt x="710787" y="4217265"/>
                    <a:pt x="200247" y="4516985"/>
                    <a:pt x="45307" y="5023715"/>
                  </a:cubicBezTo>
                  <a:cubicBezTo>
                    <a:pt x="-121063" y="5567275"/>
                    <a:pt x="185007" y="6143855"/>
                    <a:pt x="729837" y="6310225"/>
                  </a:cubicBezTo>
                  <a:lnTo>
                    <a:pt x="4759547" y="7540855"/>
                  </a:lnTo>
                  <a:cubicBezTo>
                    <a:pt x="5303107" y="7707225"/>
                    <a:pt x="5879687" y="7401155"/>
                    <a:pt x="6046057" y="6856325"/>
                  </a:cubicBezTo>
                  <a:cubicBezTo>
                    <a:pt x="6212427" y="6312765"/>
                    <a:pt x="5906357" y="5736185"/>
                    <a:pt x="5361527" y="5569815"/>
                  </a:cubicBezTo>
                  <a:lnTo>
                    <a:pt x="4871307" y="5419955"/>
                  </a:lnTo>
                  <a:cubicBezTo>
                    <a:pt x="5380577" y="5517745"/>
                    <a:pt x="5891117" y="5216755"/>
                    <a:pt x="6046057" y="4710025"/>
                  </a:cubicBezTo>
                  <a:close/>
                </a:path>
              </a:pathLst>
            </a:custGeom>
            <a:blipFill>
              <a:blip r:embed="rId14"/>
              <a:stretch>
                <a:fillRect l="-915" r="-915"/>
              </a:stretch>
            </a:blipFill>
            <a:ln w="38100" cap="sq">
              <a:solidFill>
                <a:srgbClr val="000000"/>
              </a:solidFill>
              <a:prstDash val="solid"/>
              <a:miter/>
            </a:ln>
          </p:spPr>
        </p:sp>
      </p:grpSp>
      <p:sp>
        <p:nvSpPr>
          <p:cNvPr id="14" name="Freeform 14"/>
          <p:cNvSpPr/>
          <p:nvPr/>
        </p:nvSpPr>
        <p:spPr>
          <a:xfrm rot="403137">
            <a:off x="5570515" y="1477475"/>
            <a:ext cx="1488078" cy="2144977"/>
          </a:xfrm>
          <a:custGeom>
            <a:avLst/>
            <a:gdLst/>
            <a:ahLst/>
            <a:cxnLst/>
            <a:rect l="l" t="t" r="r" b="b"/>
            <a:pathLst>
              <a:path w="1488078" h="2144977">
                <a:moveTo>
                  <a:pt x="0" y="0"/>
                </a:moveTo>
                <a:lnTo>
                  <a:pt x="1488078" y="0"/>
                </a:lnTo>
                <a:lnTo>
                  <a:pt x="1488078" y="2144978"/>
                </a:lnTo>
                <a:lnTo>
                  <a:pt x="0" y="2144978"/>
                </a:lnTo>
                <a:lnTo>
                  <a:pt x="0" y="0"/>
                </a:lnTo>
                <a:close/>
              </a:path>
            </a:pathLst>
          </a:custGeom>
          <a:blipFill>
            <a:blip r:embed="rId15"/>
            <a:stretch>
              <a:fillRect/>
            </a:stretch>
          </a:blipFill>
        </p:spPr>
      </p:sp>
      <p:sp>
        <p:nvSpPr>
          <p:cNvPr id="15" name="TextBox 15"/>
          <p:cNvSpPr txBox="1"/>
          <p:nvPr/>
        </p:nvSpPr>
        <p:spPr>
          <a:xfrm>
            <a:off x="7680671" y="2074940"/>
            <a:ext cx="7823387" cy="1792642"/>
          </a:xfrm>
          <a:prstGeom prst="rect">
            <a:avLst/>
          </a:prstGeom>
        </p:spPr>
        <p:txBody>
          <a:bodyPr lIns="0" tIns="0" rIns="0" bIns="0" rtlCol="0" anchor="t">
            <a:spAutoFit/>
          </a:bodyPr>
          <a:lstStyle/>
          <a:p>
            <a:pPr marL="0" lvl="0" indent="0" algn="l">
              <a:lnSpc>
                <a:spcPts val="6951"/>
              </a:lnSpc>
            </a:pPr>
            <a:r>
              <a:rPr lang="en-US" sz="6620">
                <a:solidFill>
                  <a:srgbClr val="1C2011"/>
                </a:solidFill>
                <a:latin typeface="Tropika"/>
                <a:ea typeface="Tropika"/>
                <a:cs typeface="Tropika"/>
                <a:sym typeface="Tropika"/>
              </a:rPr>
              <a:t>Ilustrasi RPP Pembelajaran Mendalam</a:t>
            </a:r>
          </a:p>
        </p:txBody>
      </p:sp>
      <p:sp>
        <p:nvSpPr>
          <p:cNvPr id="16" name="TextBox 16"/>
          <p:cNvSpPr txBox="1"/>
          <p:nvPr/>
        </p:nvSpPr>
        <p:spPr>
          <a:xfrm>
            <a:off x="7680671" y="4494694"/>
            <a:ext cx="8314459" cy="571609"/>
          </a:xfrm>
          <a:prstGeom prst="rect">
            <a:avLst/>
          </a:prstGeom>
        </p:spPr>
        <p:txBody>
          <a:bodyPr lIns="0" tIns="0" rIns="0" bIns="0" rtlCol="0" anchor="t">
            <a:spAutoFit/>
          </a:bodyPr>
          <a:lstStyle/>
          <a:p>
            <a:pPr marL="0" lvl="0" indent="0" algn="l">
              <a:lnSpc>
                <a:spcPts val="4576"/>
              </a:lnSpc>
              <a:spcBef>
                <a:spcPct val="0"/>
              </a:spcBef>
            </a:pPr>
            <a:r>
              <a:rPr lang="en-US" sz="3878">
                <a:solidFill>
                  <a:srgbClr val="1C2011"/>
                </a:solidFill>
                <a:latin typeface="Handelson Four"/>
                <a:ea typeface="Handelson Four"/>
                <a:cs typeface="Handelson Four"/>
                <a:sym typeface="Handelson Four"/>
              </a:rPr>
              <a:t>Guru Melaksanakan Pembelajaran Mendalam di Kelas</a:t>
            </a:r>
          </a:p>
        </p:txBody>
      </p:sp>
      <p:sp>
        <p:nvSpPr>
          <p:cNvPr id="17" name="TextBox 17"/>
          <p:cNvSpPr txBox="1"/>
          <p:nvPr/>
        </p:nvSpPr>
        <p:spPr>
          <a:xfrm>
            <a:off x="7680671" y="5757425"/>
            <a:ext cx="8154227" cy="1662719"/>
          </a:xfrm>
          <a:prstGeom prst="rect">
            <a:avLst/>
          </a:prstGeom>
        </p:spPr>
        <p:txBody>
          <a:bodyPr lIns="0" tIns="0" rIns="0" bIns="0" rtlCol="0" anchor="t">
            <a:spAutoFit/>
          </a:bodyPr>
          <a:lstStyle/>
          <a:p>
            <a:pPr marL="0" lvl="0" indent="0" algn="l">
              <a:lnSpc>
                <a:spcPts val="2693"/>
              </a:lnSpc>
            </a:pPr>
            <a:r>
              <a:rPr lang="en-US" sz="2154">
                <a:solidFill>
                  <a:srgbClr val="1C2011"/>
                </a:solidFill>
                <a:latin typeface="Glacial Indifference"/>
                <a:ea typeface="Glacial Indifference"/>
                <a:cs typeface="Glacial Indifference"/>
                <a:sym typeface="Glacial Indifference"/>
              </a:rPr>
              <a:t>Pembelajaran mendalam terjadi ketika guru dan siswa terlibat aktif dalam proses belajar yang bermakna. Melalui penerapan RPP yang baik, guru dapat menciptakan lingkungan belajar yang mendorong siswa untuk memahami, mengaplikasikan, dan merefleksikan pengetahuan secara mendalam.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2A696"/>
        </a:solidFill>
        <a:effectLst/>
      </p:bgPr>
    </p:bg>
    <p:spTree>
      <p:nvGrpSpPr>
        <p:cNvPr id="1" name=""/>
        <p:cNvGrpSpPr/>
        <p:nvPr/>
      </p:nvGrpSpPr>
      <p:grpSpPr>
        <a:xfrm>
          <a:off x="0" y="0"/>
          <a:ext cx="0" cy="0"/>
          <a:chOff x="0" y="0"/>
          <a:chExt cx="0" cy="0"/>
        </a:xfrm>
      </p:grpSpPr>
      <p:sp>
        <p:nvSpPr>
          <p:cNvPr id="2" name="Freeform 2"/>
          <p:cNvSpPr/>
          <p:nvPr/>
        </p:nvSpPr>
        <p:spPr>
          <a:xfrm rot="-2420073">
            <a:off x="8133887" y="-1047882"/>
            <a:ext cx="5385249" cy="5048671"/>
          </a:xfrm>
          <a:custGeom>
            <a:avLst/>
            <a:gdLst/>
            <a:ahLst/>
            <a:cxnLst/>
            <a:rect l="l" t="t" r="r" b="b"/>
            <a:pathLst>
              <a:path w="5385249" h="5048671">
                <a:moveTo>
                  <a:pt x="0" y="0"/>
                </a:moveTo>
                <a:lnTo>
                  <a:pt x="5385249" y="0"/>
                </a:lnTo>
                <a:lnTo>
                  <a:pt x="5385249" y="5048672"/>
                </a:lnTo>
                <a:lnTo>
                  <a:pt x="0" y="50486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3656876" y="350848"/>
            <a:ext cx="6248241" cy="6838020"/>
          </a:xfrm>
          <a:custGeom>
            <a:avLst/>
            <a:gdLst/>
            <a:ahLst/>
            <a:cxnLst/>
            <a:rect l="l" t="t" r="r" b="b"/>
            <a:pathLst>
              <a:path w="6248241" h="6838020">
                <a:moveTo>
                  <a:pt x="0" y="0"/>
                </a:moveTo>
                <a:lnTo>
                  <a:pt x="6248241" y="0"/>
                </a:lnTo>
                <a:lnTo>
                  <a:pt x="6248241" y="6838020"/>
                </a:lnTo>
                <a:lnTo>
                  <a:pt x="0" y="683802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3512292" y="0"/>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6"/>
            <a:stretch>
              <a:fillRect/>
            </a:stretch>
          </a:blipFill>
        </p:spPr>
      </p:sp>
      <p:sp>
        <p:nvSpPr>
          <p:cNvPr id="5" name="Freeform 5"/>
          <p:cNvSpPr/>
          <p:nvPr/>
        </p:nvSpPr>
        <p:spPr>
          <a:xfrm>
            <a:off x="-503536" y="7188868"/>
            <a:ext cx="5711792" cy="3712665"/>
          </a:xfrm>
          <a:custGeom>
            <a:avLst/>
            <a:gdLst/>
            <a:ahLst/>
            <a:cxnLst/>
            <a:rect l="l" t="t" r="r" b="b"/>
            <a:pathLst>
              <a:path w="5711792" h="3712665">
                <a:moveTo>
                  <a:pt x="0" y="0"/>
                </a:moveTo>
                <a:lnTo>
                  <a:pt x="5711792" y="0"/>
                </a:lnTo>
                <a:lnTo>
                  <a:pt x="5711792" y="3712665"/>
                </a:lnTo>
                <a:lnTo>
                  <a:pt x="0" y="37126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67034" y="-464041"/>
            <a:ext cx="5038787" cy="2985481"/>
          </a:xfrm>
          <a:custGeom>
            <a:avLst/>
            <a:gdLst/>
            <a:ahLst/>
            <a:cxnLst/>
            <a:rect l="l" t="t" r="r" b="b"/>
            <a:pathLst>
              <a:path w="5038787" h="2985481">
                <a:moveTo>
                  <a:pt x="0" y="0"/>
                </a:moveTo>
                <a:lnTo>
                  <a:pt x="5038787" y="0"/>
                </a:lnTo>
                <a:lnTo>
                  <a:pt x="5038787" y="2985482"/>
                </a:lnTo>
                <a:lnTo>
                  <a:pt x="0" y="29854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7" name="Group 7"/>
          <p:cNvGrpSpPr/>
          <p:nvPr/>
        </p:nvGrpSpPr>
        <p:grpSpPr>
          <a:xfrm>
            <a:off x="1391374" y="1028700"/>
            <a:ext cx="15505253" cy="8229600"/>
            <a:chOff x="0" y="0"/>
            <a:chExt cx="4083688" cy="2167467"/>
          </a:xfrm>
        </p:grpSpPr>
        <p:sp>
          <p:nvSpPr>
            <p:cNvPr id="8" name="Freeform 8"/>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9" name="TextBox 9"/>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p:cNvGrpSpPr/>
          <p:nvPr/>
        </p:nvGrpSpPr>
        <p:grpSpPr>
          <a:xfrm>
            <a:off x="590037" y="4622055"/>
            <a:ext cx="8928455" cy="4423146"/>
            <a:chOff x="0" y="0"/>
            <a:chExt cx="6466772" cy="3203631"/>
          </a:xfrm>
        </p:grpSpPr>
        <p:sp>
          <p:nvSpPr>
            <p:cNvPr id="11" name="Freeform 11"/>
            <p:cNvSpPr/>
            <p:nvPr/>
          </p:nvSpPr>
          <p:spPr>
            <a:xfrm>
              <a:off x="0" y="0"/>
              <a:ext cx="6466772" cy="3203631"/>
            </a:xfrm>
            <a:custGeom>
              <a:avLst/>
              <a:gdLst/>
              <a:ahLst/>
              <a:cxnLst/>
              <a:rect l="l" t="t" r="r" b="b"/>
              <a:pathLst>
                <a:path w="6466772" h="3203631">
                  <a:moveTo>
                    <a:pt x="0" y="0"/>
                  </a:moveTo>
                  <a:lnTo>
                    <a:pt x="0" y="3203631"/>
                  </a:lnTo>
                  <a:lnTo>
                    <a:pt x="6466772" y="2486151"/>
                  </a:lnTo>
                  <a:lnTo>
                    <a:pt x="6466772" y="0"/>
                  </a:lnTo>
                  <a:close/>
                </a:path>
              </a:pathLst>
            </a:custGeom>
            <a:blipFill>
              <a:blip r:embed="rId11"/>
              <a:stretch>
                <a:fillRect t="-6772" b="-6772"/>
              </a:stretch>
            </a:blipFill>
            <a:ln w="38100" cap="sq">
              <a:solidFill>
                <a:srgbClr val="000000"/>
              </a:solidFill>
              <a:prstDash val="solid"/>
              <a:miter/>
            </a:ln>
          </p:spPr>
        </p:sp>
      </p:grpSp>
      <p:sp>
        <p:nvSpPr>
          <p:cNvPr id="12" name="Freeform 12"/>
          <p:cNvSpPr/>
          <p:nvPr/>
        </p:nvSpPr>
        <p:spPr>
          <a:xfrm rot="-5400000">
            <a:off x="11095096" y="3985631"/>
            <a:ext cx="3816520" cy="5793579"/>
          </a:xfrm>
          <a:custGeom>
            <a:avLst/>
            <a:gdLst/>
            <a:ahLst/>
            <a:cxnLst/>
            <a:rect l="l" t="t" r="r" b="b"/>
            <a:pathLst>
              <a:path w="3816520" h="5793579">
                <a:moveTo>
                  <a:pt x="0" y="0"/>
                </a:moveTo>
                <a:lnTo>
                  <a:pt x="3816520" y="0"/>
                </a:lnTo>
                <a:lnTo>
                  <a:pt x="3816520" y="5793579"/>
                </a:lnTo>
                <a:lnTo>
                  <a:pt x="0" y="5793579"/>
                </a:lnTo>
                <a:lnTo>
                  <a:pt x="0" y="0"/>
                </a:lnTo>
                <a:close/>
              </a:path>
            </a:pathLst>
          </a:custGeom>
          <a:blipFill>
            <a:blip r:embed="rId12"/>
            <a:stretch>
              <a:fillRect/>
            </a:stretch>
          </a:blipFill>
        </p:spPr>
      </p:sp>
      <p:sp>
        <p:nvSpPr>
          <p:cNvPr id="13" name="TextBox 13"/>
          <p:cNvSpPr txBox="1"/>
          <p:nvPr/>
        </p:nvSpPr>
        <p:spPr>
          <a:xfrm>
            <a:off x="2120359" y="2020066"/>
            <a:ext cx="7226912" cy="890018"/>
          </a:xfrm>
          <a:prstGeom prst="rect">
            <a:avLst/>
          </a:prstGeom>
        </p:spPr>
        <p:txBody>
          <a:bodyPr lIns="0" tIns="0" rIns="0" bIns="0" rtlCol="0" anchor="t">
            <a:spAutoFit/>
          </a:bodyPr>
          <a:lstStyle/>
          <a:p>
            <a:pPr marL="0" lvl="0" indent="0" algn="l">
              <a:lnSpc>
                <a:spcPts val="6743"/>
              </a:lnSpc>
            </a:pPr>
            <a:r>
              <a:rPr lang="en-US" sz="6422">
                <a:solidFill>
                  <a:srgbClr val="1C2011"/>
                </a:solidFill>
                <a:latin typeface="Tropika"/>
                <a:ea typeface="Tropika"/>
                <a:cs typeface="Tropika"/>
                <a:sym typeface="Tropika"/>
              </a:rPr>
              <a:t>Rangkuman &amp; Tips</a:t>
            </a:r>
          </a:p>
        </p:txBody>
      </p:sp>
      <p:sp>
        <p:nvSpPr>
          <p:cNvPr id="14" name="TextBox 14"/>
          <p:cNvSpPr txBox="1"/>
          <p:nvPr/>
        </p:nvSpPr>
        <p:spPr>
          <a:xfrm>
            <a:off x="9775263" y="2167949"/>
            <a:ext cx="6549259" cy="1199936"/>
          </a:xfrm>
          <a:prstGeom prst="rect">
            <a:avLst/>
          </a:prstGeom>
        </p:spPr>
        <p:txBody>
          <a:bodyPr lIns="0" tIns="0" rIns="0" bIns="0" rtlCol="0" anchor="t">
            <a:spAutoFit/>
          </a:bodyPr>
          <a:lstStyle/>
          <a:p>
            <a:pPr marL="0" lvl="0" indent="0" algn="l">
              <a:lnSpc>
                <a:spcPts val="1917"/>
              </a:lnSpc>
            </a:pPr>
            <a:r>
              <a:rPr lang="en-US" sz="1533">
                <a:solidFill>
                  <a:srgbClr val="1C2011"/>
                </a:solidFill>
                <a:latin typeface="Glacial Indifference"/>
                <a:ea typeface="Glacial Indifference"/>
                <a:cs typeface="Glacial Indifference"/>
                <a:sym typeface="Glacial Indifference"/>
              </a:rPr>
              <a:t>Untuk menyusun RPP pembelajaran mendalam yang efektif, mulailah dengan analisis kebutuhan peserta didik dan karakteristik materi. Pastikan tujuan pembelajaran menggunakan KKO yang tepat, integrasikan dimensi Profil Lulusan, dan terapkan prinsip Mindful, Meaningful, Joyful dalam setiap kegiatan.</a:t>
            </a:r>
          </a:p>
        </p:txBody>
      </p:sp>
      <p:sp>
        <p:nvSpPr>
          <p:cNvPr id="15" name="TextBox 15"/>
          <p:cNvSpPr txBox="1"/>
          <p:nvPr/>
        </p:nvSpPr>
        <p:spPr>
          <a:xfrm>
            <a:off x="10965082" y="6413719"/>
            <a:ext cx="4348891" cy="568144"/>
          </a:xfrm>
          <a:prstGeom prst="rect">
            <a:avLst/>
          </a:prstGeom>
        </p:spPr>
        <p:txBody>
          <a:bodyPr lIns="0" tIns="0" rIns="0" bIns="0" rtlCol="0" anchor="t">
            <a:spAutoFit/>
          </a:bodyPr>
          <a:lstStyle/>
          <a:p>
            <a:pPr marL="0" lvl="0" indent="0" algn="ctr">
              <a:lnSpc>
                <a:spcPts val="2295"/>
              </a:lnSpc>
            </a:pPr>
            <a:r>
              <a:rPr lang="en-US" sz="1836" b="1">
                <a:solidFill>
                  <a:srgbClr val="FFFBF0"/>
                </a:solidFill>
                <a:latin typeface="Glacial Indifference Bold"/>
                <a:ea typeface="Glacial Indifference Bold"/>
                <a:cs typeface="Glacial Indifference Bold"/>
                <a:sym typeface="Glacial Indifference Bold"/>
              </a:rPr>
              <a:t>RPP yang baik lahir dari perencanaan yang matang dan berpusat pada murid.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2" name="Freeform 2"/>
          <p:cNvSpPr/>
          <p:nvPr/>
        </p:nvSpPr>
        <p:spPr>
          <a:xfrm>
            <a:off x="0" y="-245996"/>
            <a:ext cx="3319227" cy="3457528"/>
          </a:xfrm>
          <a:custGeom>
            <a:avLst/>
            <a:gdLst/>
            <a:ahLst/>
            <a:cxnLst/>
            <a:rect l="l" t="t" r="r" b="b"/>
            <a:pathLst>
              <a:path w="3319227" h="3457528">
                <a:moveTo>
                  <a:pt x="0" y="0"/>
                </a:moveTo>
                <a:lnTo>
                  <a:pt x="3319227" y="0"/>
                </a:lnTo>
                <a:lnTo>
                  <a:pt x="3319227" y="3457528"/>
                </a:lnTo>
                <a:lnTo>
                  <a:pt x="0" y="34575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109317" y="5862424"/>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4"/>
            <a:stretch>
              <a:fillRect/>
            </a:stretch>
          </a:blipFill>
        </p:spPr>
      </p:sp>
      <p:sp>
        <p:nvSpPr>
          <p:cNvPr id="4" name="Freeform 4"/>
          <p:cNvSpPr/>
          <p:nvPr/>
        </p:nvSpPr>
        <p:spPr>
          <a:xfrm>
            <a:off x="14871446" y="-245996"/>
            <a:ext cx="4775708" cy="4775708"/>
          </a:xfrm>
          <a:custGeom>
            <a:avLst/>
            <a:gdLst/>
            <a:ahLst/>
            <a:cxnLst/>
            <a:rect l="l" t="t" r="r" b="b"/>
            <a:pathLst>
              <a:path w="4775708" h="4775708">
                <a:moveTo>
                  <a:pt x="0" y="0"/>
                </a:moveTo>
                <a:lnTo>
                  <a:pt x="4775708" y="0"/>
                </a:lnTo>
                <a:lnTo>
                  <a:pt x="4775708" y="4775708"/>
                </a:lnTo>
                <a:lnTo>
                  <a:pt x="0" y="4775708"/>
                </a:lnTo>
                <a:lnTo>
                  <a:pt x="0" y="0"/>
                </a:lnTo>
                <a:close/>
              </a:path>
            </a:pathLst>
          </a:custGeom>
          <a:blipFill>
            <a:blip r:embed="rId4"/>
            <a:stretch>
              <a:fillRect/>
            </a:stretch>
          </a:blipFill>
        </p:spPr>
      </p:sp>
      <p:sp>
        <p:nvSpPr>
          <p:cNvPr id="5" name="Freeform 5"/>
          <p:cNvSpPr/>
          <p:nvPr/>
        </p:nvSpPr>
        <p:spPr>
          <a:xfrm>
            <a:off x="15529733" y="303386"/>
            <a:ext cx="2733787" cy="1838472"/>
          </a:xfrm>
          <a:custGeom>
            <a:avLst/>
            <a:gdLst/>
            <a:ahLst/>
            <a:cxnLst/>
            <a:rect l="l" t="t" r="r" b="b"/>
            <a:pathLst>
              <a:path w="2733787" h="1838472">
                <a:moveTo>
                  <a:pt x="0" y="0"/>
                </a:moveTo>
                <a:lnTo>
                  <a:pt x="2733787" y="0"/>
                </a:lnTo>
                <a:lnTo>
                  <a:pt x="2733787" y="1838472"/>
                </a:lnTo>
                <a:lnTo>
                  <a:pt x="0" y="18384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5400000">
            <a:off x="11340225" y="-237072"/>
            <a:ext cx="3204401" cy="4114800"/>
          </a:xfrm>
          <a:custGeom>
            <a:avLst/>
            <a:gdLst/>
            <a:ahLst/>
            <a:cxnLst/>
            <a:rect l="l" t="t" r="r" b="b"/>
            <a:pathLst>
              <a:path w="3204401" h="4114800">
                <a:moveTo>
                  <a:pt x="0" y="0"/>
                </a:moveTo>
                <a:lnTo>
                  <a:pt x="3204400" y="0"/>
                </a:lnTo>
                <a:lnTo>
                  <a:pt x="32044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35494" y="5135040"/>
            <a:ext cx="5382980" cy="5151960"/>
          </a:xfrm>
          <a:custGeom>
            <a:avLst/>
            <a:gdLst/>
            <a:ahLst/>
            <a:cxnLst/>
            <a:rect l="l" t="t" r="r" b="b"/>
            <a:pathLst>
              <a:path w="5382980" h="5151960">
                <a:moveTo>
                  <a:pt x="0" y="0"/>
                </a:moveTo>
                <a:lnTo>
                  <a:pt x="5382980" y="0"/>
                </a:lnTo>
                <a:lnTo>
                  <a:pt x="5382980" y="5151960"/>
                </a:lnTo>
                <a:lnTo>
                  <a:pt x="0" y="515196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8" name="Group 8"/>
          <p:cNvGrpSpPr/>
          <p:nvPr/>
        </p:nvGrpSpPr>
        <p:grpSpPr>
          <a:xfrm>
            <a:off x="1391374" y="1028700"/>
            <a:ext cx="15505253" cy="8229600"/>
            <a:chOff x="0" y="0"/>
            <a:chExt cx="4083688" cy="2167467"/>
          </a:xfrm>
        </p:grpSpPr>
        <p:sp>
          <p:nvSpPr>
            <p:cNvPr id="9" name="Freeform 9"/>
            <p:cNvSpPr/>
            <p:nvPr/>
          </p:nvSpPr>
          <p:spPr>
            <a:xfrm>
              <a:off x="0" y="0"/>
              <a:ext cx="4083688" cy="2167467"/>
            </a:xfrm>
            <a:custGeom>
              <a:avLst/>
              <a:gdLst/>
              <a:ahLst/>
              <a:cxnLst/>
              <a:rect l="l" t="t" r="r" b="b"/>
              <a:pathLst>
                <a:path w="4083688" h="2167467">
                  <a:moveTo>
                    <a:pt x="25465" y="0"/>
                  </a:moveTo>
                  <a:lnTo>
                    <a:pt x="4058223" y="0"/>
                  </a:lnTo>
                  <a:cubicBezTo>
                    <a:pt x="4072287" y="0"/>
                    <a:pt x="4083688" y="11401"/>
                    <a:pt x="4083688" y="25465"/>
                  </a:cubicBezTo>
                  <a:lnTo>
                    <a:pt x="4083688" y="2142002"/>
                  </a:lnTo>
                  <a:cubicBezTo>
                    <a:pt x="4083688" y="2148756"/>
                    <a:pt x="4081005" y="2155233"/>
                    <a:pt x="4076229" y="2160008"/>
                  </a:cubicBezTo>
                  <a:cubicBezTo>
                    <a:pt x="4071454" y="2164784"/>
                    <a:pt x="4064977" y="2167467"/>
                    <a:pt x="4058223" y="2167467"/>
                  </a:cubicBezTo>
                  <a:lnTo>
                    <a:pt x="25465" y="2167467"/>
                  </a:lnTo>
                  <a:cubicBezTo>
                    <a:pt x="18711" y="2167467"/>
                    <a:pt x="12234" y="2164784"/>
                    <a:pt x="7458" y="2160008"/>
                  </a:cubicBezTo>
                  <a:cubicBezTo>
                    <a:pt x="2683" y="2155233"/>
                    <a:pt x="0" y="2148756"/>
                    <a:pt x="0" y="2142002"/>
                  </a:cubicBezTo>
                  <a:lnTo>
                    <a:pt x="0" y="25465"/>
                  </a:lnTo>
                  <a:cubicBezTo>
                    <a:pt x="0" y="18711"/>
                    <a:pt x="2683" y="12234"/>
                    <a:pt x="7458" y="7458"/>
                  </a:cubicBezTo>
                  <a:cubicBezTo>
                    <a:pt x="12234" y="2683"/>
                    <a:pt x="18711" y="0"/>
                    <a:pt x="25465" y="0"/>
                  </a:cubicBezTo>
                  <a:close/>
                </a:path>
              </a:pathLst>
            </a:custGeom>
            <a:solidFill>
              <a:srgbClr val="FFFBF0"/>
            </a:solidFill>
            <a:ln w="38100" cap="rnd">
              <a:solidFill>
                <a:srgbClr val="000000"/>
              </a:solidFill>
              <a:prstDash val="solid"/>
              <a:round/>
            </a:ln>
          </p:spPr>
        </p:sp>
        <p:sp>
          <p:nvSpPr>
            <p:cNvPr id="10" name="TextBox 10"/>
            <p:cNvSpPr txBox="1"/>
            <p:nvPr/>
          </p:nvSpPr>
          <p:spPr>
            <a:xfrm>
              <a:off x="0" y="-38100"/>
              <a:ext cx="4083688" cy="220556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2247390" y="3173121"/>
            <a:ext cx="8452032" cy="1712302"/>
          </a:xfrm>
          <a:prstGeom prst="rect">
            <a:avLst/>
          </a:prstGeom>
        </p:spPr>
        <p:txBody>
          <a:bodyPr lIns="0" tIns="0" rIns="0" bIns="0" rtlCol="0" anchor="t">
            <a:spAutoFit/>
          </a:bodyPr>
          <a:lstStyle/>
          <a:p>
            <a:pPr marL="0" lvl="0" indent="0" algn="l">
              <a:lnSpc>
                <a:spcPts val="13003"/>
              </a:lnSpc>
            </a:pPr>
            <a:r>
              <a:rPr lang="en-US" sz="12384">
                <a:solidFill>
                  <a:srgbClr val="1C2011"/>
                </a:solidFill>
                <a:latin typeface="Tropika"/>
                <a:ea typeface="Tropika"/>
                <a:cs typeface="Tropika"/>
                <a:sym typeface="Tropika"/>
              </a:rPr>
              <a:t>Terima Kasih</a:t>
            </a:r>
          </a:p>
        </p:txBody>
      </p:sp>
      <p:grpSp>
        <p:nvGrpSpPr>
          <p:cNvPr id="12" name="Group 12"/>
          <p:cNvGrpSpPr/>
          <p:nvPr/>
        </p:nvGrpSpPr>
        <p:grpSpPr>
          <a:xfrm>
            <a:off x="9494133" y="3422528"/>
            <a:ext cx="9749158" cy="9457853"/>
            <a:chOff x="0" y="0"/>
            <a:chExt cx="6350000" cy="6160262"/>
          </a:xfrm>
        </p:grpSpPr>
        <p:sp>
          <p:nvSpPr>
            <p:cNvPr id="13" name="Freeform 13"/>
            <p:cNvSpPr/>
            <p:nvPr/>
          </p:nvSpPr>
          <p:spPr>
            <a:xfrm>
              <a:off x="0" y="0"/>
              <a:ext cx="6350000" cy="6160262"/>
            </a:xfrm>
            <a:custGeom>
              <a:avLst/>
              <a:gdLst/>
              <a:ahLst/>
              <a:cxnLst/>
              <a:rect l="l" t="t" r="r" b="b"/>
              <a:pathLst>
                <a:path w="6350000" h="6160262">
                  <a:moveTo>
                    <a:pt x="6237986" y="4073525"/>
                  </a:moveTo>
                  <a:cubicBezTo>
                    <a:pt x="6237986" y="4870450"/>
                    <a:pt x="5634228" y="5516499"/>
                    <a:pt x="4889373" y="5516499"/>
                  </a:cubicBezTo>
                  <a:cubicBezTo>
                    <a:pt x="4595622" y="5516499"/>
                    <a:pt x="4323842" y="5415915"/>
                    <a:pt x="4102354" y="5245354"/>
                  </a:cubicBezTo>
                  <a:cubicBezTo>
                    <a:pt x="3838448" y="5788914"/>
                    <a:pt x="3307461" y="6160262"/>
                    <a:pt x="2695321" y="6160262"/>
                  </a:cubicBezTo>
                  <a:cubicBezTo>
                    <a:pt x="1820164" y="6160262"/>
                    <a:pt x="1110742" y="5401183"/>
                    <a:pt x="1110742" y="4464812"/>
                  </a:cubicBezTo>
                  <a:cubicBezTo>
                    <a:pt x="1110742" y="4411853"/>
                    <a:pt x="1113155" y="4359402"/>
                    <a:pt x="1117600" y="4307713"/>
                  </a:cubicBezTo>
                  <a:cubicBezTo>
                    <a:pt x="482854" y="4190492"/>
                    <a:pt x="0" y="3598545"/>
                    <a:pt x="0" y="2885948"/>
                  </a:cubicBezTo>
                  <a:cubicBezTo>
                    <a:pt x="0" y="2089023"/>
                    <a:pt x="603758" y="1442974"/>
                    <a:pt x="1348613" y="1442974"/>
                  </a:cubicBezTo>
                  <a:cubicBezTo>
                    <a:pt x="1348613" y="646049"/>
                    <a:pt x="1952371" y="0"/>
                    <a:pt x="2697226" y="0"/>
                  </a:cubicBezTo>
                  <a:cubicBezTo>
                    <a:pt x="3086100" y="0"/>
                    <a:pt x="3436366" y="176149"/>
                    <a:pt x="3682492" y="457835"/>
                  </a:cubicBezTo>
                  <a:cubicBezTo>
                    <a:pt x="3965829" y="173863"/>
                    <a:pt x="4346575" y="0"/>
                    <a:pt x="4765421" y="0"/>
                  </a:cubicBezTo>
                  <a:cubicBezTo>
                    <a:pt x="5640578" y="0"/>
                    <a:pt x="6350000" y="759079"/>
                    <a:pt x="6350000" y="1695450"/>
                  </a:cubicBezTo>
                  <a:cubicBezTo>
                    <a:pt x="6350000" y="2216785"/>
                    <a:pt x="6130036" y="2683002"/>
                    <a:pt x="5784088" y="2994025"/>
                  </a:cubicBezTo>
                  <a:cubicBezTo>
                    <a:pt x="6062472" y="3258312"/>
                    <a:pt x="6237986" y="3644011"/>
                    <a:pt x="6237986" y="4073525"/>
                  </a:cubicBezTo>
                  <a:close/>
                </a:path>
              </a:pathLst>
            </a:custGeom>
            <a:blipFill>
              <a:blip r:embed="rId11"/>
              <a:stretch>
                <a:fillRect l="-14674" r="-14674"/>
              </a:stretch>
            </a:blipFill>
            <a:ln w="38100" cap="sq">
              <a:solidFill>
                <a:srgbClr val="000000"/>
              </a:solidFill>
              <a:prstDash val="solid"/>
              <a:miter/>
            </a:ln>
          </p:spPr>
        </p:sp>
      </p:grpSp>
      <p:sp>
        <p:nvSpPr>
          <p:cNvPr id="14" name="Freeform 14"/>
          <p:cNvSpPr/>
          <p:nvPr/>
        </p:nvSpPr>
        <p:spPr>
          <a:xfrm rot="4663047">
            <a:off x="-819474" y="-742228"/>
            <a:ext cx="2726206" cy="2893806"/>
          </a:xfrm>
          <a:custGeom>
            <a:avLst/>
            <a:gdLst/>
            <a:ahLst/>
            <a:cxnLst/>
            <a:rect l="l" t="t" r="r" b="b"/>
            <a:pathLst>
              <a:path w="2726206" h="2893806">
                <a:moveTo>
                  <a:pt x="0" y="0"/>
                </a:moveTo>
                <a:lnTo>
                  <a:pt x="2726206" y="0"/>
                </a:lnTo>
                <a:lnTo>
                  <a:pt x="2726206" y="2893806"/>
                </a:lnTo>
                <a:lnTo>
                  <a:pt x="0" y="289380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TextBox 15"/>
          <p:cNvSpPr txBox="1"/>
          <p:nvPr/>
        </p:nvSpPr>
        <p:spPr>
          <a:xfrm>
            <a:off x="2352360" y="6326190"/>
            <a:ext cx="6550634" cy="1652931"/>
          </a:xfrm>
          <a:prstGeom prst="rect">
            <a:avLst/>
          </a:prstGeom>
        </p:spPr>
        <p:txBody>
          <a:bodyPr lIns="0" tIns="0" rIns="0" bIns="0" rtlCol="0" anchor="t">
            <a:spAutoFit/>
          </a:bodyPr>
          <a:lstStyle/>
          <a:p>
            <a:pPr marL="0" lvl="0" indent="0" algn="l">
              <a:lnSpc>
                <a:spcPts val="4456"/>
              </a:lnSpc>
            </a:pPr>
            <a:r>
              <a:rPr lang="en-US" sz="2684" b="1">
                <a:solidFill>
                  <a:srgbClr val="1C2011"/>
                </a:solidFill>
                <a:latin typeface="Glacial Indifference Bold"/>
                <a:ea typeface="Glacial Indifference Bold"/>
                <a:cs typeface="Glacial Indifference Bold"/>
                <a:sym typeface="Glacial Indifference Bold"/>
              </a:rPr>
              <a:t>anni.angkat@penulis.com</a:t>
            </a:r>
          </a:p>
          <a:p>
            <a:pPr marL="0" lvl="0" indent="0" algn="l">
              <a:lnSpc>
                <a:spcPts val="4456"/>
              </a:lnSpc>
            </a:pPr>
            <a:r>
              <a:rPr lang="en-US" sz="2684" b="1">
                <a:solidFill>
                  <a:srgbClr val="1C2011"/>
                </a:solidFill>
                <a:latin typeface="Glacial Indifference Bold"/>
                <a:ea typeface="Glacial Indifference Bold"/>
                <a:cs typeface="Glacial Indifference Bold"/>
                <a:sym typeface="Glacial Indifference Bold"/>
              </a:rPr>
              <a:t>www.anniangkat.com</a:t>
            </a:r>
          </a:p>
          <a:p>
            <a:pPr marL="0" lvl="0" indent="0" algn="l">
              <a:lnSpc>
                <a:spcPts val="4456"/>
              </a:lnSpc>
            </a:pPr>
            <a:r>
              <a:rPr lang="en-US" sz="2684" b="1">
                <a:solidFill>
                  <a:srgbClr val="1C2011"/>
                </a:solidFill>
                <a:latin typeface="Glacial Indifference Bold"/>
                <a:ea typeface="Glacial Indifference Bold"/>
                <a:cs typeface="Glacial Indifference Bold"/>
                <a:sym typeface="Glacial Indifference Bold"/>
              </a:rPr>
              <a:t>+62-XXX-XXX-XXXX</a:t>
            </a:r>
          </a:p>
        </p:txBody>
      </p:sp>
      <p:sp>
        <p:nvSpPr>
          <p:cNvPr id="16" name="TextBox 16"/>
          <p:cNvSpPr txBox="1"/>
          <p:nvPr/>
        </p:nvSpPr>
        <p:spPr>
          <a:xfrm>
            <a:off x="2247390" y="2048940"/>
            <a:ext cx="5433281" cy="590875"/>
          </a:xfrm>
          <a:prstGeom prst="rect">
            <a:avLst/>
          </a:prstGeom>
        </p:spPr>
        <p:txBody>
          <a:bodyPr lIns="0" tIns="0" rIns="0" bIns="0" rtlCol="0" anchor="t">
            <a:spAutoFit/>
          </a:bodyPr>
          <a:lstStyle/>
          <a:p>
            <a:pPr marL="0" lvl="0" indent="0" algn="l">
              <a:lnSpc>
                <a:spcPts val="4576"/>
              </a:lnSpc>
              <a:spcBef>
                <a:spcPct val="0"/>
              </a:spcBef>
            </a:pPr>
            <a:r>
              <a:rPr lang="en-US" sz="3878" spc="-77">
                <a:solidFill>
                  <a:srgbClr val="1C2011"/>
                </a:solidFill>
                <a:latin typeface="Handy Casual"/>
                <a:ea typeface="Handy Casual"/>
                <a:cs typeface="Handy Casual"/>
                <a:sym typeface="Handy Casual"/>
              </a:rPr>
              <a:t>ANNI ANGKAT, M.Pd</a:t>
            </a:r>
          </a:p>
        </p:txBody>
      </p:sp>
      <p:sp>
        <p:nvSpPr>
          <p:cNvPr id="17" name="TextBox 17"/>
          <p:cNvSpPr txBox="1"/>
          <p:nvPr/>
        </p:nvSpPr>
        <p:spPr>
          <a:xfrm>
            <a:off x="12550348" y="1925115"/>
            <a:ext cx="3636728" cy="528981"/>
          </a:xfrm>
          <a:prstGeom prst="rect">
            <a:avLst/>
          </a:prstGeom>
        </p:spPr>
        <p:txBody>
          <a:bodyPr lIns="0" tIns="0" rIns="0" bIns="0" rtlCol="0" anchor="t">
            <a:spAutoFit/>
          </a:bodyPr>
          <a:lstStyle/>
          <a:p>
            <a:pPr marL="0" lvl="0" indent="0" algn="r">
              <a:lnSpc>
                <a:spcPts val="4456"/>
              </a:lnSpc>
            </a:pPr>
            <a:r>
              <a:rPr lang="en-US" sz="2684">
                <a:solidFill>
                  <a:srgbClr val="1C2011"/>
                </a:solidFill>
                <a:latin typeface="Glacial Indifference"/>
                <a:ea typeface="Glacial Indifference"/>
                <a:cs typeface="Glacial Indifference"/>
                <a:sym typeface="Glacial Indifference"/>
              </a:rPr>
              <a:t>@anniangkat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1249</Words>
  <Application>Microsoft Office PowerPoint</Application>
  <PresentationFormat>Custom</PresentationFormat>
  <Paragraphs>156</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Handelson Four</vt:lpstr>
      <vt:lpstr>Calibri</vt:lpstr>
      <vt:lpstr>Arial</vt:lpstr>
      <vt:lpstr>Glacial Indifference Bold</vt:lpstr>
      <vt:lpstr>Handy Casual</vt:lpstr>
      <vt:lpstr>Glacial Indifference</vt:lpstr>
      <vt:lpstr>Tropika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MENYUSUN RPP PEMBELAJARAN MENDALAM: ANNI ANGKAT, M.Pd</dc:title>
  <dc:creator>Windows 11</dc:creator>
  <cp:lastModifiedBy>Windows 11</cp:lastModifiedBy>
  <cp:revision>1</cp:revision>
  <dcterms:created xsi:type="dcterms:W3CDTF">2006-08-16T00:00:00Z</dcterms:created>
  <dcterms:modified xsi:type="dcterms:W3CDTF">2026-08-21T15:43:51Z</dcterms:modified>
  <dc:identifier>DAHS7zDTI94</dc:identifier>
</cp:coreProperties>
</file>