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2B4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03920" y="-548640"/>
            <a:ext cx="4297680" cy="4297680"/>
          </a:xfrm>
          <a:prstGeom prst="ellipse">
            <a:avLst/>
          </a:prstGeom>
          <a:solidFill>
            <a:srgbClr val="1A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326880" y="3931920"/>
            <a:ext cx="3383280" cy="3383280"/>
          </a:xfrm>
          <a:prstGeom prst="ellipse">
            <a:avLst/>
          </a:prstGeom>
          <a:solidFill>
            <a:srgbClr val="EBB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7909560" y="1874519"/>
            <a:ext cx="1965960" cy="1965960"/>
          </a:xfrm>
          <a:prstGeom prst="ellipse">
            <a:avLst/>
          </a:prstGeom>
          <a:solidFill>
            <a:srgbClr val="2A4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822960"/>
            <a:ext cx="71323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99DED3"/>
                </a:solidFill>
                <a:latin typeface="Aptos"/>
              </a:rPr>
              <a:t>MGMP BAHASA INDONESIA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7680960" cy="187451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FFFFFF"/>
                </a:solidFill>
                <a:latin typeface="Aptos"/>
              </a:rPr>
              <a:t>EVALUASI
KEGIATAN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3566160"/>
            <a:ext cx="6492240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100" b="0">
                <a:solidFill>
                  <a:srgbClr val="E2EBF2"/>
                </a:solidFill>
                <a:latin typeface="Aptos"/>
              </a:rPr>
              <a:t>Refleksi bersama untuk peningkatan kompetensi guru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4754880"/>
            <a:ext cx="109728" cy="777240"/>
          </a:xfrm>
          <a:prstGeom prst="rect">
            <a:avLst/>
          </a:prstGeom>
          <a:solidFill>
            <a:srgbClr val="EBB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4773168"/>
            <a:ext cx="14630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99DED3"/>
                </a:solidFill>
                <a:latin typeface="Aptos"/>
              </a:rPr>
              <a:t>Narasumber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5074920"/>
            <a:ext cx="320040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ptos"/>
              </a:rPr>
              <a:t>Helma, S.Pd.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6126480"/>
            <a:ext cx="877824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>
                <a:solidFill>
                  <a:srgbClr val="CFDCE7"/>
                </a:solidFill>
                <a:latin typeface="Aptos"/>
              </a:rPr>
              <a:t>Bersama mengevaluasi, bertumbuh, dan meningkatkan mutu pembelajaran.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>
                <a:solidFill>
                  <a:srgbClr val="1A8B89"/>
                </a:solidFill>
                <a:latin typeface="Aptos"/>
              </a:rPr>
              <a:t>01 • PENGANTAR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182B48"/>
                </a:solidFill>
                <a:latin typeface="Aptos"/>
              </a:rPr>
              <a:t>Mengapa evaluasi kegiatan MGMP penting?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444752"/>
            <a:ext cx="777240" cy="50292"/>
          </a:xfrm>
          <a:prstGeom prst="rect">
            <a:avLst/>
          </a:prstGeom>
          <a:solidFill>
            <a:srgbClr val="EBB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677380"/>
                </a:solidFill>
                <a:latin typeface="Aptos"/>
              </a:rPr>
              <a:t>MGMP BAHASA INDONESIA  •  REFLEKSI &amp; PENINGKATAN MUTU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73952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1A8B89"/>
                </a:solidFill>
                <a:latin typeface="Aptos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783080"/>
            <a:ext cx="6583680" cy="12344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182B48"/>
                </a:solidFill>
                <a:latin typeface="Aptos"/>
              </a:rPr>
              <a:t>Evaluasi merupakan ruang refleksi bersama untuk menilai pelaksanaan program kerja dan manfaatnya bagi peningkatan kompetensi guru.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182112"/>
            <a:ext cx="6400800" cy="11430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303A45"/>
                </a:solidFill>
                <a:latin typeface="Aptos"/>
              </a:rPr>
              <a:t>Evaluasi bukan sekadar mencari kekurangan, melainkan memahami apa yang berhasil, apa yang perlu diperbaiki, dan langkah apa yang harus dilakukan berikutnya.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18120" y="1783080"/>
            <a:ext cx="3520440" cy="3611880"/>
          </a:xfrm>
          <a:prstGeom prst="roundRect">
            <a:avLst/>
          </a:prstGeom>
          <a:solidFill>
            <a:srgbClr val="E1F4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138160" y="2148840"/>
            <a:ext cx="475488" cy="475488"/>
          </a:xfrm>
          <a:prstGeom prst="ellipse">
            <a:avLst/>
          </a:prstGeom>
          <a:solidFill>
            <a:srgbClr val="1A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38160" y="2185416"/>
            <a:ext cx="475488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96528" y="2130552"/>
            <a:ext cx="21488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182B48"/>
                </a:solidFill>
                <a:latin typeface="Aptos"/>
              </a:rPr>
              <a:t>Menilai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96528" y="2468880"/>
            <a:ext cx="22402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77380"/>
                </a:solidFill>
                <a:latin typeface="Aptos"/>
              </a:rPr>
              <a:t>Keterlaksanaan program</a:t>
            </a:r>
          </a:p>
        </p:txBody>
      </p:sp>
      <p:sp>
        <p:nvSpPr>
          <p:cNvPr id="14" name="Oval 13"/>
          <p:cNvSpPr/>
          <p:nvPr/>
        </p:nvSpPr>
        <p:spPr>
          <a:xfrm>
            <a:off x="8138160" y="3172968"/>
            <a:ext cx="475488" cy="475488"/>
          </a:xfrm>
          <a:prstGeom prst="ellipse">
            <a:avLst/>
          </a:prstGeom>
          <a:solidFill>
            <a:srgbClr val="1A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38160" y="3209544"/>
            <a:ext cx="475488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96528" y="3154680"/>
            <a:ext cx="21488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182B48"/>
                </a:solidFill>
                <a:latin typeface="Aptos"/>
              </a:rPr>
              <a:t>Memahami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96528" y="3493008"/>
            <a:ext cx="22402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77380"/>
                </a:solidFill>
                <a:latin typeface="Aptos"/>
              </a:rPr>
              <a:t>Kendala dan kebutuhan</a:t>
            </a:r>
          </a:p>
        </p:txBody>
      </p:sp>
      <p:sp>
        <p:nvSpPr>
          <p:cNvPr id="18" name="Oval 17"/>
          <p:cNvSpPr/>
          <p:nvPr/>
        </p:nvSpPr>
        <p:spPr>
          <a:xfrm>
            <a:off x="8138160" y="4197096"/>
            <a:ext cx="475488" cy="475488"/>
          </a:xfrm>
          <a:prstGeom prst="ellipse">
            <a:avLst/>
          </a:prstGeom>
          <a:solidFill>
            <a:srgbClr val="EBB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8160" y="4233672"/>
            <a:ext cx="475488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96528" y="4178808"/>
            <a:ext cx="21488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182B48"/>
                </a:solidFill>
                <a:latin typeface="Aptos"/>
              </a:rPr>
              <a:t>Menindaklanjuti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96528" y="4517136"/>
            <a:ext cx="22402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77380"/>
                </a:solidFill>
                <a:latin typeface="Aptos"/>
              </a:rPr>
              <a:t>Perbaikan yang terarah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5212080"/>
            <a:ext cx="649224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A8B89"/>
                </a:solidFill>
                <a:latin typeface="Aptos"/>
              </a:rPr>
              <a:t>Inti evaluasi: dari pengalaman menuju perbaikan nyata.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>
                <a:solidFill>
                  <a:srgbClr val="1A8B89"/>
                </a:solidFill>
                <a:latin typeface="Aptos"/>
              </a:rPr>
              <a:t>02 • TUJUAN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182B48"/>
                </a:solidFill>
                <a:latin typeface="Aptos"/>
              </a:rPr>
              <a:t>Tujuan evaluasi kegiatan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444752"/>
            <a:ext cx="777240" cy="50292"/>
          </a:xfrm>
          <a:prstGeom prst="rect">
            <a:avLst/>
          </a:prstGeom>
          <a:solidFill>
            <a:srgbClr val="EBB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677380"/>
                </a:solidFill>
                <a:latin typeface="Aptos"/>
              </a:rPr>
              <a:t>MGMP BAHASA INDONESIA  •  REFLEKSI &amp; PENINGKATAN MUTU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73952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1A8B89"/>
                </a:solidFill>
                <a:latin typeface="Aptos"/>
              </a:rPr>
              <a:t>03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965960"/>
            <a:ext cx="3383280" cy="3246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212848"/>
            <a:ext cx="7315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1">
                <a:solidFill>
                  <a:srgbClr val="1A8B89"/>
                </a:solidFill>
                <a:latin typeface="Apto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852928"/>
            <a:ext cx="288036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82B48"/>
                </a:solidFill>
                <a:latin typeface="Aptos"/>
              </a:rPr>
              <a:t>Mengukur keberhasilan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3657600"/>
            <a:ext cx="2880360" cy="11430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677380"/>
                </a:solidFill>
                <a:latin typeface="Aptos"/>
              </a:rPr>
              <a:t>Menilai kesesuaian pelaksanaan kegiatan dengan rencana dan target yang telah ditetapkan.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0" y="1965960"/>
            <a:ext cx="3383280" cy="3246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00600" y="2212848"/>
            <a:ext cx="7315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1">
                <a:solidFill>
                  <a:srgbClr val="1A8B89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00600" y="2852928"/>
            <a:ext cx="288036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82B48"/>
                </a:solidFill>
                <a:latin typeface="Aptos"/>
              </a:rPr>
              <a:t>Mengidentifikasi kendala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00600" y="3657600"/>
            <a:ext cx="2880360" cy="11430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677380"/>
                </a:solidFill>
                <a:latin typeface="Aptos"/>
              </a:rPr>
              <a:t>Mengenali hambatan, kebutuhan, serta faktor yang mendukung atau menghambat kegiatan.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66760" y="1965960"/>
            <a:ext cx="3383280" cy="3246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95360" y="2212848"/>
            <a:ext cx="7315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1">
                <a:solidFill>
                  <a:srgbClr val="EBB14B"/>
                </a:solidFill>
                <a:latin typeface="Apto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95360" y="2852928"/>
            <a:ext cx="288036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82B48"/>
                </a:solidFill>
                <a:latin typeface="Aptos"/>
              </a:rPr>
              <a:t>Merumuskan tindak lanjut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95360" y="3657600"/>
            <a:ext cx="2880360" cy="11430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677380"/>
                </a:solidFill>
                <a:latin typeface="Aptos"/>
              </a:rPr>
              <a:t>Menyepakati langkah perbaikan agar program berikutnya lebih efektif dan berdampak.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623560"/>
            <a:ext cx="104241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A8B89"/>
                </a:solidFill>
                <a:latin typeface="Aptos"/>
              </a:rPr>
              <a:t>Hasil yang diharapkan: keputusan perbaikan berdasarkan refleksi bersama.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>
                <a:solidFill>
                  <a:srgbClr val="1A8B89"/>
                </a:solidFill>
                <a:latin typeface="Aptos"/>
              </a:rPr>
              <a:t>03 • FOKUS REFLEKSI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182B48"/>
                </a:solidFill>
                <a:latin typeface="Aptos"/>
              </a:rPr>
              <a:t>Apa saja yang perlu dievaluasi?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444752"/>
            <a:ext cx="777240" cy="50292"/>
          </a:xfrm>
          <a:prstGeom prst="rect">
            <a:avLst/>
          </a:prstGeom>
          <a:solidFill>
            <a:srgbClr val="EBB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677380"/>
                </a:solidFill>
                <a:latin typeface="Aptos"/>
              </a:rPr>
              <a:t>MGMP BAHASA INDONESIA  •  REFLEKSI &amp; PENINGKATAN MUTU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73952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1A8B89"/>
                </a:solidFill>
                <a:latin typeface="Aptos"/>
              </a:rPr>
              <a:t>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28800"/>
            <a:ext cx="5166360" cy="987552"/>
          </a:xfrm>
          <a:prstGeom prst="roundRect">
            <a:avLst/>
          </a:prstGeom>
          <a:solidFill>
            <a:srgbClr val="EF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4128" y="1947672"/>
            <a:ext cx="19202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182B48"/>
                </a:solidFill>
                <a:latin typeface="Aptos"/>
              </a:rPr>
              <a:t>Pelaksanaan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97479" y="1947672"/>
            <a:ext cx="3063240" cy="69494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303A45"/>
                </a:solidFill>
                <a:latin typeface="Aptos"/>
              </a:rPr>
              <a:t>Apakah kegiatan terlaksana sesuai rencana, jadwal, dan tujuan?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46520" y="1828800"/>
            <a:ext cx="5166360" cy="987552"/>
          </a:xfrm>
          <a:prstGeom prst="roundRect">
            <a:avLst/>
          </a:prstGeom>
          <a:solidFill>
            <a:srgbClr val="EF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47688" y="1947672"/>
            <a:ext cx="19202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182B48"/>
                </a:solidFill>
                <a:latin typeface="Aptos"/>
              </a:rPr>
              <a:t>Partisipasi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1947672"/>
            <a:ext cx="3063240" cy="69494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303A45"/>
                </a:solidFill>
                <a:latin typeface="Aptos"/>
              </a:rPr>
              <a:t>Bagaimana keterlibatan dan kontribusi anggota selama kegiatan?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090672"/>
            <a:ext cx="5166360" cy="987552"/>
          </a:xfrm>
          <a:prstGeom prst="roundRect">
            <a:avLst/>
          </a:prstGeom>
          <a:solidFill>
            <a:srgbClr val="E1F4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24128" y="3209544"/>
            <a:ext cx="19202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182B48"/>
                </a:solidFill>
                <a:latin typeface="Aptos"/>
              </a:rPr>
              <a:t>Materi &amp; narasumber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97479" y="3209544"/>
            <a:ext cx="3063240" cy="69494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303A45"/>
                </a:solidFill>
                <a:latin typeface="Aptos"/>
              </a:rPr>
              <a:t>Apakah materi relevan dan membantu kebutuhan profesional guru?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3090672"/>
            <a:ext cx="5166360" cy="987552"/>
          </a:xfrm>
          <a:prstGeom prst="roundRect">
            <a:avLst/>
          </a:prstGeom>
          <a:solidFill>
            <a:srgbClr val="E1F4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47688" y="3209544"/>
            <a:ext cx="19202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182B48"/>
                </a:solidFill>
                <a:latin typeface="Aptos"/>
              </a:rPr>
              <a:t>Manfaat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3209544"/>
            <a:ext cx="3063240" cy="69494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303A45"/>
                </a:solidFill>
                <a:latin typeface="Aptos"/>
              </a:rPr>
              <a:t>Pengetahuan, keterampilan, atau praktik apa yang diperoleh peserta?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4352544"/>
            <a:ext cx="5166360" cy="987552"/>
          </a:xfrm>
          <a:prstGeom prst="roundRect">
            <a:avLst/>
          </a:prstGeom>
          <a:solidFill>
            <a:srgbClr val="EF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24128" y="4471416"/>
            <a:ext cx="19202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182B48"/>
                </a:solidFill>
                <a:latin typeface="Aptos"/>
              </a:rPr>
              <a:t>Kendala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97479" y="4471416"/>
            <a:ext cx="3063240" cy="69494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303A45"/>
                </a:solidFill>
                <a:latin typeface="Aptos"/>
              </a:rPr>
              <a:t>Apa hambatan yang muncul dan apa penyebabnya?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46520" y="4352544"/>
            <a:ext cx="5166360" cy="987552"/>
          </a:xfrm>
          <a:prstGeom prst="roundRect">
            <a:avLst/>
          </a:prstGeom>
          <a:solidFill>
            <a:srgbClr val="EF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47688" y="4471416"/>
            <a:ext cx="19202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182B48"/>
                </a:solidFill>
                <a:latin typeface="Aptos"/>
              </a:rPr>
              <a:t>Tindak lanjut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40" y="4471416"/>
            <a:ext cx="3063240" cy="69494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303A45"/>
                </a:solidFill>
                <a:latin typeface="Aptos"/>
              </a:rPr>
              <a:t>Perubahan apa yang akan diterapkan setelah kegiatan?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5897880"/>
            <a:ext cx="106984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1A8B89"/>
                </a:solidFill>
                <a:latin typeface="Aptos"/>
              </a:rPr>
              <a:t>Evaluasi yang baik melihat proses sekaligus manfaatnya bagi pembelajaran.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>
                <a:solidFill>
                  <a:srgbClr val="1A8B89"/>
                </a:solidFill>
                <a:latin typeface="Aptos"/>
              </a:rPr>
              <a:t>04 • ALUR EVALUASI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182B48"/>
                </a:solidFill>
                <a:latin typeface="Aptos"/>
              </a:rPr>
              <a:t>Dari refleksi menuju perbaikan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444752"/>
            <a:ext cx="777240" cy="50292"/>
          </a:xfrm>
          <a:prstGeom prst="rect">
            <a:avLst/>
          </a:prstGeom>
          <a:solidFill>
            <a:srgbClr val="EBB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677380"/>
                </a:solidFill>
                <a:latin typeface="Aptos"/>
              </a:rPr>
              <a:t>MGMP BAHASA INDONESIA  •  REFLEKSI &amp; PENINGKATAN MUTU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73952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1A8B89"/>
                </a:solidFill>
                <a:latin typeface="Aptos"/>
              </a:rPr>
              <a:t>05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240280"/>
            <a:ext cx="2487168" cy="25146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6112" y="1965960"/>
            <a:ext cx="621792" cy="621792"/>
          </a:xfrm>
          <a:prstGeom prst="ellipse">
            <a:avLst/>
          </a:prstGeom>
          <a:solidFill>
            <a:srgbClr val="1A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2057400"/>
            <a:ext cx="621792" cy="2743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2788920"/>
            <a:ext cx="21031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182B48"/>
                </a:solidFill>
                <a:latin typeface="Aptos"/>
              </a:rPr>
              <a:t>Kumpulkan data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3429000"/>
            <a:ext cx="2084831" cy="9601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77380"/>
                </a:solidFill>
                <a:latin typeface="Aptos"/>
              </a:rPr>
              <a:t>Catatan kegiatan, umpan balik, kehadiran, dan hasil kerja.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926080"/>
            <a:ext cx="347472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300" b="1">
                <a:solidFill>
                  <a:srgbClr val="EBB14B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593591" y="2240280"/>
            <a:ext cx="2487168" cy="25146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3776472" y="1965960"/>
            <a:ext cx="621792" cy="621792"/>
          </a:xfrm>
          <a:prstGeom prst="ellipse">
            <a:avLst/>
          </a:prstGeom>
          <a:solidFill>
            <a:srgbClr val="1A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76472" y="2057400"/>
            <a:ext cx="621792" cy="2743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76472" y="2788920"/>
            <a:ext cx="21031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182B48"/>
                </a:solidFill>
                <a:latin typeface="Aptos"/>
              </a:rPr>
              <a:t>Diskusikan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76472" y="3429000"/>
            <a:ext cx="2084831" cy="9601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77380"/>
                </a:solidFill>
                <a:latin typeface="Aptos"/>
              </a:rPr>
              <a:t>Berbagi pengalaman, keberhasilan, dan kendala secara terbuka.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6479" y="2926080"/>
            <a:ext cx="347472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300" b="1">
                <a:solidFill>
                  <a:srgbClr val="EBB14B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73952" y="2240280"/>
            <a:ext cx="2487168" cy="25146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656832" y="1965960"/>
            <a:ext cx="621792" cy="621792"/>
          </a:xfrm>
          <a:prstGeom prst="ellipse">
            <a:avLst/>
          </a:prstGeom>
          <a:solidFill>
            <a:srgbClr val="1A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56832" y="2057400"/>
            <a:ext cx="621792" cy="2743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56832" y="2788920"/>
            <a:ext cx="21031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182B48"/>
                </a:solidFill>
                <a:latin typeface="Aptos"/>
              </a:rPr>
              <a:t>Tarik kesimpulan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56832" y="3429000"/>
            <a:ext cx="2084831" cy="9601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77380"/>
                </a:solidFill>
                <a:latin typeface="Aptos"/>
              </a:rPr>
              <a:t>Tentukan hal yang perlu dipertahankan dan ditingkatkan.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06840" y="2926080"/>
            <a:ext cx="347472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300" b="1">
                <a:solidFill>
                  <a:srgbClr val="EBB14B"/>
                </a:solidFill>
                <a:latin typeface="Aptos"/>
              </a:rPr>
              <a:t>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354311" y="2240280"/>
            <a:ext cx="2487168" cy="25146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537191" y="1965960"/>
            <a:ext cx="621792" cy="621792"/>
          </a:xfrm>
          <a:prstGeom prst="ellipse">
            <a:avLst/>
          </a:prstGeom>
          <a:solidFill>
            <a:srgbClr val="EBB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37191" y="2057400"/>
            <a:ext cx="621792" cy="2743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37191" y="2788920"/>
            <a:ext cx="21031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182B48"/>
                </a:solidFill>
                <a:latin typeface="Aptos"/>
              </a:rPr>
              <a:t>Susun aksi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37191" y="3429000"/>
            <a:ext cx="2084831" cy="9601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77380"/>
                </a:solidFill>
                <a:latin typeface="Aptos"/>
              </a:rPr>
              <a:t>Tetapkan tindak lanjut, penanggung jawab, dan waktu pelaksanaan.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" y="5440680"/>
            <a:ext cx="1060704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1A8B89"/>
                </a:solidFill>
                <a:latin typeface="Aptos"/>
              </a:rPr>
              <a:t>Catatan: tindak lanjut perlu spesifik, realistis, dan dapat ditinjau kembali.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>
                <a:solidFill>
                  <a:srgbClr val="1A8B89"/>
                </a:solidFill>
                <a:latin typeface="Aptos"/>
              </a:rPr>
              <a:t>05 • DISKUSI BERSAMA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182B48"/>
                </a:solidFill>
                <a:latin typeface="Aptos"/>
              </a:rPr>
              <a:t>Pertanyaan pemantik refleksi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444752"/>
            <a:ext cx="777240" cy="50292"/>
          </a:xfrm>
          <a:prstGeom prst="rect">
            <a:avLst/>
          </a:prstGeom>
          <a:solidFill>
            <a:srgbClr val="EBB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677380"/>
                </a:solidFill>
                <a:latin typeface="Aptos"/>
              </a:rPr>
              <a:t>MGMP BAHASA INDONESIA  •  REFLEKSI &amp; PENINGKATAN MUTU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73952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1A8B89"/>
                </a:solidFill>
                <a:latin typeface="Aptos"/>
              </a:rPr>
              <a:t>06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28800"/>
            <a:ext cx="6675120" cy="3886200"/>
          </a:xfrm>
          <a:prstGeom prst="roundRect">
            <a:avLst/>
          </a:prstGeom>
          <a:solidFill>
            <a:srgbClr val="182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2148840"/>
            <a:ext cx="608076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t>1.  Apa hal paling bermanfaat dari kegiatan MGMP ini?</a:t>
            </a:r>
          </a:p>
          <a:p>
            <a:pPr>
              <a:spcAft>
                <a:spcPts val="15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t>2.  Bagian mana yang sudah berjalan baik?</a:t>
            </a:r>
          </a:p>
          <a:p>
            <a:pPr>
              <a:spcAft>
                <a:spcPts val="15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t>3.  Kendala apa yang perlu kita atasi bersama?</a:t>
            </a:r>
          </a:p>
          <a:p>
            <a:pPr>
              <a:spcAft>
                <a:spcPts val="15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t>4.  Dukungan atau materi apa yang dibutuhkan guru?</a:t>
            </a:r>
          </a:p>
          <a:p>
            <a:pPr>
              <a:spcAft>
                <a:spcPts val="15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t>5.  Apa satu langkah nyata yang akan dilakukan setelah kegiatan?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09560" y="1828800"/>
            <a:ext cx="3337560" cy="3886200"/>
          </a:xfrm>
          <a:prstGeom prst="roundRect">
            <a:avLst/>
          </a:prstGeom>
          <a:solidFill>
            <a:srgbClr val="E1F4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11312" y="2194560"/>
            <a:ext cx="256032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>
                <a:solidFill>
                  <a:srgbClr val="182B48"/>
                </a:solidFill>
                <a:latin typeface="Aptos"/>
              </a:rPr>
              <a:t>Prinsip diskusi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79" y="2880360"/>
            <a:ext cx="2651760" cy="2286000"/>
          </a:xfrm>
          <a:prstGeom prst="rect">
            <a:avLst/>
          </a:prstGeom>
          <a:noFill/>
        </p:spPr>
        <p:txBody>
          <a:bodyPr wrap="square" lIns="73152" rIns="54864" tIns="54864" bIns="18288">
            <a:spAutoFit/>
          </a:bodyPr>
          <a:lstStyle/>
          <a:p>
            <a:pPr>
              <a:spcAft>
                <a:spcPts val="1400"/>
              </a:spcAft>
              <a:defRPr sz="1400">
                <a:solidFill>
                  <a:srgbClr val="303A45"/>
                </a:solidFill>
                <a:latin typeface="Aptos"/>
              </a:defRPr>
            </a:pPr>
            <a:r>
              <a:t>•  Terbuka dan saling menghargai</a:t>
            </a:r>
          </a:p>
          <a:p>
            <a:pPr>
              <a:spcAft>
                <a:spcPts val="1400"/>
              </a:spcAft>
              <a:defRPr sz="1400">
                <a:solidFill>
                  <a:srgbClr val="303A45"/>
                </a:solidFill>
                <a:latin typeface="Aptos"/>
              </a:defRPr>
            </a:pPr>
            <a:r>
              <a:t>•  Berfokus pada solusi, bukan menyalahkan</a:t>
            </a:r>
          </a:p>
          <a:p>
            <a:pPr>
              <a:spcAft>
                <a:spcPts val="1400"/>
              </a:spcAft>
              <a:defRPr sz="1400">
                <a:solidFill>
                  <a:srgbClr val="303A45"/>
                </a:solidFill>
                <a:latin typeface="Aptos"/>
              </a:defRPr>
            </a:pPr>
            <a:r>
              <a:t>•  Berangkat dari pengalaman nyata</a:t>
            </a:r>
          </a:p>
          <a:p>
            <a:pPr>
              <a:spcAft>
                <a:spcPts val="1400"/>
              </a:spcAft>
              <a:defRPr sz="1400">
                <a:solidFill>
                  <a:srgbClr val="303A45"/>
                </a:solidFill>
                <a:latin typeface="Aptos"/>
              </a:defRPr>
            </a:pPr>
            <a:r>
              <a:t>•  Menghasilkan kesepakatan yang jelas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107899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>
                <a:solidFill>
                  <a:srgbClr val="1A8B89"/>
                </a:solidFill>
                <a:latin typeface="Aptos"/>
              </a:rPr>
              <a:t>06 • RENCANA TINDAK LANJUT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182B48"/>
                </a:solidFill>
                <a:latin typeface="Aptos"/>
              </a:rPr>
              <a:t>Ubah hasil evaluasi menjadi aksi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444752"/>
            <a:ext cx="777240" cy="50292"/>
          </a:xfrm>
          <a:prstGeom prst="rect">
            <a:avLst/>
          </a:prstGeom>
          <a:solidFill>
            <a:srgbClr val="EBB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677380"/>
                </a:solidFill>
                <a:latin typeface="Aptos"/>
              </a:rPr>
              <a:t>MGMP BAHASA INDONESIA  •  REFLEKSI &amp; PENINGKATAN MUTU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73952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1A8B89"/>
                </a:solidFill>
                <a:latin typeface="Aptos"/>
              </a:rPr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60704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303A45"/>
                </a:solidFill>
                <a:latin typeface="Aptos"/>
              </a:rPr>
              <a:t>Gunakan format sederhana berikut untuk memastikan hasil refleksi benar-benar ditindaklanjuti.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77240" y="2423160"/>
          <a:ext cx="10652760" cy="269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703320"/>
                <a:gridCol w="2103120"/>
                <a:gridCol w="2560320"/>
              </a:tblGrid>
              <a:tr h="539496"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Aspek</a:t>
                      </a:r>
                    </a:p>
                  </a:txBody>
                  <a:tcPr>
                    <a:solidFill>
                      <a:srgbClr val="182B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Tindak lanjut</a:t>
                      </a:r>
                    </a:p>
                  </a:txBody>
                  <a:tcPr>
                    <a:solidFill>
                      <a:srgbClr val="182B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Penanggung jawab</a:t>
                      </a:r>
                    </a:p>
                  </a:txBody>
                  <a:tcPr>
                    <a:solidFill>
                      <a:srgbClr val="182B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Waktu</a:t>
                      </a:r>
                    </a:p>
                  </a:txBody>
                  <a:tcPr>
                    <a:solidFill>
                      <a:srgbClr val="182B48"/>
                    </a:solidFill>
                  </a:tcPr>
                </a:tc>
              </a:tr>
              <a:tr h="539496"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303A45"/>
                          </a:solidFill>
                          <a:latin typeface="Aptos"/>
                        </a:defRPr>
                      </a:pPr>
                      <a:r>
                        <a:t>Materi</a:t>
                      </a:r>
                    </a:p>
                  </a:txBody>
                  <a:tcPr marL="91440" marR="73152" marT="64008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303A45"/>
                          </a:solidFill>
                          <a:latin typeface="Aptos"/>
                        </a:defRPr>
                      </a:pPr>
                      <a:r>
                        <a:t>Menentukan topik sesuai kebutuhan guru</a:t>
                      </a:r>
                    </a:p>
                  </a:txBody>
                  <a:tcPr marL="91440" marR="73152" marT="64008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303A45"/>
                          </a:solidFill>
                          <a:latin typeface="Aptos"/>
                        </a:defRPr>
                      </a:pPr>
                      <a:r>
                        <a:t>Tim MGMP</a:t>
                      </a:r>
                    </a:p>
                  </a:txBody>
                  <a:tcPr marL="91440" marR="73152" marT="64008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303A45"/>
                          </a:solidFill>
                          <a:latin typeface="Aptos"/>
                        </a:defRPr>
                      </a:pPr>
                      <a:r>
                        <a:t>Pertemuan berikutnya</a:t>
                      </a:r>
                    </a:p>
                  </a:txBody>
                  <a:tcPr marL="91440" marR="73152" marT="64008" marB="36576">
                    <a:solidFill>
                      <a:srgbClr val="FFFFFF"/>
                    </a:solidFill>
                  </a:tcPr>
                </a:tc>
              </a:tr>
              <a:tr h="539496"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303A45"/>
                          </a:solidFill>
                          <a:latin typeface="Aptos"/>
                        </a:defRPr>
                      </a:pPr>
                      <a:r>
                        <a:t>Partisipasi</a:t>
                      </a:r>
                    </a:p>
                  </a:txBody>
                  <a:tcPr marL="91440" marR="73152" marT="64008" marB="36576"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303A45"/>
                          </a:solidFill>
                          <a:latin typeface="Aptos"/>
                        </a:defRPr>
                      </a:pPr>
                      <a:r>
                        <a:t>Menggunakan diskusi kelompok/berbagi praktik</a:t>
                      </a:r>
                    </a:p>
                  </a:txBody>
                  <a:tcPr marL="91440" marR="73152" marT="64008" marB="36576"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303A45"/>
                          </a:solidFill>
                          <a:latin typeface="Aptos"/>
                        </a:defRPr>
                      </a:pPr>
                      <a:r>
                        <a:t>Pengurus &amp; anggota</a:t>
                      </a:r>
                    </a:p>
                  </a:txBody>
                  <a:tcPr marL="91440" marR="73152" marT="64008" marB="36576"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303A45"/>
                          </a:solidFill>
                          <a:latin typeface="Aptos"/>
                        </a:defRPr>
                      </a:pPr>
                      <a:r>
                        <a:t>Kegiatan mendatang</a:t>
                      </a:r>
                    </a:p>
                  </a:txBody>
                  <a:tcPr marL="91440" marR="73152" marT="64008" marB="36576">
                    <a:solidFill>
                      <a:srgbClr val="EFF4F7"/>
                    </a:solidFill>
                  </a:tcPr>
                </a:tc>
              </a:tr>
              <a:tr h="539496"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303A45"/>
                          </a:solidFill>
                          <a:latin typeface="Aptos"/>
                        </a:defRPr>
                      </a:pPr>
                      <a:r>
                        <a:t>Kendala</a:t>
                      </a:r>
                    </a:p>
                  </a:txBody>
                  <a:tcPr marL="91440" marR="73152" marT="64008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303A45"/>
                          </a:solidFill>
                          <a:latin typeface="Aptos"/>
                        </a:defRPr>
                      </a:pPr>
                      <a:r>
                        <a:t>Menyepakati solusi dan dukungan yang dibutuhkan</a:t>
                      </a:r>
                    </a:p>
                  </a:txBody>
                  <a:tcPr marL="91440" marR="73152" marT="64008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303A45"/>
                          </a:solidFill>
                          <a:latin typeface="Aptos"/>
                        </a:defRPr>
                      </a:pPr>
                      <a:r>
                        <a:t>Tim terkait</a:t>
                      </a:r>
                    </a:p>
                  </a:txBody>
                  <a:tcPr marL="91440" marR="73152" marT="64008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303A45"/>
                          </a:solidFill>
                          <a:latin typeface="Aptos"/>
                        </a:defRPr>
                      </a:pPr>
                      <a:r>
                        <a:t>Sesuai kesepakatan</a:t>
                      </a:r>
                    </a:p>
                  </a:txBody>
                  <a:tcPr marL="91440" marR="73152" marT="64008" marB="36576">
                    <a:solidFill>
                      <a:srgbClr val="FFFFFF"/>
                    </a:solidFill>
                  </a:tcPr>
                </a:tc>
              </a:tr>
              <a:tr h="539496"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303A45"/>
                          </a:solidFill>
                          <a:latin typeface="Aptos"/>
                        </a:defRPr>
                      </a:pPr>
                      <a:r>
                        <a:t>Dampak</a:t>
                      </a:r>
                    </a:p>
                  </a:txBody>
                  <a:tcPr marL="91440" marR="73152" marT="64008" marB="36576"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303A45"/>
                          </a:solidFill>
                          <a:latin typeface="Aptos"/>
                        </a:defRPr>
                      </a:pPr>
                      <a:r>
                        <a:t>Meninjau penerapan hasil kegiatan dalam pembelajaran</a:t>
                      </a:r>
                    </a:p>
                  </a:txBody>
                  <a:tcPr marL="91440" marR="73152" marT="64008" marB="36576"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303A45"/>
                          </a:solidFill>
                          <a:latin typeface="Aptos"/>
                        </a:defRPr>
                      </a:pPr>
                      <a:r>
                        <a:t>Setiap guru</a:t>
                      </a:r>
                    </a:p>
                  </a:txBody>
                  <a:tcPr marL="91440" marR="73152" marT="64008" marB="36576"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303A45"/>
                          </a:solidFill>
                          <a:latin typeface="Aptos"/>
                        </a:defRPr>
                      </a:pPr>
                      <a:r>
                        <a:t>Setelah kegiatan</a:t>
                      </a:r>
                    </a:p>
                  </a:txBody>
                  <a:tcPr marL="91440" marR="73152" marT="64008" marB="36576">
                    <a:solidFill>
                      <a:srgbClr val="EFF4F7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22960" y="5440680"/>
            <a:ext cx="10515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1A8B89"/>
                </a:solidFill>
                <a:latin typeface="Aptos"/>
              </a:rPr>
              <a:t>Isi dan sesuaikan tabel berdasarkan hasil evaluasi nyata.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2B4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686800" y="-640080"/>
            <a:ext cx="4389120" cy="4389120"/>
          </a:xfrm>
          <a:prstGeom prst="ellipse">
            <a:avLst/>
          </a:prstGeom>
          <a:solidFill>
            <a:srgbClr val="1A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784080" y="4206240"/>
            <a:ext cx="3200400" cy="3200400"/>
          </a:xfrm>
          <a:prstGeom prst="ellipse">
            <a:avLst/>
          </a:prstGeom>
          <a:solidFill>
            <a:srgbClr val="EBB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8138160" cy="1600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100" b="1">
                <a:solidFill>
                  <a:srgbClr val="FFFFFF"/>
                </a:solidFill>
                <a:latin typeface="Aptos"/>
              </a:rPr>
              <a:t>REFLEKSI HARI INI,
PERBAIKAN ESOK HARI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3063240"/>
            <a:ext cx="7040880" cy="868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DFEBF2"/>
                </a:solidFill>
                <a:latin typeface="Aptos"/>
              </a:rPr>
              <a:t>Tanpa evaluasi, kegiatan MGMP berisiko menjadi rutinitas tanpa peningkatan mutu.</a:t>
            </a:r>
          </a:p>
        </p:txBody>
      </p:sp>
      <p:sp>
        <p:nvSpPr>
          <p:cNvPr id="6" name="Rectangle 5"/>
          <p:cNvSpPr/>
          <p:nvPr/>
        </p:nvSpPr>
        <p:spPr>
          <a:xfrm>
            <a:off x="896112" y="4434840"/>
            <a:ext cx="109728" cy="731520"/>
          </a:xfrm>
          <a:prstGeom prst="rect">
            <a:avLst/>
          </a:prstGeom>
          <a:solidFill>
            <a:srgbClr val="EBB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4498848"/>
            <a:ext cx="6858000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99DED3"/>
                </a:solidFill>
                <a:latin typeface="Aptos"/>
              </a:rPr>
              <a:t>Mari jadikan setiap pertemuan sebagai kesempatan belajar, berbagi, dan bertumbuh bersama.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5943600"/>
            <a:ext cx="32004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ptos"/>
              </a:rPr>
              <a:t>Terima kasih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06640" y="6263640"/>
            <a:ext cx="3886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0">
                <a:solidFill>
                  <a:srgbClr val="CFDCE7"/>
                </a:solidFill>
                <a:latin typeface="Aptos"/>
              </a:rPr>
              <a:t>MGMP Bahasa Indonesia  •  Helma, S.Pd.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