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9b968c3d8574889" /><Relationship Type="http://schemas.openxmlformats.org/officeDocument/2006/relationships/extended-properties" Target="/docProps/app.xml" Id="R142cb3bd171b41ec" /><Relationship Type="http://schemas.openxmlformats.org/officeDocument/2006/relationships/officeDocument" Target="/ppt/presentation.xml" Id="Red626e4eb910496d" /></Relationships>
</file>

<file path=ppt/presentation.xml><?xml version="1.0" encoding="utf-8"?>
<p:presentation xmlns:p="http://schemas.openxmlformats.org/presentationml/2006/main">
  <p:sldMasterIdLst>
    <p:sldMasterId xmlns:r="http://schemas.openxmlformats.org/officeDocument/2006/relationships" id="2147483648" r:id="Ra35187b4fb914b51"/>
  </p:sldMasterIdLst>
  <p:notesMasterIdLst>
    <p:notesMasterId xmlns:r="http://schemas.openxmlformats.org/officeDocument/2006/relationships" r:id="Rc1e3b7b69b77449d"/>
  </p:notesMasterIdLst>
  <p:sldIdLst>
    <p:sldId xmlns:r="http://schemas.openxmlformats.org/officeDocument/2006/relationships" id="256" r:id="Rd5a4eb1fdb47469b"/>
    <p:sldId xmlns:r="http://schemas.openxmlformats.org/officeDocument/2006/relationships" id="257" r:id="R7277c351f0d94511"/>
    <p:sldId xmlns:r="http://schemas.openxmlformats.org/officeDocument/2006/relationships" id="258" r:id="Ra65efd4b44ea467f"/>
    <p:sldId xmlns:r="http://schemas.openxmlformats.org/officeDocument/2006/relationships" id="259" r:id="Rbc9db9cadb13435b"/>
    <p:sldId xmlns:r="http://schemas.openxmlformats.org/officeDocument/2006/relationships" id="260" r:id="Rba7dc31ee29f4c5d"/>
    <p:sldId xmlns:r="http://schemas.openxmlformats.org/officeDocument/2006/relationships" id="261" r:id="R505be427396e401c"/>
    <p:sldId xmlns:r="http://schemas.openxmlformats.org/officeDocument/2006/relationships" id="262" r:id="R328c3986985947d2"/>
    <p:sldId xmlns:r="http://schemas.openxmlformats.org/officeDocument/2006/relationships" id="263" r:id="R65879891c9014fc6"/>
    <p:sldId xmlns:r="http://schemas.openxmlformats.org/officeDocument/2006/relationships" id="264" r:id="Re7ad61932d064225"/>
    <p:sldId xmlns:r="http://schemas.openxmlformats.org/officeDocument/2006/relationships" id="265" r:id="R43b449210b2845a7"/>
    <p:sldId xmlns:r="http://schemas.openxmlformats.org/officeDocument/2006/relationships" id="266" r:id="R0da369654c46483d"/>
    <p:sldId xmlns:r="http://schemas.openxmlformats.org/officeDocument/2006/relationships" id="267" r:id="R6e4a558d9b314071"/>
    <p:sldId xmlns:r="http://schemas.openxmlformats.org/officeDocument/2006/relationships" id="268" r:id="R33b4ab4655414a88"/>
    <p:sldId xmlns:r="http://schemas.openxmlformats.org/officeDocument/2006/relationships" id="269" r:id="R833d08886e3949b2"/>
    <p:sldId xmlns:r="http://schemas.openxmlformats.org/officeDocument/2006/relationships" id="270" r:id="Rc4a9dbc86fe44760"/>
    <p:sldId xmlns:r="http://schemas.openxmlformats.org/officeDocument/2006/relationships" id="271" r:id="Rf303a6a7d84540c8"/>
    <p:sldId xmlns:r="http://schemas.openxmlformats.org/officeDocument/2006/relationships" id="272" r:id="Rf2d860e17f3a4bd4"/>
    <p:sldId xmlns:r="http://schemas.openxmlformats.org/officeDocument/2006/relationships" id="273" r:id="R4c54e2ff6d9d4091"/>
    <p:sldId xmlns:r="http://schemas.openxmlformats.org/officeDocument/2006/relationships" id="274" r:id="Rac1c149aa43b41c2"/>
    <p:sldId xmlns:r="http://schemas.openxmlformats.org/officeDocument/2006/relationships" id="275" r:id="R8b91821ed1a84b9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35ff8aa7ba146d1" /><Relationship Type="http://schemas.openxmlformats.org/officeDocument/2006/relationships/slideMaster" Target="/ppt/slideMasters/slideMaster1.xml" Id="Ra35187b4fb914b51" /><Relationship Type="http://schemas.openxmlformats.org/officeDocument/2006/relationships/notesMaster" Target="/ppt/notesMasters/notesMaster1.xml" Id="Rc1e3b7b69b77449d" /><Relationship Type="http://schemas.openxmlformats.org/officeDocument/2006/relationships/presProps" Target="/ppt/presProps.xml" Id="Rdf13e87c05484f4b" /><Relationship Type="http://schemas.openxmlformats.org/officeDocument/2006/relationships/tableStyles" Target="/ppt/tableStyles.xml" Id="R85fd44df2b634791" /><Relationship Type="http://schemas.openxmlformats.org/officeDocument/2006/relationships/slide" Target="/ppt/slides/slide1.xml" Id="Rd5a4eb1fdb47469b" /><Relationship Type="http://schemas.openxmlformats.org/officeDocument/2006/relationships/slide" Target="/ppt/slides/slide2.xml" Id="R7277c351f0d94511" /><Relationship Type="http://schemas.openxmlformats.org/officeDocument/2006/relationships/slide" Target="/ppt/slides/slide3.xml" Id="Ra65efd4b44ea467f" /><Relationship Type="http://schemas.openxmlformats.org/officeDocument/2006/relationships/slide" Target="/ppt/slides/slide4.xml" Id="Rbc9db9cadb13435b" /><Relationship Type="http://schemas.openxmlformats.org/officeDocument/2006/relationships/slide" Target="/ppt/slides/slide5.xml" Id="Rba7dc31ee29f4c5d" /><Relationship Type="http://schemas.openxmlformats.org/officeDocument/2006/relationships/slide" Target="/ppt/slides/slide6.xml" Id="R505be427396e401c" /><Relationship Type="http://schemas.openxmlformats.org/officeDocument/2006/relationships/slide" Target="/ppt/slides/slide7.xml" Id="R328c3986985947d2" /><Relationship Type="http://schemas.openxmlformats.org/officeDocument/2006/relationships/slide" Target="/ppt/slides/slide8.xml" Id="R65879891c9014fc6" /><Relationship Type="http://schemas.openxmlformats.org/officeDocument/2006/relationships/slide" Target="/ppt/slides/slide9.xml" Id="Re7ad61932d064225" /><Relationship Type="http://schemas.openxmlformats.org/officeDocument/2006/relationships/slide" Target="/ppt/slides/slide10.xml" Id="R43b449210b2845a7" /><Relationship Type="http://schemas.openxmlformats.org/officeDocument/2006/relationships/slide" Target="/ppt/slides/slide11.xml" Id="R0da369654c46483d" /><Relationship Type="http://schemas.openxmlformats.org/officeDocument/2006/relationships/slide" Target="/ppt/slides/slide12.xml" Id="R6e4a558d9b314071" /><Relationship Type="http://schemas.openxmlformats.org/officeDocument/2006/relationships/slide" Target="/ppt/slides/slide13.xml" Id="R33b4ab4655414a88" /><Relationship Type="http://schemas.openxmlformats.org/officeDocument/2006/relationships/slide" Target="/ppt/slides/slide14.xml" Id="R833d08886e3949b2" /><Relationship Type="http://schemas.openxmlformats.org/officeDocument/2006/relationships/slide" Target="/ppt/slides/slide15.xml" Id="Rc4a9dbc86fe44760" /><Relationship Type="http://schemas.openxmlformats.org/officeDocument/2006/relationships/slide" Target="/ppt/slides/slide16.xml" Id="Rf303a6a7d84540c8" /><Relationship Type="http://schemas.openxmlformats.org/officeDocument/2006/relationships/slide" Target="/ppt/slides/slide17.xml" Id="Rf2d860e17f3a4bd4" /><Relationship Type="http://schemas.openxmlformats.org/officeDocument/2006/relationships/slide" Target="/ppt/slides/slide18.xml" Id="R4c54e2ff6d9d4091" /><Relationship Type="http://schemas.openxmlformats.org/officeDocument/2006/relationships/slide" Target="/ppt/slides/slide19.xml" Id="Rac1c149aa43b41c2" /><Relationship Type="http://schemas.openxmlformats.org/officeDocument/2006/relationships/slide" Target="/ppt/slides/slide20.xml" Id="R8b91821ed1a84b9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b941fbd1a1542f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54f0e91a01f4bb0" /><Relationship Type="http://schemas.openxmlformats.org/officeDocument/2006/relationships/notesMaster" Target="/ppt/notesMasters/notesMaster1.xml" Id="R46f0081c5aa1436a" /></Relationships>
</file>

<file path=ppt/notesSlides/_rels/notesSlide2.xml.rels>&#65279;<?xml version="1.0" encoding="utf-8"?><Relationships xmlns="http://schemas.openxmlformats.org/package/2006/relationships"><Relationship Type="http://schemas.openxmlformats.org/officeDocument/2006/relationships/slide" Target="/ppt/slides/slide2.xml" Id="R7f4cc5814ef9416e" /><Relationship Type="http://schemas.openxmlformats.org/officeDocument/2006/relationships/notesMaster" Target="/ppt/notesMasters/notesMaster1.xml" Id="R3ff06befb3904943" /></Relationships>
</file>

<file path=ppt/notesSlides/_rels/notesSlide3.xml.rels>&#65279;<?xml version="1.0" encoding="utf-8"?><Relationships xmlns="http://schemas.openxmlformats.org/package/2006/relationships"><Relationship Type="http://schemas.openxmlformats.org/officeDocument/2006/relationships/slide" Target="/ppt/slides/slide3.xml" Id="Ref997ad2d8914ca2" /><Relationship Type="http://schemas.openxmlformats.org/officeDocument/2006/relationships/notesMaster" Target="/ppt/notesMasters/notesMaster1.xml" Id="R0a1baa651ea342c9" /></Relationships>
</file>

<file path=ppt/notesSlides/_rels/notesSlide4.xml.rels>&#65279;<?xml version="1.0" encoding="utf-8"?><Relationships xmlns="http://schemas.openxmlformats.org/package/2006/relationships"><Relationship Type="http://schemas.openxmlformats.org/officeDocument/2006/relationships/slide" Target="/ppt/slides/slide4.xml" Id="R52a505bd107b43b7" /><Relationship Type="http://schemas.openxmlformats.org/officeDocument/2006/relationships/notesMaster" Target="/ppt/notesMasters/notesMaster1.xml" Id="R09a100c1cb0e45ca" /></Relationships>
</file>

<file path=ppt/notesSlides/_rels/notesSlide5.xml.rels>&#65279;<?xml version="1.0" encoding="utf-8"?><Relationships xmlns="http://schemas.openxmlformats.org/package/2006/relationships"><Relationship Type="http://schemas.openxmlformats.org/officeDocument/2006/relationships/slide" Target="/ppt/slides/slide5.xml" Id="R1450071f02664694" /><Relationship Type="http://schemas.openxmlformats.org/officeDocument/2006/relationships/notesMaster" Target="/ppt/notesMasters/notesMaster1.xml" Id="Rd7f343391f754728" /></Relationships>
</file>

<file path=ppt/notesSlides/_rels/notesSlide6.xml.rels>&#65279;<?xml version="1.0" encoding="utf-8"?><Relationships xmlns="http://schemas.openxmlformats.org/package/2006/relationships"><Relationship Type="http://schemas.openxmlformats.org/officeDocument/2006/relationships/slide" Target="/ppt/slides/slide6.xml" Id="R81a6df7219fe40d2" /><Relationship Type="http://schemas.openxmlformats.org/officeDocument/2006/relationships/notesMaster" Target="/ppt/notesMasters/notesMaster1.xml" Id="Rf5972007034d4893" /></Relationships>
</file>

<file path=ppt/notesSlides/_rels/notesSlide7.xml.rels>&#65279;<?xml version="1.0" encoding="utf-8"?><Relationships xmlns="http://schemas.openxmlformats.org/package/2006/relationships"><Relationship Type="http://schemas.openxmlformats.org/officeDocument/2006/relationships/slide" Target="/ppt/slides/slide7.xml" Id="Rbdb78d6ae80a4f6b" /><Relationship Type="http://schemas.openxmlformats.org/officeDocument/2006/relationships/notesMaster" Target="/ppt/notesMasters/notesMaster1.xml" Id="R364fdd999d4a4151" /></Relationships>
</file>

<file path=ppt/notesSlides/_rels/notesSlide8.xml.rels>&#65279;<?xml version="1.0" encoding="utf-8"?><Relationships xmlns="http://schemas.openxmlformats.org/package/2006/relationships"><Relationship Type="http://schemas.openxmlformats.org/officeDocument/2006/relationships/slide" Target="/ppt/slides/slide8.xml" Id="R5dc71c9b3ad34d33" /><Relationship Type="http://schemas.openxmlformats.org/officeDocument/2006/relationships/notesMaster" Target="/ppt/notesMasters/notesMaster1.xml" Id="Rbfc99d74fbfe4169" /></Relationships>
</file>

<file path=ppt/notesSlides/_rels/notesSlide9.xml.rels>&#65279;<?xml version="1.0" encoding="utf-8"?><Relationships xmlns="http://schemas.openxmlformats.org/package/2006/relationships"><Relationship Type="http://schemas.openxmlformats.org/officeDocument/2006/relationships/slide" Target="/ppt/slides/slide9.xml" Id="R1a82004f1fe2485c" /><Relationship Type="http://schemas.openxmlformats.org/officeDocument/2006/relationships/notesMaster" Target="/ppt/notesMasters/notesMaster1.xml" Id="R1fb6a82d9e214aa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efd834b7e9a4a42" /><Relationship Type="http://schemas.openxmlformats.org/officeDocument/2006/relationships/notesMaster" Target="/ppt/notesMasters/notesMaster1.xml" Id="Rf9fd15d0bdf8453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5c0c23ee56a4a22" /><Relationship Type="http://schemas.openxmlformats.org/officeDocument/2006/relationships/notesMaster" Target="/ppt/notesMasters/notesMaster1.xml" Id="Rebe12b46e13b469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3db272000ae4e4a" /><Relationship Type="http://schemas.openxmlformats.org/officeDocument/2006/relationships/notesMaster" Target="/ppt/notesMasters/notesMaster1.xml" Id="Rffd02b6531d3490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8b2b1a66c684530" /><Relationship Type="http://schemas.openxmlformats.org/officeDocument/2006/relationships/notesMaster" Target="/ppt/notesMasters/notesMaster1.xml" Id="Raacaa87a02c2465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ce018648c01483a" /><Relationship Type="http://schemas.openxmlformats.org/officeDocument/2006/relationships/notesMaster" Target="/ppt/notesMasters/notesMaster1.xml" Id="R204abaf954064b5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f963fa7bfd14c09" /><Relationship Type="http://schemas.openxmlformats.org/officeDocument/2006/relationships/notesMaster" Target="/ppt/notesMasters/notesMaster1.xml" Id="Rcc3a5890785a4e4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e375c93743a49e9" /><Relationship Type="http://schemas.openxmlformats.org/officeDocument/2006/relationships/notesMaster" Target="/ppt/notesMasters/notesMaster1.xml" Id="R790e79a4f505489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3d138d63c2d44d4" /><Relationship Type="http://schemas.openxmlformats.org/officeDocument/2006/relationships/notesMaster" Target="/ppt/notesMasters/notesMaster1.xml" Id="R6e03e1894bbc416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a1001aa75c1407d" /><Relationship Type="http://schemas.openxmlformats.org/officeDocument/2006/relationships/notesMaster" Target="/ppt/notesMasters/notesMaster1.xml" Id="Ref093e10355e4b3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a8bfcf226b0495b" /><Relationship Type="http://schemas.openxmlformats.org/officeDocument/2006/relationships/notesMaster" Target="/ppt/notesMasters/notesMaster1.xml" Id="Ra7cef9116de84cf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4b50a7daee044ea" /><Relationship Type="http://schemas.openxmlformats.org/officeDocument/2006/relationships/notesMaster" Target="/ppt/notesMasters/notesMaster1.xml" Id="Rcb15a5eceb20403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Pembuka: ajak audiens mengingat satu peserta didik yang tampak kesulitan dalam Geografi. Materi berfokus pada identifikasi pedagogis dan dukungan kelas. Ilustrasi kelas dibuat dengan AI untuk bahan presentasi, bukan dokumentasi kelas nyata.</a:t>
            </a:r>
          </a:p>
          <a:p xmlns:a="http://schemas.openxmlformats.org/drawingml/2006/main">
            <a:r>
              <a:t/>
            </a:r>
          </a:p>
          <a:p xmlns:a="http://schemas.openxmlformats.org/drawingml/2006/main">
            <a:r>
              <a:t>Sumber materi:</a:t>
            </a:r>
          </a:p>
          <a:p xmlns:a="http://schemas.openxmlformats.org/drawingml/2006/main">
            <a:r>
              <a:t>National Research Council (2006). Learning to Think Spatially. https://www.nationalacademies.org/publications/11019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Aktivitas pembuka 2 menit. Minta audiens menyebutkan bukti tambahan sebelum memutuskan bantuan. Nilai dan tokoh merupakan skenario rekaan untuk diskusi, bukan data penelitian.</a:t>
            </a:r>
          </a:p>
          <a:p xmlns:a="http://schemas.openxmlformats.org/drawingml/2006/main">
            <a:r>
              <a:t/>
            </a:r>
          </a:p>
          <a:p xmlns:a="http://schemas.openxmlformats.org/drawingml/2006/main">
            <a:r>
              <a:t>Sumber materi:</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Tekankan bahwa kecakapan spasial dapat dipelajari melalui latihan yang terarah. Contoh tuntutan tugas merupakan pemetaan pedagogis untuk Geografi SMA, bukan daftar diagnosis.</a:t>
            </a:r>
          </a:p>
          <a:p xmlns:a="http://schemas.openxmlformats.org/drawingml/2006/main">
            <a:r>
              <a:t/>
            </a:r>
          </a:p>
          <a:p xmlns:a="http://schemas.openxmlformats.org/drawingml/2006/main">
            <a:r>
              <a:t>Sumber materi:</a:t>
            </a:r>
          </a:p>
          <a:p xmlns:a="http://schemas.openxmlformats.org/drawingml/2006/main">
            <a:r>
              <a:t>National Research Council (2006). Learning to Think Spatially. https://www.nationalacademies.org/publications/11019</a:t>
            </a:r>
          </a:p>
          <a:p xmlns:a="http://schemas.openxmlformats.org/drawingml/2006/main">
            <a:r>
              <a:t>Kemendikdasmen/BSKAP. Panduan mata pelajaran Geografi Fase F. https://repositori.kemendikdasmen.go.id/33614/ (metadata repositori).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Istilah karakter mencakup karakteristik dan kebiasaan yang relevan dengan pembelajaran. Jangan menarik kesimpulan tentang kecerdasan atau kepribadian hanya dari sikap diam, keterlambatan tugas, atau satu nilai. Ilustrasi percakapan guru dan siswa dibuat dengan AI.</a:t>
            </a:r>
          </a:p>
          <a:p xmlns:a="http://schemas.openxmlformats.org/drawingml/2006/main">
            <a:r>
              <a:t/>
            </a:r>
          </a:p>
          <a:p xmlns:a="http://schemas.openxmlformats.org/drawingml/2006/main">
            <a:r>
              <a:t>Sumber materi:</a:t>
            </a:r>
          </a:p>
          <a:p xmlns:a="http://schemas.openxmlformats.org/drawingml/2006/main">
            <a:r>
              <a:t>Education Endowment Foundation. Learning styles, ulasan diperbarui Oktober 2025. https://educationendowmentfoundation.org.uk/education-evidence/teaching-learning-toolkit/learning-styles</a:t>
            </a:r>
          </a:p>
          <a:p xmlns:a="http://schemas.openxmlformats.org/drawingml/2006/main">
            <a:r>
              <a:t>CAST (2024). Universal Design for Learning Guidelines 3.0. https://www.cast.org/resources/about-universal-design-for-learning/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Contoh catatan fakta: peserta didik mengalikan 4 cm dengan 50.000, kemudian menulis 200.000 km. Dugaan: konversi satuan belum dipahami. Uji dugaan dengan tugas konversi terpisah. Informasi pribadi hanya dibagikan kepada pihak yang berkepentingan membantu peserta didik.</a:t>
            </a:r>
          </a:p>
          <a:p xmlns:a="http://schemas.openxmlformats.org/drawingml/2006/main">
            <a:r>
              <a:t/>
            </a:r>
          </a:p>
          <a:p xmlns:a="http://schemas.openxmlformats.org/drawingml/2006/main">
            <a:r>
              <a:t>Sumber materi:</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Tabel merupakan contoh rekaan, bukan profil peserta didik nyata. Guru dapat memakai inisial dan menghindari label seperti malas, lemah, atau tidak mampu. Tinjau ulang profil setelah dukungan diberikan.</a:t>
            </a:r>
          </a:p>
          <a:p xmlns:a="http://schemas.openxmlformats.org/drawingml/2006/main">
            <a:r>
              <a:t/>
            </a:r>
          </a:p>
          <a:p xmlns:a="http://schemas.openxmlformats.org/drawingml/2006/main">
            <a:r>
              <a:t>Sumber materi:</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Kerangka ini merupakan alat perencanaan guru. Bedakan kompleksitas tugas yang dirancang dengan kesukaran empiris setelah peserta didik mengerjakannya. Hindari menyebut suatu bab pasti sulit untuk semua kelas.</a:t>
            </a:r>
          </a:p>
          <a:p xmlns:a="http://schemas.openxmlformats.org/drawingml/2006/main">
            <a:r>
              <a:t/>
            </a:r>
          </a:p>
          <a:p xmlns:a="http://schemas.openxmlformats.org/drawingml/2006/main">
            <a:r>
              <a:t>Sumber materi:</a:t>
            </a:r>
          </a:p>
          <a:p xmlns:a="http://schemas.openxmlformats.org/drawingml/2006/main">
            <a:r>
              <a:t>National Research Council (2006). Learning to Think Spatially. https://www.nationalacademies.org/publications/11019</a:t>
            </a:r>
          </a:p>
          <a:p xmlns:a="http://schemas.openxmlformats.org/drawingml/2006/main">
            <a:r>
              <a:t>Pashler et al. (2007). Organizing Instruction and Study to Improve Student Learning. IES/WWC. https://ies.ed.gov/ncee/wwc/PracticeGuide/1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Contoh pemetaan disusun untuk pelatihan guru. Urutan tuntutan tidak menetapkan tingkat kesulitan yang tetap. Tugas mengenali konsep pun dapat sukar bila istilahnya belum dikenal.</a:t>
            </a:r>
          </a:p>
          <a:p xmlns:a="http://schemas.openxmlformats.org/drawingml/2006/main">
            <a:r>
              <a:t/>
            </a:r>
          </a:p>
          <a:p xmlns:a="http://schemas.openxmlformats.org/drawingml/2006/main">
            <a:r>
              <a:t>Sumber materi:</a:t>
            </a:r>
          </a:p>
          <a:p xmlns:a="http://schemas.openxmlformats.org/drawingml/2006/main">
            <a:r>
              <a:t>Pashler et al. (2007). Organizing Instruction and Study to Improve Student Learning. IES/WWC. https://ies.ed.gov/ncee/wwc/PracticeGuide/1</a:t>
            </a:r>
          </a:p>
          <a:p xmlns:a="http://schemas.openxmlformats.org/drawingml/2006/main">
            <a:r>
              <a:t>National Research Council (2006). Learning to Think Spatially. https://www.nationalacademies.org/publications/11019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Instrumen ini merupakan contoh rancangan guru. Sesuaikan dengan tujuan pembelajaran dan materi yang sudah pernah dipelajari. Minta alasan agar jawaban benar karena menebak dapat dibedakan dari pemahaman. Pertanyaan hujan dapat ditindaklanjuti dengan contoh permukaan tanah dan beton.</a:t>
            </a:r>
          </a:p>
          <a:p xmlns:a="http://schemas.openxmlformats.org/drawingml/2006/main">
            <a:r>
              <a:t/>
            </a:r>
          </a:p>
          <a:p xmlns:a="http://schemas.openxmlformats.org/drawingml/2006/main">
            <a:r>
              <a:t>Sumber materi:</a:t>
            </a:r>
          </a:p>
          <a:p xmlns:a="http://schemas.openxmlformats.org/drawingml/2006/main">
            <a:r>
              <a:t>Pashler et al. (2007). Organizing Instruction and Study to Improve Student Learning. IES/WWC. https://ies.ed.gov/ncee/wwc/PracticeGuide/1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Semua data ilustratif. Untuk butir dikotomis, proporsi benar dapat menggambarkan kesukaran butir pada kelompok dan kondisi tes tersebut. Ini bukan ukuran kesukaran tetap suatu materi. Periksa kejelasan bahasa, kunci, waktu, keterpaparan materi, dan pola jawaban sebelum menyimpulkan penyebab.</a:t>
            </a:r>
          </a:p>
          <a:p xmlns:a="http://schemas.openxmlformats.org/drawingml/2006/main">
            <a:r>
              <a:t/>
            </a:r>
          </a:p>
          <a:p xmlns:a="http://schemas.openxmlformats.org/drawingml/2006/main">
            <a:r>
              <a:t>Sumber materi:</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Contoh kerja disusun untuk presentasi. Syarat: jarak pada peta dinyatakan dalam cm dan skala merupakan skala numerik. 100.000 cm sama dengan 1 km. Beri satu soal serupa dan satu soal dengan konteks baru untuk mengecek pemahaman, bukan hanya peniruan.</a:t>
            </a:r>
          </a:p>
          <a:p xmlns:a="http://schemas.openxmlformats.org/drawingml/2006/main">
            <a:r>
              <a:t/>
            </a:r>
          </a:p>
          <a:p xmlns:a="http://schemas.openxmlformats.org/drawingml/2006/main">
            <a:r>
              <a:t>Sumber materi:</a:t>
            </a:r>
          </a:p>
          <a:p xmlns:a="http://schemas.openxmlformats.org/drawingml/2006/main">
            <a:r>
              <a:t>Pashler et al. (2007). Organizing Instruction and Study to Improve Student Learning. IES/WWC. https://ies.ed.gov/ncee/wwc/PracticeGuide/1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Bahas gaya belajar sebagai preferensi, bukan tipe tetap atau ukuran kemampuan. Hindari mengelompokkan siswa secara permanen menjadi visual, auditori, atau kinestetik. Sumber EEF menyatakan bukti untuk pendekatan pencocokan gaya belajar sangat terbatas.</a:t>
            </a:r>
          </a:p>
          <a:p xmlns:a="http://schemas.openxmlformats.org/drawingml/2006/main">
            <a:r>
              <a:t/>
            </a:r>
          </a:p>
          <a:p xmlns:a="http://schemas.openxmlformats.org/drawingml/2006/main">
            <a:r>
              <a:t>Sumber materi:</a:t>
            </a:r>
          </a:p>
          <a:p xmlns:a="http://schemas.openxmlformats.org/drawingml/2006/main">
            <a:r>
              <a:t>Education Endowment Foundation. Learning styles, ulasan diperbarui Oktober 2025. https://educationendowmentfoundation.org.uk/education-evidence/teaching-learning-toolkit/learning-styles</a:t>
            </a:r>
          </a:p>
          <a:p xmlns:a="http://schemas.openxmlformats.org/drawingml/2006/main">
            <a:r>
              <a:t>CAST (2024). Universal Design for Learning Guidelines 3.0. https://www.cast.org/resources/about-universal-design-for-learning/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Tabel merupakan contoh aktivitas, bukan alat psikometrik penentu gaya belajar. Pertanyaan percakapan: kegiatan apa yang membantu dan mengapa? Kesukaan tidak otomatis berarti cara paling efektif. Semua siswa tetap berlatih membaca peta, menjelaskan proses, dan menalar.</a:t>
            </a:r>
          </a:p>
          <a:p xmlns:a="http://schemas.openxmlformats.org/drawingml/2006/main">
            <a:r>
              <a:t/>
            </a:r>
          </a:p>
          <a:p xmlns:a="http://schemas.openxmlformats.org/drawingml/2006/main">
            <a:r>
              <a:t>Sumber materi:</a:t>
            </a:r>
          </a:p>
          <a:p xmlns:a="http://schemas.openxmlformats.org/drawingml/2006/main">
            <a:r>
              <a:t>Education Endowment Foundation. Learning styles, ulasan diperbarui Oktober 2025. https://educationendowmentfoundation.org.uk/education-evidence/teaching-learning-toolkit/learning-styles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Gambar merupakan ilustrasi AI tentang alat belajar, bukan peta topografi yang presisi dan bukan soal kontur. Untuk tugas, gunakan peta berkontur tervalidasi. Pada interval kontur dan skala yang sama, garis rapat menunjukkan lereng lebih curam. Prinsip menggabungkan grafis dan uraian serta menghubungkan representasi konkret dan abstrak bersumber dari IES.</a:t>
            </a:r>
          </a:p>
          <a:p xmlns:a="http://schemas.openxmlformats.org/drawingml/2006/main">
            <a:r>
              <a:t/>
            </a:r>
          </a:p>
          <a:p xmlns:a="http://schemas.openxmlformats.org/drawingml/2006/main">
            <a:r>
              <a:t>Sumber materi:</a:t>
            </a:r>
          </a:p>
          <a:p xmlns:a="http://schemas.openxmlformats.org/drawingml/2006/main">
            <a:r>
              <a:t>Pashler et al. (2007). Organizing Instruction and Study to Improve Student Learning. IES/WWC. https://ies.ed.gov/ncee/wwc/PracticeGuide/1</a:t>
            </a:r>
          </a:p>
          <a:p xmlns:a="http://schemas.openxmlformats.org/drawingml/2006/main">
            <a:r>
              <a:t>CAST (2024). Universal Design for Learning Guidelines 3.0. https://www.cast.org/resources/about-universal-design-for-learning/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Alur merupakan sintesis praktik pedagogis yang disusun untuk presentasi. Jangan menunggu kesimpulan lengkap untuk memberikan bantuan awal yang wajar. Tujuan belajar tetap menantang, sedangkan dukungan disesuaikan.</a:t>
            </a:r>
          </a:p>
          <a:p xmlns:a="http://schemas.openxmlformats.org/drawingml/2006/main">
            <a:r>
              <a:t/>
            </a:r>
          </a:p>
          <a:p xmlns:a="http://schemas.openxmlformats.org/drawingml/2006/main">
            <a:r>
              <a:t>Sumber materi:</a:t>
            </a:r>
          </a:p>
          <a:p xmlns:a="http://schemas.openxmlformats.org/drawingml/2006/main">
            <a:r>
              <a:t>Pashler et al. (2007). Organizing Instruction and Study to Improve Student Learning. IES/WWC. https://ies.ed.gov/ncee/wwc/PracticeGuide/1</a:t>
            </a:r>
          </a:p>
          <a:p xmlns:a="http://schemas.openxmlformats.org/drawingml/2006/main">
            <a:r>
              <a:t>Education Endowment Foundation. Learning styles, ulasan diperbarui Oktober 2025. https://educationendowmentfoundation.org.uk/education-evidence/teaching-learning-toolkit/learning-styles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Contoh dukungan merupakan usulan penerapan, bukan jaminan hasil. Gunakan kelompok kecil untuk satu kebutuhan spesifik, lalu tinjau kembali keanggotaannya. Jangan membentuk kelompok tetap berdasarkan label kemampuan atau gaya belajar.</a:t>
            </a:r>
          </a:p>
          <a:p xmlns:a="http://schemas.openxmlformats.org/drawingml/2006/main">
            <a:r>
              <a:t/>
            </a:r>
          </a:p>
          <a:p xmlns:a="http://schemas.openxmlformats.org/drawingml/2006/main">
            <a:r>
              <a:t>Sumber materi:</a:t>
            </a:r>
          </a:p>
          <a:p xmlns:a="http://schemas.openxmlformats.org/drawingml/2006/main">
            <a:r>
              <a:t>Pashler et al. (2007). Organizing Instruction and Study to Improve Student Learning. IES/WWC. https://ies.ed.gov/ncee/wwc/PracticeGuide/1</a:t>
            </a:r>
          </a:p>
          <a:p xmlns:a="http://schemas.openxmlformats.org/drawingml/2006/main">
            <a:r>
              <a:t>Education Endowment Foundation. Learning styles, ulasan diperbarui Oktober 2025. https://educationendowmentfoundation.org.uk/education-evidence/teaching-learning-toolkit/learning-styles</a:t>
            </a:r>
          </a:p>
          <a:p xmlns:a="http://schemas.openxmlformats.org/drawingml/2006/main">
            <a:r>
              <a:t>National Research Council (2006). Learning to Think Spatially. https://www.nationalacademies.org/publications/11019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Usulan kegiatan merupakan contoh rancangan guru. Jangan melakukan pengamatan saat banjir atau di tepian berbahaya. Jika kegiatan luar kelas tidak memungkinkan, gunakan foto dan data yang jelas. Hindari menyimpulkan penyebab hanya dari satu foto. Ilustrasi AI menunjukkan kegiatan pengamatan sungai yang aman, bukan peristiwa banjir nyata.</a:t>
            </a:r>
          </a:p>
          <a:p xmlns:a="http://schemas.openxmlformats.org/drawingml/2006/main">
            <a:r>
              <a:t/>
            </a:r>
          </a:p>
          <a:p xmlns:a="http://schemas.openxmlformats.org/drawingml/2006/main">
            <a:r>
              <a:t>Sumber materi:</a:t>
            </a:r>
          </a:p>
          <a:p xmlns:a="http://schemas.openxmlformats.org/drawingml/2006/main">
            <a:r>
              <a:t>National Research Council (2006). Learning to Think Spatially. https://www.nationalacademies.org/publications/11019</a:t>
            </a:r>
          </a:p>
          <a:p xmlns:a="http://schemas.openxmlformats.org/drawingml/2006/main">
            <a:r>
              <a:t>Pashler et al. (2007). Organizing Instruction and Study to Improve Student Learning. IES/WWC. https://ies.ed.gov/ncee/wwc/PracticeGuide/1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Rencana, durasi, dan ambang 4 dari 5 merupakan contoh buatan untuk pelatihan, bukan ketentuan baku atau hasil penelitian. Awali dengan sasaran yang spesifik. Jika kesulitan bertahan, periksa kembali prasyarat, instruksi, frekuensi latihan, dan kebutuhan akses.</a:t>
            </a:r>
          </a:p>
          <a:p xmlns:a="http://schemas.openxmlformats.org/drawingml/2006/main">
            <a:r>
              <a:t/>
            </a:r>
          </a:p>
          <a:p xmlns:a="http://schemas.openxmlformats.org/drawingml/2006/main">
            <a:r>
              <a:t>Sumber materi:</a:t>
            </a:r>
          </a:p>
          <a:p xmlns:a="http://schemas.openxmlformats.org/drawingml/2006/main">
            <a:r>
              <a:t>Pashler et al. (2007). Organizing Instruction and Study to Improve Student Learning. IES/WWC. https://ies.ed.gov/ncee/wwc/PracticeGuide/1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Guru melakukan identifikasi pedagogis, bukan diagnosis klinis. Bila hambatan menetap setelah bantuan atau tampak kebutuhan sensorik, kesehatan, dan emosi, koordinasikan dukungan sesuai prosedur sekolah. Guru tetap memberi dukungan kelas. Jaga kerahasiaan dan dengarkan suara peserta didik. Ilustrasi AI menampilkan akses partisipasi yang inklusif.</a:t>
            </a:r>
          </a:p>
          <a:p xmlns:a="http://schemas.openxmlformats.org/drawingml/2006/main">
            <a:r>
              <a:t/>
            </a:r>
          </a:p>
          <a:p xmlns:a="http://schemas.openxmlformats.org/drawingml/2006/main">
            <a:r>
              <a:t>Sumber materi:</a:t>
            </a:r>
          </a:p>
          <a:p xmlns:a="http://schemas.openxmlformats.org/drawingml/2006/main">
            <a:r>
              <a:t>CAST (2024). Universal Design for Learning Guidelines 3.0. https://www.cast.org/resources/about-universal-design-for-learning/</a:t>
            </a:r>
          </a:p>
          <a:p xmlns:a="http://schemas.openxmlformats.org/drawingml/2006/main">
            <a:r>
              <a:t>Education Endowment Foundation. Learning styles, ulasan diperbarui Oktober 2025. https://educationendowmentfoundation.org.uk/education-evidence/teaching-learning-toolkit/learning-styles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Penutup: setiap audiens menuliskan satu materi Geografi, satu bukti kesulitan, satu bentuk bantuan, dan indikator keberhasilan. Sumber lengkap tersedia di catatan pembicara tiap slide. Contoh tugas, data kelas, profil siswa, dan rencana bantuan disusun untuk pelatihan. Ilustrasi pendukung dibuat dengan AI.</a:t>
            </a:r>
          </a:p>
          <a:p xmlns:a="http://schemas.openxmlformats.org/drawingml/2006/main">
            <a:r>
              <a:t/>
            </a:r>
          </a:p>
          <a:p xmlns:a="http://schemas.openxmlformats.org/drawingml/2006/main">
            <a:r>
              <a:t>Sumber materi:</a:t>
            </a:r>
          </a:p>
          <a:p xmlns:a="http://schemas.openxmlformats.org/drawingml/2006/main">
            <a:r>
              <a:t>National Research Council (2006). Learning to Think Spatially. https://www.nationalacademies.org/publications/11019</a:t>
            </a:r>
          </a:p>
          <a:p xmlns:a="http://schemas.openxmlformats.org/drawingml/2006/main">
            <a:r>
              <a:t>Pashler et al. (2007). Organizing Instruction and Study to Improve Student Learning. IES/WWC. https://ies.ed.gov/ncee/wwc/PracticeGuide/1</a:t>
            </a:r>
          </a:p>
          <a:p xmlns:a="http://schemas.openxmlformats.org/drawingml/2006/main">
            <a:r>
              <a:t>Education Endowment Foundation. Learning styles, ulasan diperbarui Oktober 2025. https://educationendowmentfoundation.org.uk/education-evidence/teaching-learning-toolkit/learning-styles</a:t>
            </a:r>
          </a:p>
          <a:p xmlns:a="http://schemas.openxmlformats.org/drawingml/2006/main">
            <a:r>
              <a:t>CAST (2024). Universal Design for Learning Guidelines 3.0. https://www.cast.org/resources/about-universal-design-for-learning/</a:t>
            </a:r>
          </a:p>
          <a:p xmlns:a="http://schemas.openxmlformats.org/drawingml/2006/main">
            <a:r>
              <a:t>Kemendikdasmen/BSKAP. Panduan mata pelajaran Geografi Fase F. https://repositori.kemendikdasmen.go.id/33614/ (metadata repositori).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a12290c9c1e4f2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a2f413574514e46"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71b78b8eb9d84aa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7f08ec53627e452c"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6e4d41ad9d2e441d"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1b8e2b93ed8454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FC97B0E4-7C9D-4905-B79B-044EE07687B2}"/>
              </a:ext>
            </a:extLst>
          </p:cNvPr>
          <p:cNvSpPr>
            <a:spLocks xmlns:a="http://schemas.openxmlformats.org/drawingml/2006/main" noGrp="1"/>
          </p:cNvSpPr>
          <p:nvPr/>
        </p:nvSpPr>
        <p:spPr>
          <a:xfrm xmlns:a="http://schemas.openxmlformats.org/drawingml/2006/main">
            <a:off x="5791200" y="22098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E5341260-4411-4AC0-BE55-E5404C68E5BD}"/>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Subtitle">
            <a:extLst xmlns:a="http://schemas.openxmlformats.org/drawingml/2006/main">
              <a:ext uri="{FF2B5EF4-FFF2-40B4-BE49-F238E27FC236}">
                <a16:creationId xmlns:a16="http://schemas.microsoft.com/office/drawing/2014/main" id="{6B627601-4A27-416C-A019-0F7CEB2826AB}"/>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3" name="Accent rule">
            <a:extLst xmlns:a="http://schemas.openxmlformats.org/drawingml/2006/main">
              <a:ext uri="{FF2B5EF4-FFF2-40B4-BE49-F238E27FC236}">
                <a16:creationId xmlns:a16="http://schemas.microsoft.com/office/drawing/2014/main" id="{9D22AB0F-668F-4DC5-A9FE-BCEF528FED62}"/>
              </a:ext>
            </a:extLst>
          </p:cNvPr>
          <p:cNvSpPr>
            <a:spLocks xmlns:a="http://schemas.openxmlformats.org/drawingml/2006/main" noGrp="1"/>
          </p:cNvSpPr>
          <p:nvPr/>
        </p:nvSpPr>
        <p:spPr>
          <a:xfrm xmlns:a="http://schemas.openxmlformats.org/drawingml/2006/main">
            <a:off x="5791200" y="24765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Section title">
            <a:extLst xmlns:a="http://schemas.openxmlformats.org/drawingml/2006/main">
              <a:ext uri="{FF2B5EF4-FFF2-40B4-BE49-F238E27FC236}">
                <a16:creationId xmlns:a16="http://schemas.microsoft.com/office/drawing/2014/main" id="{5AD4A6B9-98F6-4C27-8C2F-93E65855300F}"/>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74320571-CB25-4F0B-8124-018D6CD20AA6}"/>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E0238F89-798B-476C-932A-99FB69626A3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Body">
            <a:extLst xmlns:a="http://schemas.openxmlformats.org/drawingml/2006/main">
              <a:ext uri="{FF2B5EF4-FFF2-40B4-BE49-F238E27FC236}">
                <a16:creationId xmlns:a16="http://schemas.microsoft.com/office/drawing/2014/main" id="{BAAF32B4-B49B-487D-A6C6-1A6117BB9814}"/>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5" name="Accent rule">
            <a:extLst xmlns:a="http://schemas.openxmlformats.org/drawingml/2006/main">
              <a:ext uri="{FF2B5EF4-FFF2-40B4-BE49-F238E27FC236}">
                <a16:creationId xmlns:a16="http://schemas.microsoft.com/office/drawing/2014/main" id="{CCD1DB4D-6AD3-4449-9D88-61482FBCD3FE}"/>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C151062C-1676-407C-BEE4-FF7618D9D1B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03B923CB-6E62-4770-8B66-71E1B524487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4" name="Right column">
            <a:extLst xmlns:a="http://schemas.openxmlformats.org/drawingml/2006/main">
              <a:ext uri="{FF2B5EF4-FFF2-40B4-BE49-F238E27FC236}">
                <a16:creationId xmlns:a16="http://schemas.microsoft.com/office/drawing/2014/main" id="{5E9775AE-0214-4373-995B-3AC8F6236E10}"/>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54FA3AB2-51D9-4F24-9896-B10ACE0E653E}"/>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F6C21B64-02D3-4EDF-9B9C-66C8B4054F9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07181FE1-BD01-4845-8F89-309600C8DE2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af28fddc0764844" /><Relationship Type="http://schemas.openxmlformats.org/officeDocument/2006/relationships/slideLayout" Target="/ppt/slideLayouts/slideLayout1.xml" Id="Rd8c4ed33e03f47d7" /><Relationship Type="http://schemas.openxmlformats.org/officeDocument/2006/relationships/slideLayout" Target="/ppt/slideLayouts/slideLayout2.xml" Id="Rf11e6d7892844858" /><Relationship Type="http://schemas.openxmlformats.org/officeDocument/2006/relationships/slideLayout" Target="/ppt/slideLayouts/slideLayout3.xml" Id="R6c7c693e7de24c6d" /><Relationship Type="http://schemas.openxmlformats.org/officeDocument/2006/relationships/slideLayout" Target="/ppt/slideLayouts/slideLayout4.xml" Id="R740c1df34cb440f3" /><Relationship Type="http://schemas.openxmlformats.org/officeDocument/2006/relationships/slideLayout" Target="/ppt/slideLayouts/slideLayout5.xml" Id="Rcf03e692de994fea" /><Relationship Type="http://schemas.openxmlformats.org/officeDocument/2006/relationships/slideLayout" Target="/ppt/slideLayouts/slideLayout6.xml" Id="Rcd1defca3fc44f6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8c4ed33e03f47d7"/>
    <p:sldLayoutId xmlns:r="http://schemas.openxmlformats.org/officeDocument/2006/relationships" id="2147483650" r:id="Rf11e6d7892844858"/>
    <p:sldLayoutId xmlns:r="http://schemas.openxmlformats.org/officeDocument/2006/relationships" id="2147483651" r:id="R6c7c693e7de24c6d"/>
    <p:sldLayoutId xmlns:r="http://schemas.openxmlformats.org/officeDocument/2006/relationships" id="2147483652" r:id="R740c1df34cb440f3"/>
    <p:sldLayoutId xmlns:r="http://schemas.openxmlformats.org/officeDocument/2006/relationships" id="2147483653" r:id="Rcf03e692de994fea"/>
    <p:sldLayoutId xmlns:r="http://schemas.openxmlformats.org/officeDocument/2006/relationships" id="2147483654" r:id="Rcd1defca3fc44f6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772c5c19af394a11" /><Relationship Type="http://schemas.openxmlformats.org/officeDocument/2006/relationships/image" Target="/ppt/media/image.png" Id="R76b2cffed6284ff7" /><Relationship Type="http://schemas.openxmlformats.org/officeDocument/2006/relationships/notesSlide" Target="/ppt/notesSlides/notesSlide1.xml" Id="R4edc2e7a37b6468f"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f8abbbb297ba4ff4" /><Relationship Type="http://schemas.openxmlformats.org/officeDocument/2006/relationships/notesSlide" Target="/ppt/notesSlides/notesSlide2.xml" Id="R635086fd123e4ab3"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b9566cb6af00482c" /><Relationship Type="http://schemas.openxmlformats.org/officeDocument/2006/relationships/notesSlide" Target="/ppt/notesSlides/notesSlide3.xml" Id="Rffe5bc0c6e1c41e6"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6f4d51fbbf6340d9" /><Relationship Type="http://schemas.openxmlformats.org/officeDocument/2006/relationships/image" Target="/ppt/media/image2.png" Id="R9079a943d21f4c8d" /><Relationship Type="http://schemas.openxmlformats.org/officeDocument/2006/relationships/notesSlide" Target="/ppt/notesSlides/notesSlide4.xml" Id="Rc514c429ff054590"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ad1c84f63be94226" /><Relationship Type="http://schemas.openxmlformats.org/officeDocument/2006/relationships/notesSlide" Target="/ppt/notesSlides/notesSlide5.xml" Id="R9603f2a112f543e2"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b8379effa293443f" /><Relationship Type="http://schemas.openxmlformats.org/officeDocument/2006/relationships/notesSlide" Target="/ppt/notesSlides/notesSlide6.xml" Id="R79ece2a9b7e842ba"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bc1da9dd2ee84290" /><Relationship Type="http://schemas.openxmlformats.org/officeDocument/2006/relationships/notesSlide" Target="/ppt/notesSlides/notesSlide7.xml" Id="Rb6f396097b4e4c11"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094eb60f66ca4a58" /><Relationship Type="http://schemas.openxmlformats.org/officeDocument/2006/relationships/notesSlide" Target="/ppt/notesSlides/notesSlide8.xml" Id="R316bbb72889f4dcc"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54bad6db08554546" /><Relationship Type="http://schemas.openxmlformats.org/officeDocument/2006/relationships/notesSlide" Target="/ppt/notesSlides/notesSlide9.xml" Id="R8c30779c10ba4be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7d8675642f234de1" /><Relationship Type="http://schemas.openxmlformats.org/officeDocument/2006/relationships/notesSlide" Target="/ppt/notesSlides/notesSlide10.xml" Id="R880073e972304ee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d75d6988b80645a8" /><Relationship Type="http://schemas.openxmlformats.org/officeDocument/2006/relationships/notesSlide" Target="/ppt/notesSlides/notesSlide11.xml" Id="R04e84788878840f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c80837e08d8f4e35" /><Relationship Type="http://schemas.openxmlformats.org/officeDocument/2006/relationships/notesSlide" Target="/ppt/notesSlides/notesSlide12.xml" Id="Ra87ec3b3c88d445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cf41495eccab429e" /><Relationship Type="http://schemas.openxmlformats.org/officeDocument/2006/relationships/notesSlide" Target="/ppt/notesSlides/notesSlide13.xml" Id="R157cb0e9920e408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11a6188195ec431f" /><Relationship Type="http://schemas.openxmlformats.org/officeDocument/2006/relationships/image" Target="/ppt/media/image3.png" Id="R57eccdc0765445d8" /><Relationship Type="http://schemas.openxmlformats.org/officeDocument/2006/relationships/notesSlide" Target="/ppt/notesSlides/notesSlide14.xml" Id="R7cdd65201cea4d5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838c679d994b4bf7" /><Relationship Type="http://schemas.openxmlformats.org/officeDocument/2006/relationships/notesSlide" Target="/ppt/notesSlides/notesSlide15.xml" Id="Rbb2a17b74f1c40f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431552b5dc024eec" /><Relationship Type="http://schemas.openxmlformats.org/officeDocument/2006/relationships/notesSlide" Target="/ppt/notesSlides/notesSlide16.xml" Id="Rc6d756c0fd70413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c76f4a9ec79f4f5f" /><Relationship Type="http://schemas.openxmlformats.org/officeDocument/2006/relationships/image" Target="/ppt/media/image4.png" Id="R7c16998431eb4244" /><Relationship Type="http://schemas.openxmlformats.org/officeDocument/2006/relationships/notesSlide" Target="/ppt/notesSlides/notesSlide17.xml" Id="R6131edf27c764c4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eea8228b16e5421f" /><Relationship Type="http://schemas.openxmlformats.org/officeDocument/2006/relationships/notesSlide" Target="/ppt/notesSlides/notesSlide18.xml" Id="R1d21ddc5f5b9466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d1094d7d86294e5b" /><Relationship Type="http://schemas.openxmlformats.org/officeDocument/2006/relationships/image" Target="/ppt/media/image5.png" Id="Ra02f7b4b2ed846f3" /><Relationship Type="http://schemas.openxmlformats.org/officeDocument/2006/relationships/notesSlide" Target="/ppt/notesSlides/notesSlide19.xml" Id="R461a9eae5f8a476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021fcf27628f4cec" /><Relationship Type="http://schemas.openxmlformats.org/officeDocument/2006/relationships/notesSlide" Target="/ppt/notesSlides/notesSlide20.xml" Id="R22b4b85f59f24eea" /></Relationships>
</file>

<file path=ppt/slides/slide1.xml><?xml version="1.0" encoding="utf-8"?>
<p:sld xmlns:p="http://schemas.openxmlformats.org/presentationml/2006/main">
  <p:cSld>
    <p:bg>
      <p:bgPr>
        <a:solidFill xmlns:a="http://schemas.openxmlformats.org/drawingml/2006/main">
          <a:srgbClr val="F5F2E9"/>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BAAC35FF-569B-4D1A-B95E-57D9BDF57834}"/>
              </a:ext>
            </a:extLst>
          </p:cNvPr>
          <p:cNvSpPr>
            <a:spLocks xmlns:a="http://schemas.openxmlformats.org/drawingml/2006/main" noGrp="1"/>
          </p:cNvSpPr>
          <p:nvPr/>
        </p:nvSpPr>
        <p:spPr>
          <a:xfrm xmlns:a="http://schemas.openxmlformats.org/drawingml/2006/main">
            <a:off x="609600" y="762000"/>
            <a:ext cx="5429250" cy="1466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4275" b="1">
                <a:solidFill>
                  <a:srgbClr val="17383D"/>
                </a:solidFill>
                <a:latin typeface="Bitstream Charter"/>
                <a:ea typeface="Bitstream Charter"/>
                <a:cs typeface="Bitstream Charter"/>
              </a:defRPr>
            </a:pPr>
            <a:r>
              <a:rPr sz="4275" b="1">
                <a:solidFill>
                  <a:srgbClr val="17383D"/>
                </a:solidFill>
                <a:latin typeface="Bitstream Charter"/>
                <a:ea typeface="Bitstream Charter"/>
                <a:cs typeface="Bitstream Charter"/>
              </a:rPr>
              <a:t>Identifikasi</a:t>
            </a:r>
          </a:p>
          <a:p xmlns:a="http://schemas.openxmlformats.org/drawingml/2006/main">
            <a:pPr>
              <a:defRPr sz="4275" b="1">
                <a:solidFill>
                  <a:srgbClr val="17383D"/>
                </a:solidFill>
                <a:latin typeface="Bitstream Charter"/>
                <a:ea typeface="Bitstream Charter"/>
                <a:cs typeface="Bitstream Charter"/>
              </a:defRPr>
            </a:pPr>
            <a:r>
              <a:rPr sz="4275" b="1">
                <a:solidFill>
                  <a:srgbClr val="17383D"/>
                </a:solidFill>
                <a:latin typeface="Bitstream Charter"/>
                <a:ea typeface="Bitstream Charter"/>
                <a:cs typeface="Bitstream Charter"/>
              </a:rPr>
              <a:t>Kesulitan Belajar</a:t>
            </a:r>
          </a:p>
        </p:txBody>
      </p:sp>
      <p:sp>
        <p:nvSpPr>
          <p:cNvPr id="2" name="">
            <a:extLst xmlns:a="http://schemas.openxmlformats.org/drawingml/2006/main">
              <a:ext uri="{FF2B5EF4-FFF2-40B4-BE49-F238E27FC236}">
                <a16:creationId xmlns:a16="http://schemas.microsoft.com/office/drawing/2014/main" id="{8F16AFB3-2932-4F03-87B8-896ACCAB35D3}"/>
              </a:ext>
            </a:extLst>
          </p:cNvPr>
          <p:cNvSpPr>
            <a:spLocks xmlns:a="http://schemas.openxmlformats.org/drawingml/2006/main" noGrp="1"/>
          </p:cNvSpPr>
          <p:nvPr/>
        </p:nvSpPr>
        <p:spPr>
          <a:xfrm xmlns:a="http://schemas.openxmlformats.org/drawingml/2006/main">
            <a:off x="609600" y="2371725"/>
            <a:ext cx="5429250" cy="1076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450" b="1">
                <a:solidFill>
                  <a:srgbClr val="B95132"/>
                </a:solidFill>
                <a:latin typeface="Bitstream Charter"/>
                <a:ea typeface="Bitstream Charter"/>
                <a:cs typeface="Bitstream Charter"/>
              </a:defRPr>
            </a:pPr>
            <a:r>
              <a:rPr sz="3450" b="1">
                <a:solidFill>
                  <a:srgbClr val="B95132"/>
                </a:solidFill>
                <a:latin typeface="Bitstream Charter"/>
                <a:ea typeface="Bitstream Charter"/>
                <a:cs typeface="Bitstream Charter"/>
              </a:rPr>
              <a:t>dalam Pembelajaran</a:t>
            </a:r>
          </a:p>
          <a:p xmlns:a="http://schemas.openxmlformats.org/drawingml/2006/main">
            <a:pPr>
              <a:defRPr sz="3450" b="1">
                <a:solidFill>
                  <a:srgbClr val="B95132"/>
                </a:solidFill>
                <a:latin typeface="Bitstream Charter"/>
                <a:ea typeface="Bitstream Charter"/>
                <a:cs typeface="Bitstream Charter"/>
              </a:defRPr>
            </a:pPr>
            <a:r>
              <a:rPr sz="3450" b="1">
                <a:solidFill>
                  <a:srgbClr val="B95132"/>
                </a:solidFill>
                <a:latin typeface="Bitstream Charter"/>
                <a:ea typeface="Bitstream Charter"/>
                <a:cs typeface="Bitstream Charter"/>
              </a:rPr>
              <a:t>Geografi</a:t>
            </a:r>
          </a:p>
        </p:txBody>
      </p:sp>
      <p:sp>
        <p:nvSpPr>
          <p:cNvPr id="3" name="">
            <a:extLst xmlns:a="http://schemas.openxmlformats.org/drawingml/2006/main">
              <a:ext uri="{FF2B5EF4-FFF2-40B4-BE49-F238E27FC236}">
                <a16:creationId xmlns:a16="http://schemas.microsoft.com/office/drawing/2014/main" id="{BFBB87FF-AEC2-45F9-846E-0CC5DD961283}"/>
              </a:ext>
            </a:extLst>
          </p:cNvPr>
          <p:cNvSpPr>
            <a:spLocks xmlns:a="http://schemas.openxmlformats.org/drawingml/2006/main" noGrp="1"/>
          </p:cNvSpPr>
          <p:nvPr/>
        </p:nvSpPr>
        <p:spPr>
          <a:xfrm xmlns:a="http://schemas.openxmlformats.org/drawingml/2006/main">
            <a:off x="609600" y="4067175"/>
            <a:ext cx="5000625"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75" b="0">
                <a:solidFill>
                  <a:srgbClr val="50666A"/>
                </a:solidFill>
                <a:latin typeface="Bitstream Charter"/>
                <a:ea typeface="Bitstream Charter"/>
                <a:cs typeface="Bitstream Charter"/>
              </a:defRPr>
            </a:pPr>
            <a:r>
              <a:rPr sz="2175" b="0">
                <a:solidFill>
                  <a:srgbClr val="50666A"/>
                </a:solidFill>
                <a:latin typeface="Bitstream Charter"/>
                <a:ea typeface="Bitstream Charter"/>
                <a:cs typeface="Bitstream Charter"/>
              </a:rPr>
              <a:t>Memahami peserta didik dan menentukan dukungan belajar yang tepat</a:t>
            </a:r>
          </a:p>
        </p:txBody>
      </p:sp>
      <p:sp>
        <p:nvSpPr>
          <p:cNvPr id="4" name="">
            <a:extLst xmlns:a="http://schemas.openxmlformats.org/drawingml/2006/main">
              <a:ext uri="{FF2B5EF4-FFF2-40B4-BE49-F238E27FC236}">
                <a16:creationId xmlns:a16="http://schemas.microsoft.com/office/drawing/2014/main" id="{93FC1726-883A-47BA-B964-77B48950635C}"/>
              </a:ext>
            </a:extLst>
          </p:cNvPr>
          <p:cNvSpPr>
            <a:spLocks xmlns:a="http://schemas.openxmlformats.org/drawingml/2006/main" noGrp="1"/>
          </p:cNvSpPr>
          <p:nvPr/>
        </p:nvSpPr>
        <p:spPr>
          <a:xfrm xmlns:a="http://schemas.openxmlformats.org/drawingml/2006/main">
            <a:off x="609600" y="5867400"/>
            <a:ext cx="5048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650" b="0">
                <a:solidFill>
                  <a:srgbClr val="50666A"/>
                </a:solidFill>
                <a:latin typeface="Bitstream Charter"/>
                <a:ea typeface="Bitstream Charter"/>
                <a:cs typeface="Bitstream Charter"/>
              </a:defRPr>
            </a:pPr>
            <a:r>
              <a:rPr sz="1650" b="0">
                <a:solidFill>
                  <a:srgbClr val="50666A"/>
                </a:solidFill>
                <a:latin typeface="Bitstream Charter"/>
                <a:ea typeface="Bitstream Charter"/>
                <a:cs typeface="Bitstream Charter"/>
              </a:rPr>
              <a:t>Bahan diskusi dan pengembangan praktik guru SMA</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76b2cffed6284ff7"/>
          <a:stretch xmlns:a="http://schemas.openxmlformats.org/drawingml/2006/main"/>
        </p:blipFill>
        <p:spPr>
          <a:xfrm xmlns:a="http://schemas.openxmlformats.org/drawingml/2006/main">
            <a:off x="6334125" y="1611313"/>
            <a:ext cx="5381625" cy="3587750"/>
          </a:xfrm>
          <a:prstGeom xmlns:a="http://schemas.openxmlformats.org/drawingml/2006/main" prst="rect">
            <a:avLst/>
          </a:prstGeom>
        </p:spPr>
      </p:pic>
    </p:spTree>
    <p:extLst>
      <p:ext uri="{BB962C8B-B14F-4D97-AF65-F5344CB8AC3E}">
        <p14:creationId xmlns:p14="http://schemas.microsoft.com/office/powerpoint/2010/main" val="97618927"/>
      </p:ext>
    </p:extLst>
  </p:cSld>
</p:sld>
</file>

<file path=ppt/slides/slide2.xml><?xml version="1.0" encoding="utf-8"?>
<p:sld xmlns:p="http://schemas.openxmlformats.org/presentationml/2006/main">
  <p:cSld>
    <p:bg>
      <p:bgPr>
        <a:solidFill xmlns:a="http://schemas.openxmlformats.org/drawingml/2006/main">
          <a:srgbClr val="113D41"/>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03FCBBFD-3F03-47F9-9B01-D3D3D788C62C}"/>
              </a:ext>
            </a:extLst>
          </p:cNvPr>
          <p:cNvSpPr>
            <a:spLocks xmlns:a="http://schemas.openxmlformats.org/drawingml/2006/main" noGrp="1"/>
          </p:cNvSpPr>
          <p:nvPr/>
        </p:nvSpPr>
        <p:spPr>
          <a:xfrm xmlns:a="http://schemas.openxmlformats.org/drawingml/2006/main">
            <a:off x="609600" y="400050"/>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225" b="1">
                <a:solidFill>
                  <a:srgbClr val="F5F2E9"/>
                </a:solidFill>
                <a:latin typeface="Bitstream Charter"/>
                <a:ea typeface="Bitstream Charter"/>
                <a:cs typeface="Bitstream Charter"/>
              </a:defRPr>
            </a:pPr>
            <a:r>
              <a:rPr sz="3225" b="1">
                <a:solidFill>
                  <a:srgbClr val="F5F2E9"/>
                </a:solidFill>
                <a:latin typeface="Bitstream Charter"/>
                <a:ea typeface="Bitstream Charter"/>
                <a:cs typeface="Bitstream Charter"/>
              </a:rPr>
              <a:t>Nilai yang sama, kebutuhan yang berbeda</a:t>
            </a:r>
          </a:p>
        </p:txBody>
      </p:sp>
      <p:sp>
        <p:nvSpPr>
          <p:cNvPr id="2" name="">
            <a:extLst xmlns:a="http://schemas.openxmlformats.org/drawingml/2006/main">
              <a:ext uri="{FF2B5EF4-FFF2-40B4-BE49-F238E27FC236}">
                <a16:creationId xmlns:a16="http://schemas.microsoft.com/office/drawing/2014/main" id="{E57C380B-F475-4419-BA73-A6E395850571}"/>
              </a:ext>
            </a:extLst>
          </p:cNvPr>
          <p:cNvSpPr>
            <a:spLocks xmlns:a="http://schemas.openxmlformats.org/drawingml/2006/main" noGrp="1"/>
          </p:cNvSpPr>
          <p:nvPr/>
        </p:nvSpPr>
        <p:spPr>
          <a:xfrm xmlns:a="http://schemas.openxmlformats.org/drawingml/2006/main">
            <a:off x="11049000" y="6457950"/>
            <a:ext cx="533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125" b="0">
                <a:solidFill>
                  <a:srgbClr val="B9C8C5"/>
                </a:solidFill>
                <a:latin typeface="Bitstream Charter"/>
                <a:ea typeface="Bitstream Charter"/>
                <a:cs typeface="Bitstream Charter"/>
              </a:defRPr>
            </a:pPr>
            <a:r>
              <a:rPr sz="1125" b="0">
                <a:solidFill>
                  <a:srgbClr val="B9C8C5"/>
                </a:solidFill>
                <a:latin typeface="Bitstream Charter"/>
                <a:ea typeface="Bitstream Charter"/>
                <a:cs typeface="Bitstream Charter"/>
              </a:rPr>
              <a:t>02</a:t>
            </a:r>
          </a:p>
        </p:txBody>
      </p:sp>
      <p:sp>
        <p:nvSpPr>
          <p:cNvPr id="3" name="">
            <a:extLst xmlns:a="http://schemas.openxmlformats.org/drawingml/2006/main">
              <a:ext uri="{FF2B5EF4-FFF2-40B4-BE49-F238E27FC236}">
                <a16:creationId xmlns:a16="http://schemas.microsoft.com/office/drawing/2014/main" id="{455ABC21-8CB3-48E6-B79A-96955575A5E4}"/>
              </a:ext>
            </a:extLst>
          </p:cNvPr>
          <p:cNvSpPr>
            <a:spLocks xmlns:a="http://schemas.openxmlformats.org/drawingml/2006/main" noGrp="1"/>
          </p:cNvSpPr>
          <p:nvPr/>
        </p:nvSpPr>
        <p:spPr>
          <a:xfrm xmlns:a="http://schemas.openxmlformats.org/drawingml/2006/main">
            <a:off x="609600" y="1619250"/>
            <a:ext cx="105727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550" b="0">
                <a:solidFill>
                  <a:srgbClr val="F5F2E9"/>
                </a:solidFill>
                <a:latin typeface="Bitstream Charter"/>
                <a:ea typeface="Bitstream Charter"/>
                <a:cs typeface="Bitstream Charter"/>
              </a:defRPr>
            </a:pPr>
            <a:r>
              <a:rPr sz="2550" b="0">
                <a:solidFill>
                  <a:srgbClr val="F5F2E9"/>
                </a:solidFill>
                <a:latin typeface="Bitstream Charter"/>
                <a:ea typeface="Bitstream Charter"/>
                <a:cs typeface="Bitstream Charter"/>
              </a:rPr>
              <a:t>Bayangkan tiga peserta didik mendapat nilai 55 pada tugas peta.</a:t>
            </a:r>
          </a:p>
        </p:txBody>
      </p:sp>
      <p:sp>
        <p:nvSpPr>
          <p:cNvPr id="4" name="">
            <a:extLst xmlns:a="http://schemas.openxmlformats.org/drawingml/2006/main">
              <a:ext uri="{FF2B5EF4-FFF2-40B4-BE49-F238E27FC236}">
                <a16:creationId xmlns:a16="http://schemas.microsoft.com/office/drawing/2014/main" id="{E93F9209-1538-4A2E-BF58-15C753985AF6}"/>
              </a:ext>
            </a:extLst>
          </p:cNvPr>
          <p:cNvSpPr>
            <a:spLocks xmlns:a="http://schemas.openxmlformats.org/drawingml/2006/main" noGrp="1"/>
          </p:cNvSpPr>
          <p:nvPr/>
        </p:nvSpPr>
        <p:spPr>
          <a:xfrm xmlns:a="http://schemas.openxmlformats.org/drawingml/2006/main">
            <a:off x="609600" y="261937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F5F2E9"/>
                </a:solidFill>
                <a:latin typeface="Bitstream Charter"/>
                <a:ea typeface="Bitstream Charter"/>
                <a:cs typeface="Bitstream Charter"/>
              </a:defRPr>
            </a:pPr>
            <a:r>
              <a:rPr sz="2100" b="1">
                <a:solidFill>
                  <a:srgbClr val="F5F2E9"/>
                </a:solidFill>
                <a:latin typeface="Bitstream Charter"/>
                <a:ea typeface="Bitstream Charter"/>
                <a:cs typeface="Bitstream Charter"/>
              </a:rPr>
              <a:t>Peserta didik A</a:t>
            </a:r>
          </a:p>
        </p:txBody>
      </p:sp>
      <p:sp>
        <p:nvSpPr>
          <p:cNvPr id="5" name="">
            <a:extLst xmlns:a="http://schemas.openxmlformats.org/drawingml/2006/main">
              <a:ext uri="{FF2B5EF4-FFF2-40B4-BE49-F238E27FC236}">
                <a16:creationId xmlns:a16="http://schemas.microsoft.com/office/drawing/2014/main" id="{2FAD60B0-40F0-4384-8BC7-9BEDD241A7F0}"/>
              </a:ext>
            </a:extLst>
          </p:cNvPr>
          <p:cNvSpPr>
            <a:spLocks xmlns:a="http://schemas.openxmlformats.org/drawingml/2006/main" noGrp="1"/>
          </p:cNvSpPr>
          <p:nvPr/>
        </p:nvSpPr>
        <p:spPr>
          <a:xfrm xmlns:a="http://schemas.openxmlformats.org/drawingml/2006/main">
            <a:off x="609600" y="300037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D6E2DE"/>
                </a:solidFill>
                <a:latin typeface="Bitstream Charter"/>
                <a:ea typeface="Bitstream Charter"/>
                <a:cs typeface="Bitstream Charter"/>
              </a:defRPr>
            </a:pPr>
            <a:r>
              <a:rPr sz="1875" b="0">
                <a:solidFill>
                  <a:srgbClr val="D6E2DE"/>
                </a:solidFill>
                <a:latin typeface="Bitstream Charter"/>
                <a:ea typeface="Bitstream Charter"/>
                <a:cs typeface="Bitstream Charter"/>
              </a:rPr>
              <a:t>Mengenali simbol, tetapi salah mengubah satuan jarak.</a:t>
            </a:r>
          </a:p>
        </p:txBody>
      </p:sp>
      <p:sp>
        <p:nvSpPr>
          <p:cNvPr id="6" name="">
            <a:extLst xmlns:a="http://schemas.openxmlformats.org/drawingml/2006/main">
              <a:ext uri="{FF2B5EF4-FFF2-40B4-BE49-F238E27FC236}">
                <a16:creationId xmlns:a16="http://schemas.microsoft.com/office/drawing/2014/main" id="{2301EAA6-6A4E-4944-9955-3A5F1769A7D4}"/>
              </a:ext>
            </a:extLst>
          </p:cNvPr>
          <p:cNvSpPr>
            <a:spLocks xmlns:a="http://schemas.openxmlformats.org/drawingml/2006/main" noGrp="1"/>
          </p:cNvSpPr>
          <p:nvPr/>
        </p:nvSpPr>
        <p:spPr>
          <a:xfrm xmlns:a="http://schemas.openxmlformats.org/drawingml/2006/main">
            <a:off x="609600" y="351472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F5F2E9"/>
                </a:solidFill>
                <a:latin typeface="Bitstream Charter"/>
                <a:ea typeface="Bitstream Charter"/>
                <a:cs typeface="Bitstream Charter"/>
              </a:defRPr>
            </a:pPr>
            <a:r>
              <a:rPr sz="2100" b="1">
                <a:solidFill>
                  <a:srgbClr val="F5F2E9"/>
                </a:solidFill>
                <a:latin typeface="Bitstream Charter"/>
                <a:ea typeface="Bitstream Charter"/>
                <a:cs typeface="Bitstream Charter"/>
              </a:rPr>
              <a:t>Peserta didik B</a:t>
            </a:r>
          </a:p>
        </p:txBody>
      </p:sp>
      <p:sp>
        <p:nvSpPr>
          <p:cNvPr id="7" name="">
            <a:extLst xmlns:a="http://schemas.openxmlformats.org/drawingml/2006/main">
              <a:ext uri="{FF2B5EF4-FFF2-40B4-BE49-F238E27FC236}">
                <a16:creationId xmlns:a16="http://schemas.microsoft.com/office/drawing/2014/main" id="{C323AD7F-DD5C-455A-9D47-B99B57F84C68}"/>
              </a:ext>
            </a:extLst>
          </p:cNvPr>
          <p:cNvSpPr>
            <a:spLocks xmlns:a="http://schemas.openxmlformats.org/drawingml/2006/main" noGrp="1"/>
          </p:cNvSpPr>
          <p:nvPr/>
        </p:nvSpPr>
        <p:spPr>
          <a:xfrm xmlns:a="http://schemas.openxmlformats.org/drawingml/2006/main">
            <a:off x="609600" y="38957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D6E2DE"/>
                </a:solidFill>
                <a:latin typeface="Bitstream Charter"/>
                <a:ea typeface="Bitstream Charter"/>
                <a:cs typeface="Bitstream Charter"/>
              </a:defRPr>
            </a:pPr>
            <a:r>
              <a:rPr sz="1875" b="0">
                <a:solidFill>
                  <a:srgbClr val="D6E2DE"/>
                </a:solidFill>
                <a:latin typeface="Bitstream Charter"/>
                <a:ea typeface="Bitstream Charter"/>
                <a:cs typeface="Bitstream Charter"/>
              </a:rPr>
              <a:t>Bisa berhitung, tetapi belum memahami legenda peta.</a:t>
            </a:r>
          </a:p>
        </p:txBody>
      </p:sp>
      <p:sp>
        <p:nvSpPr>
          <p:cNvPr id="8" name="">
            <a:extLst xmlns:a="http://schemas.openxmlformats.org/drawingml/2006/main">
              <a:ext uri="{FF2B5EF4-FFF2-40B4-BE49-F238E27FC236}">
                <a16:creationId xmlns:a16="http://schemas.microsoft.com/office/drawing/2014/main" id="{9863F5C4-C0F1-427B-AC67-484548F8055A}"/>
              </a:ext>
            </a:extLst>
          </p:cNvPr>
          <p:cNvSpPr>
            <a:spLocks xmlns:a="http://schemas.openxmlformats.org/drawingml/2006/main" noGrp="1"/>
          </p:cNvSpPr>
          <p:nvPr/>
        </p:nvSpPr>
        <p:spPr>
          <a:xfrm xmlns:a="http://schemas.openxmlformats.org/drawingml/2006/main">
            <a:off x="609600" y="441007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F5F2E9"/>
                </a:solidFill>
                <a:latin typeface="Bitstream Charter"/>
                <a:ea typeface="Bitstream Charter"/>
                <a:cs typeface="Bitstream Charter"/>
              </a:defRPr>
            </a:pPr>
            <a:r>
              <a:rPr sz="2100" b="1">
                <a:solidFill>
                  <a:srgbClr val="F5F2E9"/>
                </a:solidFill>
                <a:latin typeface="Bitstream Charter"/>
                <a:ea typeface="Bitstream Charter"/>
                <a:cs typeface="Bitstream Charter"/>
              </a:rPr>
              <a:t>Peserta didik C</a:t>
            </a:r>
          </a:p>
        </p:txBody>
      </p:sp>
      <p:sp>
        <p:nvSpPr>
          <p:cNvPr id="9" name="">
            <a:extLst xmlns:a="http://schemas.openxmlformats.org/drawingml/2006/main">
              <a:ext uri="{FF2B5EF4-FFF2-40B4-BE49-F238E27FC236}">
                <a16:creationId xmlns:a16="http://schemas.microsoft.com/office/drawing/2014/main" id="{DA662639-4F12-4FCE-AFCC-2964CBCED53C}"/>
              </a:ext>
            </a:extLst>
          </p:cNvPr>
          <p:cNvSpPr>
            <a:spLocks xmlns:a="http://schemas.openxmlformats.org/drawingml/2006/main" noGrp="1"/>
          </p:cNvSpPr>
          <p:nvPr/>
        </p:nvSpPr>
        <p:spPr>
          <a:xfrm xmlns:a="http://schemas.openxmlformats.org/drawingml/2006/main">
            <a:off x="609600" y="479107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D6E2DE"/>
                </a:solidFill>
                <a:latin typeface="Bitstream Charter"/>
                <a:ea typeface="Bitstream Charter"/>
                <a:cs typeface="Bitstream Charter"/>
              </a:defRPr>
            </a:pPr>
            <a:r>
              <a:rPr sz="1875" b="0">
                <a:solidFill>
                  <a:srgbClr val="D6E2DE"/>
                </a:solidFill>
                <a:latin typeface="Bitstream Charter"/>
                <a:ea typeface="Bitstream Charter"/>
                <a:cs typeface="Bitstream Charter"/>
              </a:rPr>
              <a:t>Memahami tugas saat berdiskusi, tetapi sulit menulis alasan.</a:t>
            </a:r>
          </a:p>
        </p:txBody>
      </p:sp>
      <p:sp>
        <p:nvSpPr>
          <p:cNvPr id="10" name="">
            <a:extLst xmlns:a="http://schemas.openxmlformats.org/drawingml/2006/main">
              <a:ext uri="{FF2B5EF4-FFF2-40B4-BE49-F238E27FC236}">
                <a16:creationId xmlns:a16="http://schemas.microsoft.com/office/drawing/2014/main" id="{286A2037-3C15-4002-BE22-49C05C144C22}"/>
              </a:ext>
            </a:extLst>
          </p:cNvPr>
          <p:cNvSpPr>
            <a:spLocks xmlns:a="http://schemas.openxmlformats.org/drawingml/2006/main" noGrp="1"/>
          </p:cNvSpPr>
          <p:nvPr/>
        </p:nvSpPr>
        <p:spPr>
          <a:xfrm xmlns:a="http://schemas.openxmlformats.org/drawingml/2006/main">
            <a:off x="609600" y="5715000"/>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1">
                <a:solidFill>
                  <a:srgbClr val="EEC79E"/>
                </a:solidFill>
                <a:latin typeface="Bitstream Charter"/>
                <a:ea typeface="Bitstream Charter"/>
                <a:cs typeface="Bitstream Charter"/>
              </a:defRPr>
            </a:pPr>
            <a:r>
              <a:rPr sz="2025" b="1">
                <a:solidFill>
                  <a:srgbClr val="EEC79E"/>
                </a:solidFill>
                <a:latin typeface="Bitstream Charter"/>
                <a:ea typeface="Bitstream Charter"/>
                <a:cs typeface="Bitstream Charter"/>
              </a:rPr>
              <a:t>Dukungan mana yang paling tepat untuk masing-masing peserta didik?</a:t>
            </a:r>
          </a:p>
        </p:txBody>
      </p:sp>
    </p:spTree>
    <p:extLst>
      <p:ext uri="{BB962C8B-B14F-4D97-AF65-F5344CB8AC3E}">
        <p14:creationId xmlns:p14="http://schemas.microsoft.com/office/powerpoint/2010/main" val="2017140780"/>
      </p:ext>
    </p:extLst>
  </p:cSld>
</p:sld>
</file>

<file path=ppt/slides/slide3.xml><?xml version="1.0" encoding="utf-8"?>
<p:sld xmlns:p="http://schemas.openxmlformats.org/presentationml/2006/main">
  <p:cSld>
    <p:bg>
      <p:bgPr>
        <a:solidFill xmlns:a="http://schemas.openxmlformats.org/drawingml/2006/main">
          <a:srgbClr val="F5F2E9"/>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4DE9F9CA-F935-42A1-984B-EDB4492B64E2}"/>
              </a:ext>
            </a:extLst>
          </p:cNvPr>
          <p:cNvSpPr>
            <a:spLocks xmlns:a="http://schemas.openxmlformats.org/drawingml/2006/main" noGrp="1"/>
          </p:cNvSpPr>
          <p:nvPr/>
        </p:nvSpPr>
        <p:spPr>
          <a:xfrm xmlns:a="http://schemas.openxmlformats.org/drawingml/2006/main">
            <a:off x="609600" y="400050"/>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225" b="1">
                <a:solidFill>
                  <a:srgbClr val="17383D"/>
                </a:solidFill>
                <a:latin typeface="Bitstream Charter"/>
                <a:ea typeface="Bitstream Charter"/>
                <a:cs typeface="Bitstream Charter"/>
              </a:defRPr>
            </a:pPr>
            <a:r>
              <a:rPr sz="3225" b="1">
                <a:solidFill>
                  <a:srgbClr val="17383D"/>
                </a:solidFill>
                <a:latin typeface="Bitstream Charter"/>
                <a:ea typeface="Bitstream Charter"/>
                <a:cs typeface="Bitstream Charter"/>
              </a:rPr>
              <a:t>Tuntutan belajar dalam Geografi</a:t>
            </a:r>
          </a:p>
        </p:txBody>
      </p:sp>
      <p:sp>
        <p:nvSpPr>
          <p:cNvPr id="2" name="">
            <a:extLst xmlns:a="http://schemas.openxmlformats.org/drawingml/2006/main">
              <a:ext uri="{FF2B5EF4-FFF2-40B4-BE49-F238E27FC236}">
                <a16:creationId xmlns:a16="http://schemas.microsoft.com/office/drawing/2014/main" id="{5826C7D9-53A2-4FB4-9671-0B7317D01E75}"/>
              </a:ext>
            </a:extLst>
          </p:cNvPr>
          <p:cNvSpPr>
            <a:spLocks xmlns:a="http://schemas.openxmlformats.org/drawingml/2006/main" noGrp="1"/>
          </p:cNvSpPr>
          <p:nvPr/>
        </p:nvSpPr>
        <p:spPr>
          <a:xfrm xmlns:a="http://schemas.openxmlformats.org/drawingml/2006/main">
            <a:off x="11049000" y="6457950"/>
            <a:ext cx="533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125" b="0">
                <a:solidFill>
                  <a:srgbClr val="50666A"/>
                </a:solidFill>
                <a:latin typeface="Bitstream Charter"/>
                <a:ea typeface="Bitstream Charter"/>
                <a:cs typeface="Bitstream Charter"/>
              </a:defRPr>
            </a:pPr>
            <a:r>
              <a:rPr sz="1125" b="0">
                <a:solidFill>
                  <a:srgbClr val="50666A"/>
                </a:solidFill>
                <a:latin typeface="Bitstream Charter"/>
                <a:ea typeface="Bitstream Charter"/>
                <a:cs typeface="Bitstream Charter"/>
              </a:rPr>
              <a:t>03</a:t>
            </a:r>
          </a:p>
        </p:txBody>
      </p:sp>
      <p:sp>
        <p:nvSpPr>
          <p:cNvPr id="3" name="">
            <a:extLst xmlns:a="http://schemas.openxmlformats.org/drawingml/2006/main">
              <a:ext uri="{FF2B5EF4-FFF2-40B4-BE49-F238E27FC236}">
                <a16:creationId xmlns:a16="http://schemas.microsoft.com/office/drawing/2014/main" id="{3374F3A1-7C27-4F0F-9698-8E3F9B25B35B}"/>
              </a:ext>
            </a:extLst>
          </p:cNvPr>
          <p:cNvSpPr>
            <a:spLocks xmlns:a="http://schemas.openxmlformats.org/drawingml/2006/main" noGrp="1"/>
          </p:cNvSpPr>
          <p:nvPr/>
        </p:nvSpPr>
        <p:spPr>
          <a:xfrm xmlns:a="http://schemas.openxmlformats.org/drawingml/2006/main">
            <a:off x="609600" y="162877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17383D"/>
                </a:solidFill>
                <a:latin typeface="Bitstream Charter"/>
                <a:ea typeface="Bitstream Charter"/>
                <a:cs typeface="Bitstream Charter"/>
              </a:defRPr>
            </a:pPr>
            <a:r>
              <a:rPr sz="2100" b="1">
                <a:solidFill>
                  <a:srgbClr val="17383D"/>
                </a:solidFill>
                <a:latin typeface="Bitstream Charter"/>
                <a:ea typeface="Bitstream Charter"/>
                <a:cs typeface="Bitstream Charter"/>
              </a:rPr>
              <a:t>Memahami ruang</a:t>
            </a:r>
          </a:p>
        </p:txBody>
      </p:sp>
      <p:sp>
        <p:nvSpPr>
          <p:cNvPr id="4" name="">
            <a:extLst xmlns:a="http://schemas.openxmlformats.org/drawingml/2006/main">
              <a:ext uri="{FF2B5EF4-FFF2-40B4-BE49-F238E27FC236}">
                <a16:creationId xmlns:a16="http://schemas.microsoft.com/office/drawing/2014/main" id="{D5CEB0E2-9D74-49AC-8256-EDF8270DFA42}"/>
              </a:ext>
            </a:extLst>
          </p:cNvPr>
          <p:cNvSpPr>
            <a:spLocks xmlns:a="http://schemas.openxmlformats.org/drawingml/2006/main" noGrp="1"/>
          </p:cNvSpPr>
          <p:nvPr/>
        </p:nvSpPr>
        <p:spPr>
          <a:xfrm xmlns:a="http://schemas.openxmlformats.org/drawingml/2006/main">
            <a:off x="609600" y="200977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50666A"/>
                </a:solidFill>
                <a:latin typeface="Bitstream Charter"/>
                <a:ea typeface="Bitstream Charter"/>
                <a:cs typeface="Bitstream Charter"/>
              </a:defRPr>
            </a:pPr>
            <a:r>
              <a:rPr sz="1875" b="0">
                <a:solidFill>
                  <a:srgbClr val="50666A"/>
                </a:solidFill>
                <a:latin typeface="Bitstream Charter"/>
                <a:ea typeface="Bitstream Charter"/>
                <a:cs typeface="Bitstream Charter"/>
              </a:rPr>
              <a:t>Lokasi, arah, jarak, pola persebaran, serta hubungan antarwilayah.</a:t>
            </a:r>
          </a:p>
        </p:txBody>
      </p:sp>
      <p:sp>
        <p:nvSpPr>
          <p:cNvPr id="5" name="">
            <a:extLst xmlns:a="http://schemas.openxmlformats.org/drawingml/2006/main">
              <a:ext uri="{FF2B5EF4-FFF2-40B4-BE49-F238E27FC236}">
                <a16:creationId xmlns:a16="http://schemas.microsoft.com/office/drawing/2014/main" id="{E8C999F9-7630-4208-8BA5-CBAFFC89B7B9}"/>
              </a:ext>
            </a:extLst>
          </p:cNvPr>
          <p:cNvSpPr>
            <a:spLocks xmlns:a="http://schemas.openxmlformats.org/drawingml/2006/main" noGrp="1"/>
          </p:cNvSpPr>
          <p:nvPr/>
        </p:nvSpPr>
        <p:spPr>
          <a:xfrm xmlns:a="http://schemas.openxmlformats.org/drawingml/2006/main">
            <a:off x="609600" y="261937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17383D"/>
                </a:solidFill>
                <a:latin typeface="Bitstream Charter"/>
                <a:ea typeface="Bitstream Charter"/>
                <a:cs typeface="Bitstream Charter"/>
              </a:defRPr>
            </a:pPr>
            <a:r>
              <a:rPr sz="2100" b="1">
                <a:solidFill>
                  <a:srgbClr val="17383D"/>
                </a:solidFill>
                <a:latin typeface="Bitstream Charter"/>
                <a:ea typeface="Bitstream Charter"/>
                <a:cs typeface="Bitstream Charter"/>
              </a:rPr>
              <a:t>Menjelaskan proses</a:t>
            </a:r>
          </a:p>
        </p:txBody>
      </p:sp>
      <p:sp>
        <p:nvSpPr>
          <p:cNvPr id="6" name="">
            <a:extLst xmlns:a="http://schemas.openxmlformats.org/drawingml/2006/main">
              <a:ext uri="{FF2B5EF4-FFF2-40B4-BE49-F238E27FC236}">
                <a16:creationId xmlns:a16="http://schemas.microsoft.com/office/drawing/2014/main" id="{0896F74C-34D7-421C-8B95-23483B0FD3E9}"/>
              </a:ext>
            </a:extLst>
          </p:cNvPr>
          <p:cNvSpPr>
            <a:spLocks xmlns:a="http://schemas.openxmlformats.org/drawingml/2006/main" noGrp="1"/>
          </p:cNvSpPr>
          <p:nvPr/>
        </p:nvSpPr>
        <p:spPr>
          <a:xfrm xmlns:a="http://schemas.openxmlformats.org/drawingml/2006/main">
            <a:off x="609600" y="300037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50666A"/>
                </a:solidFill>
                <a:latin typeface="Bitstream Charter"/>
                <a:ea typeface="Bitstream Charter"/>
                <a:cs typeface="Bitstream Charter"/>
              </a:defRPr>
            </a:pPr>
            <a:r>
              <a:rPr sz="1875" b="0">
                <a:solidFill>
                  <a:srgbClr val="50666A"/>
                </a:solidFill>
                <a:latin typeface="Bitstream Charter"/>
                <a:ea typeface="Bitstream Charter"/>
                <a:cs typeface="Bitstream Charter"/>
              </a:rPr>
              <a:t>Urutan kejadian dan hubungan sebab akibat pada fenomena geosfer.</a:t>
            </a:r>
          </a:p>
        </p:txBody>
      </p:sp>
      <p:sp>
        <p:nvSpPr>
          <p:cNvPr id="7" name="">
            <a:extLst xmlns:a="http://schemas.openxmlformats.org/drawingml/2006/main">
              <a:ext uri="{FF2B5EF4-FFF2-40B4-BE49-F238E27FC236}">
                <a16:creationId xmlns:a16="http://schemas.microsoft.com/office/drawing/2014/main" id="{D1D3E01F-4C90-418F-AE00-D6A28B665041}"/>
              </a:ext>
            </a:extLst>
          </p:cNvPr>
          <p:cNvSpPr>
            <a:spLocks xmlns:a="http://schemas.openxmlformats.org/drawingml/2006/main" noGrp="1"/>
          </p:cNvSpPr>
          <p:nvPr/>
        </p:nvSpPr>
        <p:spPr>
          <a:xfrm xmlns:a="http://schemas.openxmlformats.org/drawingml/2006/main">
            <a:off x="609600" y="360997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17383D"/>
                </a:solidFill>
                <a:latin typeface="Bitstream Charter"/>
                <a:ea typeface="Bitstream Charter"/>
                <a:cs typeface="Bitstream Charter"/>
              </a:defRPr>
            </a:pPr>
            <a:r>
              <a:rPr sz="2100" b="1">
                <a:solidFill>
                  <a:srgbClr val="17383D"/>
                </a:solidFill>
                <a:latin typeface="Bitstream Charter"/>
                <a:ea typeface="Bitstream Charter"/>
                <a:cs typeface="Bitstream Charter"/>
              </a:rPr>
              <a:t>Menggunakan bukti</a:t>
            </a:r>
          </a:p>
        </p:txBody>
      </p:sp>
      <p:sp>
        <p:nvSpPr>
          <p:cNvPr id="8" name="">
            <a:extLst xmlns:a="http://schemas.openxmlformats.org/drawingml/2006/main">
              <a:ext uri="{FF2B5EF4-FFF2-40B4-BE49-F238E27FC236}">
                <a16:creationId xmlns:a16="http://schemas.microsoft.com/office/drawing/2014/main" id="{EF15DB81-365E-416A-AC54-3F701F6B14EB}"/>
              </a:ext>
            </a:extLst>
          </p:cNvPr>
          <p:cNvSpPr>
            <a:spLocks xmlns:a="http://schemas.openxmlformats.org/drawingml/2006/main" noGrp="1"/>
          </p:cNvSpPr>
          <p:nvPr/>
        </p:nvSpPr>
        <p:spPr>
          <a:xfrm xmlns:a="http://schemas.openxmlformats.org/drawingml/2006/main">
            <a:off x="609600" y="399097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50666A"/>
                </a:solidFill>
                <a:latin typeface="Bitstream Charter"/>
                <a:ea typeface="Bitstream Charter"/>
                <a:cs typeface="Bitstream Charter"/>
              </a:defRPr>
            </a:pPr>
            <a:r>
              <a:rPr sz="1875" b="0">
                <a:solidFill>
                  <a:srgbClr val="50666A"/>
                </a:solidFill>
                <a:latin typeface="Bitstream Charter"/>
                <a:ea typeface="Bitstream Charter"/>
                <a:cs typeface="Bitstream Charter"/>
              </a:rPr>
              <a:t>Peta, citra, tabel, dan grafik menjadi dasar penjelasan.</a:t>
            </a:r>
          </a:p>
        </p:txBody>
      </p:sp>
      <p:sp>
        <p:nvSpPr>
          <p:cNvPr id="9" name="">
            <a:extLst xmlns:a="http://schemas.openxmlformats.org/drawingml/2006/main">
              <a:ext uri="{FF2B5EF4-FFF2-40B4-BE49-F238E27FC236}">
                <a16:creationId xmlns:a16="http://schemas.microsoft.com/office/drawing/2014/main" id="{DA925D6B-C0B2-4899-9912-380164148E58}"/>
              </a:ext>
            </a:extLst>
          </p:cNvPr>
          <p:cNvSpPr>
            <a:spLocks xmlns:a="http://schemas.openxmlformats.org/drawingml/2006/main" noGrp="1"/>
          </p:cNvSpPr>
          <p:nvPr/>
        </p:nvSpPr>
        <p:spPr>
          <a:xfrm xmlns:a="http://schemas.openxmlformats.org/drawingml/2006/main">
            <a:off x="609600" y="460057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17383D"/>
                </a:solidFill>
                <a:latin typeface="Bitstream Charter"/>
                <a:ea typeface="Bitstream Charter"/>
                <a:cs typeface="Bitstream Charter"/>
              </a:defRPr>
            </a:pPr>
            <a:r>
              <a:rPr sz="2100" b="1">
                <a:solidFill>
                  <a:srgbClr val="17383D"/>
                </a:solidFill>
                <a:latin typeface="Bitstream Charter"/>
                <a:ea typeface="Bitstream Charter"/>
                <a:cs typeface="Bitstream Charter"/>
              </a:rPr>
              <a:t>Menerapkan pada lingkungan</a:t>
            </a:r>
          </a:p>
        </p:txBody>
      </p:sp>
      <p:sp>
        <p:nvSpPr>
          <p:cNvPr id="10" name="">
            <a:extLst xmlns:a="http://schemas.openxmlformats.org/drawingml/2006/main">
              <a:ext uri="{FF2B5EF4-FFF2-40B4-BE49-F238E27FC236}">
                <a16:creationId xmlns:a16="http://schemas.microsoft.com/office/drawing/2014/main" id="{A3F5AFA9-2675-428F-B87B-8B24FFA4D3B7}"/>
              </a:ext>
            </a:extLst>
          </p:cNvPr>
          <p:cNvSpPr>
            <a:spLocks xmlns:a="http://schemas.openxmlformats.org/drawingml/2006/main" noGrp="1"/>
          </p:cNvSpPr>
          <p:nvPr/>
        </p:nvSpPr>
        <p:spPr>
          <a:xfrm xmlns:a="http://schemas.openxmlformats.org/drawingml/2006/main">
            <a:off x="609600" y="498157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50666A"/>
                </a:solidFill>
                <a:latin typeface="Bitstream Charter"/>
                <a:ea typeface="Bitstream Charter"/>
                <a:cs typeface="Bitstream Charter"/>
              </a:defRPr>
            </a:pPr>
            <a:r>
              <a:rPr sz="1875" b="0">
                <a:solidFill>
                  <a:srgbClr val="50666A"/>
                </a:solidFill>
                <a:latin typeface="Bitstream Charter"/>
                <a:ea typeface="Bitstream Charter"/>
                <a:cs typeface="Bitstream Charter"/>
              </a:rPr>
              <a:t>Peserta didik menghubungkan konsep dengan masalah di sekitarnya.</a:t>
            </a:r>
          </a:p>
        </p:txBody>
      </p:sp>
      <p:sp>
        <p:nvSpPr>
          <p:cNvPr id="11" name="">
            <a:extLst xmlns:a="http://schemas.openxmlformats.org/drawingml/2006/main">
              <a:ext uri="{FF2B5EF4-FFF2-40B4-BE49-F238E27FC236}">
                <a16:creationId xmlns:a16="http://schemas.microsoft.com/office/drawing/2014/main" id="{9F2ACEC9-138C-468D-93DA-C6C3E8744B0F}"/>
              </a:ext>
            </a:extLst>
          </p:cNvPr>
          <p:cNvSpPr>
            <a:spLocks xmlns:a="http://schemas.openxmlformats.org/drawingml/2006/main" noGrp="1"/>
          </p:cNvSpPr>
          <p:nvPr/>
        </p:nvSpPr>
        <p:spPr>
          <a:xfrm xmlns:a="http://schemas.openxmlformats.org/drawingml/2006/main">
            <a:off x="609600" y="5867400"/>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1">
                <a:solidFill>
                  <a:srgbClr val="B95132"/>
                </a:solidFill>
                <a:latin typeface="Bitstream Charter"/>
                <a:ea typeface="Bitstream Charter"/>
                <a:cs typeface="Bitstream Charter"/>
              </a:defRPr>
            </a:pPr>
            <a:r>
              <a:rPr sz="2025" b="1">
                <a:solidFill>
                  <a:srgbClr val="B95132"/>
                </a:solidFill>
                <a:latin typeface="Bitstream Charter"/>
                <a:ea typeface="Bitstream Charter"/>
                <a:cs typeface="Bitstream Charter"/>
              </a:rPr>
              <a:t>Kesulitan dapat muncul pada satu keterampilan tertentu.</a:t>
            </a:r>
          </a:p>
        </p:txBody>
      </p:sp>
    </p:spTree>
    <p:extLst>
      <p:ext uri="{BB962C8B-B14F-4D97-AF65-F5344CB8AC3E}">
        <p14:creationId xmlns:p14="http://schemas.microsoft.com/office/powerpoint/2010/main" val="799217316"/>
      </p:ext>
    </p:extLst>
  </p:cSld>
</p:sld>
</file>

<file path=ppt/slides/slide4.xml><?xml version="1.0" encoding="utf-8"?>
<p:sld xmlns:p="http://schemas.openxmlformats.org/presentationml/2006/main">
  <p:cSld>
    <p:bg>
      <p:bgPr>
        <a:solidFill xmlns:a="http://schemas.openxmlformats.org/drawingml/2006/main">
          <a:srgbClr val="F5F2E9"/>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7E8195A6-E904-480B-A05C-E4C8DDEBAB42}"/>
              </a:ext>
            </a:extLst>
          </p:cNvPr>
          <p:cNvSpPr>
            <a:spLocks xmlns:a="http://schemas.openxmlformats.org/drawingml/2006/main" noGrp="1"/>
          </p:cNvSpPr>
          <p:nvPr/>
        </p:nvSpPr>
        <p:spPr>
          <a:xfrm xmlns:a="http://schemas.openxmlformats.org/drawingml/2006/main">
            <a:off x="609600" y="400050"/>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225" b="1">
                <a:solidFill>
                  <a:srgbClr val="17383D"/>
                </a:solidFill>
                <a:latin typeface="Bitstream Charter"/>
                <a:ea typeface="Bitstream Charter"/>
                <a:cs typeface="Bitstream Charter"/>
              </a:defRPr>
            </a:pPr>
            <a:r>
              <a:rPr sz="3225" b="1">
                <a:solidFill>
                  <a:srgbClr val="17383D"/>
                </a:solidFill>
                <a:latin typeface="Bitstream Charter"/>
                <a:ea typeface="Bitstream Charter"/>
                <a:cs typeface="Bitstream Charter"/>
              </a:rPr>
              <a:t>Karakter peserta didik yang perlu dikenali</a:t>
            </a:r>
          </a:p>
        </p:txBody>
      </p:sp>
      <p:sp>
        <p:nvSpPr>
          <p:cNvPr id="2" name="">
            <a:extLst xmlns:a="http://schemas.openxmlformats.org/drawingml/2006/main">
              <a:ext uri="{FF2B5EF4-FFF2-40B4-BE49-F238E27FC236}">
                <a16:creationId xmlns:a16="http://schemas.microsoft.com/office/drawing/2014/main" id="{153A4487-6601-49CA-BAA2-5BA006F79330}"/>
              </a:ext>
            </a:extLst>
          </p:cNvPr>
          <p:cNvSpPr>
            <a:spLocks xmlns:a="http://schemas.openxmlformats.org/drawingml/2006/main" noGrp="1"/>
          </p:cNvSpPr>
          <p:nvPr/>
        </p:nvSpPr>
        <p:spPr>
          <a:xfrm xmlns:a="http://schemas.openxmlformats.org/drawingml/2006/main">
            <a:off x="11049000" y="6457950"/>
            <a:ext cx="533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125" b="0">
                <a:solidFill>
                  <a:srgbClr val="50666A"/>
                </a:solidFill>
                <a:latin typeface="Bitstream Charter"/>
                <a:ea typeface="Bitstream Charter"/>
                <a:cs typeface="Bitstream Charter"/>
              </a:defRPr>
            </a:pPr>
            <a:r>
              <a:rPr sz="1125" b="0">
                <a:solidFill>
                  <a:srgbClr val="50666A"/>
                </a:solidFill>
                <a:latin typeface="Bitstream Charter"/>
                <a:ea typeface="Bitstream Charter"/>
                <a:cs typeface="Bitstream Charter"/>
              </a:rPr>
              <a:t>04</a:t>
            </a:r>
          </a:p>
        </p:txBody>
      </p:sp>
      <p:sp>
        <p:nvSpPr>
          <p:cNvPr id="3" name="">
            <a:extLst xmlns:a="http://schemas.openxmlformats.org/drawingml/2006/main">
              <a:ext uri="{FF2B5EF4-FFF2-40B4-BE49-F238E27FC236}">
                <a16:creationId xmlns:a16="http://schemas.microsoft.com/office/drawing/2014/main" id="{C9ED5C7C-0971-4EB7-93A5-9519B3DC51A4}"/>
              </a:ext>
            </a:extLst>
          </p:cNvPr>
          <p:cNvSpPr>
            <a:spLocks xmlns:a="http://schemas.openxmlformats.org/drawingml/2006/main" noGrp="1"/>
          </p:cNvSpPr>
          <p:nvPr/>
        </p:nvSpPr>
        <p:spPr>
          <a:xfrm xmlns:a="http://schemas.openxmlformats.org/drawingml/2006/main">
            <a:off x="609600" y="1771650"/>
            <a:ext cx="50958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17383D"/>
                </a:solidFill>
                <a:latin typeface="Bitstream Charter"/>
                <a:ea typeface="Bitstream Charter"/>
                <a:cs typeface="Bitstream Charter"/>
              </a:defRPr>
            </a:pPr>
            <a:r>
              <a:rPr sz="2100" b="1">
                <a:solidFill>
                  <a:srgbClr val="17383D"/>
                </a:solidFill>
                <a:latin typeface="Bitstream Charter"/>
                <a:ea typeface="Bitstream Charter"/>
                <a:cs typeface="Bitstream Charter"/>
              </a:rPr>
              <a:t>Kesiapan belajar</a:t>
            </a:r>
          </a:p>
        </p:txBody>
      </p:sp>
      <p:sp>
        <p:nvSpPr>
          <p:cNvPr id="4" name="">
            <a:extLst xmlns:a="http://schemas.openxmlformats.org/drawingml/2006/main">
              <a:ext uri="{FF2B5EF4-FFF2-40B4-BE49-F238E27FC236}">
                <a16:creationId xmlns:a16="http://schemas.microsoft.com/office/drawing/2014/main" id="{B9D194D4-83CB-4569-87CC-50D9869EC0B1}"/>
              </a:ext>
            </a:extLst>
          </p:cNvPr>
          <p:cNvSpPr>
            <a:spLocks xmlns:a="http://schemas.openxmlformats.org/drawingml/2006/main" noGrp="1"/>
          </p:cNvSpPr>
          <p:nvPr/>
        </p:nvSpPr>
        <p:spPr>
          <a:xfrm xmlns:a="http://schemas.openxmlformats.org/drawingml/2006/main">
            <a:off x="609600" y="2152650"/>
            <a:ext cx="50958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50666A"/>
                </a:solidFill>
                <a:latin typeface="Bitstream Charter"/>
                <a:ea typeface="Bitstream Charter"/>
                <a:cs typeface="Bitstream Charter"/>
              </a:defRPr>
            </a:pPr>
            <a:r>
              <a:rPr sz="1875" b="0">
                <a:solidFill>
                  <a:srgbClr val="50666A"/>
                </a:solidFill>
                <a:latin typeface="Bitstream Charter"/>
                <a:ea typeface="Bitstream Charter"/>
                <a:cs typeface="Bitstream Charter"/>
              </a:rPr>
              <a:t>Pengetahuan awal, kosakata, kemampuan membaca data dan numerasi.</a:t>
            </a:r>
          </a:p>
        </p:txBody>
      </p:sp>
      <p:sp>
        <p:nvSpPr>
          <p:cNvPr id="5" name="">
            <a:extLst xmlns:a="http://schemas.openxmlformats.org/drawingml/2006/main">
              <a:ext uri="{FF2B5EF4-FFF2-40B4-BE49-F238E27FC236}">
                <a16:creationId xmlns:a16="http://schemas.microsoft.com/office/drawing/2014/main" id="{1E624232-7A09-48B7-B103-FC1898CA76ED}"/>
              </a:ext>
            </a:extLst>
          </p:cNvPr>
          <p:cNvSpPr>
            <a:spLocks xmlns:a="http://schemas.openxmlformats.org/drawingml/2006/main" noGrp="1"/>
          </p:cNvSpPr>
          <p:nvPr/>
        </p:nvSpPr>
        <p:spPr>
          <a:xfrm xmlns:a="http://schemas.openxmlformats.org/drawingml/2006/main">
            <a:off x="609600" y="3152775"/>
            <a:ext cx="50958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17383D"/>
                </a:solidFill>
                <a:latin typeface="Bitstream Charter"/>
                <a:ea typeface="Bitstream Charter"/>
                <a:cs typeface="Bitstream Charter"/>
              </a:defRPr>
            </a:pPr>
            <a:r>
              <a:rPr sz="2100" b="1">
                <a:solidFill>
                  <a:srgbClr val="17383D"/>
                </a:solidFill>
                <a:latin typeface="Bitstream Charter"/>
                <a:ea typeface="Bitstream Charter"/>
                <a:cs typeface="Bitstream Charter"/>
              </a:rPr>
              <a:t>Minat dan pengalaman</a:t>
            </a:r>
          </a:p>
        </p:txBody>
      </p:sp>
      <p:sp>
        <p:nvSpPr>
          <p:cNvPr id="6" name="">
            <a:extLst xmlns:a="http://schemas.openxmlformats.org/drawingml/2006/main">
              <a:ext uri="{FF2B5EF4-FFF2-40B4-BE49-F238E27FC236}">
                <a16:creationId xmlns:a16="http://schemas.microsoft.com/office/drawing/2014/main" id="{56897116-5F47-456B-9483-47462D43C71F}"/>
              </a:ext>
            </a:extLst>
          </p:cNvPr>
          <p:cNvSpPr>
            <a:spLocks xmlns:a="http://schemas.openxmlformats.org/drawingml/2006/main" noGrp="1"/>
          </p:cNvSpPr>
          <p:nvPr/>
        </p:nvSpPr>
        <p:spPr>
          <a:xfrm xmlns:a="http://schemas.openxmlformats.org/drawingml/2006/main">
            <a:off x="609600" y="3533775"/>
            <a:ext cx="50958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50666A"/>
                </a:solidFill>
                <a:latin typeface="Bitstream Charter"/>
                <a:ea typeface="Bitstream Charter"/>
                <a:cs typeface="Bitstream Charter"/>
              </a:defRPr>
            </a:pPr>
            <a:r>
              <a:rPr sz="1875" b="0">
                <a:solidFill>
                  <a:srgbClr val="50666A"/>
                </a:solidFill>
                <a:latin typeface="Bitstream Charter"/>
                <a:ea typeface="Bitstream Charter"/>
                <a:cs typeface="Bitstream Charter"/>
              </a:rPr>
              <a:t>Isu lingkungan yang dekat dengan kehidupan peserta didik.</a:t>
            </a:r>
          </a:p>
        </p:txBody>
      </p:sp>
      <p:sp>
        <p:nvSpPr>
          <p:cNvPr id="7" name="">
            <a:extLst xmlns:a="http://schemas.openxmlformats.org/drawingml/2006/main">
              <a:ext uri="{FF2B5EF4-FFF2-40B4-BE49-F238E27FC236}">
                <a16:creationId xmlns:a16="http://schemas.microsoft.com/office/drawing/2014/main" id="{4349A1D6-B915-48F2-BFF2-4E6C5553281D}"/>
              </a:ext>
            </a:extLst>
          </p:cNvPr>
          <p:cNvSpPr>
            <a:spLocks xmlns:a="http://schemas.openxmlformats.org/drawingml/2006/main" noGrp="1"/>
          </p:cNvSpPr>
          <p:nvPr/>
        </p:nvSpPr>
        <p:spPr>
          <a:xfrm xmlns:a="http://schemas.openxmlformats.org/drawingml/2006/main">
            <a:off x="609600" y="4533900"/>
            <a:ext cx="50958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17383D"/>
                </a:solidFill>
                <a:latin typeface="Bitstream Charter"/>
                <a:ea typeface="Bitstream Charter"/>
                <a:cs typeface="Bitstream Charter"/>
              </a:defRPr>
            </a:pPr>
            <a:r>
              <a:rPr sz="2100" b="1">
                <a:solidFill>
                  <a:srgbClr val="17383D"/>
                </a:solidFill>
                <a:latin typeface="Bitstream Charter"/>
                <a:ea typeface="Bitstream Charter"/>
                <a:cs typeface="Bitstream Charter"/>
              </a:rPr>
              <a:t>Kebiasaan dan kondisi belajar</a:t>
            </a:r>
          </a:p>
        </p:txBody>
      </p:sp>
      <p:sp>
        <p:nvSpPr>
          <p:cNvPr id="8" name="">
            <a:extLst xmlns:a="http://schemas.openxmlformats.org/drawingml/2006/main">
              <a:ext uri="{FF2B5EF4-FFF2-40B4-BE49-F238E27FC236}">
                <a16:creationId xmlns:a16="http://schemas.microsoft.com/office/drawing/2014/main" id="{AEF73695-36D1-4608-AD7B-7EA541721920}"/>
              </a:ext>
            </a:extLst>
          </p:cNvPr>
          <p:cNvSpPr>
            <a:spLocks xmlns:a="http://schemas.openxmlformats.org/drawingml/2006/main" noGrp="1"/>
          </p:cNvSpPr>
          <p:nvPr/>
        </p:nvSpPr>
        <p:spPr>
          <a:xfrm xmlns:a="http://schemas.openxmlformats.org/drawingml/2006/main">
            <a:off x="609600" y="4914900"/>
            <a:ext cx="50958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50666A"/>
                </a:solidFill>
                <a:latin typeface="Bitstream Charter"/>
                <a:ea typeface="Bitstream Charter"/>
                <a:cs typeface="Bitstream Charter"/>
              </a:defRPr>
            </a:pPr>
            <a:r>
              <a:rPr sz="1875" b="0">
                <a:solidFill>
                  <a:srgbClr val="50666A"/>
                </a:solidFill>
                <a:latin typeface="Bitstream Charter"/>
                <a:ea typeface="Bitstream Charter"/>
                <a:cs typeface="Bitstream Charter"/>
              </a:rPr>
              <a:t>Ketekunan, rasa percaya diri, bahasa, akses bahan, dan kebutuhan aksesibilitas.</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9079a943d21f4c8d"/>
          <a:stretch xmlns:a="http://schemas.openxmlformats.org/drawingml/2006/main"/>
        </p:blipFill>
        <p:spPr>
          <a:xfrm xmlns:a="http://schemas.openxmlformats.org/drawingml/2006/main">
            <a:off x="6134100" y="1698625"/>
            <a:ext cx="5448300" cy="363220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C1EC319A-FC06-4152-8604-E9C52FF678C4}"/>
              </a:ext>
            </a:extLst>
          </p:cNvPr>
          <p:cNvSpPr>
            <a:spLocks xmlns:a="http://schemas.openxmlformats.org/drawingml/2006/main" noGrp="1"/>
          </p:cNvSpPr>
          <p:nvPr/>
        </p:nvSpPr>
        <p:spPr>
          <a:xfrm xmlns:a="http://schemas.openxmlformats.org/drawingml/2006/main">
            <a:off x="609600" y="5905500"/>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1">
                <a:solidFill>
                  <a:srgbClr val="B95132"/>
                </a:solidFill>
                <a:latin typeface="Bitstream Charter"/>
                <a:ea typeface="Bitstream Charter"/>
                <a:cs typeface="Bitstream Charter"/>
              </a:defRPr>
            </a:pPr>
            <a:r>
              <a:rPr sz="2025" b="1">
                <a:solidFill>
                  <a:srgbClr val="B95132"/>
                </a:solidFill>
                <a:latin typeface="Bitstream Charter"/>
                <a:ea typeface="Bitstream Charter"/>
                <a:cs typeface="Bitstream Charter"/>
              </a:rPr>
              <a:t>Profil belajar menjadi dasar bantuan dan diperbarui seiring kemajuan.</a:t>
            </a:r>
          </a:p>
        </p:txBody>
      </p:sp>
    </p:spTree>
    <p:extLst>
      <p:ext uri="{BB962C8B-B14F-4D97-AF65-F5344CB8AC3E}">
        <p14:creationId xmlns:p14="http://schemas.microsoft.com/office/powerpoint/2010/main" val="1338703408"/>
      </p:ext>
    </p:extLst>
  </p:cSld>
</p:sld>
</file>

<file path=ppt/slides/slide5.xml><?xml version="1.0" encoding="utf-8"?>
<p:sld xmlns:p="http://schemas.openxmlformats.org/presentationml/2006/main">
  <p:cSld>
    <p:bg>
      <p:bgPr>
        <a:solidFill xmlns:a="http://schemas.openxmlformats.org/drawingml/2006/main">
          <a:srgbClr val="F5F2E9"/>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666E9EDE-F563-4BBA-A5D8-10D8DC31F0A1}"/>
              </a:ext>
            </a:extLst>
          </p:cNvPr>
          <p:cNvSpPr>
            <a:spLocks xmlns:a="http://schemas.openxmlformats.org/drawingml/2006/main" noGrp="1"/>
          </p:cNvSpPr>
          <p:nvPr/>
        </p:nvSpPr>
        <p:spPr>
          <a:xfrm xmlns:a="http://schemas.openxmlformats.org/drawingml/2006/main">
            <a:off x="609600" y="400050"/>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225" b="1">
                <a:solidFill>
                  <a:srgbClr val="17383D"/>
                </a:solidFill>
                <a:latin typeface="Bitstream Charter"/>
                <a:ea typeface="Bitstream Charter"/>
                <a:cs typeface="Bitstream Charter"/>
              </a:defRPr>
            </a:pPr>
            <a:r>
              <a:rPr sz="3225" b="1">
                <a:solidFill>
                  <a:srgbClr val="17383D"/>
                </a:solidFill>
                <a:latin typeface="Bitstream Charter"/>
                <a:ea typeface="Bitstream Charter"/>
                <a:cs typeface="Bitstream Charter"/>
              </a:rPr>
              <a:t>Identifikasi melalui bukti dan percakapan</a:t>
            </a:r>
          </a:p>
        </p:txBody>
      </p:sp>
      <p:sp>
        <p:nvSpPr>
          <p:cNvPr id="2" name="">
            <a:extLst xmlns:a="http://schemas.openxmlformats.org/drawingml/2006/main">
              <a:ext uri="{FF2B5EF4-FFF2-40B4-BE49-F238E27FC236}">
                <a16:creationId xmlns:a16="http://schemas.microsoft.com/office/drawing/2014/main" id="{07FAC88E-9D0E-483A-AE41-9FAB4EEC515A}"/>
              </a:ext>
            </a:extLst>
          </p:cNvPr>
          <p:cNvSpPr>
            <a:spLocks xmlns:a="http://schemas.openxmlformats.org/drawingml/2006/main" noGrp="1"/>
          </p:cNvSpPr>
          <p:nvPr/>
        </p:nvSpPr>
        <p:spPr>
          <a:xfrm xmlns:a="http://schemas.openxmlformats.org/drawingml/2006/main">
            <a:off x="11049000" y="6457950"/>
            <a:ext cx="533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125" b="0">
                <a:solidFill>
                  <a:srgbClr val="50666A"/>
                </a:solidFill>
                <a:latin typeface="Bitstream Charter"/>
                <a:ea typeface="Bitstream Charter"/>
                <a:cs typeface="Bitstream Charter"/>
              </a:defRPr>
            </a:pPr>
            <a:r>
              <a:rPr sz="1125" b="0">
                <a:solidFill>
                  <a:srgbClr val="50666A"/>
                </a:solidFill>
                <a:latin typeface="Bitstream Charter"/>
                <a:ea typeface="Bitstream Charter"/>
                <a:cs typeface="Bitstream Charter"/>
              </a:rPr>
              <a:t>05</a:t>
            </a:r>
          </a:p>
        </p:txBody>
      </p:sp>
      <p:sp>
        <p:nvSpPr>
          <p:cNvPr id="3" name="">
            <a:extLst xmlns:a="http://schemas.openxmlformats.org/drawingml/2006/main">
              <a:ext uri="{FF2B5EF4-FFF2-40B4-BE49-F238E27FC236}">
                <a16:creationId xmlns:a16="http://schemas.microsoft.com/office/drawing/2014/main" id="{BFB7AAF3-0FB0-437B-B765-E3725888D736}"/>
              </a:ext>
            </a:extLst>
          </p:cNvPr>
          <p:cNvSpPr>
            <a:spLocks xmlns:a="http://schemas.openxmlformats.org/drawingml/2006/main" noGrp="1"/>
          </p:cNvSpPr>
          <p:nvPr/>
        </p:nvSpPr>
        <p:spPr>
          <a:xfrm xmlns:a="http://schemas.openxmlformats.org/drawingml/2006/main">
            <a:off x="609600" y="1657350"/>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17383D"/>
                </a:solidFill>
                <a:latin typeface="Bitstream Charter"/>
                <a:ea typeface="Bitstream Charter"/>
                <a:cs typeface="Bitstream Charter"/>
              </a:defRPr>
            </a:pPr>
            <a:r>
              <a:rPr sz="2100" b="1">
                <a:solidFill>
                  <a:srgbClr val="17383D"/>
                </a:solidFill>
                <a:latin typeface="Bitstream Charter"/>
                <a:ea typeface="Bitstream Charter"/>
                <a:cs typeface="Bitstream Charter"/>
              </a:rPr>
              <a:t>1. Pengamatan selama tugas</a:t>
            </a:r>
          </a:p>
        </p:txBody>
      </p:sp>
      <p:sp>
        <p:nvSpPr>
          <p:cNvPr id="4" name="">
            <a:extLst xmlns:a="http://schemas.openxmlformats.org/drawingml/2006/main">
              <a:ext uri="{FF2B5EF4-FFF2-40B4-BE49-F238E27FC236}">
                <a16:creationId xmlns:a16="http://schemas.microsoft.com/office/drawing/2014/main" id="{953142BF-5D99-4025-838B-334DC6B1A585}"/>
              </a:ext>
            </a:extLst>
          </p:cNvPr>
          <p:cNvSpPr>
            <a:spLocks xmlns:a="http://schemas.openxmlformats.org/drawingml/2006/main" noGrp="1"/>
          </p:cNvSpPr>
          <p:nvPr/>
        </p:nvSpPr>
        <p:spPr>
          <a:xfrm xmlns:a="http://schemas.openxmlformats.org/drawingml/2006/main">
            <a:off x="609600" y="2038350"/>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50666A"/>
                </a:solidFill>
                <a:latin typeface="Bitstream Charter"/>
                <a:ea typeface="Bitstream Charter"/>
                <a:cs typeface="Bitstream Charter"/>
              </a:defRPr>
            </a:pPr>
            <a:r>
              <a:rPr sz="1875" b="0">
                <a:solidFill>
                  <a:srgbClr val="50666A"/>
                </a:solidFill>
                <a:latin typeface="Bitstream Charter"/>
                <a:ea typeface="Bitstream Charter"/>
                <a:cs typeface="Bitstream Charter"/>
              </a:rPr>
              <a:t>Catat kapan peserta didik mulai terhambat dan bantuan yang diminta.</a:t>
            </a:r>
          </a:p>
        </p:txBody>
      </p:sp>
      <p:sp>
        <p:nvSpPr>
          <p:cNvPr id="5" name="">
            <a:extLst xmlns:a="http://schemas.openxmlformats.org/drawingml/2006/main">
              <a:ext uri="{FF2B5EF4-FFF2-40B4-BE49-F238E27FC236}">
                <a16:creationId xmlns:a16="http://schemas.microsoft.com/office/drawing/2014/main" id="{EDA44599-8825-478C-A008-7174C32BB461}"/>
              </a:ext>
            </a:extLst>
          </p:cNvPr>
          <p:cNvSpPr>
            <a:spLocks xmlns:a="http://schemas.openxmlformats.org/drawingml/2006/main" noGrp="1"/>
          </p:cNvSpPr>
          <p:nvPr/>
        </p:nvSpPr>
        <p:spPr>
          <a:xfrm xmlns:a="http://schemas.openxmlformats.org/drawingml/2006/main">
            <a:off x="609600" y="263842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17383D"/>
                </a:solidFill>
                <a:latin typeface="Bitstream Charter"/>
                <a:ea typeface="Bitstream Charter"/>
                <a:cs typeface="Bitstream Charter"/>
              </a:defRPr>
            </a:pPr>
            <a:r>
              <a:rPr sz="2100" b="1">
                <a:solidFill>
                  <a:srgbClr val="17383D"/>
                </a:solidFill>
                <a:latin typeface="Bitstream Charter"/>
                <a:ea typeface="Bitstream Charter"/>
                <a:cs typeface="Bitstream Charter"/>
              </a:rPr>
              <a:t>2. Hasil kerja dan asesmen singkat</a:t>
            </a:r>
          </a:p>
        </p:txBody>
      </p:sp>
      <p:sp>
        <p:nvSpPr>
          <p:cNvPr id="6" name="">
            <a:extLst xmlns:a="http://schemas.openxmlformats.org/drawingml/2006/main">
              <a:ext uri="{FF2B5EF4-FFF2-40B4-BE49-F238E27FC236}">
                <a16:creationId xmlns:a16="http://schemas.microsoft.com/office/drawing/2014/main" id="{CDFAF606-CFB9-4D9B-B858-CDE89EEC2F7D}"/>
              </a:ext>
            </a:extLst>
          </p:cNvPr>
          <p:cNvSpPr>
            <a:spLocks xmlns:a="http://schemas.openxmlformats.org/drawingml/2006/main" noGrp="1"/>
          </p:cNvSpPr>
          <p:nvPr/>
        </p:nvSpPr>
        <p:spPr>
          <a:xfrm xmlns:a="http://schemas.openxmlformats.org/drawingml/2006/main">
            <a:off x="609600" y="30194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50666A"/>
                </a:solidFill>
                <a:latin typeface="Bitstream Charter"/>
                <a:ea typeface="Bitstream Charter"/>
                <a:cs typeface="Bitstream Charter"/>
              </a:defRPr>
            </a:pPr>
            <a:r>
              <a:rPr sz="1875" b="0">
                <a:solidFill>
                  <a:srgbClr val="50666A"/>
                </a:solidFill>
                <a:latin typeface="Bitstream Charter"/>
                <a:ea typeface="Bitstream Charter"/>
                <a:cs typeface="Bitstream Charter"/>
              </a:rPr>
              <a:t>Tinjau langkah pengerjaan, pola kesalahan, dan penjelasan lisan.</a:t>
            </a:r>
          </a:p>
        </p:txBody>
      </p:sp>
      <p:sp>
        <p:nvSpPr>
          <p:cNvPr id="7" name="">
            <a:extLst xmlns:a="http://schemas.openxmlformats.org/drawingml/2006/main">
              <a:ext uri="{FF2B5EF4-FFF2-40B4-BE49-F238E27FC236}">
                <a16:creationId xmlns:a16="http://schemas.microsoft.com/office/drawing/2014/main" id="{1DBB7F22-1408-4AA4-A918-323F2B49E9FF}"/>
              </a:ext>
            </a:extLst>
          </p:cNvPr>
          <p:cNvSpPr>
            <a:spLocks xmlns:a="http://schemas.openxmlformats.org/drawingml/2006/main" noGrp="1"/>
          </p:cNvSpPr>
          <p:nvPr/>
        </p:nvSpPr>
        <p:spPr>
          <a:xfrm xmlns:a="http://schemas.openxmlformats.org/drawingml/2006/main">
            <a:off x="609600" y="3619500"/>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17383D"/>
                </a:solidFill>
                <a:latin typeface="Bitstream Charter"/>
                <a:ea typeface="Bitstream Charter"/>
                <a:cs typeface="Bitstream Charter"/>
              </a:defRPr>
            </a:pPr>
            <a:r>
              <a:rPr sz="2100" b="1">
                <a:solidFill>
                  <a:srgbClr val="17383D"/>
                </a:solidFill>
                <a:latin typeface="Bitstream Charter"/>
                <a:ea typeface="Bitstream Charter"/>
                <a:cs typeface="Bitstream Charter"/>
              </a:rPr>
              <a:t>3. Percakapan pribadi</a:t>
            </a:r>
          </a:p>
        </p:txBody>
      </p:sp>
      <p:sp>
        <p:nvSpPr>
          <p:cNvPr id="8" name="">
            <a:extLst xmlns:a="http://schemas.openxmlformats.org/drawingml/2006/main">
              <a:ext uri="{FF2B5EF4-FFF2-40B4-BE49-F238E27FC236}">
                <a16:creationId xmlns:a16="http://schemas.microsoft.com/office/drawing/2014/main" id="{B116F0D2-9E78-400C-9C04-0FAE4DFD5237}"/>
              </a:ext>
            </a:extLst>
          </p:cNvPr>
          <p:cNvSpPr>
            <a:spLocks xmlns:a="http://schemas.openxmlformats.org/drawingml/2006/main" noGrp="1"/>
          </p:cNvSpPr>
          <p:nvPr/>
        </p:nvSpPr>
        <p:spPr>
          <a:xfrm xmlns:a="http://schemas.openxmlformats.org/drawingml/2006/main">
            <a:off x="609600" y="4000500"/>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50666A"/>
                </a:solidFill>
                <a:latin typeface="Bitstream Charter"/>
                <a:ea typeface="Bitstream Charter"/>
                <a:cs typeface="Bitstream Charter"/>
              </a:defRPr>
            </a:pPr>
            <a:r>
              <a:rPr sz="1875" b="0">
                <a:solidFill>
                  <a:srgbClr val="50666A"/>
                </a:solidFill>
                <a:latin typeface="Bitstream Charter"/>
                <a:ea typeface="Bitstream Charter"/>
                <a:cs typeface="Bitstream Charter"/>
              </a:rPr>
              <a:t>“Bagian mana yang membuatmu bingung? Coba tunjukkan caramu.”</a:t>
            </a:r>
          </a:p>
        </p:txBody>
      </p:sp>
      <p:sp>
        <p:nvSpPr>
          <p:cNvPr id="9" name="">
            <a:extLst xmlns:a="http://schemas.openxmlformats.org/drawingml/2006/main">
              <a:ext uri="{FF2B5EF4-FFF2-40B4-BE49-F238E27FC236}">
                <a16:creationId xmlns:a16="http://schemas.microsoft.com/office/drawing/2014/main" id="{718A6CFC-7AA8-4C54-AE23-EE04654810A4}"/>
              </a:ext>
            </a:extLst>
          </p:cNvPr>
          <p:cNvSpPr>
            <a:spLocks xmlns:a="http://schemas.openxmlformats.org/drawingml/2006/main" noGrp="1"/>
          </p:cNvSpPr>
          <p:nvPr/>
        </p:nvSpPr>
        <p:spPr>
          <a:xfrm xmlns:a="http://schemas.openxmlformats.org/drawingml/2006/main">
            <a:off x="609600" y="460057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17383D"/>
                </a:solidFill>
                <a:latin typeface="Bitstream Charter"/>
                <a:ea typeface="Bitstream Charter"/>
                <a:cs typeface="Bitstream Charter"/>
              </a:defRPr>
            </a:pPr>
            <a:r>
              <a:rPr sz="2100" b="1">
                <a:solidFill>
                  <a:srgbClr val="17383D"/>
                </a:solidFill>
                <a:latin typeface="Bitstream Charter"/>
                <a:ea typeface="Bitstream Charter"/>
                <a:cs typeface="Bitstream Charter"/>
              </a:rPr>
              <a:t>4. Konfirmasi konteks</a:t>
            </a:r>
          </a:p>
        </p:txBody>
      </p:sp>
      <p:sp>
        <p:nvSpPr>
          <p:cNvPr id="10" name="">
            <a:extLst xmlns:a="http://schemas.openxmlformats.org/drawingml/2006/main">
              <a:ext uri="{FF2B5EF4-FFF2-40B4-BE49-F238E27FC236}">
                <a16:creationId xmlns:a16="http://schemas.microsoft.com/office/drawing/2014/main" id="{4E7475BD-DC1F-48D1-B14A-AFC8119F7B2D}"/>
              </a:ext>
            </a:extLst>
          </p:cNvPr>
          <p:cNvSpPr>
            <a:spLocks xmlns:a="http://schemas.openxmlformats.org/drawingml/2006/main" noGrp="1"/>
          </p:cNvSpPr>
          <p:nvPr/>
        </p:nvSpPr>
        <p:spPr>
          <a:xfrm xmlns:a="http://schemas.openxmlformats.org/drawingml/2006/main">
            <a:off x="609600" y="498157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50666A"/>
                </a:solidFill>
                <a:latin typeface="Bitstream Charter"/>
                <a:ea typeface="Bitstream Charter"/>
                <a:cs typeface="Bitstream Charter"/>
              </a:defRPr>
            </a:pPr>
            <a:r>
              <a:rPr sz="1875" b="0">
                <a:solidFill>
                  <a:srgbClr val="50666A"/>
                </a:solidFill>
                <a:latin typeface="Bitstream Charter"/>
                <a:ea typeface="Bitstream Charter"/>
                <a:cs typeface="Bitstream Charter"/>
              </a:rPr>
              <a:t>Periksa bahasa instruksi, akses bahan, kehadiran, serta kondisi belajar.</a:t>
            </a:r>
          </a:p>
        </p:txBody>
      </p:sp>
      <p:sp>
        <p:nvSpPr>
          <p:cNvPr id="11" name="">
            <a:extLst xmlns:a="http://schemas.openxmlformats.org/drawingml/2006/main">
              <a:ext uri="{FF2B5EF4-FFF2-40B4-BE49-F238E27FC236}">
                <a16:creationId xmlns:a16="http://schemas.microsoft.com/office/drawing/2014/main" id="{2038A156-5981-471F-A554-F8C219CF062E}"/>
              </a:ext>
            </a:extLst>
          </p:cNvPr>
          <p:cNvSpPr>
            <a:spLocks xmlns:a="http://schemas.openxmlformats.org/drawingml/2006/main" noGrp="1"/>
          </p:cNvSpPr>
          <p:nvPr/>
        </p:nvSpPr>
        <p:spPr>
          <a:xfrm xmlns:a="http://schemas.openxmlformats.org/drawingml/2006/main">
            <a:off x="609600" y="5886450"/>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1">
                <a:solidFill>
                  <a:srgbClr val="B95132"/>
                </a:solidFill>
                <a:latin typeface="Bitstream Charter"/>
                <a:ea typeface="Bitstream Charter"/>
                <a:cs typeface="Bitstream Charter"/>
              </a:defRPr>
            </a:pPr>
            <a:r>
              <a:rPr sz="2025" b="1">
                <a:solidFill>
                  <a:srgbClr val="B95132"/>
                </a:solidFill>
                <a:latin typeface="Bitstream Charter"/>
                <a:ea typeface="Bitstream Charter"/>
                <a:cs typeface="Bitstream Charter"/>
              </a:rPr>
              <a:t>Pisahkan fakta yang diamati dari dugaan penyebabnya.</a:t>
            </a:r>
          </a:p>
        </p:txBody>
      </p:sp>
    </p:spTree>
    <p:extLst>
      <p:ext uri="{BB962C8B-B14F-4D97-AF65-F5344CB8AC3E}">
        <p14:creationId xmlns:p14="http://schemas.microsoft.com/office/powerpoint/2010/main" val="1240509266"/>
      </p:ext>
    </p:extLst>
  </p:cSld>
</p:sld>
</file>

<file path=ppt/slides/slide6.xml><?xml version="1.0" encoding="utf-8"?>
<p:sld xmlns:p="http://schemas.openxmlformats.org/presentationml/2006/main">
  <p:cSld>
    <p:bg>
      <p:bgPr>
        <a:solidFill xmlns:a="http://schemas.openxmlformats.org/drawingml/2006/main">
          <a:srgbClr val="F5F2E9"/>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CB464AD3-BFDC-41E6-A6E1-BE0295CF4F14}"/>
              </a:ext>
            </a:extLst>
          </p:cNvPr>
          <p:cNvSpPr>
            <a:spLocks xmlns:a="http://schemas.openxmlformats.org/drawingml/2006/main" noGrp="1"/>
          </p:cNvSpPr>
          <p:nvPr/>
        </p:nvSpPr>
        <p:spPr>
          <a:xfrm xmlns:a="http://schemas.openxmlformats.org/drawingml/2006/main">
            <a:off x="609600" y="400050"/>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225" b="1">
                <a:solidFill>
                  <a:srgbClr val="17383D"/>
                </a:solidFill>
                <a:latin typeface="Bitstream Charter"/>
                <a:ea typeface="Bitstream Charter"/>
                <a:cs typeface="Bitstream Charter"/>
              </a:defRPr>
            </a:pPr>
            <a:r>
              <a:rPr sz="3225" b="1">
                <a:solidFill>
                  <a:srgbClr val="17383D"/>
                </a:solidFill>
                <a:latin typeface="Bitstream Charter"/>
                <a:ea typeface="Bitstream Charter"/>
                <a:cs typeface="Bitstream Charter"/>
              </a:rPr>
              <a:t>Contoh profil belajar peserta didik</a:t>
            </a:r>
          </a:p>
        </p:txBody>
      </p:sp>
      <p:sp>
        <p:nvSpPr>
          <p:cNvPr id="2" name="">
            <a:extLst xmlns:a="http://schemas.openxmlformats.org/drawingml/2006/main">
              <a:ext uri="{FF2B5EF4-FFF2-40B4-BE49-F238E27FC236}">
                <a16:creationId xmlns:a16="http://schemas.microsoft.com/office/drawing/2014/main" id="{C5D77A61-1DFC-4779-945B-EF6D68A76804}"/>
              </a:ext>
            </a:extLst>
          </p:cNvPr>
          <p:cNvSpPr>
            <a:spLocks xmlns:a="http://schemas.openxmlformats.org/drawingml/2006/main" noGrp="1"/>
          </p:cNvSpPr>
          <p:nvPr/>
        </p:nvSpPr>
        <p:spPr>
          <a:xfrm xmlns:a="http://schemas.openxmlformats.org/drawingml/2006/main">
            <a:off x="11049000" y="6457950"/>
            <a:ext cx="533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125" b="0">
                <a:solidFill>
                  <a:srgbClr val="50666A"/>
                </a:solidFill>
                <a:latin typeface="Bitstream Charter"/>
                <a:ea typeface="Bitstream Charter"/>
                <a:cs typeface="Bitstream Charter"/>
              </a:defRPr>
            </a:pPr>
            <a:r>
              <a:rPr sz="1125" b="0">
                <a:solidFill>
                  <a:srgbClr val="50666A"/>
                </a:solidFill>
                <a:latin typeface="Bitstream Charter"/>
                <a:ea typeface="Bitstream Charter"/>
                <a:cs typeface="Bitstream Charter"/>
              </a:rPr>
              <a:t>06</a:t>
            </a:r>
          </a:p>
        </p:txBody>
      </p:sp>
      <p:graphicFrame>
        <p:nvGraphicFramePr>
          <p:cNvPr id="7" name=""/>
          <p:cNvGraphicFramePr/>
          <p:nvPr/>
        </p:nvGraphicFramePr>
        <p:xfrm>
          <a:off xmlns:a="http://schemas.openxmlformats.org/drawingml/2006/main" x="609600" y="1638300"/>
          <a:ext xmlns:a="http://schemas.openxmlformats.org/drawingml/2006/main" cx="10972800" cy="3848100"/>
        </p:xfrm>
        <a:graphic xmlns:a="http://schemas.openxmlformats.org/drawingml/2006/main">
          <a:graphicData uri="http://schemas.openxmlformats.org/drawingml/2006/table">
            <a:tbl>
              <a:tblPr/>
              <a:tblGrid>
                <a:gridCol w="2190750"/>
                <a:gridCol w="4286250"/>
                <a:gridCol w="4495800"/>
              </a:tblGrid>
              <a:tr h="769620">
                <a:tc>
                  <a:txBody>
                    <a:bodyPr lIns="133350" tIns="95250" rIns="133350" bIns="76200">
                      <a:noAutofit/>
                    </a:bodyPr>
                    <a:lstStyle/>
                    <a:p>
                      <a:r>
                        <a:rPr sz="1800" b="1">
                          <a:solidFill>
                            <a:srgbClr val="F5F2E9"/>
                          </a:solidFill>
                          <a:latin typeface="Bitstream Charter"/>
                          <a:ea typeface="Bitstream Charter"/>
                          <a:cs typeface="Bitstream Charter"/>
                        </a:rPr>
                        <a:t>Aspek</a:t>
                      </a:r>
                    </a:p>
                  </a:txBody>
                  <a:tcPr marL="91440" marR="91440" marT="45720" marB="45720" anchor="ctr">
                    <a:solidFill>
                      <a:srgbClr val="113D41"/>
                    </a:solidFill>
                  </a:tcPr>
                </a:tc>
                <a:tc>
                  <a:txBody>
                    <a:bodyPr lIns="133350" tIns="95250" rIns="133350" bIns="76200">
                      <a:noAutofit/>
                    </a:bodyPr>
                    <a:lstStyle/>
                    <a:p>
                      <a:r>
                        <a:rPr sz="1800" b="1">
                          <a:solidFill>
                            <a:srgbClr val="F5F2E9"/>
                          </a:solidFill>
                          <a:latin typeface="Bitstream Charter"/>
                          <a:ea typeface="Bitstream Charter"/>
                          <a:cs typeface="Bitstream Charter"/>
                        </a:rPr>
                        <a:t>Bukti yang dikumpulkan</a:t>
                      </a:r>
                    </a:p>
                  </a:txBody>
                  <a:tcPr marL="91440" marR="91440" marT="45720" marB="45720" anchor="ctr">
                    <a:solidFill>
                      <a:srgbClr val="113D41"/>
                    </a:solidFill>
                  </a:tcPr>
                </a:tc>
                <a:tc>
                  <a:txBody>
                    <a:bodyPr lIns="133350" tIns="95250" rIns="133350" bIns="76200">
                      <a:noAutofit/>
                    </a:bodyPr>
                    <a:lstStyle/>
                    <a:p>
                      <a:r>
                        <a:rPr sz="1800" b="1">
                          <a:solidFill>
                            <a:srgbClr val="F5F2E9"/>
                          </a:solidFill>
                          <a:latin typeface="Bitstream Charter"/>
                          <a:ea typeface="Bitstream Charter"/>
                          <a:cs typeface="Bitstream Charter"/>
                        </a:rPr>
                        <a:t>Implikasi bagi pembelajaran</a:t>
                      </a:r>
                    </a:p>
                  </a:txBody>
                  <a:tcPr marL="91440" marR="91440" marT="45720" marB="45720" anchor="ctr">
                    <a:solidFill>
                      <a:srgbClr val="113D41"/>
                    </a:solidFill>
                  </a:tcPr>
                </a:tc>
              </a:tr>
              <a:tr h="769620">
                <a:tc>
                  <a:txBody>
                    <a:bodyPr lIns="133350" tIns="95250" rIns="133350" bIns="76200">
                      <a:noAutofit/>
                    </a:bodyPr>
                    <a:lstStyle/>
                    <a:p>
                      <a:r>
                        <a:rPr sz="1800" b="0">
                          <a:solidFill>
                            <a:srgbClr val="17383D"/>
                          </a:solidFill>
                          <a:latin typeface="Bitstream Charter"/>
                          <a:ea typeface="Bitstream Charter"/>
                          <a:cs typeface="Bitstream Charter"/>
                        </a:rPr>
                        <a:t>Kesiapan</a:t>
                      </a:r>
                    </a:p>
                  </a:txBody>
                  <a:tcPr marL="91440" marR="91440" marT="45720" marB="45720" anchor="ctr">
                    <a:solidFill>
                      <a:srgbClr val="FFFFFF"/>
                    </a:solidFill>
                  </a:tcPr>
                </a:tc>
                <a:tc>
                  <a:txBody>
                    <a:bodyPr lIns="133350" tIns="95250" rIns="133350" bIns="76200">
                      <a:noAutofit/>
                    </a:bodyPr>
                    <a:lstStyle/>
                    <a:p>
                      <a:r>
                        <a:rPr sz="1800" b="0">
                          <a:solidFill>
                            <a:srgbClr val="17383D"/>
                          </a:solidFill>
                          <a:latin typeface="Bitstream Charter"/>
                          <a:ea typeface="Bitstream Charter"/>
                          <a:cs typeface="Bitstream Charter"/>
                        </a:rPr>
                        <a:t>Legenda benar, satuan jarak keliru</a:t>
                      </a:r>
                    </a:p>
                  </a:txBody>
                  <a:tcPr marL="91440" marR="91440" marT="45720" marB="45720" anchor="ctr">
                    <a:solidFill>
                      <a:srgbClr val="FFFFFF"/>
                    </a:solidFill>
                  </a:tcPr>
                </a:tc>
                <a:tc>
                  <a:txBody>
                    <a:bodyPr lIns="133350" tIns="95250" rIns="133350" bIns="76200">
                      <a:noAutofit/>
                    </a:bodyPr>
                    <a:lstStyle/>
                    <a:p>
                      <a:r>
                        <a:rPr sz="1800" b="0">
                          <a:solidFill>
                            <a:srgbClr val="17383D"/>
                          </a:solidFill>
                          <a:latin typeface="Bitstream Charter"/>
                          <a:ea typeface="Bitstream Charter"/>
                          <a:cs typeface="Bitstream Charter"/>
                        </a:rPr>
                        <a:t>Latihan konversi sebelum skala</a:t>
                      </a:r>
                    </a:p>
                  </a:txBody>
                  <a:tcPr marL="91440" marR="91440" marT="45720" marB="45720" anchor="ctr">
                    <a:solidFill>
                      <a:srgbClr val="FFFFFF"/>
                    </a:solidFill>
                  </a:tcPr>
                </a:tc>
              </a:tr>
              <a:tr h="769620">
                <a:tc>
                  <a:txBody>
                    <a:bodyPr lIns="133350" tIns="95250" rIns="133350" bIns="76200">
                      <a:noAutofit/>
                    </a:bodyPr>
                    <a:lstStyle/>
                    <a:p>
                      <a:r>
                        <a:rPr sz="1800" b="0">
                          <a:solidFill>
                            <a:srgbClr val="17383D"/>
                          </a:solidFill>
                          <a:latin typeface="Bitstream Charter"/>
                          <a:ea typeface="Bitstream Charter"/>
                          <a:cs typeface="Bitstream Charter"/>
                        </a:rPr>
                        <a:t>Minat</a:t>
                      </a:r>
                    </a:p>
                  </a:txBody>
                  <a:tcPr marL="91440" marR="91440" marT="45720" marB="45720" anchor="ctr">
                    <a:solidFill>
                      <a:srgbClr val="E8EDE5"/>
                    </a:solidFill>
                  </a:tcPr>
                </a:tc>
                <a:tc>
                  <a:txBody>
                    <a:bodyPr lIns="133350" tIns="95250" rIns="133350" bIns="76200">
                      <a:noAutofit/>
                    </a:bodyPr>
                    <a:lstStyle/>
                    <a:p>
                      <a:r>
                        <a:rPr sz="1800" b="0">
                          <a:solidFill>
                            <a:srgbClr val="17383D"/>
                          </a:solidFill>
                          <a:latin typeface="Bitstream Charter"/>
                          <a:ea typeface="Bitstream Charter"/>
                          <a:cs typeface="Bitstream Charter"/>
                        </a:rPr>
                        <a:t>Aktif membahas banjir setempat</a:t>
                      </a:r>
                    </a:p>
                  </a:txBody>
                  <a:tcPr marL="91440" marR="91440" marT="45720" marB="45720" anchor="ctr">
                    <a:solidFill>
                      <a:srgbClr val="E8EDE5"/>
                    </a:solidFill>
                  </a:tcPr>
                </a:tc>
                <a:tc>
                  <a:txBody>
                    <a:bodyPr lIns="133350" tIns="95250" rIns="133350" bIns="76200">
                      <a:noAutofit/>
                    </a:bodyPr>
                    <a:lstStyle/>
                    <a:p>
                      <a:r>
                        <a:rPr sz="1800" b="0">
                          <a:solidFill>
                            <a:srgbClr val="17383D"/>
                          </a:solidFill>
                          <a:latin typeface="Bitstream Charter"/>
                          <a:ea typeface="Bitstream Charter"/>
                          <a:cs typeface="Bitstream Charter"/>
                        </a:rPr>
                        <a:t>Gunakan kasus lingkungan sekitar</a:t>
                      </a:r>
                    </a:p>
                  </a:txBody>
                  <a:tcPr marL="91440" marR="91440" marT="45720" marB="45720" anchor="ctr">
                    <a:solidFill>
                      <a:srgbClr val="E8EDE5"/>
                    </a:solidFill>
                  </a:tcPr>
                </a:tc>
              </a:tr>
              <a:tr h="769620">
                <a:tc>
                  <a:txBody>
                    <a:bodyPr lIns="133350" tIns="95250" rIns="133350" bIns="76200">
                      <a:noAutofit/>
                    </a:bodyPr>
                    <a:lstStyle/>
                    <a:p>
                      <a:r>
                        <a:rPr sz="1800" b="0">
                          <a:solidFill>
                            <a:srgbClr val="17383D"/>
                          </a:solidFill>
                          <a:latin typeface="Bitstream Charter"/>
                          <a:ea typeface="Bitstream Charter"/>
                          <a:cs typeface="Bitstream Charter"/>
                        </a:rPr>
                        <a:t>Kebiasaan</a:t>
                      </a:r>
                    </a:p>
                  </a:txBody>
                  <a:tcPr marL="91440" marR="91440" marT="45720" marB="45720" anchor="ctr">
                    <a:solidFill>
                      <a:srgbClr val="FFFFFF"/>
                    </a:solidFill>
                  </a:tcPr>
                </a:tc>
                <a:tc>
                  <a:txBody>
                    <a:bodyPr lIns="133350" tIns="95250" rIns="133350" bIns="76200">
                      <a:noAutofit/>
                    </a:bodyPr>
                    <a:lstStyle/>
                    <a:p>
                      <a:r>
                        <a:rPr sz="1800" b="0">
                          <a:solidFill>
                            <a:srgbClr val="17383D"/>
                          </a:solidFill>
                          <a:latin typeface="Bitstream Charter"/>
                          <a:ea typeface="Bitstream Charter"/>
                          <a:cs typeface="Bitstream Charter"/>
                        </a:rPr>
                        <a:t>Melewati langkah pengecekan</a:t>
                      </a:r>
                    </a:p>
                  </a:txBody>
                  <a:tcPr marL="91440" marR="91440" marT="45720" marB="45720" anchor="ctr">
                    <a:solidFill>
                      <a:srgbClr val="FFFFFF"/>
                    </a:solidFill>
                  </a:tcPr>
                </a:tc>
                <a:tc>
                  <a:txBody>
                    <a:bodyPr lIns="133350" tIns="95250" rIns="133350" bIns="76200">
                      <a:noAutofit/>
                    </a:bodyPr>
                    <a:lstStyle/>
                    <a:p>
                      <a:r>
                        <a:rPr sz="1800" b="0">
                          <a:solidFill>
                            <a:srgbClr val="17383D"/>
                          </a:solidFill>
                          <a:latin typeface="Bitstream Charter"/>
                          <a:ea typeface="Bitstream Charter"/>
                          <a:cs typeface="Bitstream Charter"/>
                        </a:rPr>
                        <a:t>Sediakan daftar cek singkat</a:t>
                      </a:r>
                    </a:p>
                  </a:txBody>
                  <a:tcPr marL="91440" marR="91440" marT="45720" marB="45720" anchor="ctr">
                    <a:solidFill>
                      <a:srgbClr val="FFFFFF"/>
                    </a:solidFill>
                  </a:tcPr>
                </a:tc>
              </a:tr>
              <a:tr h="769620">
                <a:tc>
                  <a:txBody>
                    <a:bodyPr lIns="133350" tIns="95250" rIns="133350" bIns="76200">
                      <a:noAutofit/>
                    </a:bodyPr>
                    <a:lstStyle/>
                    <a:p>
                      <a:r>
                        <a:rPr sz="1800" b="0">
                          <a:solidFill>
                            <a:srgbClr val="17383D"/>
                          </a:solidFill>
                          <a:latin typeface="Bitstream Charter"/>
                          <a:ea typeface="Bitstream Charter"/>
                          <a:cs typeface="Bitstream Charter"/>
                        </a:rPr>
                        <a:t>Akses</a:t>
                      </a:r>
                    </a:p>
                  </a:txBody>
                  <a:tcPr marL="91440" marR="91440" marT="45720" marB="45720" anchor="ctr">
                    <a:solidFill>
                      <a:srgbClr val="E8EDE5"/>
                    </a:solidFill>
                  </a:tcPr>
                </a:tc>
                <a:tc>
                  <a:txBody>
                    <a:bodyPr lIns="133350" tIns="95250" rIns="133350" bIns="76200">
                      <a:noAutofit/>
                    </a:bodyPr>
                    <a:lstStyle/>
                    <a:p>
                      <a:r>
                        <a:rPr sz="1800" b="0">
                          <a:solidFill>
                            <a:srgbClr val="17383D"/>
                          </a:solidFill>
                          <a:latin typeface="Bitstream Charter"/>
                          <a:ea typeface="Bitstream Charter"/>
                          <a:cs typeface="Bitstream Charter"/>
                        </a:rPr>
                        <a:t>Tidak selalu memiliki internet</a:t>
                      </a:r>
                    </a:p>
                  </a:txBody>
                  <a:tcPr marL="91440" marR="91440" marT="45720" marB="45720" anchor="ctr">
                    <a:solidFill>
                      <a:srgbClr val="E8EDE5"/>
                    </a:solidFill>
                  </a:tcPr>
                </a:tc>
                <a:tc>
                  <a:txBody>
                    <a:bodyPr lIns="133350" tIns="95250" rIns="133350" bIns="76200">
                      <a:noAutofit/>
                    </a:bodyPr>
                    <a:lstStyle/>
                    <a:p>
                      <a:r>
                        <a:rPr sz="1800" b="0">
                          <a:solidFill>
                            <a:srgbClr val="17383D"/>
                          </a:solidFill>
                          <a:latin typeface="Bitstream Charter"/>
                          <a:ea typeface="Bitstream Charter"/>
                          <a:cs typeface="Bitstream Charter"/>
                        </a:rPr>
                        <a:t>Sediakan peta dan data cetak</a:t>
                      </a:r>
                    </a:p>
                  </a:txBody>
                  <a:tcPr marL="91440" marR="91440" marT="45720" marB="45720" anchor="ctr">
                    <a:solidFill>
                      <a:srgbClr val="E8EDE5"/>
                    </a:solidFill>
                  </a:tcPr>
                </a:tc>
              </a:tr>
            </a:tbl>
          </a:graphicData>
        </a:graphic>
      </p:graphicFrame>
      <p:sp>
        <p:nvSpPr>
          <p:cNvPr id="4" name="">
            <a:extLst xmlns:a="http://schemas.openxmlformats.org/drawingml/2006/main">
              <a:ext uri="{FF2B5EF4-FFF2-40B4-BE49-F238E27FC236}">
                <a16:creationId xmlns:a16="http://schemas.microsoft.com/office/drawing/2014/main" id="{7AB0B99F-3716-475A-B74A-63B1AECA33CA}"/>
              </a:ext>
            </a:extLst>
          </p:cNvPr>
          <p:cNvSpPr>
            <a:spLocks xmlns:a="http://schemas.openxmlformats.org/drawingml/2006/main" noGrp="1"/>
          </p:cNvSpPr>
          <p:nvPr/>
        </p:nvSpPr>
        <p:spPr>
          <a:xfrm xmlns:a="http://schemas.openxmlformats.org/drawingml/2006/main">
            <a:off x="609600" y="5829300"/>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1">
                <a:solidFill>
                  <a:srgbClr val="B95132"/>
                </a:solidFill>
                <a:latin typeface="Bitstream Charter"/>
                <a:ea typeface="Bitstream Charter"/>
                <a:cs typeface="Bitstream Charter"/>
              </a:defRPr>
            </a:pPr>
            <a:r>
              <a:rPr sz="2025" b="1">
                <a:solidFill>
                  <a:srgbClr val="B95132"/>
                </a:solidFill>
                <a:latin typeface="Bitstream Charter"/>
                <a:ea typeface="Bitstream Charter"/>
                <a:cs typeface="Bitstream Charter"/>
              </a:rPr>
              <a:t>Catatan ringkas: tanggal, tugas, kekuatan, kesulitan, dan bantuan.</a:t>
            </a:r>
          </a:p>
        </p:txBody>
      </p:sp>
    </p:spTree>
    <p:extLst>
      <p:ext uri="{BB962C8B-B14F-4D97-AF65-F5344CB8AC3E}">
        <p14:creationId xmlns:p14="http://schemas.microsoft.com/office/powerpoint/2010/main" val="1376307367"/>
      </p:ext>
    </p:extLst>
  </p:cSld>
</p:sld>
</file>

<file path=ppt/slides/slide7.xml><?xml version="1.0" encoding="utf-8"?>
<p:sld xmlns:p="http://schemas.openxmlformats.org/presentationml/2006/main">
  <p:cSld>
    <p:bg>
      <p:bgPr>
        <a:solidFill xmlns:a="http://schemas.openxmlformats.org/drawingml/2006/main">
          <a:srgbClr val="F5F2E9"/>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77AB079C-FBB1-4AA3-965F-EC1B7D71F7B1}"/>
              </a:ext>
            </a:extLst>
          </p:cNvPr>
          <p:cNvSpPr>
            <a:spLocks xmlns:a="http://schemas.openxmlformats.org/drawingml/2006/main" noGrp="1"/>
          </p:cNvSpPr>
          <p:nvPr/>
        </p:nvSpPr>
        <p:spPr>
          <a:xfrm xmlns:a="http://schemas.openxmlformats.org/drawingml/2006/main">
            <a:off x="609600" y="400050"/>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225" b="1">
                <a:solidFill>
                  <a:srgbClr val="17383D"/>
                </a:solidFill>
                <a:latin typeface="Bitstream Charter"/>
                <a:ea typeface="Bitstream Charter"/>
                <a:cs typeface="Bitstream Charter"/>
              </a:defRPr>
            </a:pPr>
            <a:r>
              <a:rPr sz="3225" b="1">
                <a:solidFill>
                  <a:srgbClr val="17383D"/>
                </a:solidFill>
                <a:latin typeface="Bitstream Charter"/>
                <a:ea typeface="Bitstream Charter"/>
                <a:cs typeface="Bitstream Charter"/>
              </a:rPr>
              <a:t>Mengapa suatu materi terasa sukar?</a:t>
            </a:r>
          </a:p>
        </p:txBody>
      </p:sp>
      <p:sp>
        <p:nvSpPr>
          <p:cNvPr id="2" name="">
            <a:extLst xmlns:a="http://schemas.openxmlformats.org/drawingml/2006/main">
              <a:ext uri="{FF2B5EF4-FFF2-40B4-BE49-F238E27FC236}">
                <a16:creationId xmlns:a16="http://schemas.microsoft.com/office/drawing/2014/main" id="{DF7D75C0-3AAD-4417-84A4-4CE513886B13}"/>
              </a:ext>
            </a:extLst>
          </p:cNvPr>
          <p:cNvSpPr>
            <a:spLocks xmlns:a="http://schemas.openxmlformats.org/drawingml/2006/main" noGrp="1"/>
          </p:cNvSpPr>
          <p:nvPr/>
        </p:nvSpPr>
        <p:spPr>
          <a:xfrm xmlns:a="http://schemas.openxmlformats.org/drawingml/2006/main">
            <a:off x="11049000" y="6457950"/>
            <a:ext cx="533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125" b="0">
                <a:solidFill>
                  <a:srgbClr val="50666A"/>
                </a:solidFill>
                <a:latin typeface="Bitstream Charter"/>
                <a:ea typeface="Bitstream Charter"/>
                <a:cs typeface="Bitstream Charter"/>
              </a:defRPr>
            </a:pPr>
            <a:r>
              <a:rPr sz="1125" b="0">
                <a:solidFill>
                  <a:srgbClr val="50666A"/>
                </a:solidFill>
                <a:latin typeface="Bitstream Charter"/>
                <a:ea typeface="Bitstream Charter"/>
                <a:cs typeface="Bitstream Charter"/>
              </a:rPr>
              <a:t>07</a:t>
            </a:r>
          </a:p>
        </p:txBody>
      </p:sp>
      <p:sp>
        <p:nvSpPr>
          <p:cNvPr id="3" name="">
            <a:extLst xmlns:a="http://schemas.openxmlformats.org/drawingml/2006/main">
              <a:ext uri="{FF2B5EF4-FFF2-40B4-BE49-F238E27FC236}">
                <a16:creationId xmlns:a16="http://schemas.microsoft.com/office/drawing/2014/main" id="{C60870EC-D7DB-4FBE-AFB2-0DCAC3169522}"/>
              </a:ext>
            </a:extLst>
          </p:cNvPr>
          <p:cNvSpPr>
            <a:spLocks xmlns:a="http://schemas.openxmlformats.org/drawingml/2006/main" noGrp="1"/>
          </p:cNvSpPr>
          <p:nvPr/>
        </p:nvSpPr>
        <p:spPr>
          <a:xfrm xmlns:a="http://schemas.openxmlformats.org/drawingml/2006/main">
            <a:off x="609600" y="168592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17383D"/>
                </a:solidFill>
                <a:latin typeface="Bitstream Charter"/>
                <a:ea typeface="Bitstream Charter"/>
                <a:cs typeface="Bitstream Charter"/>
              </a:defRPr>
            </a:pPr>
            <a:r>
              <a:rPr sz="2100" b="1">
                <a:solidFill>
                  <a:srgbClr val="17383D"/>
                </a:solidFill>
                <a:latin typeface="Bitstream Charter"/>
                <a:ea typeface="Bitstream Charter"/>
                <a:cs typeface="Bitstream Charter"/>
              </a:rPr>
              <a:t>Prasyarat belum kuat</a:t>
            </a:r>
          </a:p>
        </p:txBody>
      </p:sp>
      <p:sp>
        <p:nvSpPr>
          <p:cNvPr id="4" name="">
            <a:extLst xmlns:a="http://schemas.openxmlformats.org/drawingml/2006/main">
              <a:ext uri="{FF2B5EF4-FFF2-40B4-BE49-F238E27FC236}">
                <a16:creationId xmlns:a16="http://schemas.microsoft.com/office/drawing/2014/main" id="{ACDEEC82-B47F-48C6-B761-34051B8129E5}"/>
              </a:ext>
            </a:extLst>
          </p:cNvPr>
          <p:cNvSpPr>
            <a:spLocks xmlns:a="http://schemas.openxmlformats.org/drawingml/2006/main" noGrp="1"/>
          </p:cNvSpPr>
          <p:nvPr/>
        </p:nvSpPr>
        <p:spPr>
          <a:xfrm xmlns:a="http://schemas.openxmlformats.org/drawingml/2006/main">
            <a:off x="609600" y="20669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50666A"/>
                </a:solidFill>
                <a:latin typeface="Bitstream Charter"/>
                <a:ea typeface="Bitstream Charter"/>
                <a:cs typeface="Bitstream Charter"/>
              </a:defRPr>
            </a:pPr>
            <a:r>
              <a:rPr sz="1875" b="0">
                <a:solidFill>
                  <a:srgbClr val="50666A"/>
                </a:solidFill>
                <a:latin typeface="Bitstream Charter"/>
                <a:ea typeface="Bitstream Charter"/>
                <a:cs typeface="Bitstream Charter"/>
              </a:rPr>
              <a:t>Perbandingan dan satuan perlu dikuasai sebelum menghitung skala.</a:t>
            </a:r>
          </a:p>
        </p:txBody>
      </p:sp>
      <p:sp>
        <p:nvSpPr>
          <p:cNvPr id="5" name="">
            <a:extLst xmlns:a="http://schemas.openxmlformats.org/drawingml/2006/main">
              <a:ext uri="{FF2B5EF4-FFF2-40B4-BE49-F238E27FC236}">
                <a16:creationId xmlns:a16="http://schemas.microsoft.com/office/drawing/2014/main" id="{2D1C96E6-BEE2-40C1-A727-CDFD5CC47CCA}"/>
              </a:ext>
            </a:extLst>
          </p:cNvPr>
          <p:cNvSpPr>
            <a:spLocks xmlns:a="http://schemas.openxmlformats.org/drawingml/2006/main" noGrp="1"/>
          </p:cNvSpPr>
          <p:nvPr/>
        </p:nvSpPr>
        <p:spPr>
          <a:xfrm xmlns:a="http://schemas.openxmlformats.org/drawingml/2006/main">
            <a:off x="609600" y="2667000"/>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17383D"/>
                </a:solidFill>
                <a:latin typeface="Bitstream Charter"/>
                <a:ea typeface="Bitstream Charter"/>
                <a:cs typeface="Bitstream Charter"/>
              </a:defRPr>
            </a:pPr>
            <a:r>
              <a:rPr sz="2100" b="1">
                <a:solidFill>
                  <a:srgbClr val="17383D"/>
                </a:solidFill>
                <a:latin typeface="Bitstream Charter"/>
                <a:ea typeface="Bitstream Charter"/>
                <a:cs typeface="Bitstream Charter"/>
              </a:rPr>
              <a:t>Konsep abstrak</a:t>
            </a:r>
          </a:p>
        </p:txBody>
      </p:sp>
      <p:sp>
        <p:nvSpPr>
          <p:cNvPr id="6" name="">
            <a:extLst xmlns:a="http://schemas.openxmlformats.org/drawingml/2006/main">
              <a:ext uri="{FF2B5EF4-FFF2-40B4-BE49-F238E27FC236}">
                <a16:creationId xmlns:a16="http://schemas.microsoft.com/office/drawing/2014/main" id="{B1EC6C30-59AC-4AA0-A0E8-E0C958E49501}"/>
              </a:ext>
            </a:extLst>
          </p:cNvPr>
          <p:cNvSpPr>
            <a:spLocks xmlns:a="http://schemas.openxmlformats.org/drawingml/2006/main" noGrp="1"/>
          </p:cNvSpPr>
          <p:nvPr/>
        </p:nvSpPr>
        <p:spPr>
          <a:xfrm xmlns:a="http://schemas.openxmlformats.org/drawingml/2006/main">
            <a:off x="609600" y="3048000"/>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50666A"/>
                </a:solidFill>
                <a:latin typeface="Bitstream Charter"/>
                <a:ea typeface="Bitstream Charter"/>
                <a:cs typeface="Bitstream Charter"/>
              </a:defRPr>
            </a:pPr>
            <a:r>
              <a:rPr sz="1875" b="0">
                <a:solidFill>
                  <a:srgbClr val="50666A"/>
                </a:solidFill>
                <a:latin typeface="Bitstream Charter"/>
                <a:ea typeface="Bitstream Charter"/>
                <a:cs typeface="Bitstream Charter"/>
              </a:rPr>
              <a:t>Sirkulasi atmosfer memerlukan bantuan visual dan penjelasan proses.</a:t>
            </a:r>
          </a:p>
        </p:txBody>
      </p:sp>
      <p:sp>
        <p:nvSpPr>
          <p:cNvPr id="7" name="">
            <a:extLst xmlns:a="http://schemas.openxmlformats.org/drawingml/2006/main">
              <a:ext uri="{FF2B5EF4-FFF2-40B4-BE49-F238E27FC236}">
                <a16:creationId xmlns:a16="http://schemas.microsoft.com/office/drawing/2014/main" id="{AA9CD160-E0C0-4D29-9B4D-222586911D75}"/>
              </a:ext>
            </a:extLst>
          </p:cNvPr>
          <p:cNvSpPr>
            <a:spLocks xmlns:a="http://schemas.openxmlformats.org/drawingml/2006/main" noGrp="1"/>
          </p:cNvSpPr>
          <p:nvPr/>
        </p:nvSpPr>
        <p:spPr>
          <a:xfrm xmlns:a="http://schemas.openxmlformats.org/drawingml/2006/main">
            <a:off x="609600" y="364807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17383D"/>
                </a:solidFill>
                <a:latin typeface="Bitstream Charter"/>
                <a:ea typeface="Bitstream Charter"/>
                <a:cs typeface="Bitstream Charter"/>
              </a:defRPr>
            </a:pPr>
            <a:r>
              <a:rPr sz="2100" b="1">
                <a:solidFill>
                  <a:srgbClr val="17383D"/>
                </a:solidFill>
                <a:latin typeface="Bitstream Charter"/>
                <a:ea typeface="Bitstream Charter"/>
                <a:cs typeface="Bitstream Charter"/>
              </a:rPr>
              <a:t>Representasi menantang</a:t>
            </a:r>
          </a:p>
        </p:txBody>
      </p:sp>
      <p:sp>
        <p:nvSpPr>
          <p:cNvPr id="8" name="">
            <a:extLst xmlns:a="http://schemas.openxmlformats.org/drawingml/2006/main">
              <a:ext uri="{FF2B5EF4-FFF2-40B4-BE49-F238E27FC236}">
                <a16:creationId xmlns:a16="http://schemas.microsoft.com/office/drawing/2014/main" id="{C35573CC-ADA4-48CE-8143-1F929E93E2F9}"/>
              </a:ext>
            </a:extLst>
          </p:cNvPr>
          <p:cNvSpPr>
            <a:spLocks xmlns:a="http://schemas.openxmlformats.org/drawingml/2006/main" noGrp="1"/>
          </p:cNvSpPr>
          <p:nvPr/>
        </p:nvSpPr>
        <p:spPr>
          <a:xfrm xmlns:a="http://schemas.openxmlformats.org/drawingml/2006/main">
            <a:off x="609600" y="402907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50666A"/>
                </a:solidFill>
                <a:latin typeface="Bitstream Charter"/>
                <a:ea typeface="Bitstream Charter"/>
                <a:cs typeface="Bitstream Charter"/>
              </a:defRPr>
            </a:pPr>
            <a:r>
              <a:rPr sz="1875" b="0">
                <a:solidFill>
                  <a:srgbClr val="50666A"/>
                </a:solidFill>
                <a:latin typeface="Bitstream Charter"/>
                <a:ea typeface="Bitstream Charter"/>
                <a:cs typeface="Bitstream Charter"/>
              </a:rPr>
              <a:t>Peta dua dimensi perlu dihubungkan dengan bentuk permukaan bumi.</a:t>
            </a:r>
          </a:p>
        </p:txBody>
      </p:sp>
      <p:sp>
        <p:nvSpPr>
          <p:cNvPr id="9" name="">
            <a:extLst xmlns:a="http://schemas.openxmlformats.org/drawingml/2006/main">
              <a:ext uri="{FF2B5EF4-FFF2-40B4-BE49-F238E27FC236}">
                <a16:creationId xmlns:a16="http://schemas.microsoft.com/office/drawing/2014/main" id="{38CC7451-2960-4880-9A2E-890237A3E2C8}"/>
              </a:ext>
            </a:extLst>
          </p:cNvPr>
          <p:cNvSpPr>
            <a:spLocks xmlns:a="http://schemas.openxmlformats.org/drawingml/2006/main" noGrp="1"/>
          </p:cNvSpPr>
          <p:nvPr/>
        </p:nvSpPr>
        <p:spPr>
          <a:xfrm xmlns:a="http://schemas.openxmlformats.org/drawingml/2006/main">
            <a:off x="609600" y="4629150"/>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17383D"/>
                </a:solidFill>
                <a:latin typeface="Bitstream Charter"/>
                <a:ea typeface="Bitstream Charter"/>
                <a:cs typeface="Bitstream Charter"/>
              </a:defRPr>
            </a:pPr>
            <a:r>
              <a:rPr sz="2100" b="1">
                <a:solidFill>
                  <a:srgbClr val="17383D"/>
                </a:solidFill>
                <a:latin typeface="Bitstream Charter"/>
                <a:ea typeface="Bitstream Charter"/>
                <a:cs typeface="Bitstream Charter"/>
              </a:rPr>
              <a:t>Tugas memuat banyak unsur</a:t>
            </a:r>
          </a:p>
        </p:txBody>
      </p:sp>
      <p:sp>
        <p:nvSpPr>
          <p:cNvPr id="10" name="">
            <a:extLst xmlns:a="http://schemas.openxmlformats.org/drawingml/2006/main">
              <a:ext uri="{FF2B5EF4-FFF2-40B4-BE49-F238E27FC236}">
                <a16:creationId xmlns:a16="http://schemas.microsoft.com/office/drawing/2014/main" id="{AEAAA1B4-E7E8-44F3-8CD0-D9A2BE924539}"/>
              </a:ext>
            </a:extLst>
          </p:cNvPr>
          <p:cNvSpPr>
            <a:spLocks xmlns:a="http://schemas.openxmlformats.org/drawingml/2006/main" noGrp="1"/>
          </p:cNvSpPr>
          <p:nvPr/>
        </p:nvSpPr>
        <p:spPr>
          <a:xfrm xmlns:a="http://schemas.openxmlformats.org/drawingml/2006/main">
            <a:off x="609600" y="5010150"/>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50666A"/>
                </a:solidFill>
                <a:latin typeface="Bitstream Charter"/>
                <a:ea typeface="Bitstream Charter"/>
                <a:cs typeface="Bitstream Charter"/>
              </a:defRPr>
            </a:pPr>
            <a:r>
              <a:rPr sz="1875" b="0">
                <a:solidFill>
                  <a:srgbClr val="50666A"/>
                </a:solidFill>
                <a:latin typeface="Bitstream Charter"/>
                <a:ea typeface="Bitstream Charter"/>
                <a:cs typeface="Bitstream Charter"/>
              </a:rPr>
              <a:t>Menganalisis banjir melibatkan beberapa data dan hubungan antarvariabel.</a:t>
            </a:r>
          </a:p>
        </p:txBody>
      </p:sp>
      <p:sp>
        <p:nvSpPr>
          <p:cNvPr id="11" name="">
            <a:extLst xmlns:a="http://schemas.openxmlformats.org/drawingml/2006/main">
              <a:ext uri="{FF2B5EF4-FFF2-40B4-BE49-F238E27FC236}">
                <a16:creationId xmlns:a16="http://schemas.microsoft.com/office/drawing/2014/main" id="{497B3574-6E0B-4BCC-BA7D-5CADCE3CC90B}"/>
              </a:ext>
            </a:extLst>
          </p:cNvPr>
          <p:cNvSpPr>
            <a:spLocks xmlns:a="http://schemas.openxmlformats.org/drawingml/2006/main" noGrp="1"/>
          </p:cNvSpPr>
          <p:nvPr/>
        </p:nvSpPr>
        <p:spPr>
          <a:xfrm xmlns:a="http://schemas.openxmlformats.org/drawingml/2006/main">
            <a:off x="609600" y="5886450"/>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1">
                <a:solidFill>
                  <a:srgbClr val="B95132"/>
                </a:solidFill>
                <a:latin typeface="Bitstream Charter"/>
                <a:ea typeface="Bitstream Charter"/>
                <a:cs typeface="Bitstream Charter"/>
              </a:defRPr>
            </a:pPr>
            <a:r>
              <a:rPr sz="2025" b="1">
                <a:solidFill>
                  <a:srgbClr val="B95132"/>
                </a:solidFill>
                <a:latin typeface="Bitstream Charter"/>
                <a:ea typeface="Bitstream Charter"/>
                <a:cs typeface="Bitstream Charter"/>
              </a:rPr>
              <a:t>Kesukaran bergantung pada materi, tugas, dan kesiapan peserta didik.</a:t>
            </a:r>
          </a:p>
        </p:txBody>
      </p:sp>
    </p:spTree>
    <p:extLst>
      <p:ext uri="{BB962C8B-B14F-4D97-AF65-F5344CB8AC3E}">
        <p14:creationId xmlns:p14="http://schemas.microsoft.com/office/powerpoint/2010/main" val="1988927193"/>
      </p:ext>
    </p:extLst>
  </p:cSld>
</p:sld>
</file>

<file path=ppt/slides/slide8.xml><?xml version="1.0" encoding="utf-8"?>
<p:sld xmlns:p="http://schemas.openxmlformats.org/presentationml/2006/main">
  <p:cSld>
    <p:bg>
      <p:bgPr>
        <a:solidFill xmlns:a="http://schemas.openxmlformats.org/drawingml/2006/main">
          <a:srgbClr val="F5F2E9"/>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AA3D6751-DAE0-43FF-A1E6-1FDA261A4FD3}"/>
              </a:ext>
            </a:extLst>
          </p:cNvPr>
          <p:cNvSpPr>
            <a:spLocks xmlns:a="http://schemas.openxmlformats.org/drawingml/2006/main" noGrp="1"/>
          </p:cNvSpPr>
          <p:nvPr/>
        </p:nvSpPr>
        <p:spPr>
          <a:xfrm xmlns:a="http://schemas.openxmlformats.org/drawingml/2006/main">
            <a:off x="609600" y="400050"/>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225" b="1">
                <a:solidFill>
                  <a:srgbClr val="17383D"/>
                </a:solidFill>
                <a:latin typeface="Bitstream Charter"/>
                <a:ea typeface="Bitstream Charter"/>
                <a:cs typeface="Bitstream Charter"/>
              </a:defRPr>
            </a:pPr>
            <a:r>
              <a:rPr sz="3225" b="1">
                <a:solidFill>
                  <a:srgbClr val="17383D"/>
                </a:solidFill>
                <a:latin typeface="Bitstream Charter"/>
                <a:ea typeface="Bitstream Charter"/>
                <a:cs typeface="Bitstream Charter"/>
              </a:rPr>
              <a:t>Peta kesukaran materi dan dukungan awal</a:t>
            </a:r>
          </a:p>
        </p:txBody>
      </p:sp>
      <p:sp>
        <p:nvSpPr>
          <p:cNvPr id="2" name="">
            <a:extLst xmlns:a="http://schemas.openxmlformats.org/drawingml/2006/main">
              <a:ext uri="{FF2B5EF4-FFF2-40B4-BE49-F238E27FC236}">
                <a16:creationId xmlns:a16="http://schemas.microsoft.com/office/drawing/2014/main" id="{F2D72D74-33DD-4047-9C66-26234329785E}"/>
              </a:ext>
            </a:extLst>
          </p:cNvPr>
          <p:cNvSpPr>
            <a:spLocks xmlns:a="http://schemas.openxmlformats.org/drawingml/2006/main" noGrp="1"/>
          </p:cNvSpPr>
          <p:nvPr/>
        </p:nvSpPr>
        <p:spPr>
          <a:xfrm xmlns:a="http://schemas.openxmlformats.org/drawingml/2006/main">
            <a:off x="11049000" y="6457950"/>
            <a:ext cx="533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125" b="0">
                <a:solidFill>
                  <a:srgbClr val="50666A"/>
                </a:solidFill>
                <a:latin typeface="Bitstream Charter"/>
                <a:ea typeface="Bitstream Charter"/>
                <a:cs typeface="Bitstream Charter"/>
              </a:defRPr>
            </a:pPr>
            <a:r>
              <a:rPr sz="1125" b="0">
                <a:solidFill>
                  <a:srgbClr val="50666A"/>
                </a:solidFill>
                <a:latin typeface="Bitstream Charter"/>
                <a:ea typeface="Bitstream Charter"/>
                <a:cs typeface="Bitstream Charter"/>
              </a:rPr>
              <a:t>08</a:t>
            </a:r>
          </a:p>
        </p:txBody>
      </p:sp>
      <p:graphicFrame>
        <p:nvGraphicFramePr>
          <p:cNvPr id="7" name=""/>
          <p:cNvGraphicFramePr/>
          <p:nvPr/>
        </p:nvGraphicFramePr>
        <p:xfrm>
          <a:off xmlns:a="http://schemas.openxmlformats.org/drawingml/2006/main" x="609600" y="1609725"/>
          <a:ext xmlns:a="http://schemas.openxmlformats.org/drawingml/2006/main" cx="10972800" cy="4000500"/>
        </p:xfrm>
        <a:graphic xmlns:a="http://schemas.openxmlformats.org/drawingml/2006/main">
          <a:graphicData uri="http://schemas.openxmlformats.org/drawingml/2006/table">
            <a:tbl>
              <a:tblPr/>
              <a:tblGrid>
                <a:gridCol w="2857500"/>
                <a:gridCol w="3667125"/>
                <a:gridCol w="4448175"/>
              </a:tblGrid>
              <a:tr h="800100">
                <a:tc>
                  <a:txBody>
                    <a:bodyPr lIns="133350" tIns="95250" rIns="133350" bIns="76200">
                      <a:noAutofit/>
                    </a:bodyPr>
                    <a:lstStyle/>
                    <a:p>
                      <a:r>
                        <a:rPr sz="1800" b="1">
                          <a:solidFill>
                            <a:srgbClr val="F5F2E9"/>
                          </a:solidFill>
                          <a:latin typeface="Bitstream Charter"/>
                          <a:ea typeface="Bitstream Charter"/>
                          <a:cs typeface="Bitstream Charter"/>
                        </a:rPr>
                        <a:t>Tuntutan tugas</a:t>
                      </a:r>
                    </a:p>
                  </a:txBody>
                  <a:tcPr marL="91440" marR="91440" marT="45720" marB="45720" anchor="ctr">
                    <a:solidFill>
                      <a:srgbClr val="113D41"/>
                    </a:solidFill>
                  </a:tcPr>
                </a:tc>
                <a:tc>
                  <a:txBody>
                    <a:bodyPr lIns="133350" tIns="95250" rIns="133350" bIns="76200">
                      <a:noAutofit/>
                    </a:bodyPr>
                    <a:lstStyle/>
                    <a:p>
                      <a:r>
                        <a:rPr sz="1800" b="1">
                          <a:solidFill>
                            <a:srgbClr val="F5F2E9"/>
                          </a:solidFill>
                          <a:latin typeface="Bitstream Charter"/>
                          <a:ea typeface="Bitstream Charter"/>
                          <a:cs typeface="Bitstream Charter"/>
                        </a:rPr>
                        <a:t>Contoh Geografi</a:t>
                      </a:r>
                    </a:p>
                  </a:txBody>
                  <a:tcPr marL="91440" marR="91440" marT="45720" marB="45720" anchor="ctr">
                    <a:solidFill>
                      <a:srgbClr val="113D41"/>
                    </a:solidFill>
                  </a:tcPr>
                </a:tc>
                <a:tc>
                  <a:txBody>
                    <a:bodyPr lIns="133350" tIns="95250" rIns="133350" bIns="76200">
                      <a:noAutofit/>
                    </a:bodyPr>
                    <a:lstStyle/>
                    <a:p>
                      <a:r>
                        <a:rPr sz="1800" b="1">
                          <a:solidFill>
                            <a:srgbClr val="F5F2E9"/>
                          </a:solidFill>
                          <a:latin typeface="Bitstream Charter"/>
                          <a:ea typeface="Bitstream Charter"/>
                          <a:cs typeface="Bitstream Charter"/>
                        </a:rPr>
                        <a:t>Dukungan yang dapat dicoba</a:t>
                      </a:r>
                    </a:p>
                  </a:txBody>
                  <a:tcPr marL="91440" marR="91440" marT="45720" marB="45720" anchor="ctr">
                    <a:solidFill>
                      <a:srgbClr val="113D41"/>
                    </a:solidFill>
                  </a:tcPr>
                </a:tc>
              </a:tr>
              <a:tr h="800100">
                <a:tc>
                  <a:txBody>
                    <a:bodyPr lIns="133350" tIns="95250" rIns="133350" bIns="76200">
                      <a:noAutofit/>
                    </a:bodyPr>
                    <a:lstStyle/>
                    <a:p>
                      <a:r>
                        <a:rPr sz="1800" b="0">
                          <a:solidFill>
                            <a:srgbClr val="17383D"/>
                          </a:solidFill>
                          <a:latin typeface="Bitstream Charter"/>
                          <a:ea typeface="Bitstream Charter"/>
                          <a:cs typeface="Bitstream Charter"/>
                        </a:rPr>
                        <a:t>Mengenali konsep</a:t>
                      </a:r>
                    </a:p>
                  </a:txBody>
                  <a:tcPr marL="91440" marR="91440" marT="45720" marB="45720" anchor="ctr">
                    <a:solidFill>
                      <a:srgbClr val="FFFFFF"/>
                    </a:solidFill>
                  </a:tcPr>
                </a:tc>
                <a:tc>
                  <a:txBody>
                    <a:bodyPr lIns="133350" tIns="95250" rIns="133350" bIns="76200">
                      <a:noAutofit/>
                    </a:bodyPr>
                    <a:lstStyle/>
                    <a:p>
                      <a:r>
                        <a:rPr sz="1800" b="0">
                          <a:solidFill>
                            <a:srgbClr val="17383D"/>
                          </a:solidFill>
                          <a:latin typeface="Bitstream Charter"/>
                          <a:ea typeface="Bitstream Charter"/>
                          <a:cs typeface="Bitstream Charter"/>
                        </a:rPr>
                        <a:t>Membedakan cuaca dan iklim</a:t>
                      </a:r>
                    </a:p>
                  </a:txBody>
                  <a:tcPr marL="91440" marR="91440" marT="45720" marB="45720" anchor="ctr">
                    <a:solidFill>
                      <a:srgbClr val="FFFFFF"/>
                    </a:solidFill>
                  </a:tcPr>
                </a:tc>
                <a:tc>
                  <a:txBody>
                    <a:bodyPr lIns="133350" tIns="95250" rIns="133350" bIns="76200">
                      <a:noAutofit/>
                    </a:bodyPr>
                    <a:lstStyle/>
                    <a:p>
                      <a:r>
                        <a:rPr sz="1800" b="0">
                          <a:solidFill>
                            <a:srgbClr val="17383D"/>
                          </a:solidFill>
                          <a:latin typeface="Bitstream Charter"/>
                          <a:ea typeface="Bitstream Charter"/>
                          <a:cs typeface="Bitstream Charter"/>
                        </a:rPr>
                        <a:t>Perbandingan contoh konkret</a:t>
                      </a:r>
                    </a:p>
                  </a:txBody>
                  <a:tcPr marL="91440" marR="91440" marT="45720" marB="45720" anchor="ctr">
                    <a:solidFill>
                      <a:srgbClr val="FFFFFF"/>
                    </a:solidFill>
                  </a:tcPr>
                </a:tc>
              </a:tr>
              <a:tr h="800100">
                <a:tc>
                  <a:txBody>
                    <a:bodyPr lIns="133350" tIns="95250" rIns="133350" bIns="76200">
                      <a:noAutofit/>
                    </a:bodyPr>
                    <a:lstStyle/>
                    <a:p>
                      <a:r>
                        <a:rPr sz="1800" b="0">
                          <a:solidFill>
                            <a:srgbClr val="17383D"/>
                          </a:solidFill>
                          <a:latin typeface="Bitstream Charter"/>
                          <a:ea typeface="Bitstream Charter"/>
                          <a:cs typeface="Bitstream Charter"/>
                        </a:rPr>
                        <a:t>Menggunakan prosedur</a:t>
                      </a:r>
                    </a:p>
                  </a:txBody>
                  <a:tcPr marL="91440" marR="91440" marT="45720" marB="45720" anchor="ctr">
                    <a:solidFill>
                      <a:srgbClr val="E8EDE5"/>
                    </a:solidFill>
                  </a:tcPr>
                </a:tc>
                <a:tc>
                  <a:txBody>
                    <a:bodyPr lIns="133350" tIns="95250" rIns="133350" bIns="76200">
                      <a:noAutofit/>
                    </a:bodyPr>
                    <a:lstStyle/>
                    <a:p>
                      <a:r>
                        <a:rPr sz="1800" b="0">
                          <a:solidFill>
                            <a:srgbClr val="17383D"/>
                          </a:solidFill>
                          <a:latin typeface="Bitstream Charter"/>
                          <a:ea typeface="Bitstream Charter"/>
                          <a:cs typeface="Bitstream Charter"/>
                        </a:rPr>
                        <a:t>Menghitung jarak dengan skala</a:t>
                      </a:r>
                    </a:p>
                  </a:txBody>
                  <a:tcPr marL="91440" marR="91440" marT="45720" marB="45720" anchor="ctr">
                    <a:solidFill>
                      <a:srgbClr val="E8EDE5"/>
                    </a:solidFill>
                  </a:tcPr>
                </a:tc>
                <a:tc>
                  <a:txBody>
                    <a:bodyPr lIns="133350" tIns="95250" rIns="133350" bIns="76200">
                      <a:noAutofit/>
                    </a:bodyPr>
                    <a:lstStyle/>
                    <a:p>
                      <a:r>
                        <a:rPr sz="1800" b="0">
                          <a:solidFill>
                            <a:srgbClr val="17383D"/>
                          </a:solidFill>
                          <a:latin typeface="Bitstream Charter"/>
                          <a:ea typeface="Bitstream Charter"/>
                          <a:cs typeface="Bitstream Charter"/>
                        </a:rPr>
                        <a:t>Contoh kerja dengan satuan</a:t>
                      </a:r>
                    </a:p>
                  </a:txBody>
                  <a:tcPr marL="91440" marR="91440" marT="45720" marB="45720" anchor="ctr">
                    <a:solidFill>
                      <a:srgbClr val="E8EDE5"/>
                    </a:solidFill>
                  </a:tcPr>
                </a:tc>
              </a:tr>
              <a:tr h="800100">
                <a:tc>
                  <a:txBody>
                    <a:bodyPr lIns="133350" tIns="95250" rIns="133350" bIns="76200">
                      <a:noAutofit/>
                    </a:bodyPr>
                    <a:lstStyle/>
                    <a:p>
                      <a:r>
                        <a:rPr sz="1800" b="0">
                          <a:solidFill>
                            <a:srgbClr val="17383D"/>
                          </a:solidFill>
                          <a:latin typeface="Bitstream Charter"/>
                          <a:ea typeface="Bitstream Charter"/>
                          <a:cs typeface="Bitstream Charter"/>
                        </a:rPr>
                        <a:t>Membaca representasi</a:t>
                      </a:r>
                    </a:p>
                  </a:txBody>
                  <a:tcPr marL="91440" marR="91440" marT="45720" marB="45720" anchor="ctr">
                    <a:solidFill>
                      <a:srgbClr val="FFFFFF"/>
                    </a:solidFill>
                  </a:tcPr>
                </a:tc>
                <a:tc>
                  <a:txBody>
                    <a:bodyPr lIns="133350" tIns="95250" rIns="133350" bIns="76200">
                      <a:noAutofit/>
                    </a:bodyPr>
                    <a:lstStyle/>
                    <a:p>
                      <a:r>
                        <a:rPr sz="1800" b="0">
                          <a:solidFill>
                            <a:srgbClr val="17383D"/>
                          </a:solidFill>
                          <a:latin typeface="Bitstream Charter"/>
                          <a:ea typeface="Bitstream Charter"/>
                          <a:cs typeface="Bitstream Charter"/>
                        </a:rPr>
                        <a:t>Menafsirkan kontur atau citra</a:t>
                      </a:r>
                    </a:p>
                  </a:txBody>
                  <a:tcPr marL="91440" marR="91440" marT="45720" marB="45720" anchor="ctr">
                    <a:solidFill>
                      <a:srgbClr val="FFFFFF"/>
                    </a:solidFill>
                  </a:tcPr>
                </a:tc>
                <a:tc>
                  <a:txBody>
                    <a:bodyPr lIns="133350" tIns="95250" rIns="133350" bIns="76200">
                      <a:noAutofit/>
                    </a:bodyPr>
                    <a:lstStyle/>
                    <a:p>
                      <a:r>
                        <a:rPr sz="1800" b="0">
                          <a:solidFill>
                            <a:srgbClr val="17383D"/>
                          </a:solidFill>
                          <a:latin typeface="Bitstream Charter"/>
                          <a:ea typeface="Bitstream Charter"/>
                          <a:cs typeface="Bitstream Charter"/>
                        </a:rPr>
                        <a:t>Model relief dan petunjuk membaca</a:t>
                      </a:r>
                    </a:p>
                  </a:txBody>
                  <a:tcPr marL="91440" marR="91440" marT="45720" marB="45720" anchor="ctr">
                    <a:solidFill>
                      <a:srgbClr val="FFFFFF"/>
                    </a:solidFill>
                  </a:tcPr>
                </a:tc>
              </a:tr>
              <a:tr h="800100">
                <a:tc>
                  <a:txBody>
                    <a:bodyPr lIns="133350" tIns="95250" rIns="133350" bIns="76200">
                      <a:noAutofit/>
                    </a:bodyPr>
                    <a:lstStyle/>
                    <a:p>
                      <a:r>
                        <a:rPr sz="1800" b="0">
                          <a:solidFill>
                            <a:srgbClr val="17383D"/>
                          </a:solidFill>
                          <a:latin typeface="Bitstream Charter"/>
                          <a:ea typeface="Bitstream Charter"/>
                          <a:cs typeface="Bitstream Charter"/>
                        </a:rPr>
                        <a:t>Menalar hubungan</a:t>
                      </a:r>
                    </a:p>
                  </a:txBody>
                  <a:tcPr marL="91440" marR="91440" marT="45720" marB="45720" anchor="ctr">
                    <a:solidFill>
                      <a:srgbClr val="E8EDE5"/>
                    </a:solidFill>
                  </a:tcPr>
                </a:tc>
                <a:tc>
                  <a:txBody>
                    <a:bodyPr lIns="133350" tIns="95250" rIns="133350" bIns="76200">
                      <a:noAutofit/>
                    </a:bodyPr>
                    <a:lstStyle/>
                    <a:p>
                      <a:r>
                        <a:rPr sz="1800" b="0">
                          <a:solidFill>
                            <a:srgbClr val="17383D"/>
                          </a:solidFill>
                          <a:latin typeface="Bitstream Charter"/>
                          <a:ea typeface="Bitstream Charter"/>
                          <a:cs typeface="Bitstream Charter"/>
                        </a:rPr>
                        <a:t>Menjelaskan banjir suatu wilayah</a:t>
                      </a:r>
                    </a:p>
                  </a:txBody>
                  <a:tcPr marL="91440" marR="91440" marT="45720" marB="45720" anchor="ctr">
                    <a:solidFill>
                      <a:srgbClr val="E8EDE5"/>
                    </a:solidFill>
                  </a:tcPr>
                </a:tc>
                <a:tc>
                  <a:txBody>
                    <a:bodyPr lIns="133350" tIns="95250" rIns="133350" bIns="76200">
                      <a:noAutofit/>
                    </a:bodyPr>
                    <a:lstStyle/>
                    <a:p>
                      <a:r>
                        <a:rPr sz="1800" b="0">
                          <a:solidFill>
                            <a:srgbClr val="17383D"/>
                          </a:solidFill>
                          <a:latin typeface="Bitstream Charter"/>
                          <a:ea typeface="Bitstream Charter"/>
                          <a:cs typeface="Bitstream Charter"/>
                        </a:rPr>
                        <a:t>Data bertahap dan pertanyaan penuntun</a:t>
                      </a:r>
                    </a:p>
                  </a:txBody>
                  <a:tcPr marL="91440" marR="91440" marT="45720" marB="45720" anchor="ctr">
                    <a:solidFill>
                      <a:srgbClr val="E8EDE5"/>
                    </a:solidFill>
                  </a:tcPr>
                </a:tc>
              </a:tr>
            </a:tbl>
          </a:graphicData>
        </a:graphic>
      </p:graphicFrame>
      <p:sp>
        <p:nvSpPr>
          <p:cNvPr id="4" name="">
            <a:extLst xmlns:a="http://schemas.openxmlformats.org/drawingml/2006/main">
              <a:ext uri="{FF2B5EF4-FFF2-40B4-BE49-F238E27FC236}">
                <a16:creationId xmlns:a16="http://schemas.microsoft.com/office/drawing/2014/main" id="{639D3046-C905-45BD-9324-63C9DD4EF55E}"/>
              </a:ext>
            </a:extLst>
          </p:cNvPr>
          <p:cNvSpPr>
            <a:spLocks xmlns:a="http://schemas.openxmlformats.org/drawingml/2006/main" noGrp="1"/>
          </p:cNvSpPr>
          <p:nvPr/>
        </p:nvSpPr>
        <p:spPr>
          <a:xfrm xmlns:a="http://schemas.openxmlformats.org/drawingml/2006/main">
            <a:off x="609600" y="5876925"/>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1">
                <a:solidFill>
                  <a:srgbClr val="B95132"/>
                </a:solidFill>
                <a:latin typeface="Bitstream Charter"/>
                <a:ea typeface="Bitstream Charter"/>
                <a:cs typeface="Bitstream Charter"/>
              </a:defRPr>
            </a:pPr>
            <a:r>
              <a:rPr sz="2025" b="1">
                <a:solidFill>
                  <a:srgbClr val="B95132"/>
                </a:solidFill>
                <a:latin typeface="Bitstream Charter"/>
                <a:ea typeface="Bitstream Charter"/>
                <a:cs typeface="Bitstream Charter"/>
              </a:rPr>
              <a:t>Tentukan prasyarat dan kemungkinan kesalahan sebelum mengajar.</a:t>
            </a:r>
          </a:p>
        </p:txBody>
      </p:sp>
    </p:spTree>
    <p:extLst>
      <p:ext uri="{BB962C8B-B14F-4D97-AF65-F5344CB8AC3E}">
        <p14:creationId xmlns:p14="http://schemas.microsoft.com/office/powerpoint/2010/main" val="2026279607"/>
      </p:ext>
    </p:extLst>
  </p:cSld>
</p:sld>
</file>

<file path=ppt/slides/slide9.xml><?xml version="1.0" encoding="utf-8"?>
<p:sld xmlns:p="http://schemas.openxmlformats.org/presentationml/2006/main">
  <p:cSld>
    <p:bg>
      <p:bgPr>
        <a:solidFill xmlns:a="http://schemas.openxmlformats.org/drawingml/2006/main">
          <a:srgbClr val="F5F2E9"/>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9FF96000-BAEE-46C4-A7A2-38BDE1A2EDDD}"/>
              </a:ext>
            </a:extLst>
          </p:cNvPr>
          <p:cNvSpPr>
            <a:spLocks xmlns:a="http://schemas.openxmlformats.org/drawingml/2006/main" noGrp="1"/>
          </p:cNvSpPr>
          <p:nvPr/>
        </p:nvSpPr>
        <p:spPr>
          <a:xfrm xmlns:a="http://schemas.openxmlformats.org/drawingml/2006/main">
            <a:off x="609600" y="400050"/>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225" b="1">
                <a:solidFill>
                  <a:srgbClr val="17383D"/>
                </a:solidFill>
                <a:latin typeface="Bitstream Charter"/>
                <a:ea typeface="Bitstream Charter"/>
                <a:cs typeface="Bitstream Charter"/>
              </a:defRPr>
            </a:pPr>
            <a:r>
              <a:rPr sz="3225" b="1">
                <a:solidFill>
                  <a:srgbClr val="17383D"/>
                </a:solidFill>
                <a:latin typeface="Bitstream Charter"/>
                <a:ea typeface="Bitstream Charter"/>
                <a:cs typeface="Bitstream Charter"/>
              </a:rPr>
              <a:t>Asesmen awal yang menunjukkan letak kesulitan</a:t>
            </a:r>
          </a:p>
        </p:txBody>
      </p:sp>
      <p:sp>
        <p:nvSpPr>
          <p:cNvPr id="2" name="">
            <a:extLst xmlns:a="http://schemas.openxmlformats.org/drawingml/2006/main">
              <a:ext uri="{FF2B5EF4-FFF2-40B4-BE49-F238E27FC236}">
                <a16:creationId xmlns:a16="http://schemas.microsoft.com/office/drawing/2014/main" id="{993AA1CC-DE2C-4389-84EA-4242CE1DF5B2}"/>
              </a:ext>
            </a:extLst>
          </p:cNvPr>
          <p:cNvSpPr>
            <a:spLocks xmlns:a="http://schemas.openxmlformats.org/drawingml/2006/main" noGrp="1"/>
          </p:cNvSpPr>
          <p:nvPr/>
        </p:nvSpPr>
        <p:spPr>
          <a:xfrm xmlns:a="http://schemas.openxmlformats.org/drawingml/2006/main">
            <a:off x="11049000" y="6457950"/>
            <a:ext cx="533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125" b="0">
                <a:solidFill>
                  <a:srgbClr val="50666A"/>
                </a:solidFill>
                <a:latin typeface="Bitstream Charter"/>
                <a:ea typeface="Bitstream Charter"/>
                <a:cs typeface="Bitstream Charter"/>
              </a:defRPr>
            </a:pPr>
            <a:r>
              <a:rPr sz="1125" b="0">
                <a:solidFill>
                  <a:srgbClr val="50666A"/>
                </a:solidFill>
                <a:latin typeface="Bitstream Charter"/>
                <a:ea typeface="Bitstream Charter"/>
                <a:cs typeface="Bitstream Charter"/>
              </a:rPr>
              <a:t>09</a:t>
            </a:r>
          </a:p>
        </p:txBody>
      </p:sp>
      <p:sp>
        <p:nvSpPr>
          <p:cNvPr id="3" name="">
            <a:extLst xmlns:a="http://schemas.openxmlformats.org/drawingml/2006/main">
              <a:ext uri="{FF2B5EF4-FFF2-40B4-BE49-F238E27FC236}">
                <a16:creationId xmlns:a16="http://schemas.microsoft.com/office/drawing/2014/main" id="{A6A2ACAE-1E60-4393-8D73-4355D707A14B}"/>
              </a:ext>
            </a:extLst>
          </p:cNvPr>
          <p:cNvSpPr>
            <a:spLocks xmlns:a="http://schemas.openxmlformats.org/drawingml/2006/main" noGrp="1"/>
          </p:cNvSpPr>
          <p:nvPr/>
        </p:nvSpPr>
        <p:spPr>
          <a:xfrm xmlns:a="http://schemas.openxmlformats.org/drawingml/2006/main">
            <a:off x="609600" y="166687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17383D"/>
                </a:solidFill>
                <a:latin typeface="Bitstream Charter"/>
                <a:ea typeface="Bitstream Charter"/>
                <a:cs typeface="Bitstream Charter"/>
              </a:defRPr>
            </a:pPr>
            <a:r>
              <a:rPr sz="2100" b="1">
                <a:solidFill>
                  <a:srgbClr val="17383D"/>
                </a:solidFill>
                <a:latin typeface="Bitstream Charter"/>
                <a:ea typeface="Bitstream Charter"/>
                <a:cs typeface="Bitstream Charter"/>
              </a:rPr>
              <a:t>Peta: membaca simbol</a:t>
            </a:r>
          </a:p>
        </p:txBody>
      </p:sp>
      <p:sp>
        <p:nvSpPr>
          <p:cNvPr id="4" name="">
            <a:extLst xmlns:a="http://schemas.openxmlformats.org/drawingml/2006/main">
              <a:ext uri="{FF2B5EF4-FFF2-40B4-BE49-F238E27FC236}">
                <a16:creationId xmlns:a16="http://schemas.microsoft.com/office/drawing/2014/main" id="{FB071682-AFFE-4C08-9BC0-37C82F33A3D2}"/>
              </a:ext>
            </a:extLst>
          </p:cNvPr>
          <p:cNvSpPr>
            <a:spLocks xmlns:a="http://schemas.openxmlformats.org/drawingml/2006/main" noGrp="1"/>
          </p:cNvSpPr>
          <p:nvPr/>
        </p:nvSpPr>
        <p:spPr>
          <a:xfrm xmlns:a="http://schemas.openxmlformats.org/drawingml/2006/main">
            <a:off x="609600" y="204787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50666A"/>
                </a:solidFill>
                <a:latin typeface="Bitstream Charter"/>
                <a:ea typeface="Bitstream Charter"/>
                <a:cs typeface="Bitstream Charter"/>
              </a:defRPr>
            </a:pPr>
            <a:r>
              <a:rPr sz="1875" b="0">
                <a:solidFill>
                  <a:srgbClr val="50666A"/>
                </a:solidFill>
                <a:latin typeface="Bitstream Charter"/>
                <a:ea typeface="Bitstream Charter"/>
                <a:cs typeface="Bitstream Charter"/>
              </a:rPr>
              <a:t>“Tunjukkan sungai pada peta. Apa bukti dari legendanya?”</a:t>
            </a:r>
          </a:p>
        </p:txBody>
      </p:sp>
      <p:sp>
        <p:nvSpPr>
          <p:cNvPr id="5" name="">
            <a:extLst xmlns:a="http://schemas.openxmlformats.org/drawingml/2006/main">
              <a:ext uri="{FF2B5EF4-FFF2-40B4-BE49-F238E27FC236}">
                <a16:creationId xmlns:a16="http://schemas.microsoft.com/office/drawing/2014/main" id="{CDBD531C-A4B8-40DE-9C53-2DE742E14566}"/>
              </a:ext>
            </a:extLst>
          </p:cNvPr>
          <p:cNvSpPr>
            <a:spLocks xmlns:a="http://schemas.openxmlformats.org/drawingml/2006/main" noGrp="1"/>
          </p:cNvSpPr>
          <p:nvPr/>
        </p:nvSpPr>
        <p:spPr>
          <a:xfrm xmlns:a="http://schemas.openxmlformats.org/drawingml/2006/main">
            <a:off x="609600" y="265747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17383D"/>
                </a:solidFill>
                <a:latin typeface="Bitstream Charter"/>
                <a:ea typeface="Bitstream Charter"/>
                <a:cs typeface="Bitstream Charter"/>
              </a:defRPr>
            </a:pPr>
            <a:r>
              <a:rPr sz="2100" b="1">
                <a:solidFill>
                  <a:srgbClr val="17383D"/>
                </a:solidFill>
                <a:latin typeface="Bitstream Charter"/>
                <a:ea typeface="Bitstream Charter"/>
                <a:cs typeface="Bitstream Charter"/>
              </a:rPr>
              <a:t>Skala: memeriksa numerasi</a:t>
            </a:r>
          </a:p>
        </p:txBody>
      </p:sp>
      <p:sp>
        <p:nvSpPr>
          <p:cNvPr id="6" name="">
            <a:extLst xmlns:a="http://schemas.openxmlformats.org/drawingml/2006/main">
              <a:ext uri="{FF2B5EF4-FFF2-40B4-BE49-F238E27FC236}">
                <a16:creationId xmlns:a16="http://schemas.microsoft.com/office/drawing/2014/main" id="{3BCCF842-8083-4125-A6BF-60992089105F}"/>
              </a:ext>
            </a:extLst>
          </p:cNvPr>
          <p:cNvSpPr>
            <a:spLocks xmlns:a="http://schemas.openxmlformats.org/drawingml/2006/main" noGrp="1"/>
          </p:cNvSpPr>
          <p:nvPr/>
        </p:nvSpPr>
        <p:spPr>
          <a:xfrm xmlns:a="http://schemas.openxmlformats.org/drawingml/2006/main">
            <a:off x="609600" y="303847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50666A"/>
                </a:solidFill>
                <a:latin typeface="Bitstream Charter"/>
                <a:ea typeface="Bitstream Charter"/>
                <a:cs typeface="Bitstream Charter"/>
              </a:defRPr>
            </a:pPr>
            <a:r>
              <a:rPr sz="1875" b="0">
                <a:solidFill>
                  <a:srgbClr val="50666A"/>
                </a:solidFill>
                <a:latin typeface="Bitstream Charter"/>
                <a:ea typeface="Bitstream Charter"/>
                <a:cs typeface="Bitstream Charter"/>
              </a:rPr>
              <a:t>“Ubah 200.000 cm menjadi kilometer. Jelaskan langkahmu.”</a:t>
            </a:r>
          </a:p>
        </p:txBody>
      </p:sp>
      <p:sp>
        <p:nvSpPr>
          <p:cNvPr id="7" name="">
            <a:extLst xmlns:a="http://schemas.openxmlformats.org/drawingml/2006/main">
              <a:ext uri="{FF2B5EF4-FFF2-40B4-BE49-F238E27FC236}">
                <a16:creationId xmlns:a16="http://schemas.microsoft.com/office/drawing/2014/main" id="{281538F4-125D-46E6-9C4B-E5B90A4F51E3}"/>
              </a:ext>
            </a:extLst>
          </p:cNvPr>
          <p:cNvSpPr>
            <a:spLocks xmlns:a="http://schemas.openxmlformats.org/drawingml/2006/main" noGrp="1"/>
          </p:cNvSpPr>
          <p:nvPr/>
        </p:nvSpPr>
        <p:spPr>
          <a:xfrm xmlns:a="http://schemas.openxmlformats.org/drawingml/2006/main">
            <a:off x="609600" y="364807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17383D"/>
                </a:solidFill>
                <a:latin typeface="Bitstream Charter"/>
                <a:ea typeface="Bitstream Charter"/>
                <a:cs typeface="Bitstream Charter"/>
              </a:defRPr>
            </a:pPr>
            <a:r>
              <a:rPr sz="2100" b="1">
                <a:solidFill>
                  <a:srgbClr val="17383D"/>
                </a:solidFill>
                <a:latin typeface="Bitstream Charter"/>
                <a:ea typeface="Bitstream Charter"/>
                <a:cs typeface="Bitstream Charter"/>
              </a:rPr>
              <a:t>Proses: memeriksa hubungan</a:t>
            </a:r>
          </a:p>
        </p:txBody>
      </p:sp>
      <p:sp>
        <p:nvSpPr>
          <p:cNvPr id="8" name="">
            <a:extLst xmlns:a="http://schemas.openxmlformats.org/drawingml/2006/main">
              <a:ext uri="{FF2B5EF4-FFF2-40B4-BE49-F238E27FC236}">
                <a16:creationId xmlns:a16="http://schemas.microsoft.com/office/drawing/2014/main" id="{CA797DC0-D2EC-47C8-90A2-9998090F25EE}"/>
              </a:ext>
            </a:extLst>
          </p:cNvPr>
          <p:cNvSpPr>
            <a:spLocks xmlns:a="http://schemas.openxmlformats.org/drawingml/2006/main" noGrp="1"/>
          </p:cNvSpPr>
          <p:nvPr/>
        </p:nvSpPr>
        <p:spPr>
          <a:xfrm xmlns:a="http://schemas.openxmlformats.org/drawingml/2006/main">
            <a:off x="609600" y="402907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50666A"/>
                </a:solidFill>
                <a:latin typeface="Bitstream Charter"/>
                <a:ea typeface="Bitstream Charter"/>
                <a:cs typeface="Bitstream Charter"/>
              </a:defRPr>
            </a:pPr>
            <a:r>
              <a:rPr sz="1875" b="0">
                <a:solidFill>
                  <a:srgbClr val="50666A"/>
                </a:solidFill>
                <a:latin typeface="Bitstream Charter"/>
                <a:ea typeface="Bitstream Charter"/>
                <a:cs typeface="Bitstream Charter"/>
              </a:rPr>
              <a:t>“Mengapa hujan deras dapat meningkatkan limpasan permukaan?”</a:t>
            </a:r>
          </a:p>
        </p:txBody>
      </p:sp>
      <p:sp>
        <p:nvSpPr>
          <p:cNvPr id="9" name="">
            <a:extLst xmlns:a="http://schemas.openxmlformats.org/drawingml/2006/main">
              <a:ext uri="{FF2B5EF4-FFF2-40B4-BE49-F238E27FC236}">
                <a16:creationId xmlns:a16="http://schemas.microsoft.com/office/drawing/2014/main" id="{6E5ED972-C91A-4D37-95FB-046A3A253B79}"/>
              </a:ext>
            </a:extLst>
          </p:cNvPr>
          <p:cNvSpPr>
            <a:spLocks xmlns:a="http://schemas.openxmlformats.org/drawingml/2006/main" noGrp="1"/>
          </p:cNvSpPr>
          <p:nvPr/>
        </p:nvSpPr>
        <p:spPr>
          <a:xfrm xmlns:a="http://schemas.openxmlformats.org/drawingml/2006/main">
            <a:off x="609600" y="463867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17383D"/>
                </a:solidFill>
                <a:latin typeface="Bitstream Charter"/>
                <a:ea typeface="Bitstream Charter"/>
                <a:cs typeface="Bitstream Charter"/>
              </a:defRPr>
            </a:pPr>
            <a:r>
              <a:rPr sz="2100" b="1">
                <a:solidFill>
                  <a:srgbClr val="17383D"/>
                </a:solidFill>
                <a:latin typeface="Bitstream Charter"/>
                <a:ea typeface="Bitstream Charter"/>
                <a:cs typeface="Bitstream Charter"/>
              </a:rPr>
              <a:t>Data: memeriksa penalaran</a:t>
            </a:r>
          </a:p>
        </p:txBody>
      </p:sp>
      <p:sp>
        <p:nvSpPr>
          <p:cNvPr id="10" name="">
            <a:extLst xmlns:a="http://schemas.openxmlformats.org/drawingml/2006/main">
              <a:ext uri="{FF2B5EF4-FFF2-40B4-BE49-F238E27FC236}">
                <a16:creationId xmlns:a16="http://schemas.microsoft.com/office/drawing/2014/main" id="{44DEF3DE-51E2-4AB4-AC7C-7FE53C531489}"/>
              </a:ext>
            </a:extLst>
          </p:cNvPr>
          <p:cNvSpPr>
            <a:spLocks xmlns:a="http://schemas.openxmlformats.org/drawingml/2006/main" noGrp="1"/>
          </p:cNvSpPr>
          <p:nvPr/>
        </p:nvSpPr>
        <p:spPr>
          <a:xfrm xmlns:a="http://schemas.openxmlformats.org/drawingml/2006/main">
            <a:off x="609600" y="501967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50666A"/>
                </a:solidFill>
                <a:latin typeface="Bitstream Charter"/>
                <a:ea typeface="Bitstream Charter"/>
                <a:cs typeface="Bitstream Charter"/>
              </a:defRPr>
            </a:pPr>
            <a:r>
              <a:rPr sz="1875" b="0">
                <a:solidFill>
                  <a:srgbClr val="50666A"/>
                </a:solidFill>
                <a:latin typeface="Bitstream Charter"/>
                <a:ea typeface="Bitstream Charter"/>
                <a:cs typeface="Bitstream Charter"/>
              </a:rPr>
              <a:t>“Wilayah mana perlu diprioritaskan? Gunakan dua bukti dari data.”</a:t>
            </a:r>
          </a:p>
        </p:txBody>
      </p:sp>
      <p:sp>
        <p:nvSpPr>
          <p:cNvPr id="11" name="">
            <a:extLst xmlns:a="http://schemas.openxmlformats.org/drawingml/2006/main">
              <a:ext uri="{FF2B5EF4-FFF2-40B4-BE49-F238E27FC236}">
                <a16:creationId xmlns:a16="http://schemas.microsoft.com/office/drawing/2014/main" id="{736A5539-3A7A-4117-83E9-30BEA3ED2FC7}"/>
              </a:ext>
            </a:extLst>
          </p:cNvPr>
          <p:cNvSpPr>
            <a:spLocks xmlns:a="http://schemas.openxmlformats.org/drawingml/2006/main" noGrp="1"/>
          </p:cNvSpPr>
          <p:nvPr/>
        </p:nvSpPr>
        <p:spPr>
          <a:xfrm xmlns:a="http://schemas.openxmlformats.org/drawingml/2006/main">
            <a:off x="609600" y="5905500"/>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1">
                <a:solidFill>
                  <a:srgbClr val="B95132"/>
                </a:solidFill>
                <a:latin typeface="Bitstream Charter"/>
                <a:ea typeface="Bitstream Charter"/>
                <a:cs typeface="Bitstream Charter"/>
              </a:defRPr>
            </a:pPr>
            <a:r>
              <a:rPr sz="2025" b="1">
                <a:solidFill>
                  <a:srgbClr val="B95132"/>
                </a:solidFill>
                <a:latin typeface="Bitstream Charter"/>
                <a:ea typeface="Bitstream Charter"/>
                <a:cs typeface="Bitstream Charter"/>
              </a:rPr>
              <a:t>Gunakan tugas singkat dan amati proses berpikir peserta didik.</a:t>
            </a:r>
          </a:p>
        </p:txBody>
      </p:sp>
    </p:spTree>
    <p:extLst>
      <p:ext uri="{BB962C8B-B14F-4D97-AF65-F5344CB8AC3E}">
        <p14:creationId xmlns:p14="http://schemas.microsoft.com/office/powerpoint/2010/main" val="203901188"/>
      </p:ext>
    </p:extLst>
  </p:cSld>
</p:sld>
</file>

<file path=ppt/slides/slide10.xml><?xml version="1.0" encoding="utf-8"?>
<p:sld xmlns:p="http://schemas.openxmlformats.org/presentationml/2006/main">
  <p:cSld>
    <p:bg>
      <p:bgPr>
        <a:solidFill xmlns:a="http://schemas.openxmlformats.org/drawingml/2006/main">
          <a:srgbClr val="F5F2E9"/>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C09D161D-677C-4A75-962F-BCA488DFB2BF}"/>
              </a:ext>
            </a:extLst>
          </p:cNvPr>
          <p:cNvSpPr>
            <a:spLocks xmlns:a="http://schemas.openxmlformats.org/drawingml/2006/main" noGrp="1"/>
          </p:cNvSpPr>
          <p:nvPr/>
        </p:nvSpPr>
        <p:spPr>
          <a:xfrm xmlns:a="http://schemas.openxmlformats.org/drawingml/2006/main">
            <a:off x="609600" y="400050"/>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225" b="1">
                <a:solidFill>
                  <a:srgbClr val="17383D"/>
                </a:solidFill>
                <a:latin typeface="Bitstream Charter"/>
                <a:ea typeface="Bitstream Charter"/>
                <a:cs typeface="Bitstream Charter"/>
              </a:defRPr>
            </a:pPr>
            <a:r>
              <a:rPr sz="3225" b="1">
                <a:solidFill>
                  <a:srgbClr val="17383D"/>
                </a:solidFill>
                <a:latin typeface="Bitstream Charter"/>
                <a:ea typeface="Bitstream Charter"/>
                <a:cs typeface="Bitstream Charter"/>
              </a:rPr>
              <a:t>Kesukaran berdasarkan hasil kelas</a:t>
            </a:r>
          </a:p>
        </p:txBody>
      </p:sp>
      <p:sp>
        <p:nvSpPr>
          <p:cNvPr id="2" name="">
            <a:extLst xmlns:a="http://schemas.openxmlformats.org/drawingml/2006/main">
              <a:ext uri="{FF2B5EF4-FFF2-40B4-BE49-F238E27FC236}">
                <a16:creationId xmlns:a16="http://schemas.microsoft.com/office/drawing/2014/main" id="{A99D78C4-A2A5-4196-9995-A66D6CF52FE9}"/>
              </a:ext>
            </a:extLst>
          </p:cNvPr>
          <p:cNvSpPr>
            <a:spLocks xmlns:a="http://schemas.openxmlformats.org/drawingml/2006/main" noGrp="1"/>
          </p:cNvSpPr>
          <p:nvPr/>
        </p:nvSpPr>
        <p:spPr>
          <a:xfrm xmlns:a="http://schemas.openxmlformats.org/drawingml/2006/main">
            <a:off x="11049000" y="6457950"/>
            <a:ext cx="533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125" b="0">
                <a:solidFill>
                  <a:srgbClr val="50666A"/>
                </a:solidFill>
                <a:latin typeface="Bitstream Charter"/>
                <a:ea typeface="Bitstream Charter"/>
                <a:cs typeface="Bitstream Charter"/>
              </a:defRPr>
            </a:pPr>
            <a:r>
              <a:rPr sz="1125" b="0">
                <a:solidFill>
                  <a:srgbClr val="50666A"/>
                </a:solidFill>
                <a:latin typeface="Bitstream Charter"/>
                <a:ea typeface="Bitstream Charter"/>
                <a:cs typeface="Bitstream Charter"/>
              </a:rPr>
              <a:t>10</a:t>
            </a:r>
          </a:p>
        </p:txBody>
      </p:sp>
      <p:sp>
        <p:nvSpPr>
          <p:cNvPr id="3" name="">
            <a:extLst xmlns:a="http://schemas.openxmlformats.org/drawingml/2006/main">
              <a:ext uri="{FF2B5EF4-FFF2-40B4-BE49-F238E27FC236}">
                <a16:creationId xmlns:a16="http://schemas.microsoft.com/office/drawing/2014/main" id="{63E134C7-051C-48AD-BB0E-8759DF5C304C}"/>
              </a:ext>
            </a:extLst>
          </p:cNvPr>
          <p:cNvSpPr>
            <a:spLocks xmlns:a="http://schemas.openxmlformats.org/drawingml/2006/main" noGrp="1"/>
          </p:cNvSpPr>
          <p:nvPr/>
        </p:nvSpPr>
        <p:spPr>
          <a:xfrm xmlns:a="http://schemas.openxmlformats.org/drawingml/2006/main">
            <a:off x="609600" y="1524000"/>
            <a:ext cx="109728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00" b="0">
                <a:solidFill>
                  <a:srgbClr val="50666A"/>
                </a:solidFill>
                <a:latin typeface="Bitstream Charter"/>
                <a:ea typeface="Bitstream Charter"/>
                <a:cs typeface="Bitstream Charter"/>
              </a:defRPr>
            </a:pPr>
            <a:r>
              <a:rPr sz="1800" b="0">
                <a:solidFill>
                  <a:srgbClr val="50666A"/>
                </a:solidFill>
                <a:latin typeface="Bitstream Charter"/>
                <a:ea typeface="Bitstream Charter"/>
                <a:cs typeface="Bitstream Charter"/>
              </a:rPr>
              <a:t>Contoh ilustratif: 30 peserta didik mengerjakan empat butir berskor benar/salah.</a:t>
            </a:r>
          </a:p>
        </p:txBody>
      </p:sp>
      <p:graphicFrame>
        <p:nvGraphicFramePr>
          <p:cNvPr id="10" name=""/>
          <p:cNvGraphicFramePr/>
          <p:nvPr/>
        </p:nvGraphicFramePr>
        <p:xfrm>
          <a:off xmlns:a="http://schemas.openxmlformats.org/drawingml/2006/main" x="609600" y="2085975"/>
          <a:ext xmlns:a="http://schemas.openxmlformats.org/drawingml/2006/main" cx="10972800" cy="3295650"/>
        </p:xfrm>
        <a:graphic xmlns:a="http://schemas.openxmlformats.org/drawingml/2006/main">
          <a:graphicData uri="http://schemas.openxmlformats.org/drawingml/2006/table">
            <a:tbl>
              <a:tblPr/>
              <a:tblGrid>
                <a:gridCol w="3095625"/>
                <a:gridCol w="2095500"/>
                <a:gridCol w="2286000"/>
                <a:gridCol w="3495675"/>
              </a:tblGrid>
              <a:tr h="659130">
                <a:tc>
                  <a:txBody>
                    <a:bodyPr lIns="133350" tIns="95250" rIns="133350" bIns="76200">
                      <a:noAutofit/>
                    </a:bodyPr>
                    <a:lstStyle/>
                    <a:p>
                      <a:r>
                        <a:rPr sz="1725" b="1">
                          <a:solidFill>
                            <a:srgbClr val="F5F2E9"/>
                          </a:solidFill>
                          <a:latin typeface="Bitstream Charter"/>
                          <a:ea typeface="Bitstream Charter"/>
                          <a:cs typeface="Bitstream Charter"/>
                        </a:rPr>
                        <a:t>Butir</a:t>
                      </a:r>
                    </a:p>
                  </a:txBody>
                  <a:tcPr marL="91440" marR="91440" marT="45720" marB="45720" anchor="ctr">
                    <a:solidFill>
                      <a:srgbClr val="113D41"/>
                    </a:solidFill>
                  </a:tcPr>
                </a:tc>
                <a:tc>
                  <a:txBody>
                    <a:bodyPr lIns="133350" tIns="95250" rIns="133350" bIns="76200">
                      <a:noAutofit/>
                    </a:bodyPr>
                    <a:lstStyle/>
                    <a:p>
                      <a:r>
                        <a:rPr sz="1725" b="1">
                          <a:solidFill>
                            <a:srgbClr val="F5F2E9"/>
                          </a:solidFill>
                          <a:latin typeface="Bitstream Charter"/>
                          <a:ea typeface="Bitstream Charter"/>
                          <a:cs typeface="Bitstream Charter"/>
                        </a:rPr>
                        <a:t>Jumlah benar</a:t>
                      </a:r>
                    </a:p>
                  </a:txBody>
                  <a:tcPr marL="91440" marR="91440" marT="45720" marB="45720" anchor="ctr">
                    <a:solidFill>
                      <a:srgbClr val="113D41"/>
                    </a:solidFill>
                  </a:tcPr>
                </a:tc>
                <a:tc>
                  <a:txBody>
                    <a:bodyPr lIns="133350" tIns="95250" rIns="133350" bIns="76200">
                      <a:noAutofit/>
                    </a:bodyPr>
                    <a:lstStyle/>
                    <a:p>
                      <a:r>
                        <a:rPr sz="1725" b="1">
                          <a:solidFill>
                            <a:srgbClr val="F5F2E9"/>
                          </a:solidFill>
                          <a:latin typeface="Bitstream Charter"/>
                          <a:ea typeface="Bitstream Charter"/>
                          <a:cs typeface="Bitstream Charter"/>
                        </a:rPr>
                        <a:t>Proporsi benar (p)</a:t>
                      </a:r>
                    </a:p>
                  </a:txBody>
                  <a:tcPr marL="91440" marR="91440" marT="45720" marB="45720" anchor="ctr">
                    <a:solidFill>
                      <a:srgbClr val="113D41"/>
                    </a:solidFill>
                  </a:tcPr>
                </a:tc>
                <a:tc>
                  <a:txBody>
                    <a:bodyPr lIns="133350" tIns="95250" rIns="133350" bIns="76200">
                      <a:noAutofit/>
                    </a:bodyPr>
                    <a:lstStyle/>
                    <a:p>
                      <a:r>
                        <a:rPr sz="1725" b="1">
                          <a:solidFill>
                            <a:srgbClr val="F5F2E9"/>
                          </a:solidFill>
                          <a:latin typeface="Bitstream Charter"/>
                          <a:ea typeface="Bitstream Charter"/>
                          <a:cs typeface="Bitstream Charter"/>
                        </a:rPr>
                        <a:t>Tindak lanjut awal</a:t>
                      </a:r>
                    </a:p>
                  </a:txBody>
                  <a:tcPr marL="91440" marR="91440" marT="45720" marB="45720" anchor="ctr">
                    <a:solidFill>
                      <a:srgbClr val="113D41"/>
                    </a:solidFill>
                  </a:tcPr>
                </a:tc>
              </a:tr>
              <a:tr h="659130">
                <a:tc>
                  <a:txBody>
                    <a:bodyPr lIns="133350" tIns="95250" rIns="133350" bIns="76200">
                      <a:noAutofit/>
                    </a:bodyPr>
                    <a:lstStyle/>
                    <a:p>
                      <a:r>
                        <a:rPr sz="1725" b="0">
                          <a:solidFill>
                            <a:srgbClr val="17383D"/>
                          </a:solidFill>
                          <a:latin typeface="Bitstream Charter"/>
                          <a:ea typeface="Bitstream Charter"/>
                          <a:cs typeface="Bitstream Charter"/>
                        </a:rPr>
                        <a:t>Legenda peta</a:t>
                      </a:r>
                    </a:p>
                  </a:txBody>
                  <a:tcPr marL="91440" marR="91440" marT="45720" marB="45720" anchor="ctr">
                    <a:solidFill>
                      <a:srgbClr val="FFFFFF"/>
                    </a:solidFill>
                  </a:tcPr>
                </a:tc>
                <a:tc>
                  <a:txBody>
                    <a:bodyPr lIns="133350" tIns="95250" rIns="133350" bIns="76200">
                      <a:noAutofit/>
                    </a:bodyPr>
                    <a:lstStyle/>
                    <a:p>
                      <a:r>
                        <a:rPr sz="1725" b="0">
                          <a:solidFill>
                            <a:srgbClr val="17383D"/>
                          </a:solidFill>
                          <a:latin typeface="Bitstream Charter"/>
                          <a:ea typeface="Bitstream Charter"/>
                          <a:cs typeface="Bitstream Charter"/>
                        </a:rPr>
                        <a:t>24 dari 30</a:t>
                      </a:r>
                    </a:p>
                  </a:txBody>
                  <a:tcPr marL="91440" marR="91440" marT="45720" marB="45720" anchor="ctr">
                    <a:solidFill>
                      <a:srgbClr val="FFFFFF"/>
                    </a:solidFill>
                  </a:tcPr>
                </a:tc>
                <a:tc>
                  <a:txBody>
                    <a:bodyPr lIns="133350" tIns="95250" rIns="133350" bIns="76200">
                      <a:noAutofit/>
                    </a:bodyPr>
                    <a:lstStyle/>
                    <a:p>
                      <a:r>
                        <a:rPr sz="1725" b="0">
                          <a:solidFill>
                            <a:srgbClr val="17383D"/>
                          </a:solidFill>
                          <a:latin typeface="Bitstream Charter"/>
                          <a:ea typeface="Bitstream Charter"/>
                          <a:cs typeface="Bitstream Charter"/>
                        </a:rPr>
                        <a:t>0,80</a:t>
                      </a:r>
                    </a:p>
                  </a:txBody>
                  <a:tcPr marL="91440" marR="91440" marT="45720" marB="45720" anchor="ctr">
                    <a:solidFill>
                      <a:srgbClr val="FFFFFF"/>
                    </a:solidFill>
                  </a:tcPr>
                </a:tc>
                <a:tc>
                  <a:txBody>
                    <a:bodyPr lIns="133350" tIns="95250" rIns="133350" bIns="76200">
                      <a:noAutofit/>
                    </a:bodyPr>
                    <a:lstStyle/>
                    <a:p>
                      <a:r>
                        <a:rPr sz="1725" b="0">
                          <a:solidFill>
                            <a:srgbClr val="17383D"/>
                          </a:solidFill>
                          <a:latin typeface="Bitstream Charter"/>
                          <a:ea typeface="Bitstream Charter"/>
                          <a:cs typeface="Bitstream Charter"/>
                        </a:rPr>
                        <a:t>Cek 6 siswa secara terarah</a:t>
                      </a:r>
                    </a:p>
                  </a:txBody>
                  <a:tcPr marL="91440" marR="91440" marT="45720" marB="45720" anchor="ctr">
                    <a:solidFill>
                      <a:srgbClr val="FFFFFF"/>
                    </a:solidFill>
                  </a:tcPr>
                </a:tc>
              </a:tr>
              <a:tr h="659130">
                <a:tc>
                  <a:txBody>
                    <a:bodyPr lIns="133350" tIns="95250" rIns="133350" bIns="76200">
                      <a:noAutofit/>
                    </a:bodyPr>
                    <a:lstStyle/>
                    <a:p>
                      <a:r>
                        <a:rPr sz="1725" b="0">
                          <a:solidFill>
                            <a:srgbClr val="17383D"/>
                          </a:solidFill>
                          <a:latin typeface="Bitstream Charter"/>
                          <a:ea typeface="Bitstream Charter"/>
                          <a:cs typeface="Bitstream Charter"/>
                        </a:rPr>
                        <a:t>Konversi satuan</a:t>
                      </a:r>
                    </a:p>
                  </a:txBody>
                  <a:tcPr marL="91440" marR="91440" marT="45720" marB="45720" anchor="ctr">
                    <a:solidFill>
                      <a:srgbClr val="E8EDE5"/>
                    </a:solidFill>
                  </a:tcPr>
                </a:tc>
                <a:tc>
                  <a:txBody>
                    <a:bodyPr lIns="133350" tIns="95250" rIns="133350" bIns="76200">
                      <a:noAutofit/>
                    </a:bodyPr>
                    <a:lstStyle/>
                    <a:p>
                      <a:r>
                        <a:rPr sz="1725" b="0">
                          <a:solidFill>
                            <a:srgbClr val="17383D"/>
                          </a:solidFill>
                          <a:latin typeface="Bitstream Charter"/>
                          <a:ea typeface="Bitstream Charter"/>
                          <a:cs typeface="Bitstream Charter"/>
                        </a:rPr>
                        <a:t>12 dari 30</a:t>
                      </a:r>
                    </a:p>
                  </a:txBody>
                  <a:tcPr marL="91440" marR="91440" marT="45720" marB="45720" anchor="ctr">
                    <a:solidFill>
                      <a:srgbClr val="E8EDE5"/>
                    </a:solidFill>
                  </a:tcPr>
                </a:tc>
                <a:tc>
                  <a:txBody>
                    <a:bodyPr lIns="133350" tIns="95250" rIns="133350" bIns="76200">
                      <a:noAutofit/>
                    </a:bodyPr>
                    <a:lstStyle/>
                    <a:p>
                      <a:r>
                        <a:rPr sz="1725" b="0">
                          <a:solidFill>
                            <a:srgbClr val="17383D"/>
                          </a:solidFill>
                          <a:latin typeface="Bitstream Charter"/>
                          <a:ea typeface="Bitstream Charter"/>
                          <a:cs typeface="Bitstream Charter"/>
                        </a:rPr>
                        <a:t>0,40</a:t>
                      </a:r>
                    </a:p>
                  </a:txBody>
                  <a:tcPr marL="91440" marR="91440" marT="45720" marB="45720" anchor="ctr">
                    <a:solidFill>
                      <a:srgbClr val="E8EDE5"/>
                    </a:solidFill>
                  </a:tcPr>
                </a:tc>
                <a:tc>
                  <a:txBody>
                    <a:bodyPr lIns="133350" tIns="95250" rIns="133350" bIns="76200">
                      <a:noAutofit/>
                    </a:bodyPr>
                    <a:lstStyle/>
                    <a:p>
                      <a:r>
                        <a:rPr sz="1725" b="0">
                          <a:solidFill>
                            <a:srgbClr val="17383D"/>
                          </a:solidFill>
                          <a:latin typeface="Bitstream Charter"/>
                          <a:ea typeface="Bitstream Charter"/>
                          <a:cs typeface="Bitstream Charter"/>
                        </a:rPr>
                        <a:t>Ajarkan ulang prasyarat</a:t>
                      </a:r>
                    </a:p>
                  </a:txBody>
                  <a:tcPr marL="91440" marR="91440" marT="45720" marB="45720" anchor="ctr">
                    <a:solidFill>
                      <a:srgbClr val="E8EDE5"/>
                    </a:solidFill>
                  </a:tcPr>
                </a:tc>
              </a:tr>
              <a:tr h="659130">
                <a:tc>
                  <a:txBody>
                    <a:bodyPr lIns="133350" tIns="95250" rIns="133350" bIns="76200">
                      <a:noAutofit/>
                    </a:bodyPr>
                    <a:lstStyle/>
                    <a:p>
                      <a:r>
                        <a:rPr sz="1725" b="0">
                          <a:solidFill>
                            <a:srgbClr val="17383D"/>
                          </a:solidFill>
                          <a:latin typeface="Bitstream Charter"/>
                          <a:ea typeface="Bitstream Charter"/>
                          <a:cs typeface="Bitstream Charter"/>
                        </a:rPr>
                        <a:t>Hubungan sebab akibat</a:t>
                      </a:r>
                    </a:p>
                  </a:txBody>
                  <a:tcPr marL="91440" marR="91440" marT="45720" marB="45720" anchor="ctr">
                    <a:solidFill>
                      <a:srgbClr val="FFFFFF"/>
                    </a:solidFill>
                  </a:tcPr>
                </a:tc>
                <a:tc>
                  <a:txBody>
                    <a:bodyPr lIns="133350" tIns="95250" rIns="133350" bIns="76200">
                      <a:noAutofit/>
                    </a:bodyPr>
                    <a:lstStyle/>
                    <a:p>
                      <a:r>
                        <a:rPr sz="1725" b="0">
                          <a:solidFill>
                            <a:srgbClr val="17383D"/>
                          </a:solidFill>
                          <a:latin typeface="Bitstream Charter"/>
                          <a:ea typeface="Bitstream Charter"/>
                          <a:cs typeface="Bitstream Charter"/>
                        </a:rPr>
                        <a:t>15 dari 30</a:t>
                      </a:r>
                    </a:p>
                  </a:txBody>
                  <a:tcPr marL="91440" marR="91440" marT="45720" marB="45720" anchor="ctr">
                    <a:solidFill>
                      <a:srgbClr val="FFFFFF"/>
                    </a:solidFill>
                  </a:tcPr>
                </a:tc>
                <a:tc>
                  <a:txBody>
                    <a:bodyPr lIns="133350" tIns="95250" rIns="133350" bIns="76200">
                      <a:noAutofit/>
                    </a:bodyPr>
                    <a:lstStyle/>
                    <a:p>
                      <a:r>
                        <a:rPr sz="1725" b="0">
                          <a:solidFill>
                            <a:srgbClr val="17383D"/>
                          </a:solidFill>
                          <a:latin typeface="Bitstream Charter"/>
                          <a:ea typeface="Bitstream Charter"/>
                          <a:cs typeface="Bitstream Charter"/>
                        </a:rPr>
                        <a:t>0,50</a:t>
                      </a:r>
                    </a:p>
                  </a:txBody>
                  <a:tcPr marL="91440" marR="91440" marT="45720" marB="45720" anchor="ctr">
                    <a:solidFill>
                      <a:srgbClr val="FFFFFF"/>
                    </a:solidFill>
                  </a:tcPr>
                </a:tc>
                <a:tc>
                  <a:txBody>
                    <a:bodyPr lIns="133350" tIns="95250" rIns="133350" bIns="76200">
                      <a:noAutofit/>
                    </a:bodyPr>
                    <a:lstStyle/>
                    <a:p>
                      <a:r>
                        <a:rPr sz="1725" b="0">
                          <a:solidFill>
                            <a:srgbClr val="17383D"/>
                          </a:solidFill>
                          <a:latin typeface="Bitstream Charter"/>
                          <a:ea typeface="Bitstream Charter"/>
                          <a:cs typeface="Bitstream Charter"/>
                        </a:rPr>
                        <a:t>Periksa alasan dan miskonsepsi</a:t>
                      </a:r>
                    </a:p>
                  </a:txBody>
                  <a:tcPr marL="91440" marR="91440" marT="45720" marB="45720" anchor="ctr">
                    <a:solidFill>
                      <a:srgbClr val="FFFFFF"/>
                    </a:solidFill>
                  </a:tcPr>
                </a:tc>
              </a:tr>
              <a:tr h="659130">
                <a:tc>
                  <a:txBody>
                    <a:bodyPr lIns="133350" tIns="95250" rIns="133350" bIns="76200">
                      <a:noAutofit/>
                    </a:bodyPr>
                    <a:lstStyle/>
                    <a:p>
                      <a:r>
                        <a:rPr sz="1725" b="0">
                          <a:solidFill>
                            <a:srgbClr val="17383D"/>
                          </a:solidFill>
                          <a:latin typeface="Bitstream Charter"/>
                          <a:ea typeface="Bitstream Charter"/>
                          <a:cs typeface="Bitstream Charter"/>
                        </a:rPr>
                        <a:t>Bukti pada grafik</a:t>
                      </a:r>
                    </a:p>
                  </a:txBody>
                  <a:tcPr marL="91440" marR="91440" marT="45720" marB="45720" anchor="ctr">
                    <a:solidFill>
                      <a:srgbClr val="E8EDE5"/>
                    </a:solidFill>
                  </a:tcPr>
                </a:tc>
                <a:tc>
                  <a:txBody>
                    <a:bodyPr lIns="133350" tIns="95250" rIns="133350" bIns="76200">
                      <a:noAutofit/>
                    </a:bodyPr>
                    <a:lstStyle/>
                    <a:p>
                      <a:r>
                        <a:rPr sz="1725" b="0">
                          <a:solidFill>
                            <a:srgbClr val="17383D"/>
                          </a:solidFill>
                          <a:latin typeface="Bitstream Charter"/>
                          <a:ea typeface="Bitstream Charter"/>
                          <a:cs typeface="Bitstream Charter"/>
                        </a:rPr>
                        <a:t>9 dari 30</a:t>
                      </a:r>
                    </a:p>
                  </a:txBody>
                  <a:tcPr marL="91440" marR="91440" marT="45720" marB="45720" anchor="ctr">
                    <a:solidFill>
                      <a:srgbClr val="E8EDE5"/>
                    </a:solidFill>
                  </a:tcPr>
                </a:tc>
                <a:tc>
                  <a:txBody>
                    <a:bodyPr lIns="133350" tIns="95250" rIns="133350" bIns="76200">
                      <a:noAutofit/>
                    </a:bodyPr>
                    <a:lstStyle/>
                    <a:p>
                      <a:r>
                        <a:rPr sz="1725" b="0">
                          <a:solidFill>
                            <a:srgbClr val="17383D"/>
                          </a:solidFill>
                          <a:latin typeface="Bitstream Charter"/>
                          <a:ea typeface="Bitstream Charter"/>
                          <a:cs typeface="Bitstream Charter"/>
                        </a:rPr>
                        <a:t>0,30</a:t>
                      </a:r>
                    </a:p>
                  </a:txBody>
                  <a:tcPr marL="91440" marR="91440" marT="45720" marB="45720" anchor="ctr">
                    <a:solidFill>
                      <a:srgbClr val="E8EDE5"/>
                    </a:solidFill>
                  </a:tcPr>
                </a:tc>
                <a:tc>
                  <a:txBody>
                    <a:bodyPr lIns="133350" tIns="95250" rIns="133350" bIns="76200">
                      <a:noAutofit/>
                    </a:bodyPr>
                    <a:lstStyle/>
                    <a:p>
                      <a:r>
                        <a:rPr sz="1725" b="0">
                          <a:solidFill>
                            <a:srgbClr val="17383D"/>
                          </a:solidFill>
                          <a:latin typeface="Bitstream Charter"/>
                          <a:ea typeface="Bitstream Charter"/>
                          <a:cs typeface="Bitstream Charter"/>
                        </a:rPr>
                        <a:t>Modelkan pembacaan data</a:t>
                      </a:r>
                    </a:p>
                  </a:txBody>
                  <a:tcPr marL="91440" marR="91440" marT="45720" marB="45720" anchor="ctr">
                    <a:solidFill>
                      <a:srgbClr val="E8EDE5"/>
                    </a:solidFill>
                  </a:tcPr>
                </a:tc>
              </a:tr>
            </a:tbl>
          </a:graphicData>
        </a:graphic>
      </p:graphicFrame>
      <p:sp>
        <p:nvSpPr>
          <p:cNvPr id="5" name="">
            <a:extLst xmlns:a="http://schemas.openxmlformats.org/drawingml/2006/main">
              <a:ext uri="{FF2B5EF4-FFF2-40B4-BE49-F238E27FC236}">
                <a16:creationId xmlns:a16="http://schemas.microsoft.com/office/drawing/2014/main" id="{D0E94745-DF22-4489-AE05-83BFAE398F4C}"/>
              </a:ext>
            </a:extLst>
          </p:cNvPr>
          <p:cNvSpPr>
            <a:spLocks xmlns:a="http://schemas.openxmlformats.org/drawingml/2006/main" noGrp="1"/>
          </p:cNvSpPr>
          <p:nvPr/>
        </p:nvSpPr>
        <p:spPr>
          <a:xfrm xmlns:a="http://schemas.openxmlformats.org/drawingml/2006/main">
            <a:off x="609600" y="5667375"/>
            <a:ext cx="109728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1">
                <a:solidFill>
                  <a:srgbClr val="B95132"/>
                </a:solidFill>
                <a:latin typeface="Bitstream Charter"/>
                <a:ea typeface="Bitstream Charter"/>
                <a:cs typeface="Bitstream Charter"/>
              </a:defRPr>
            </a:pPr>
            <a:r>
              <a:rPr sz="2025" b="1">
                <a:solidFill>
                  <a:srgbClr val="B95132"/>
                </a:solidFill>
                <a:latin typeface="Bitstream Charter"/>
                <a:ea typeface="Bitstream Charter"/>
                <a:cs typeface="Bitstream Charter"/>
              </a:rPr>
              <a:t>p = jumlah jawaban benar ÷ jumlah peserta yang menjawab</a:t>
            </a:r>
          </a:p>
        </p:txBody>
      </p:sp>
      <p:sp>
        <p:nvSpPr>
          <p:cNvPr id="6" name="">
            <a:extLst xmlns:a="http://schemas.openxmlformats.org/drawingml/2006/main">
              <a:ext uri="{FF2B5EF4-FFF2-40B4-BE49-F238E27FC236}">
                <a16:creationId xmlns:a16="http://schemas.microsoft.com/office/drawing/2014/main" id="{4B218021-2D8F-4301-BFC9-36389556840B}"/>
              </a:ext>
            </a:extLst>
          </p:cNvPr>
          <p:cNvSpPr>
            <a:spLocks xmlns:a="http://schemas.openxmlformats.org/drawingml/2006/main" noGrp="1"/>
          </p:cNvSpPr>
          <p:nvPr/>
        </p:nvSpPr>
        <p:spPr>
          <a:xfrm xmlns:a="http://schemas.openxmlformats.org/drawingml/2006/main">
            <a:off x="609600" y="6086475"/>
            <a:ext cx="10287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725" b="0">
                <a:solidFill>
                  <a:srgbClr val="50666A"/>
                </a:solidFill>
                <a:latin typeface="Bitstream Charter"/>
                <a:ea typeface="Bitstream Charter"/>
                <a:cs typeface="Bitstream Charter"/>
              </a:defRPr>
            </a:pPr>
            <a:r>
              <a:rPr sz="1725" b="0">
                <a:solidFill>
                  <a:srgbClr val="50666A"/>
                </a:solidFill>
                <a:latin typeface="Bitstream Charter"/>
                <a:ea typeface="Bitstream Charter"/>
                <a:cs typeface="Bitstream Charter"/>
              </a:rPr>
              <a:t>Proporsi lebih kecil menunjukkan butir lebih sukar pada kelompok ini. Periksa juga mutu soal.</a:t>
            </a:r>
          </a:p>
        </p:txBody>
      </p:sp>
    </p:spTree>
    <p:extLst>
      <p:ext uri="{BB962C8B-B14F-4D97-AF65-F5344CB8AC3E}">
        <p14:creationId xmlns:p14="http://schemas.microsoft.com/office/powerpoint/2010/main" val="330928078"/>
      </p:ext>
    </p:extLst>
  </p:cSld>
</p:sld>
</file>

<file path=ppt/slides/slide11.xml><?xml version="1.0" encoding="utf-8"?>
<p:sld xmlns:p="http://schemas.openxmlformats.org/presentationml/2006/main">
  <p:cSld>
    <p:bg>
      <p:bgPr>
        <a:solidFill xmlns:a="http://schemas.openxmlformats.org/drawingml/2006/main">
          <a:srgbClr val="F5F2E9"/>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88E47950-1AE0-4BEC-A48C-FED32FC95D22}"/>
              </a:ext>
            </a:extLst>
          </p:cNvPr>
          <p:cNvSpPr>
            <a:spLocks xmlns:a="http://schemas.openxmlformats.org/drawingml/2006/main" noGrp="1"/>
          </p:cNvSpPr>
          <p:nvPr/>
        </p:nvSpPr>
        <p:spPr>
          <a:xfrm xmlns:a="http://schemas.openxmlformats.org/drawingml/2006/main">
            <a:off x="609600" y="400050"/>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225" b="1">
                <a:solidFill>
                  <a:srgbClr val="17383D"/>
                </a:solidFill>
                <a:latin typeface="Bitstream Charter"/>
                <a:ea typeface="Bitstream Charter"/>
                <a:cs typeface="Bitstream Charter"/>
              </a:defRPr>
            </a:pPr>
            <a:r>
              <a:rPr sz="3225" b="1">
                <a:solidFill>
                  <a:srgbClr val="17383D"/>
                </a:solidFill>
                <a:latin typeface="Bitstream Charter"/>
                <a:ea typeface="Bitstream Charter"/>
                <a:cs typeface="Bitstream Charter"/>
              </a:rPr>
              <a:t>Analisis kesalahan pada perhitungan skala</a:t>
            </a:r>
          </a:p>
        </p:txBody>
      </p:sp>
      <p:sp>
        <p:nvSpPr>
          <p:cNvPr id="2" name="">
            <a:extLst xmlns:a="http://schemas.openxmlformats.org/drawingml/2006/main">
              <a:ext uri="{FF2B5EF4-FFF2-40B4-BE49-F238E27FC236}">
                <a16:creationId xmlns:a16="http://schemas.microsoft.com/office/drawing/2014/main" id="{6F3CBBF9-78A1-4296-92B4-083ECD9ED630}"/>
              </a:ext>
            </a:extLst>
          </p:cNvPr>
          <p:cNvSpPr>
            <a:spLocks xmlns:a="http://schemas.openxmlformats.org/drawingml/2006/main" noGrp="1"/>
          </p:cNvSpPr>
          <p:nvPr/>
        </p:nvSpPr>
        <p:spPr>
          <a:xfrm xmlns:a="http://schemas.openxmlformats.org/drawingml/2006/main">
            <a:off x="11049000" y="6457950"/>
            <a:ext cx="533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125" b="0">
                <a:solidFill>
                  <a:srgbClr val="50666A"/>
                </a:solidFill>
                <a:latin typeface="Bitstream Charter"/>
                <a:ea typeface="Bitstream Charter"/>
                <a:cs typeface="Bitstream Charter"/>
              </a:defRPr>
            </a:pPr>
            <a:r>
              <a:rPr sz="1125" b="0">
                <a:solidFill>
                  <a:srgbClr val="50666A"/>
                </a:solidFill>
                <a:latin typeface="Bitstream Charter"/>
                <a:ea typeface="Bitstream Charter"/>
                <a:cs typeface="Bitstream Charter"/>
              </a:rPr>
              <a:t>11</a:t>
            </a:r>
          </a:p>
        </p:txBody>
      </p:sp>
      <p:sp>
        <p:nvSpPr>
          <p:cNvPr id="3" name="">
            <a:extLst xmlns:a="http://schemas.openxmlformats.org/drawingml/2006/main">
              <a:ext uri="{FF2B5EF4-FFF2-40B4-BE49-F238E27FC236}">
                <a16:creationId xmlns:a16="http://schemas.microsoft.com/office/drawing/2014/main" id="{A0F65389-7A34-48FD-BB14-C220A2C31347}"/>
              </a:ext>
            </a:extLst>
          </p:cNvPr>
          <p:cNvSpPr>
            <a:spLocks xmlns:a="http://schemas.openxmlformats.org/drawingml/2006/main" noGrp="1"/>
          </p:cNvSpPr>
          <p:nvPr/>
        </p:nvSpPr>
        <p:spPr>
          <a:xfrm xmlns:a="http://schemas.openxmlformats.org/drawingml/2006/main">
            <a:off x="609600" y="1581150"/>
            <a:ext cx="109728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75" b="0">
                <a:solidFill>
                  <a:srgbClr val="50666A"/>
                </a:solidFill>
                <a:latin typeface="Bitstream Charter"/>
                <a:ea typeface="Bitstream Charter"/>
                <a:cs typeface="Bitstream Charter"/>
              </a:defRPr>
            </a:pPr>
            <a:r>
              <a:rPr sz="2175" b="0">
                <a:solidFill>
                  <a:srgbClr val="50666A"/>
                </a:solidFill>
                <a:latin typeface="Bitstream Charter"/>
                <a:ea typeface="Bitstream Charter"/>
                <a:cs typeface="Bitstream Charter"/>
              </a:rPr>
              <a:t>Soal contoh: skala 1 : 50.000, jarak pada peta 4 cm.</a:t>
            </a:r>
          </a:p>
        </p:txBody>
      </p:sp>
      <p:sp>
        <p:nvSpPr>
          <p:cNvPr id="4" name="">
            <a:extLst xmlns:a="http://schemas.openxmlformats.org/drawingml/2006/main">
              <a:ext uri="{FF2B5EF4-FFF2-40B4-BE49-F238E27FC236}">
                <a16:creationId xmlns:a16="http://schemas.microsoft.com/office/drawing/2014/main" id="{5BA4BE32-92DC-40DD-98F0-DE2CEC311FBA}"/>
              </a:ext>
            </a:extLst>
          </p:cNvPr>
          <p:cNvSpPr>
            <a:spLocks xmlns:a="http://schemas.openxmlformats.org/drawingml/2006/main" noGrp="1"/>
          </p:cNvSpPr>
          <p:nvPr/>
        </p:nvSpPr>
        <p:spPr>
          <a:xfrm xmlns:a="http://schemas.openxmlformats.org/drawingml/2006/main">
            <a:off x="609600" y="2343150"/>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775" b="1">
                <a:solidFill>
                  <a:srgbClr val="B95132"/>
                </a:solidFill>
                <a:latin typeface="Bitstream Charter"/>
                <a:ea typeface="Bitstream Charter"/>
                <a:cs typeface="Bitstream Charter"/>
              </a:defRPr>
            </a:pPr>
            <a:r>
              <a:rPr sz="2775" b="1">
                <a:solidFill>
                  <a:srgbClr val="B95132"/>
                </a:solidFill>
                <a:latin typeface="Bitstream Charter"/>
                <a:ea typeface="Bitstream Charter"/>
                <a:cs typeface="Bitstream Charter"/>
              </a:rPr>
              <a:t>Jawaban peserta didik: “4 × 50.000 = 200.000 km”</a:t>
            </a:r>
          </a:p>
        </p:txBody>
      </p:sp>
      <p:sp>
        <p:nvSpPr>
          <p:cNvPr id="5" name="">
            <a:extLst xmlns:a="http://schemas.openxmlformats.org/drawingml/2006/main">
              <a:ext uri="{FF2B5EF4-FFF2-40B4-BE49-F238E27FC236}">
                <a16:creationId xmlns:a16="http://schemas.microsoft.com/office/drawing/2014/main" id="{7622FD7A-F44E-4CEB-B310-33ECF9E37154}"/>
              </a:ext>
            </a:extLst>
          </p:cNvPr>
          <p:cNvSpPr>
            <a:spLocks xmlns:a="http://schemas.openxmlformats.org/drawingml/2006/main" noGrp="1"/>
          </p:cNvSpPr>
          <p:nvPr/>
        </p:nvSpPr>
        <p:spPr>
          <a:xfrm xmlns:a="http://schemas.openxmlformats.org/drawingml/2006/main">
            <a:off x="609600" y="330517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17383D"/>
                </a:solidFill>
                <a:latin typeface="Bitstream Charter"/>
                <a:ea typeface="Bitstream Charter"/>
                <a:cs typeface="Bitstream Charter"/>
              </a:defRPr>
            </a:pPr>
            <a:r>
              <a:rPr sz="2100" b="1">
                <a:solidFill>
                  <a:srgbClr val="17383D"/>
                </a:solidFill>
                <a:latin typeface="Bitstream Charter"/>
                <a:ea typeface="Bitstream Charter"/>
                <a:cs typeface="Bitstream Charter"/>
              </a:rPr>
              <a:t>Langkah yang sudah benar</a:t>
            </a:r>
          </a:p>
        </p:txBody>
      </p:sp>
      <p:sp>
        <p:nvSpPr>
          <p:cNvPr id="6" name="">
            <a:extLst xmlns:a="http://schemas.openxmlformats.org/drawingml/2006/main">
              <a:ext uri="{FF2B5EF4-FFF2-40B4-BE49-F238E27FC236}">
                <a16:creationId xmlns:a16="http://schemas.microsoft.com/office/drawing/2014/main" id="{EC722EAF-A746-4D43-B76B-0674A483799D}"/>
              </a:ext>
            </a:extLst>
          </p:cNvPr>
          <p:cNvSpPr>
            <a:spLocks xmlns:a="http://schemas.openxmlformats.org/drawingml/2006/main" noGrp="1"/>
          </p:cNvSpPr>
          <p:nvPr/>
        </p:nvSpPr>
        <p:spPr>
          <a:xfrm xmlns:a="http://schemas.openxmlformats.org/drawingml/2006/main">
            <a:off x="609600" y="368617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50666A"/>
                </a:solidFill>
                <a:latin typeface="Bitstream Charter"/>
                <a:ea typeface="Bitstream Charter"/>
                <a:cs typeface="Bitstream Charter"/>
              </a:defRPr>
            </a:pPr>
            <a:r>
              <a:rPr sz="1875" b="0">
                <a:solidFill>
                  <a:srgbClr val="50666A"/>
                </a:solidFill>
                <a:latin typeface="Bitstream Charter"/>
                <a:ea typeface="Bitstream Charter"/>
                <a:cs typeface="Bitstream Charter"/>
              </a:rPr>
              <a:t>Mengalikan jarak peta dengan penyebut skala.</a:t>
            </a:r>
          </a:p>
        </p:txBody>
      </p:sp>
      <p:sp>
        <p:nvSpPr>
          <p:cNvPr id="7" name="">
            <a:extLst xmlns:a="http://schemas.openxmlformats.org/drawingml/2006/main">
              <a:ext uri="{FF2B5EF4-FFF2-40B4-BE49-F238E27FC236}">
                <a16:creationId xmlns:a16="http://schemas.microsoft.com/office/drawing/2014/main" id="{8E05ED16-66CF-4FC6-8003-6202D51F7A8C}"/>
              </a:ext>
            </a:extLst>
          </p:cNvPr>
          <p:cNvSpPr>
            <a:spLocks xmlns:a="http://schemas.openxmlformats.org/drawingml/2006/main" noGrp="1"/>
          </p:cNvSpPr>
          <p:nvPr/>
        </p:nvSpPr>
        <p:spPr>
          <a:xfrm xmlns:a="http://schemas.openxmlformats.org/drawingml/2006/main">
            <a:off x="609600" y="416242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17383D"/>
                </a:solidFill>
                <a:latin typeface="Bitstream Charter"/>
                <a:ea typeface="Bitstream Charter"/>
                <a:cs typeface="Bitstream Charter"/>
              </a:defRPr>
            </a:pPr>
            <a:r>
              <a:rPr sz="2100" b="1">
                <a:solidFill>
                  <a:srgbClr val="17383D"/>
                </a:solidFill>
                <a:latin typeface="Bitstream Charter"/>
                <a:ea typeface="Bitstream Charter"/>
                <a:cs typeface="Bitstream Charter"/>
              </a:rPr>
              <a:t>Letak kesulitan</a:t>
            </a:r>
          </a:p>
        </p:txBody>
      </p:sp>
      <p:sp>
        <p:nvSpPr>
          <p:cNvPr id="8" name="">
            <a:extLst xmlns:a="http://schemas.openxmlformats.org/drawingml/2006/main">
              <a:ext uri="{FF2B5EF4-FFF2-40B4-BE49-F238E27FC236}">
                <a16:creationId xmlns:a16="http://schemas.microsoft.com/office/drawing/2014/main" id="{392F83DC-6D7D-4B18-9D52-66865B1009EC}"/>
              </a:ext>
            </a:extLst>
          </p:cNvPr>
          <p:cNvSpPr>
            <a:spLocks xmlns:a="http://schemas.openxmlformats.org/drawingml/2006/main" noGrp="1"/>
          </p:cNvSpPr>
          <p:nvPr/>
        </p:nvSpPr>
        <p:spPr>
          <a:xfrm xmlns:a="http://schemas.openxmlformats.org/drawingml/2006/main">
            <a:off x="609600" y="454342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50666A"/>
                </a:solidFill>
                <a:latin typeface="Bitstream Charter"/>
                <a:ea typeface="Bitstream Charter"/>
                <a:cs typeface="Bitstream Charter"/>
              </a:defRPr>
            </a:pPr>
            <a:r>
              <a:rPr sz="1875" b="0">
                <a:solidFill>
                  <a:srgbClr val="50666A"/>
                </a:solidFill>
                <a:latin typeface="Bitstream Charter"/>
                <a:ea typeface="Bitstream Charter"/>
                <a:cs typeface="Bitstream Charter"/>
              </a:rPr>
              <a:t>Satuan hasil masih cm dan perlu dikonversi.</a:t>
            </a:r>
          </a:p>
        </p:txBody>
      </p:sp>
      <p:sp>
        <p:nvSpPr>
          <p:cNvPr id="9" name="">
            <a:extLst xmlns:a="http://schemas.openxmlformats.org/drawingml/2006/main">
              <a:ext uri="{FF2B5EF4-FFF2-40B4-BE49-F238E27FC236}">
                <a16:creationId xmlns:a16="http://schemas.microsoft.com/office/drawing/2014/main" id="{200CED59-9651-4176-A2FE-10F4C08978CB}"/>
              </a:ext>
            </a:extLst>
          </p:cNvPr>
          <p:cNvSpPr>
            <a:spLocks xmlns:a="http://schemas.openxmlformats.org/drawingml/2006/main" noGrp="1"/>
          </p:cNvSpPr>
          <p:nvPr/>
        </p:nvSpPr>
        <p:spPr>
          <a:xfrm xmlns:a="http://schemas.openxmlformats.org/drawingml/2006/main">
            <a:off x="609600" y="501967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17383D"/>
                </a:solidFill>
                <a:latin typeface="Bitstream Charter"/>
                <a:ea typeface="Bitstream Charter"/>
                <a:cs typeface="Bitstream Charter"/>
              </a:defRPr>
            </a:pPr>
            <a:r>
              <a:rPr sz="2100" b="1">
                <a:solidFill>
                  <a:srgbClr val="17383D"/>
                </a:solidFill>
                <a:latin typeface="Bitstream Charter"/>
                <a:ea typeface="Bitstream Charter"/>
                <a:cs typeface="Bitstream Charter"/>
              </a:rPr>
              <a:t>Bantuan yang sesuai</a:t>
            </a:r>
          </a:p>
        </p:txBody>
      </p:sp>
      <p:sp>
        <p:nvSpPr>
          <p:cNvPr id="10" name="">
            <a:extLst xmlns:a="http://schemas.openxmlformats.org/drawingml/2006/main">
              <a:ext uri="{FF2B5EF4-FFF2-40B4-BE49-F238E27FC236}">
                <a16:creationId xmlns:a16="http://schemas.microsoft.com/office/drawing/2014/main" id="{0AD40691-F3E0-4895-BAF5-388FA4AF6001}"/>
              </a:ext>
            </a:extLst>
          </p:cNvPr>
          <p:cNvSpPr>
            <a:spLocks xmlns:a="http://schemas.openxmlformats.org/drawingml/2006/main" noGrp="1"/>
          </p:cNvSpPr>
          <p:nvPr/>
        </p:nvSpPr>
        <p:spPr>
          <a:xfrm xmlns:a="http://schemas.openxmlformats.org/drawingml/2006/main">
            <a:off x="609600" y="540067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50666A"/>
                </a:solidFill>
                <a:latin typeface="Bitstream Charter"/>
                <a:ea typeface="Bitstream Charter"/>
                <a:cs typeface="Bitstream Charter"/>
              </a:defRPr>
            </a:pPr>
            <a:r>
              <a:rPr sz="1875" b="0">
                <a:solidFill>
                  <a:srgbClr val="50666A"/>
                </a:solidFill>
                <a:latin typeface="Bitstream Charter"/>
                <a:ea typeface="Bitstream Charter"/>
                <a:cs typeface="Bitstream Charter"/>
              </a:rPr>
              <a:t>200.000 cm ÷ 100.000 = 2 km. Uji kembali dengan angka berbeda.</a:t>
            </a:r>
          </a:p>
        </p:txBody>
      </p:sp>
    </p:spTree>
    <p:extLst>
      <p:ext uri="{BB962C8B-B14F-4D97-AF65-F5344CB8AC3E}">
        <p14:creationId xmlns:p14="http://schemas.microsoft.com/office/powerpoint/2010/main" val="1910043867"/>
      </p:ext>
    </p:extLst>
  </p:cSld>
</p:sld>
</file>

<file path=ppt/slides/slide12.xml><?xml version="1.0" encoding="utf-8"?>
<p:sld xmlns:p="http://schemas.openxmlformats.org/presentationml/2006/main">
  <p:cSld>
    <p:bg>
      <p:bgPr>
        <a:solidFill xmlns:a="http://schemas.openxmlformats.org/drawingml/2006/main">
          <a:srgbClr val="113D41"/>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668D3B63-A4B7-40D8-81D4-32FD61E6918D}"/>
              </a:ext>
            </a:extLst>
          </p:cNvPr>
          <p:cNvSpPr>
            <a:spLocks xmlns:a="http://schemas.openxmlformats.org/drawingml/2006/main" noGrp="1"/>
          </p:cNvSpPr>
          <p:nvPr/>
        </p:nvSpPr>
        <p:spPr>
          <a:xfrm xmlns:a="http://schemas.openxmlformats.org/drawingml/2006/main">
            <a:off x="609600" y="400050"/>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225" b="1">
                <a:solidFill>
                  <a:srgbClr val="F5F2E9"/>
                </a:solidFill>
                <a:latin typeface="Bitstream Charter"/>
                <a:ea typeface="Bitstream Charter"/>
                <a:cs typeface="Bitstream Charter"/>
              </a:defRPr>
            </a:pPr>
            <a:r>
              <a:rPr sz="3225" b="1">
                <a:solidFill>
                  <a:srgbClr val="F5F2E9"/>
                </a:solidFill>
                <a:latin typeface="Bitstream Charter"/>
                <a:ea typeface="Bitstream Charter"/>
                <a:cs typeface="Bitstream Charter"/>
              </a:rPr>
              <a:t>Gaya belajar: preferensi yang dapat berubah</a:t>
            </a:r>
          </a:p>
        </p:txBody>
      </p:sp>
      <p:sp>
        <p:nvSpPr>
          <p:cNvPr id="2" name="">
            <a:extLst xmlns:a="http://schemas.openxmlformats.org/drawingml/2006/main">
              <a:ext uri="{FF2B5EF4-FFF2-40B4-BE49-F238E27FC236}">
                <a16:creationId xmlns:a16="http://schemas.microsoft.com/office/drawing/2014/main" id="{F74E5072-81CC-4AE1-B1E1-E3EB72780EC5}"/>
              </a:ext>
            </a:extLst>
          </p:cNvPr>
          <p:cNvSpPr>
            <a:spLocks xmlns:a="http://schemas.openxmlformats.org/drawingml/2006/main" noGrp="1"/>
          </p:cNvSpPr>
          <p:nvPr/>
        </p:nvSpPr>
        <p:spPr>
          <a:xfrm xmlns:a="http://schemas.openxmlformats.org/drawingml/2006/main">
            <a:off x="11049000" y="6457950"/>
            <a:ext cx="533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125" b="0">
                <a:solidFill>
                  <a:srgbClr val="B9C8C5"/>
                </a:solidFill>
                <a:latin typeface="Bitstream Charter"/>
                <a:ea typeface="Bitstream Charter"/>
                <a:cs typeface="Bitstream Charter"/>
              </a:defRPr>
            </a:pPr>
            <a:r>
              <a:rPr sz="1125" b="0">
                <a:solidFill>
                  <a:srgbClr val="B9C8C5"/>
                </a:solidFill>
                <a:latin typeface="Bitstream Charter"/>
                <a:ea typeface="Bitstream Charter"/>
                <a:cs typeface="Bitstream Charter"/>
              </a:rPr>
              <a:t>12</a:t>
            </a:r>
          </a:p>
        </p:txBody>
      </p:sp>
      <p:sp>
        <p:nvSpPr>
          <p:cNvPr id="3" name="">
            <a:extLst xmlns:a="http://schemas.openxmlformats.org/drawingml/2006/main">
              <a:ext uri="{FF2B5EF4-FFF2-40B4-BE49-F238E27FC236}">
                <a16:creationId xmlns:a16="http://schemas.microsoft.com/office/drawing/2014/main" id="{7962DBB2-9397-4E94-9F83-179A641A07C1}"/>
              </a:ext>
            </a:extLst>
          </p:cNvPr>
          <p:cNvSpPr>
            <a:spLocks xmlns:a="http://schemas.openxmlformats.org/drawingml/2006/main" noGrp="1"/>
          </p:cNvSpPr>
          <p:nvPr/>
        </p:nvSpPr>
        <p:spPr>
          <a:xfrm xmlns:a="http://schemas.openxmlformats.org/drawingml/2006/main">
            <a:off x="609600" y="1752600"/>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850" b="1">
                <a:solidFill>
                  <a:srgbClr val="F5F2E9"/>
                </a:solidFill>
                <a:latin typeface="Bitstream Charter"/>
                <a:ea typeface="Bitstream Charter"/>
                <a:cs typeface="Bitstream Charter"/>
              </a:defRPr>
            </a:pPr>
            <a:r>
              <a:rPr sz="2850" b="1">
                <a:solidFill>
                  <a:srgbClr val="F5F2E9"/>
                </a:solidFill>
                <a:latin typeface="Bitstream Charter"/>
                <a:ea typeface="Bitstream Charter"/>
                <a:cs typeface="Bitstream Charter"/>
              </a:rPr>
              <a:t>Peserta didik dapat menyukai gambar, penjelasan lisan, bacaan, atau praktik.</a:t>
            </a:r>
          </a:p>
        </p:txBody>
      </p:sp>
      <p:sp>
        <p:nvSpPr>
          <p:cNvPr id="4" name="">
            <a:extLst xmlns:a="http://schemas.openxmlformats.org/drawingml/2006/main">
              <a:ext uri="{FF2B5EF4-FFF2-40B4-BE49-F238E27FC236}">
                <a16:creationId xmlns:a16="http://schemas.microsoft.com/office/drawing/2014/main" id="{078003BC-786F-4CE4-937D-B28640C245EC}"/>
              </a:ext>
            </a:extLst>
          </p:cNvPr>
          <p:cNvSpPr>
            <a:spLocks xmlns:a="http://schemas.openxmlformats.org/drawingml/2006/main" noGrp="1"/>
          </p:cNvSpPr>
          <p:nvPr/>
        </p:nvSpPr>
        <p:spPr>
          <a:xfrm xmlns:a="http://schemas.openxmlformats.org/drawingml/2006/main">
            <a:off x="609600" y="3028950"/>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F5F2E9"/>
                </a:solidFill>
                <a:latin typeface="Bitstream Charter"/>
                <a:ea typeface="Bitstream Charter"/>
                <a:cs typeface="Bitstream Charter"/>
              </a:defRPr>
            </a:pPr>
            <a:r>
              <a:rPr sz="2100" b="1">
                <a:solidFill>
                  <a:srgbClr val="F5F2E9"/>
                </a:solidFill>
                <a:latin typeface="Bitstream Charter"/>
                <a:ea typeface="Bitstream Charter"/>
                <a:cs typeface="Bitstream Charter"/>
              </a:rPr>
              <a:t>Preferensi bergantung pada situasi</a:t>
            </a:r>
          </a:p>
        </p:txBody>
      </p:sp>
      <p:sp>
        <p:nvSpPr>
          <p:cNvPr id="5" name="">
            <a:extLst xmlns:a="http://schemas.openxmlformats.org/drawingml/2006/main">
              <a:ext uri="{FF2B5EF4-FFF2-40B4-BE49-F238E27FC236}">
                <a16:creationId xmlns:a16="http://schemas.microsoft.com/office/drawing/2014/main" id="{D8619548-B36F-43A2-AC72-0BE8A641D5CE}"/>
              </a:ext>
            </a:extLst>
          </p:cNvPr>
          <p:cNvSpPr>
            <a:spLocks xmlns:a="http://schemas.openxmlformats.org/drawingml/2006/main" noGrp="1"/>
          </p:cNvSpPr>
          <p:nvPr/>
        </p:nvSpPr>
        <p:spPr>
          <a:xfrm xmlns:a="http://schemas.openxmlformats.org/drawingml/2006/main">
            <a:off x="609600" y="3409950"/>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D6E2DE"/>
                </a:solidFill>
                <a:latin typeface="Bitstream Charter"/>
                <a:ea typeface="Bitstream Charter"/>
                <a:cs typeface="Bitstream Charter"/>
              </a:defRPr>
            </a:pPr>
            <a:r>
              <a:rPr sz="1875" b="0">
                <a:solidFill>
                  <a:srgbClr val="D6E2DE"/>
                </a:solidFill>
                <a:latin typeface="Bitstream Charter"/>
                <a:ea typeface="Bitstream Charter"/>
                <a:cs typeface="Bitstream Charter"/>
              </a:rPr>
              <a:t>Cara yang disukai dapat berubah sesuai tugas dan pengalaman.</a:t>
            </a:r>
          </a:p>
        </p:txBody>
      </p:sp>
      <p:sp>
        <p:nvSpPr>
          <p:cNvPr id="6" name="">
            <a:extLst xmlns:a="http://schemas.openxmlformats.org/drawingml/2006/main">
              <a:ext uri="{FF2B5EF4-FFF2-40B4-BE49-F238E27FC236}">
                <a16:creationId xmlns:a16="http://schemas.microsoft.com/office/drawing/2014/main" id="{7E11FDD9-00D5-425F-9FF9-382D86A9B97A}"/>
              </a:ext>
            </a:extLst>
          </p:cNvPr>
          <p:cNvSpPr>
            <a:spLocks xmlns:a="http://schemas.openxmlformats.org/drawingml/2006/main" noGrp="1"/>
          </p:cNvSpPr>
          <p:nvPr/>
        </p:nvSpPr>
        <p:spPr>
          <a:xfrm xmlns:a="http://schemas.openxmlformats.org/drawingml/2006/main">
            <a:off x="609600" y="399097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F5F2E9"/>
                </a:solidFill>
                <a:latin typeface="Bitstream Charter"/>
                <a:ea typeface="Bitstream Charter"/>
                <a:cs typeface="Bitstream Charter"/>
              </a:defRPr>
            </a:pPr>
            <a:r>
              <a:rPr sz="2100" b="1">
                <a:solidFill>
                  <a:srgbClr val="F5F2E9"/>
                </a:solidFill>
                <a:latin typeface="Bitstream Charter"/>
                <a:ea typeface="Bitstream Charter"/>
                <a:cs typeface="Bitstream Charter"/>
              </a:rPr>
              <a:t>Bukti belajar tetap menjadi acuan</a:t>
            </a:r>
          </a:p>
        </p:txBody>
      </p:sp>
      <p:sp>
        <p:nvSpPr>
          <p:cNvPr id="7" name="">
            <a:extLst xmlns:a="http://schemas.openxmlformats.org/drawingml/2006/main">
              <a:ext uri="{FF2B5EF4-FFF2-40B4-BE49-F238E27FC236}">
                <a16:creationId xmlns:a16="http://schemas.microsoft.com/office/drawing/2014/main" id="{154A9D42-4F51-4889-863B-A3D5027D951B}"/>
              </a:ext>
            </a:extLst>
          </p:cNvPr>
          <p:cNvSpPr>
            <a:spLocks xmlns:a="http://schemas.openxmlformats.org/drawingml/2006/main" noGrp="1"/>
          </p:cNvSpPr>
          <p:nvPr/>
        </p:nvSpPr>
        <p:spPr>
          <a:xfrm xmlns:a="http://schemas.openxmlformats.org/drawingml/2006/main">
            <a:off x="609600" y="4371975"/>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D6E2DE"/>
                </a:solidFill>
                <a:latin typeface="Bitstream Charter"/>
                <a:ea typeface="Bitstream Charter"/>
                <a:cs typeface="Bitstream Charter"/>
              </a:defRPr>
            </a:pPr>
            <a:r>
              <a:rPr sz="1875" b="0">
                <a:solidFill>
                  <a:srgbClr val="D6E2DE"/>
                </a:solidFill>
                <a:latin typeface="Bitstream Charter"/>
                <a:ea typeface="Bitstream Charter"/>
                <a:cs typeface="Bitstream Charter"/>
              </a:rPr>
              <a:t>Pencocokan pengajaran dengan label gaya belajar tetap belum memiliki bukti yang memadai.</a:t>
            </a:r>
          </a:p>
        </p:txBody>
      </p:sp>
      <p:sp>
        <p:nvSpPr>
          <p:cNvPr id="8" name="">
            <a:extLst xmlns:a="http://schemas.openxmlformats.org/drawingml/2006/main">
              <a:ext uri="{FF2B5EF4-FFF2-40B4-BE49-F238E27FC236}">
                <a16:creationId xmlns:a16="http://schemas.microsoft.com/office/drawing/2014/main" id="{14E88B0D-1F7E-4482-B762-954E7CB6649B}"/>
              </a:ext>
            </a:extLst>
          </p:cNvPr>
          <p:cNvSpPr>
            <a:spLocks xmlns:a="http://schemas.openxmlformats.org/drawingml/2006/main" noGrp="1"/>
          </p:cNvSpPr>
          <p:nvPr/>
        </p:nvSpPr>
        <p:spPr>
          <a:xfrm xmlns:a="http://schemas.openxmlformats.org/drawingml/2006/main">
            <a:off x="609600" y="4953000"/>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F5F2E9"/>
                </a:solidFill>
                <a:latin typeface="Bitstream Charter"/>
                <a:ea typeface="Bitstream Charter"/>
                <a:cs typeface="Bitstream Charter"/>
              </a:defRPr>
            </a:pPr>
            <a:r>
              <a:rPr sz="2100" b="1">
                <a:solidFill>
                  <a:srgbClr val="F5F2E9"/>
                </a:solidFill>
                <a:latin typeface="Bitstream Charter"/>
                <a:ea typeface="Bitstream Charter"/>
                <a:cs typeface="Bitstream Charter"/>
              </a:rPr>
              <a:t>Pilihan belajar tetap terbuka</a:t>
            </a:r>
          </a:p>
        </p:txBody>
      </p:sp>
      <p:sp>
        <p:nvSpPr>
          <p:cNvPr id="9" name="">
            <a:extLst xmlns:a="http://schemas.openxmlformats.org/drawingml/2006/main">
              <a:ext uri="{FF2B5EF4-FFF2-40B4-BE49-F238E27FC236}">
                <a16:creationId xmlns:a16="http://schemas.microsoft.com/office/drawing/2014/main" id="{9884147F-A257-4FB2-BCE4-021FE08F2494}"/>
              </a:ext>
            </a:extLst>
          </p:cNvPr>
          <p:cNvSpPr>
            <a:spLocks xmlns:a="http://schemas.openxmlformats.org/drawingml/2006/main" noGrp="1"/>
          </p:cNvSpPr>
          <p:nvPr/>
        </p:nvSpPr>
        <p:spPr>
          <a:xfrm xmlns:a="http://schemas.openxmlformats.org/drawingml/2006/main">
            <a:off x="609600" y="5334000"/>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D6E2DE"/>
                </a:solidFill>
                <a:latin typeface="Bitstream Charter"/>
                <a:ea typeface="Bitstream Charter"/>
                <a:cs typeface="Bitstream Charter"/>
              </a:defRPr>
            </a:pPr>
            <a:r>
              <a:rPr sz="1875" b="0">
                <a:solidFill>
                  <a:srgbClr val="D6E2DE"/>
                </a:solidFill>
                <a:latin typeface="Bitstream Charter"/>
                <a:ea typeface="Bitstream Charter"/>
                <a:cs typeface="Bitstream Charter"/>
              </a:rPr>
              <a:t>Guru menyediakan beberapa representasi sesuai konsep dan kebutuhan akses.</a:t>
            </a:r>
          </a:p>
        </p:txBody>
      </p:sp>
    </p:spTree>
    <p:extLst>
      <p:ext uri="{BB962C8B-B14F-4D97-AF65-F5344CB8AC3E}">
        <p14:creationId xmlns:p14="http://schemas.microsoft.com/office/powerpoint/2010/main" val="51636418"/>
      </p:ext>
    </p:extLst>
  </p:cSld>
</p:sld>
</file>

<file path=ppt/slides/slide13.xml><?xml version="1.0" encoding="utf-8"?>
<p:sld xmlns:p="http://schemas.openxmlformats.org/presentationml/2006/main">
  <p:cSld>
    <p:bg>
      <p:bgPr>
        <a:solidFill xmlns:a="http://schemas.openxmlformats.org/drawingml/2006/main">
          <a:srgbClr val="F5F2E9"/>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69791310-30F1-4325-9AAD-86B46B1796B8}"/>
              </a:ext>
            </a:extLst>
          </p:cNvPr>
          <p:cNvSpPr>
            <a:spLocks xmlns:a="http://schemas.openxmlformats.org/drawingml/2006/main" noGrp="1"/>
          </p:cNvSpPr>
          <p:nvPr/>
        </p:nvSpPr>
        <p:spPr>
          <a:xfrm xmlns:a="http://schemas.openxmlformats.org/drawingml/2006/main">
            <a:off x="609600" y="400050"/>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225" b="1">
                <a:solidFill>
                  <a:srgbClr val="17383D"/>
                </a:solidFill>
                <a:latin typeface="Bitstream Charter"/>
                <a:ea typeface="Bitstream Charter"/>
                <a:cs typeface="Bitstream Charter"/>
              </a:defRPr>
            </a:pPr>
            <a:r>
              <a:rPr sz="3225" b="1">
                <a:solidFill>
                  <a:srgbClr val="17383D"/>
                </a:solidFill>
                <a:latin typeface="Bitstream Charter"/>
                <a:ea typeface="Bitstream Charter"/>
                <a:cs typeface="Bitstream Charter"/>
              </a:rPr>
              <a:t>Cara mengenali preferensi belajar</a:t>
            </a:r>
          </a:p>
        </p:txBody>
      </p:sp>
      <p:sp>
        <p:nvSpPr>
          <p:cNvPr id="2" name="">
            <a:extLst xmlns:a="http://schemas.openxmlformats.org/drawingml/2006/main">
              <a:ext uri="{FF2B5EF4-FFF2-40B4-BE49-F238E27FC236}">
                <a16:creationId xmlns:a16="http://schemas.microsoft.com/office/drawing/2014/main" id="{A7F85BAA-9551-49AD-86FD-58CE2CC03639}"/>
              </a:ext>
            </a:extLst>
          </p:cNvPr>
          <p:cNvSpPr>
            <a:spLocks xmlns:a="http://schemas.openxmlformats.org/drawingml/2006/main" noGrp="1"/>
          </p:cNvSpPr>
          <p:nvPr/>
        </p:nvSpPr>
        <p:spPr>
          <a:xfrm xmlns:a="http://schemas.openxmlformats.org/drawingml/2006/main">
            <a:off x="11049000" y="6457950"/>
            <a:ext cx="533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125" b="0">
                <a:solidFill>
                  <a:srgbClr val="50666A"/>
                </a:solidFill>
                <a:latin typeface="Bitstream Charter"/>
                <a:ea typeface="Bitstream Charter"/>
                <a:cs typeface="Bitstream Charter"/>
              </a:defRPr>
            </a:pPr>
            <a:r>
              <a:rPr sz="1125" b="0">
                <a:solidFill>
                  <a:srgbClr val="50666A"/>
                </a:solidFill>
                <a:latin typeface="Bitstream Charter"/>
                <a:ea typeface="Bitstream Charter"/>
                <a:cs typeface="Bitstream Charter"/>
              </a:rPr>
              <a:t>13</a:t>
            </a:r>
          </a:p>
        </p:txBody>
      </p:sp>
      <p:graphicFrame>
        <p:nvGraphicFramePr>
          <p:cNvPr id="7" name=""/>
          <p:cNvGraphicFramePr/>
          <p:nvPr/>
        </p:nvGraphicFramePr>
        <p:xfrm>
          <a:off xmlns:a="http://schemas.openxmlformats.org/drawingml/2006/main" x="609600" y="1657350"/>
          <a:ext xmlns:a="http://schemas.openxmlformats.org/drawingml/2006/main" cx="10972800" cy="4000500"/>
        </p:xfrm>
        <a:graphic xmlns:a="http://schemas.openxmlformats.org/drawingml/2006/main">
          <a:graphicData uri="http://schemas.openxmlformats.org/drawingml/2006/table">
            <a:tbl>
              <a:tblPr/>
              <a:tblGrid>
                <a:gridCol w="2952750"/>
                <a:gridCol w="4495800"/>
                <a:gridCol w="3524250"/>
              </a:tblGrid>
              <a:tr h="800100">
                <a:tc>
                  <a:txBody>
                    <a:bodyPr lIns="133350" tIns="95250" rIns="133350" bIns="76200">
                      <a:noAutofit/>
                    </a:bodyPr>
                    <a:lstStyle/>
                    <a:p>
                      <a:r>
                        <a:rPr sz="1800" b="1">
                          <a:solidFill>
                            <a:srgbClr val="F5F2E9"/>
                          </a:solidFill>
                          <a:latin typeface="Bitstream Charter"/>
                          <a:ea typeface="Bitstream Charter"/>
                          <a:cs typeface="Bitstream Charter"/>
                        </a:rPr>
                        <a:t>Pilihan pengalaman</a:t>
                      </a:r>
                    </a:p>
                  </a:txBody>
                  <a:tcPr marL="91440" marR="91440" marT="45720" marB="45720" anchor="ctr">
                    <a:solidFill>
                      <a:srgbClr val="113D41"/>
                    </a:solidFill>
                  </a:tcPr>
                </a:tc>
                <a:tc>
                  <a:txBody>
                    <a:bodyPr lIns="133350" tIns="95250" rIns="133350" bIns="76200">
                      <a:noAutofit/>
                    </a:bodyPr>
                    <a:lstStyle/>
                    <a:p>
                      <a:r>
                        <a:rPr sz="1800" b="1">
                          <a:solidFill>
                            <a:srgbClr val="F5F2E9"/>
                          </a:solidFill>
                          <a:latin typeface="Bitstream Charter"/>
                          <a:ea typeface="Bitstream Charter"/>
                          <a:cs typeface="Bitstream Charter"/>
                        </a:rPr>
                        <a:t>Contoh kegiatan Geografi</a:t>
                      </a:r>
                    </a:p>
                  </a:txBody>
                  <a:tcPr marL="91440" marR="91440" marT="45720" marB="45720" anchor="ctr">
                    <a:solidFill>
                      <a:srgbClr val="113D41"/>
                    </a:solidFill>
                  </a:tcPr>
                </a:tc>
                <a:tc>
                  <a:txBody>
                    <a:bodyPr lIns="133350" tIns="95250" rIns="133350" bIns="76200">
                      <a:noAutofit/>
                    </a:bodyPr>
                    <a:lstStyle/>
                    <a:p>
                      <a:r>
                        <a:rPr sz="1800" b="1">
                          <a:solidFill>
                            <a:srgbClr val="F5F2E9"/>
                          </a:solidFill>
                          <a:latin typeface="Bitstream Charter"/>
                          <a:ea typeface="Bitstream Charter"/>
                          <a:cs typeface="Bitstream Charter"/>
                        </a:rPr>
                        <a:t>Bukti yang diperiksa</a:t>
                      </a:r>
                    </a:p>
                  </a:txBody>
                  <a:tcPr marL="91440" marR="91440" marT="45720" marB="45720" anchor="ctr">
                    <a:solidFill>
                      <a:srgbClr val="113D41"/>
                    </a:solidFill>
                  </a:tcPr>
                </a:tc>
              </a:tr>
              <a:tr h="800100">
                <a:tc>
                  <a:txBody>
                    <a:bodyPr lIns="133350" tIns="95250" rIns="133350" bIns="76200">
                      <a:noAutofit/>
                    </a:bodyPr>
                    <a:lstStyle/>
                    <a:p>
                      <a:r>
                        <a:rPr sz="1800" b="0">
                          <a:solidFill>
                            <a:srgbClr val="17383D"/>
                          </a:solidFill>
                          <a:latin typeface="Bitstream Charter"/>
                          <a:ea typeface="Bitstream Charter"/>
                          <a:cs typeface="Bitstream Charter"/>
                        </a:rPr>
                        <a:t>Visual</a:t>
                      </a:r>
                    </a:p>
                  </a:txBody>
                  <a:tcPr marL="91440" marR="91440" marT="45720" marB="45720" anchor="ctr">
                    <a:solidFill>
                      <a:srgbClr val="FFFFFF"/>
                    </a:solidFill>
                  </a:tcPr>
                </a:tc>
                <a:tc>
                  <a:txBody>
                    <a:bodyPr lIns="133350" tIns="95250" rIns="133350" bIns="76200">
                      <a:noAutofit/>
                    </a:bodyPr>
                    <a:lstStyle/>
                    <a:p>
                      <a:r>
                        <a:rPr sz="1800" b="0">
                          <a:solidFill>
                            <a:srgbClr val="17383D"/>
                          </a:solidFill>
                          <a:latin typeface="Bitstream Charter"/>
                          <a:ea typeface="Bitstream Charter"/>
                          <a:cs typeface="Bitstream Charter"/>
                        </a:rPr>
                        <a:t>Mengamati peta dan foto bentang alam</a:t>
                      </a:r>
                    </a:p>
                  </a:txBody>
                  <a:tcPr marL="91440" marR="91440" marT="45720" marB="45720" anchor="ctr">
                    <a:solidFill>
                      <a:srgbClr val="FFFFFF"/>
                    </a:solidFill>
                  </a:tcPr>
                </a:tc>
                <a:tc>
                  <a:txBody>
                    <a:bodyPr lIns="133350" tIns="95250" rIns="133350" bIns="76200">
                      <a:noAutofit/>
                    </a:bodyPr>
                    <a:lstStyle/>
                    <a:p>
                      <a:r>
                        <a:rPr sz="1800" b="0">
                          <a:solidFill>
                            <a:srgbClr val="17383D"/>
                          </a:solidFill>
                          <a:latin typeface="Bitstream Charter"/>
                          <a:ea typeface="Bitstream Charter"/>
                          <a:cs typeface="Bitstream Charter"/>
                        </a:rPr>
                        <a:t>Mampu menjelaskan simbol dan pola</a:t>
                      </a:r>
                    </a:p>
                  </a:txBody>
                  <a:tcPr marL="91440" marR="91440" marT="45720" marB="45720" anchor="ctr">
                    <a:solidFill>
                      <a:srgbClr val="FFFFFF"/>
                    </a:solidFill>
                  </a:tcPr>
                </a:tc>
              </a:tr>
              <a:tr h="800100">
                <a:tc>
                  <a:txBody>
                    <a:bodyPr lIns="133350" tIns="95250" rIns="133350" bIns="76200">
                      <a:noAutofit/>
                    </a:bodyPr>
                    <a:lstStyle/>
                    <a:p>
                      <a:r>
                        <a:rPr sz="1800" b="0">
                          <a:solidFill>
                            <a:srgbClr val="17383D"/>
                          </a:solidFill>
                          <a:latin typeface="Bitstream Charter"/>
                          <a:ea typeface="Bitstream Charter"/>
                          <a:cs typeface="Bitstream Charter"/>
                        </a:rPr>
                        <a:t>Mendengar / berdiskusi</a:t>
                      </a:r>
                    </a:p>
                  </a:txBody>
                  <a:tcPr marL="91440" marR="91440" marT="45720" marB="45720" anchor="ctr">
                    <a:solidFill>
                      <a:srgbClr val="E8EDE5"/>
                    </a:solidFill>
                  </a:tcPr>
                </a:tc>
                <a:tc>
                  <a:txBody>
                    <a:bodyPr lIns="133350" tIns="95250" rIns="133350" bIns="76200">
                      <a:noAutofit/>
                    </a:bodyPr>
                    <a:lstStyle/>
                    <a:p>
                      <a:r>
                        <a:rPr sz="1800" b="0">
                          <a:solidFill>
                            <a:srgbClr val="17383D"/>
                          </a:solidFill>
                          <a:latin typeface="Bitstream Charter"/>
                          <a:ea typeface="Bitstream Charter"/>
                          <a:cs typeface="Bitstream Charter"/>
                        </a:rPr>
                        <a:t>Menceritakan proses terbentuknya hujan</a:t>
                      </a:r>
                    </a:p>
                  </a:txBody>
                  <a:tcPr marL="91440" marR="91440" marT="45720" marB="45720" anchor="ctr">
                    <a:solidFill>
                      <a:srgbClr val="E8EDE5"/>
                    </a:solidFill>
                  </a:tcPr>
                </a:tc>
                <a:tc>
                  <a:txBody>
                    <a:bodyPr lIns="133350" tIns="95250" rIns="133350" bIns="76200">
                      <a:noAutofit/>
                    </a:bodyPr>
                    <a:lstStyle/>
                    <a:p>
                      <a:r>
                        <a:rPr sz="1800" b="0">
                          <a:solidFill>
                            <a:srgbClr val="17383D"/>
                          </a:solidFill>
                          <a:latin typeface="Bitstream Charter"/>
                          <a:ea typeface="Bitstream Charter"/>
                          <a:cs typeface="Bitstream Charter"/>
                        </a:rPr>
                        <a:t>Urutan dan alasan tetap tepat</a:t>
                      </a:r>
                    </a:p>
                  </a:txBody>
                  <a:tcPr marL="91440" marR="91440" marT="45720" marB="45720" anchor="ctr">
                    <a:solidFill>
                      <a:srgbClr val="E8EDE5"/>
                    </a:solidFill>
                  </a:tcPr>
                </a:tc>
              </a:tr>
              <a:tr h="800100">
                <a:tc>
                  <a:txBody>
                    <a:bodyPr lIns="133350" tIns="95250" rIns="133350" bIns="76200">
                      <a:noAutofit/>
                    </a:bodyPr>
                    <a:lstStyle/>
                    <a:p>
                      <a:r>
                        <a:rPr sz="1800" b="0">
                          <a:solidFill>
                            <a:srgbClr val="17383D"/>
                          </a:solidFill>
                          <a:latin typeface="Bitstream Charter"/>
                          <a:ea typeface="Bitstream Charter"/>
                          <a:cs typeface="Bitstream Charter"/>
                        </a:rPr>
                        <a:t>Membaca / menulis</a:t>
                      </a:r>
                    </a:p>
                  </a:txBody>
                  <a:tcPr marL="91440" marR="91440" marT="45720" marB="45720" anchor="ctr">
                    <a:solidFill>
                      <a:srgbClr val="FFFFFF"/>
                    </a:solidFill>
                  </a:tcPr>
                </a:tc>
                <a:tc>
                  <a:txBody>
                    <a:bodyPr lIns="133350" tIns="95250" rIns="133350" bIns="76200">
                      <a:noAutofit/>
                    </a:bodyPr>
                    <a:lstStyle/>
                    <a:p>
                      <a:r>
                        <a:rPr sz="1800" b="0">
                          <a:solidFill>
                            <a:srgbClr val="17383D"/>
                          </a:solidFill>
                          <a:latin typeface="Bitstream Charter"/>
                          <a:ea typeface="Bitstream Charter"/>
                          <a:cs typeface="Bitstream Charter"/>
                        </a:rPr>
                        <a:t>Membaca data dan menyusun ringkasan</a:t>
                      </a:r>
                    </a:p>
                  </a:txBody>
                  <a:tcPr marL="91440" marR="91440" marT="45720" marB="45720" anchor="ctr">
                    <a:solidFill>
                      <a:srgbClr val="FFFFFF"/>
                    </a:solidFill>
                  </a:tcPr>
                </a:tc>
                <a:tc>
                  <a:txBody>
                    <a:bodyPr lIns="133350" tIns="95250" rIns="133350" bIns="76200">
                      <a:noAutofit/>
                    </a:bodyPr>
                    <a:lstStyle/>
                    <a:p>
                      <a:r>
                        <a:rPr sz="1800" b="0">
                          <a:solidFill>
                            <a:srgbClr val="17383D"/>
                          </a:solidFill>
                          <a:latin typeface="Bitstream Charter"/>
                          <a:ea typeface="Bitstream Charter"/>
                          <a:cs typeface="Bitstream Charter"/>
                        </a:rPr>
                        <a:t>Gagasan sesuai bukti</a:t>
                      </a:r>
                    </a:p>
                  </a:txBody>
                  <a:tcPr marL="91440" marR="91440" marT="45720" marB="45720" anchor="ctr">
                    <a:solidFill>
                      <a:srgbClr val="FFFFFF"/>
                    </a:solidFill>
                  </a:tcPr>
                </a:tc>
              </a:tr>
              <a:tr h="800100">
                <a:tc>
                  <a:txBody>
                    <a:bodyPr lIns="133350" tIns="95250" rIns="133350" bIns="76200">
                      <a:noAutofit/>
                    </a:bodyPr>
                    <a:lstStyle/>
                    <a:p>
                      <a:r>
                        <a:rPr sz="1800" b="0">
                          <a:solidFill>
                            <a:srgbClr val="17383D"/>
                          </a:solidFill>
                          <a:latin typeface="Bitstream Charter"/>
                          <a:ea typeface="Bitstream Charter"/>
                          <a:cs typeface="Bitstream Charter"/>
                        </a:rPr>
                        <a:t>Praktik / gerak</a:t>
                      </a:r>
                    </a:p>
                  </a:txBody>
                  <a:tcPr marL="91440" marR="91440" marT="45720" marB="45720" anchor="ctr">
                    <a:solidFill>
                      <a:srgbClr val="E8EDE5"/>
                    </a:solidFill>
                  </a:tcPr>
                </a:tc>
                <a:tc>
                  <a:txBody>
                    <a:bodyPr lIns="133350" tIns="95250" rIns="133350" bIns="76200">
                      <a:noAutofit/>
                    </a:bodyPr>
                    <a:lstStyle/>
                    <a:p>
                      <a:r>
                        <a:rPr sz="1800" b="0">
                          <a:solidFill>
                            <a:srgbClr val="17383D"/>
                          </a:solidFill>
                          <a:latin typeface="Bitstream Charter"/>
                          <a:ea typeface="Bitstream Charter"/>
                          <a:cs typeface="Bitstream Charter"/>
                        </a:rPr>
                        <a:t>Membuat model relief atau survei sekolah</a:t>
                      </a:r>
                    </a:p>
                  </a:txBody>
                  <a:tcPr marL="91440" marR="91440" marT="45720" marB="45720" anchor="ctr">
                    <a:solidFill>
                      <a:srgbClr val="E8EDE5"/>
                    </a:solidFill>
                  </a:tcPr>
                </a:tc>
                <a:tc>
                  <a:txBody>
                    <a:bodyPr lIns="133350" tIns="95250" rIns="133350" bIns="76200">
                      <a:noAutofit/>
                    </a:bodyPr>
                    <a:lstStyle/>
                    <a:p>
                      <a:r>
                        <a:rPr sz="1800" b="0">
                          <a:solidFill>
                            <a:srgbClr val="17383D"/>
                          </a:solidFill>
                          <a:latin typeface="Bitstream Charter"/>
                          <a:ea typeface="Bitstream Charter"/>
                          <a:cs typeface="Bitstream Charter"/>
                        </a:rPr>
                        <a:t>Konsep dapat dijelaskan kembali</a:t>
                      </a:r>
                    </a:p>
                  </a:txBody>
                  <a:tcPr marL="91440" marR="91440" marT="45720" marB="45720" anchor="ctr">
                    <a:solidFill>
                      <a:srgbClr val="E8EDE5"/>
                    </a:solidFill>
                  </a:tcPr>
                </a:tc>
              </a:tr>
            </a:tbl>
          </a:graphicData>
        </a:graphic>
      </p:graphicFrame>
      <p:sp>
        <p:nvSpPr>
          <p:cNvPr id="4" name="">
            <a:extLst xmlns:a="http://schemas.openxmlformats.org/drawingml/2006/main">
              <a:ext uri="{FF2B5EF4-FFF2-40B4-BE49-F238E27FC236}">
                <a16:creationId xmlns:a16="http://schemas.microsoft.com/office/drawing/2014/main" id="{DE3CF0AD-55FB-4769-9261-7EAEA1D7D89A}"/>
              </a:ext>
            </a:extLst>
          </p:cNvPr>
          <p:cNvSpPr>
            <a:spLocks xmlns:a="http://schemas.openxmlformats.org/drawingml/2006/main" noGrp="1"/>
          </p:cNvSpPr>
          <p:nvPr/>
        </p:nvSpPr>
        <p:spPr>
          <a:xfrm xmlns:a="http://schemas.openxmlformats.org/drawingml/2006/main">
            <a:off x="609600" y="5915025"/>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1">
                <a:solidFill>
                  <a:srgbClr val="B95132"/>
                </a:solidFill>
                <a:latin typeface="Bitstream Charter"/>
                <a:ea typeface="Bitstream Charter"/>
                <a:cs typeface="Bitstream Charter"/>
              </a:defRPr>
            </a:pPr>
            <a:r>
              <a:rPr sz="2025" b="1">
                <a:solidFill>
                  <a:srgbClr val="B95132"/>
                </a:solidFill>
                <a:latin typeface="Bitstream Charter"/>
                <a:ea typeface="Bitstream Charter"/>
                <a:cs typeface="Bitstream Charter"/>
              </a:rPr>
              <a:t>Tanyakan pilihan, lalu bandingkan pemahaman pada tugas yang setara.</a:t>
            </a:r>
          </a:p>
        </p:txBody>
      </p:sp>
    </p:spTree>
    <p:extLst>
      <p:ext uri="{BB962C8B-B14F-4D97-AF65-F5344CB8AC3E}">
        <p14:creationId xmlns:p14="http://schemas.microsoft.com/office/powerpoint/2010/main" val="874969485"/>
      </p:ext>
    </p:extLst>
  </p:cSld>
</p:sld>
</file>

<file path=ppt/slides/slide14.xml><?xml version="1.0" encoding="utf-8"?>
<p:sld xmlns:p="http://schemas.openxmlformats.org/presentationml/2006/main">
  <p:cSld>
    <p:bg>
      <p:bgPr>
        <a:solidFill xmlns:a="http://schemas.openxmlformats.org/drawingml/2006/main">
          <a:srgbClr val="F5F2E9"/>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A0922AE1-DFBF-4EEF-B3E6-B7011A819E91}"/>
              </a:ext>
            </a:extLst>
          </p:cNvPr>
          <p:cNvSpPr>
            <a:spLocks xmlns:a="http://schemas.openxmlformats.org/drawingml/2006/main" noGrp="1"/>
          </p:cNvSpPr>
          <p:nvPr/>
        </p:nvSpPr>
        <p:spPr>
          <a:xfrm xmlns:a="http://schemas.openxmlformats.org/drawingml/2006/main">
            <a:off x="609600" y="400050"/>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225" b="1">
                <a:solidFill>
                  <a:srgbClr val="17383D"/>
                </a:solidFill>
                <a:latin typeface="Bitstream Charter"/>
                <a:ea typeface="Bitstream Charter"/>
                <a:cs typeface="Bitstream Charter"/>
              </a:defRPr>
            </a:pPr>
            <a:r>
              <a:rPr sz="3225" b="1">
                <a:solidFill>
                  <a:srgbClr val="17383D"/>
                </a:solidFill>
                <a:latin typeface="Bitstream Charter"/>
                <a:ea typeface="Bitstream Charter"/>
                <a:cs typeface="Bitstream Charter"/>
              </a:rPr>
              <a:t>Satu konsep melalui beberapa pengalaman</a:t>
            </a:r>
          </a:p>
        </p:txBody>
      </p:sp>
      <p:sp>
        <p:nvSpPr>
          <p:cNvPr id="2" name="">
            <a:extLst xmlns:a="http://schemas.openxmlformats.org/drawingml/2006/main">
              <a:ext uri="{FF2B5EF4-FFF2-40B4-BE49-F238E27FC236}">
                <a16:creationId xmlns:a16="http://schemas.microsoft.com/office/drawing/2014/main" id="{08BD11E9-43ED-488F-88A8-9E3C43A0440B}"/>
              </a:ext>
            </a:extLst>
          </p:cNvPr>
          <p:cNvSpPr>
            <a:spLocks xmlns:a="http://schemas.openxmlformats.org/drawingml/2006/main" noGrp="1"/>
          </p:cNvSpPr>
          <p:nvPr/>
        </p:nvSpPr>
        <p:spPr>
          <a:xfrm xmlns:a="http://schemas.openxmlformats.org/drawingml/2006/main">
            <a:off x="11049000" y="6457950"/>
            <a:ext cx="533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125" b="0">
                <a:solidFill>
                  <a:srgbClr val="50666A"/>
                </a:solidFill>
                <a:latin typeface="Bitstream Charter"/>
                <a:ea typeface="Bitstream Charter"/>
                <a:cs typeface="Bitstream Charter"/>
              </a:defRPr>
            </a:pPr>
            <a:r>
              <a:rPr sz="1125" b="0">
                <a:solidFill>
                  <a:srgbClr val="50666A"/>
                </a:solidFill>
                <a:latin typeface="Bitstream Charter"/>
                <a:ea typeface="Bitstream Charter"/>
                <a:cs typeface="Bitstream Charter"/>
              </a:rPr>
              <a:t>14</a:t>
            </a:r>
          </a:p>
        </p:txBody>
      </p:sp>
      <p:sp>
        <p:nvSpPr>
          <p:cNvPr id="3" name="">
            <a:extLst xmlns:a="http://schemas.openxmlformats.org/drawingml/2006/main">
              <a:ext uri="{FF2B5EF4-FFF2-40B4-BE49-F238E27FC236}">
                <a16:creationId xmlns:a16="http://schemas.microsoft.com/office/drawing/2014/main" id="{41F04EF1-F4D4-43D3-966C-7BF0EC998ECB}"/>
              </a:ext>
            </a:extLst>
          </p:cNvPr>
          <p:cNvSpPr>
            <a:spLocks xmlns:a="http://schemas.openxmlformats.org/drawingml/2006/main" noGrp="1"/>
          </p:cNvSpPr>
          <p:nvPr/>
        </p:nvSpPr>
        <p:spPr>
          <a:xfrm xmlns:a="http://schemas.openxmlformats.org/drawingml/2006/main">
            <a:off x="609600" y="1657350"/>
            <a:ext cx="50196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17383D"/>
                </a:solidFill>
                <a:latin typeface="Bitstream Charter"/>
                <a:ea typeface="Bitstream Charter"/>
                <a:cs typeface="Bitstream Charter"/>
              </a:defRPr>
            </a:pPr>
            <a:r>
              <a:rPr sz="2100" b="1">
                <a:solidFill>
                  <a:srgbClr val="17383D"/>
                </a:solidFill>
                <a:latin typeface="Bitstream Charter"/>
                <a:ea typeface="Bitstream Charter"/>
                <a:cs typeface="Bitstream Charter"/>
              </a:rPr>
              <a:t>Contoh konsep: relief dan kontur</a:t>
            </a:r>
          </a:p>
        </p:txBody>
      </p:sp>
      <p:sp>
        <p:nvSpPr>
          <p:cNvPr id="4" name="">
            <a:extLst xmlns:a="http://schemas.openxmlformats.org/drawingml/2006/main">
              <a:ext uri="{FF2B5EF4-FFF2-40B4-BE49-F238E27FC236}">
                <a16:creationId xmlns:a16="http://schemas.microsoft.com/office/drawing/2014/main" id="{E7A7DD52-CFB2-4CEE-B02D-68C7FD7F4565}"/>
              </a:ext>
            </a:extLst>
          </p:cNvPr>
          <p:cNvSpPr>
            <a:spLocks xmlns:a="http://schemas.openxmlformats.org/drawingml/2006/main" noGrp="1"/>
          </p:cNvSpPr>
          <p:nvPr/>
        </p:nvSpPr>
        <p:spPr>
          <a:xfrm xmlns:a="http://schemas.openxmlformats.org/drawingml/2006/main">
            <a:off x="609600" y="2038350"/>
            <a:ext cx="50196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50666A"/>
                </a:solidFill>
                <a:latin typeface="Bitstream Charter"/>
                <a:ea typeface="Bitstream Charter"/>
                <a:cs typeface="Bitstream Charter"/>
              </a:defRPr>
            </a:pPr>
            <a:r>
              <a:rPr sz="1875" b="0">
                <a:solidFill>
                  <a:srgbClr val="50666A"/>
                </a:solidFill>
                <a:latin typeface="Bitstream Charter"/>
                <a:ea typeface="Bitstream Charter"/>
                <a:cs typeface="Bitstream Charter"/>
              </a:rPr>
              <a:t>Guru menghubungkan bentuk bukit dengan representasinya pada peta.</a:t>
            </a:r>
          </a:p>
        </p:txBody>
      </p:sp>
      <p:sp>
        <p:nvSpPr>
          <p:cNvPr id="5" name="">
            <a:extLst xmlns:a="http://schemas.openxmlformats.org/drawingml/2006/main">
              <a:ext uri="{FF2B5EF4-FFF2-40B4-BE49-F238E27FC236}">
                <a16:creationId xmlns:a16="http://schemas.microsoft.com/office/drawing/2014/main" id="{8713C59E-66AE-47EB-B04F-68F86FB9F560}"/>
              </a:ext>
            </a:extLst>
          </p:cNvPr>
          <p:cNvSpPr>
            <a:spLocks xmlns:a="http://schemas.openxmlformats.org/drawingml/2006/main" noGrp="1"/>
          </p:cNvSpPr>
          <p:nvPr/>
        </p:nvSpPr>
        <p:spPr>
          <a:xfrm xmlns:a="http://schemas.openxmlformats.org/drawingml/2006/main">
            <a:off x="609600" y="3067050"/>
            <a:ext cx="50196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17383D"/>
                </a:solidFill>
                <a:latin typeface="Bitstream Charter"/>
                <a:ea typeface="Bitstream Charter"/>
                <a:cs typeface="Bitstream Charter"/>
              </a:defRPr>
            </a:pPr>
            <a:r>
              <a:rPr sz="2100" b="1">
                <a:solidFill>
                  <a:srgbClr val="17383D"/>
                </a:solidFill>
                <a:latin typeface="Bitstream Charter"/>
                <a:ea typeface="Bitstream Charter"/>
                <a:cs typeface="Bitstream Charter"/>
              </a:rPr>
              <a:t>Visual dan verbal</a:t>
            </a:r>
          </a:p>
        </p:txBody>
      </p:sp>
      <p:sp>
        <p:nvSpPr>
          <p:cNvPr id="6" name="">
            <a:extLst xmlns:a="http://schemas.openxmlformats.org/drawingml/2006/main">
              <a:ext uri="{FF2B5EF4-FFF2-40B4-BE49-F238E27FC236}">
                <a16:creationId xmlns:a16="http://schemas.microsoft.com/office/drawing/2014/main" id="{BCD00105-8980-485F-970C-DE3868E565A0}"/>
              </a:ext>
            </a:extLst>
          </p:cNvPr>
          <p:cNvSpPr>
            <a:spLocks xmlns:a="http://schemas.openxmlformats.org/drawingml/2006/main" noGrp="1"/>
          </p:cNvSpPr>
          <p:nvPr/>
        </p:nvSpPr>
        <p:spPr>
          <a:xfrm xmlns:a="http://schemas.openxmlformats.org/drawingml/2006/main">
            <a:off x="609600" y="3448050"/>
            <a:ext cx="50196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50666A"/>
                </a:solidFill>
                <a:latin typeface="Bitstream Charter"/>
                <a:ea typeface="Bitstream Charter"/>
                <a:cs typeface="Bitstream Charter"/>
              </a:defRPr>
            </a:pPr>
            <a:r>
              <a:rPr sz="1875" b="0">
                <a:solidFill>
                  <a:srgbClr val="50666A"/>
                </a:solidFill>
                <a:latin typeface="Bitstream Charter"/>
                <a:ea typeface="Bitstream Charter"/>
                <a:cs typeface="Bitstream Charter"/>
              </a:rPr>
              <a:t>Amati peta, lalu jelaskan hubungan jarak garis kontur dan kemiringan.</a:t>
            </a:r>
          </a:p>
        </p:txBody>
      </p:sp>
      <p:sp>
        <p:nvSpPr>
          <p:cNvPr id="7" name="">
            <a:extLst xmlns:a="http://schemas.openxmlformats.org/drawingml/2006/main">
              <a:ext uri="{FF2B5EF4-FFF2-40B4-BE49-F238E27FC236}">
                <a16:creationId xmlns:a16="http://schemas.microsoft.com/office/drawing/2014/main" id="{54EF89FB-DB53-49AB-AC1A-352CB4B703A1}"/>
              </a:ext>
            </a:extLst>
          </p:cNvPr>
          <p:cNvSpPr>
            <a:spLocks xmlns:a="http://schemas.openxmlformats.org/drawingml/2006/main" noGrp="1"/>
          </p:cNvSpPr>
          <p:nvPr/>
        </p:nvSpPr>
        <p:spPr>
          <a:xfrm xmlns:a="http://schemas.openxmlformats.org/drawingml/2006/main">
            <a:off x="609600" y="4476750"/>
            <a:ext cx="50196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17383D"/>
                </a:solidFill>
                <a:latin typeface="Bitstream Charter"/>
                <a:ea typeface="Bitstream Charter"/>
                <a:cs typeface="Bitstream Charter"/>
              </a:defRPr>
            </a:pPr>
            <a:r>
              <a:rPr sz="2100" b="1">
                <a:solidFill>
                  <a:srgbClr val="17383D"/>
                </a:solidFill>
                <a:latin typeface="Bitstream Charter"/>
                <a:ea typeface="Bitstream Charter"/>
                <a:cs typeface="Bitstream Charter"/>
              </a:rPr>
              <a:t>Model dan penjelasan siswa</a:t>
            </a:r>
          </a:p>
        </p:txBody>
      </p:sp>
      <p:sp>
        <p:nvSpPr>
          <p:cNvPr id="8" name="">
            <a:extLst xmlns:a="http://schemas.openxmlformats.org/drawingml/2006/main">
              <a:ext uri="{FF2B5EF4-FFF2-40B4-BE49-F238E27FC236}">
                <a16:creationId xmlns:a16="http://schemas.microsoft.com/office/drawing/2014/main" id="{4F3CF600-C1BA-4F16-B5D7-58BCF7512E7C}"/>
              </a:ext>
            </a:extLst>
          </p:cNvPr>
          <p:cNvSpPr>
            <a:spLocks xmlns:a="http://schemas.openxmlformats.org/drawingml/2006/main" noGrp="1"/>
          </p:cNvSpPr>
          <p:nvPr/>
        </p:nvSpPr>
        <p:spPr>
          <a:xfrm xmlns:a="http://schemas.openxmlformats.org/drawingml/2006/main">
            <a:off x="609600" y="4857750"/>
            <a:ext cx="50196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50666A"/>
                </a:solidFill>
                <a:latin typeface="Bitstream Charter"/>
                <a:ea typeface="Bitstream Charter"/>
                <a:cs typeface="Bitstream Charter"/>
              </a:defRPr>
            </a:pPr>
            <a:r>
              <a:rPr sz="1875" b="0">
                <a:solidFill>
                  <a:srgbClr val="50666A"/>
                </a:solidFill>
                <a:latin typeface="Bitstream Charter"/>
                <a:ea typeface="Bitstream Charter"/>
                <a:cs typeface="Bitstream Charter"/>
              </a:rPr>
              <a:t>Gunakan model berlapis. Minta siswa menjelaskan kembali hubungan model dengan peta.</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57eccdc0765445d8"/>
          <a:stretch xmlns:a="http://schemas.openxmlformats.org/drawingml/2006/main"/>
        </p:blipFill>
        <p:spPr>
          <a:xfrm xmlns:a="http://schemas.openxmlformats.org/drawingml/2006/main">
            <a:off x="6210300" y="1755775"/>
            <a:ext cx="5362575" cy="357505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AD55DF36-3584-466E-AA6C-97B74916FA21}"/>
              </a:ext>
            </a:extLst>
          </p:cNvPr>
          <p:cNvSpPr>
            <a:spLocks xmlns:a="http://schemas.openxmlformats.org/drawingml/2006/main" noGrp="1"/>
          </p:cNvSpPr>
          <p:nvPr/>
        </p:nvSpPr>
        <p:spPr>
          <a:xfrm xmlns:a="http://schemas.openxmlformats.org/drawingml/2006/main">
            <a:off x="609600" y="5905500"/>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1">
                <a:solidFill>
                  <a:srgbClr val="B95132"/>
                </a:solidFill>
                <a:latin typeface="Bitstream Charter"/>
                <a:ea typeface="Bitstream Charter"/>
                <a:cs typeface="Bitstream Charter"/>
              </a:defRPr>
            </a:pPr>
            <a:r>
              <a:rPr sz="2025" b="1">
                <a:solidFill>
                  <a:srgbClr val="B95132"/>
                </a:solidFill>
                <a:latin typeface="Bitstream Charter"/>
                <a:ea typeface="Bitstream Charter"/>
                <a:cs typeface="Bitstream Charter"/>
              </a:rPr>
              <a:t>Setiap pengalaman mendukung tujuan yang sama: memahami relief.</a:t>
            </a:r>
          </a:p>
        </p:txBody>
      </p:sp>
    </p:spTree>
    <p:extLst>
      <p:ext uri="{BB962C8B-B14F-4D97-AF65-F5344CB8AC3E}">
        <p14:creationId xmlns:p14="http://schemas.microsoft.com/office/powerpoint/2010/main" val="1350794702"/>
      </p:ext>
    </p:extLst>
  </p:cSld>
</p:sld>
</file>

<file path=ppt/slides/slide15.xml><?xml version="1.0" encoding="utf-8"?>
<p:sld xmlns:p="http://schemas.openxmlformats.org/presentationml/2006/main">
  <p:cSld>
    <p:bg>
      <p:bgPr>
        <a:solidFill xmlns:a="http://schemas.openxmlformats.org/drawingml/2006/main">
          <a:srgbClr val="113D41"/>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64C7070F-4C92-4E46-8AF2-9AED8C53CA62}"/>
              </a:ext>
            </a:extLst>
          </p:cNvPr>
          <p:cNvSpPr>
            <a:spLocks xmlns:a="http://schemas.openxmlformats.org/drawingml/2006/main" noGrp="1"/>
          </p:cNvSpPr>
          <p:nvPr/>
        </p:nvSpPr>
        <p:spPr>
          <a:xfrm xmlns:a="http://schemas.openxmlformats.org/drawingml/2006/main">
            <a:off x="609600" y="400050"/>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225" b="1">
                <a:solidFill>
                  <a:srgbClr val="F5F2E9"/>
                </a:solidFill>
                <a:latin typeface="Bitstream Charter"/>
                <a:ea typeface="Bitstream Charter"/>
                <a:cs typeface="Bitstream Charter"/>
              </a:defRPr>
            </a:pPr>
            <a:r>
              <a:rPr sz="3225" b="1">
                <a:solidFill>
                  <a:srgbClr val="F5F2E9"/>
                </a:solidFill>
                <a:latin typeface="Bitstream Charter"/>
                <a:ea typeface="Bitstream Charter"/>
                <a:cs typeface="Bitstream Charter"/>
              </a:rPr>
              <a:t>Langkah mengatasi kesulitan belajar Geografi</a:t>
            </a:r>
          </a:p>
        </p:txBody>
      </p:sp>
      <p:sp>
        <p:nvSpPr>
          <p:cNvPr id="2" name="">
            <a:extLst xmlns:a="http://schemas.openxmlformats.org/drawingml/2006/main">
              <a:ext uri="{FF2B5EF4-FFF2-40B4-BE49-F238E27FC236}">
                <a16:creationId xmlns:a16="http://schemas.microsoft.com/office/drawing/2014/main" id="{4C8433F9-C98E-453F-BD3D-A2876AAD3A5B}"/>
              </a:ext>
            </a:extLst>
          </p:cNvPr>
          <p:cNvSpPr>
            <a:spLocks xmlns:a="http://schemas.openxmlformats.org/drawingml/2006/main" noGrp="1"/>
          </p:cNvSpPr>
          <p:nvPr/>
        </p:nvSpPr>
        <p:spPr>
          <a:xfrm xmlns:a="http://schemas.openxmlformats.org/drawingml/2006/main">
            <a:off x="11049000" y="6457950"/>
            <a:ext cx="533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125" b="0">
                <a:solidFill>
                  <a:srgbClr val="B9C8C5"/>
                </a:solidFill>
                <a:latin typeface="Bitstream Charter"/>
                <a:ea typeface="Bitstream Charter"/>
                <a:cs typeface="Bitstream Charter"/>
              </a:defRPr>
            </a:pPr>
            <a:r>
              <a:rPr sz="1125" b="0">
                <a:solidFill>
                  <a:srgbClr val="B9C8C5"/>
                </a:solidFill>
                <a:latin typeface="Bitstream Charter"/>
                <a:ea typeface="Bitstream Charter"/>
                <a:cs typeface="Bitstream Charter"/>
              </a:rPr>
              <a:t>15</a:t>
            </a:r>
          </a:p>
        </p:txBody>
      </p:sp>
      <p:sp>
        <p:nvSpPr>
          <p:cNvPr id="3" name="">
            <a:extLst xmlns:a="http://schemas.openxmlformats.org/drawingml/2006/main">
              <a:ext uri="{FF2B5EF4-FFF2-40B4-BE49-F238E27FC236}">
                <a16:creationId xmlns:a16="http://schemas.microsoft.com/office/drawing/2014/main" id="{4F726412-3808-4055-A4EC-9A2BEC9C64E8}"/>
              </a:ext>
            </a:extLst>
          </p:cNvPr>
          <p:cNvSpPr>
            <a:spLocks xmlns:a="http://schemas.openxmlformats.org/drawingml/2006/main" noGrp="1"/>
          </p:cNvSpPr>
          <p:nvPr/>
        </p:nvSpPr>
        <p:spPr>
          <a:xfrm xmlns:a="http://schemas.openxmlformats.org/drawingml/2006/main">
            <a:off x="609600" y="1828800"/>
            <a:ext cx="5143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F5F2E9"/>
                </a:solidFill>
                <a:latin typeface="Bitstream Charter"/>
                <a:ea typeface="Bitstream Charter"/>
                <a:cs typeface="Bitstream Charter"/>
              </a:defRPr>
            </a:pPr>
            <a:r>
              <a:rPr sz="2100" b="1">
                <a:solidFill>
                  <a:srgbClr val="F5F2E9"/>
                </a:solidFill>
                <a:latin typeface="Bitstream Charter"/>
                <a:ea typeface="Bitstream Charter"/>
                <a:cs typeface="Bitstream Charter"/>
              </a:rPr>
              <a:t>1. Menentukan sasaran</a:t>
            </a:r>
          </a:p>
        </p:txBody>
      </p:sp>
      <p:sp>
        <p:nvSpPr>
          <p:cNvPr id="4" name="">
            <a:extLst xmlns:a="http://schemas.openxmlformats.org/drawingml/2006/main">
              <a:ext uri="{FF2B5EF4-FFF2-40B4-BE49-F238E27FC236}">
                <a16:creationId xmlns:a16="http://schemas.microsoft.com/office/drawing/2014/main" id="{1D6AB53B-D32D-4A77-86F3-216B7E695510}"/>
              </a:ext>
            </a:extLst>
          </p:cNvPr>
          <p:cNvSpPr>
            <a:spLocks xmlns:a="http://schemas.openxmlformats.org/drawingml/2006/main" noGrp="1"/>
          </p:cNvSpPr>
          <p:nvPr/>
        </p:nvSpPr>
        <p:spPr>
          <a:xfrm xmlns:a="http://schemas.openxmlformats.org/drawingml/2006/main">
            <a:off x="609600" y="2209800"/>
            <a:ext cx="5143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D6E2DE"/>
                </a:solidFill>
                <a:latin typeface="Bitstream Charter"/>
                <a:ea typeface="Bitstream Charter"/>
                <a:cs typeface="Bitstream Charter"/>
              </a:defRPr>
            </a:pPr>
            <a:r>
              <a:rPr sz="1875" b="0">
                <a:solidFill>
                  <a:srgbClr val="D6E2DE"/>
                </a:solidFill>
                <a:latin typeface="Bitstream Charter"/>
                <a:ea typeface="Bitstream Charter"/>
                <a:cs typeface="Bitstream Charter"/>
              </a:rPr>
              <a:t>Nyatakan satu keterampilan yang perlu dikuasai.</a:t>
            </a:r>
          </a:p>
        </p:txBody>
      </p:sp>
      <p:sp>
        <p:nvSpPr>
          <p:cNvPr id="5" name="">
            <a:extLst xmlns:a="http://schemas.openxmlformats.org/drawingml/2006/main">
              <a:ext uri="{FF2B5EF4-FFF2-40B4-BE49-F238E27FC236}">
                <a16:creationId xmlns:a16="http://schemas.microsoft.com/office/drawing/2014/main" id="{C6467026-95AC-4849-9C06-7C7B19640353}"/>
              </a:ext>
            </a:extLst>
          </p:cNvPr>
          <p:cNvSpPr>
            <a:spLocks xmlns:a="http://schemas.openxmlformats.org/drawingml/2006/main" noGrp="1"/>
          </p:cNvSpPr>
          <p:nvPr/>
        </p:nvSpPr>
        <p:spPr>
          <a:xfrm xmlns:a="http://schemas.openxmlformats.org/drawingml/2006/main">
            <a:off x="609600" y="3086100"/>
            <a:ext cx="5143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F5F2E9"/>
                </a:solidFill>
                <a:latin typeface="Bitstream Charter"/>
                <a:ea typeface="Bitstream Charter"/>
                <a:cs typeface="Bitstream Charter"/>
              </a:defRPr>
            </a:pPr>
            <a:r>
              <a:rPr sz="2100" b="1">
                <a:solidFill>
                  <a:srgbClr val="F5F2E9"/>
                </a:solidFill>
                <a:latin typeface="Bitstream Charter"/>
                <a:ea typeface="Bitstream Charter"/>
                <a:cs typeface="Bitstream Charter"/>
              </a:rPr>
              <a:t>2. Menemukan hambatan</a:t>
            </a:r>
          </a:p>
        </p:txBody>
      </p:sp>
      <p:sp>
        <p:nvSpPr>
          <p:cNvPr id="6" name="">
            <a:extLst xmlns:a="http://schemas.openxmlformats.org/drawingml/2006/main">
              <a:ext uri="{FF2B5EF4-FFF2-40B4-BE49-F238E27FC236}">
                <a16:creationId xmlns:a16="http://schemas.microsoft.com/office/drawing/2014/main" id="{5445B548-64C8-44CF-A329-1BE626DE193E}"/>
              </a:ext>
            </a:extLst>
          </p:cNvPr>
          <p:cNvSpPr>
            <a:spLocks xmlns:a="http://schemas.openxmlformats.org/drawingml/2006/main" noGrp="1"/>
          </p:cNvSpPr>
          <p:nvPr/>
        </p:nvSpPr>
        <p:spPr>
          <a:xfrm xmlns:a="http://schemas.openxmlformats.org/drawingml/2006/main">
            <a:off x="609600" y="3467100"/>
            <a:ext cx="5143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D6E2DE"/>
                </a:solidFill>
                <a:latin typeface="Bitstream Charter"/>
                <a:ea typeface="Bitstream Charter"/>
                <a:cs typeface="Bitstream Charter"/>
              </a:defRPr>
            </a:pPr>
            <a:r>
              <a:rPr sz="1875" b="0">
                <a:solidFill>
                  <a:srgbClr val="D6E2DE"/>
                </a:solidFill>
                <a:latin typeface="Bitstream Charter"/>
                <a:ea typeface="Bitstream Charter"/>
                <a:cs typeface="Bitstream Charter"/>
              </a:rPr>
              <a:t>Bandingkan hasil tugas, proses kerja, dan percakapan.</a:t>
            </a:r>
          </a:p>
        </p:txBody>
      </p:sp>
      <p:sp>
        <p:nvSpPr>
          <p:cNvPr id="7" name="">
            <a:extLst xmlns:a="http://schemas.openxmlformats.org/drawingml/2006/main">
              <a:ext uri="{FF2B5EF4-FFF2-40B4-BE49-F238E27FC236}">
                <a16:creationId xmlns:a16="http://schemas.microsoft.com/office/drawing/2014/main" id="{CB9A1954-AE7A-413A-89FD-D0724037B297}"/>
              </a:ext>
            </a:extLst>
          </p:cNvPr>
          <p:cNvSpPr>
            <a:spLocks xmlns:a="http://schemas.openxmlformats.org/drawingml/2006/main" noGrp="1"/>
          </p:cNvSpPr>
          <p:nvPr/>
        </p:nvSpPr>
        <p:spPr>
          <a:xfrm xmlns:a="http://schemas.openxmlformats.org/drawingml/2006/main">
            <a:off x="609600" y="4343400"/>
            <a:ext cx="5143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F5F2E9"/>
                </a:solidFill>
                <a:latin typeface="Bitstream Charter"/>
                <a:ea typeface="Bitstream Charter"/>
                <a:cs typeface="Bitstream Charter"/>
              </a:defRPr>
            </a:pPr>
            <a:r>
              <a:rPr sz="2100" b="1">
                <a:solidFill>
                  <a:srgbClr val="F5F2E9"/>
                </a:solidFill>
                <a:latin typeface="Bitstream Charter"/>
                <a:ea typeface="Bitstream Charter"/>
                <a:cs typeface="Bitstream Charter"/>
              </a:rPr>
              <a:t>3. Memilih dukungan</a:t>
            </a:r>
          </a:p>
        </p:txBody>
      </p:sp>
      <p:sp>
        <p:nvSpPr>
          <p:cNvPr id="8" name="">
            <a:extLst xmlns:a="http://schemas.openxmlformats.org/drawingml/2006/main">
              <a:ext uri="{FF2B5EF4-FFF2-40B4-BE49-F238E27FC236}">
                <a16:creationId xmlns:a16="http://schemas.microsoft.com/office/drawing/2014/main" id="{16E23967-A601-49A8-AC9D-5FCC7BD929C9}"/>
              </a:ext>
            </a:extLst>
          </p:cNvPr>
          <p:cNvSpPr>
            <a:spLocks xmlns:a="http://schemas.openxmlformats.org/drawingml/2006/main" noGrp="1"/>
          </p:cNvSpPr>
          <p:nvPr/>
        </p:nvSpPr>
        <p:spPr>
          <a:xfrm xmlns:a="http://schemas.openxmlformats.org/drawingml/2006/main">
            <a:off x="609600" y="4724400"/>
            <a:ext cx="5143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D6E2DE"/>
                </a:solidFill>
                <a:latin typeface="Bitstream Charter"/>
                <a:ea typeface="Bitstream Charter"/>
                <a:cs typeface="Bitstream Charter"/>
              </a:defRPr>
            </a:pPr>
            <a:r>
              <a:rPr sz="1875" b="0">
                <a:solidFill>
                  <a:srgbClr val="D6E2DE"/>
                </a:solidFill>
                <a:latin typeface="Bitstream Charter"/>
                <a:ea typeface="Bitstream Charter"/>
                <a:cs typeface="Bitstream Charter"/>
              </a:rPr>
              <a:t>Sesuaikan contoh, bahan, waktu, dan bantuan dengan bukti.</a:t>
            </a:r>
          </a:p>
        </p:txBody>
      </p:sp>
      <p:sp>
        <p:nvSpPr>
          <p:cNvPr id="9" name="">
            <a:extLst xmlns:a="http://schemas.openxmlformats.org/drawingml/2006/main">
              <a:ext uri="{FF2B5EF4-FFF2-40B4-BE49-F238E27FC236}">
                <a16:creationId xmlns:a16="http://schemas.microsoft.com/office/drawing/2014/main" id="{C9D90CA2-A701-44CE-95E5-FBF2454DCBAE}"/>
              </a:ext>
            </a:extLst>
          </p:cNvPr>
          <p:cNvSpPr>
            <a:spLocks xmlns:a="http://schemas.openxmlformats.org/drawingml/2006/main" noGrp="1"/>
          </p:cNvSpPr>
          <p:nvPr/>
        </p:nvSpPr>
        <p:spPr>
          <a:xfrm xmlns:a="http://schemas.openxmlformats.org/drawingml/2006/main">
            <a:off x="6438900" y="1828800"/>
            <a:ext cx="5143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F5F2E9"/>
                </a:solidFill>
                <a:latin typeface="Bitstream Charter"/>
                <a:ea typeface="Bitstream Charter"/>
                <a:cs typeface="Bitstream Charter"/>
              </a:defRPr>
            </a:pPr>
            <a:r>
              <a:rPr sz="2100" b="1">
                <a:solidFill>
                  <a:srgbClr val="F5F2E9"/>
                </a:solidFill>
                <a:latin typeface="Bitstream Charter"/>
                <a:ea typeface="Bitstream Charter"/>
                <a:cs typeface="Bitstream Charter"/>
              </a:rPr>
              <a:t>4. Memberi latihan terarah</a:t>
            </a:r>
          </a:p>
        </p:txBody>
      </p:sp>
      <p:sp>
        <p:nvSpPr>
          <p:cNvPr id="10" name="">
            <a:extLst xmlns:a="http://schemas.openxmlformats.org/drawingml/2006/main">
              <a:ext uri="{FF2B5EF4-FFF2-40B4-BE49-F238E27FC236}">
                <a16:creationId xmlns:a16="http://schemas.microsoft.com/office/drawing/2014/main" id="{F7F7B3C7-72FA-4E56-865E-C7A2C03A4DD5}"/>
              </a:ext>
            </a:extLst>
          </p:cNvPr>
          <p:cNvSpPr>
            <a:spLocks xmlns:a="http://schemas.openxmlformats.org/drawingml/2006/main" noGrp="1"/>
          </p:cNvSpPr>
          <p:nvPr/>
        </p:nvSpPr>
        <p:spPr>
          <a:xfrm xmlns:a="http://schemas.openxmlformats.org/drawingml/2006/main">
            <a:off x="6438900" y="2209800"/>
            <a:ext cx="5143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D6E2DE"/>
                </a:solidFill>
                <a:latin typeface="Bitstream Charter"/>
                <a:ea typeface="Bitstream Charter"/>
                <a:cs typeface="Bitstream Charter"/>
              </a:defRPr>
            </a:pPr>
            <a:r>
              <a:rPr sz="1875" b="0">
                <a:solidFill>
                  <a:srgbClr val="D6E2DE"/>
                </a:solidFill>
                <a:latin typeface="Bitstream Charter"/>
                <a:ea typeface="Bitstream Charter"/>
                <a:cs typeface="Bitstream Charter"/>
              </a:rPr>
              <a:t>Modelkan cara kerja, latih bersama, lalu kurangi bantuan.</a:t>
            </a:r>
          </a:p>
        </p:txBody>
      </p:sp>
      <p:sp>
        <p:nvSpPr>
          <p:cNvPr id="11" name="">
            <a:extLst xmlns:a="http://schemas.openxmlformats.org/drawingml/2006/main">
              <a:ext uri="{FF2B5EF4-FFF2-40B4-BE49-F238E27FC236}">
                <a16:creationId xmlns:a16="http://schemas.microsoft.com/office/drawing/2014/main" id="{77F4965B-EC21-44E3-A5BD-70F988B7999A}"/>
              </a:ext>
            </a:extLst>
          </p:cNvPr>
          <p:cNvSpPr>
            <a:spLocks xmlns:a="http://schemas.openxmlformats.org/drawingml/2006/main" noGrp="1"/>
          </p:cNvSpPr>
          <p:nvPr/>
        </p:nvSpPr>
        <p:spPr>
          <a:xfrm xmlns:a="http://schemas.openxmlformats.org/drawingml/2006/main">
            <a:off x="6438900" y="3086100"/>
            <a:ext cx="5143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F5F2E9"/>
                </a:solidFill>
                <a:latin typeface="Bitstream Charter"/>
                <a:ea typeface="Bitstream Charter"/>
                <a:cs typeface="Bitstream Charter"/>
              </a:defRPr>
            </a:pPr>
            <a:r>
              <a:rPr sz="2100" b="1">
                <a:solidFill>
                  <a:srgbClr val="F5F2E9"/>
                </a:solidFill>
                <a:latin typeface="Bitstream Charter"/>
                <a:ea typeface="Bitstream Charter"/>
                <a:cs typeface="Bitstream Charter"/>
              </a:rPr>
              <a:t>5. Mengecek pemahaman</a:t>
            </a:r>
          </a:p>
        </p:txBody>
      </p:sp>
      <p:sp>
        <p:nvSpPr>
          <p:cNvPr id="12" name="">
            <a:extLst xmlns:a="http://schemas.openxmlformats.org/drawingml/2006/main">
              <a:ext uri="{FF2B5EF4-FFF2-40B4-BE49-F238E27FC236}">
                <a16:creationId xmlns:a16="http://schemas.microsoft.com/office/drawing/2014/main" id="{94D47E82-597C-468E-8DA0-4B97F7BDB18B}"/>
              </a:ext>
            </a:extLst>
          </p:cNvPr>
          <p:cNvSpPr>
            <a:spLocks xmlns:a="http://schemas.openxmlformats.org/drawingml/2006/main" noGrp="1"/>
          </p:cNvSpPr>
          <p:nvPr/>
        </p:nvSpPr>
        <p:spPr>
          <a:xfrm xmlns:a="http://schemas.openxmlformats.org/drawingml/2006/main">
            <a:off x="6438900" y="3467100"/>
            <a:ext cx="5143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D6E2DE"/>
                </a:solidFill>
                <a:latin typeface="Bitstream Charter"/>
                <a:ea typeface="Bitstream Charter"/>
                <a:cs typeface="Bitstream Charter"/>
              </a:defRPr>
            </a:pPr>
            <a:r>
              <a:rPr sz="1875" b="0">
                <a:solidFill>
                  <a:srgbClr val="D6E2DE"/>
                </a:solidFill>
                <a:latin typeface="Bitstream Charter"/>
                <a:ea typeface="Bitstream Charter"/>
                <a:cs typeface="Bitstream Charter"/>
              </a:rPr>
              <a:t>Gunakan soal baru dengan tuntutan yang setara.</a:t>
            </a:r>
          </a:p>
        </p:txBody>
      </p:sp>
      <p:sp>
        <p:nvSpPr>
          <p:cNvPr id="13" name="">
            <a:extLst xmlns:a="http://schemas.openxmlformats.org/drawingml/2006/main">
              <a:ext uri="{FF2B5EF4-FFF2-40B4-BE49-F238E27FC236}">
                <a16:creationId xmlns:a16="http://schemas.microsoft.com/office/drawing/2014/main" id="{3CB31856-A3A0-4BDA-9ECB-2B4F9658D0DE}"/>
              </a:ext>
            </a:extLst>
          </p:cNvPr>
          <p:cNvSpPr>
            <a:spLocks xmlns:a="http://schemas.openxmlformats.org/drawingml/2006/main" noGrp="1"/>
          </p:cNvSpPr>
          <p:nvPr/>
        </p:nvSpPr>
        <p:spPr>
          <a:xfrm xmlns:a="http://schemas.openxmlformats.org/drawingml/2006/main">
            <a:off x="6438900" y="4343400"/>
            <a:ext cx="5143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F5F2E9"/>
                </a:solidFill>
                <a:latin typeface="Bitstream Charter"/>
                <a:ea typeface="Bitstream Charter"/>
                <a:cs typeface="Bitstream Charter"/>
              </a:defRPr>
            </a:pPr>
            <a:r>
              <a:rPr sz="2100" b="1">
                <a:solidFill>
                  <a:srgbClr val="F5F2E9"/>
                </a:solidFill>
                <a:latin typeface="Bitstream Charter"/>
                <a:ea typeface="Bitstream Charter"/>
                <a:cs typeface="Bitstream Charter"/>
              </a:rPr>
              <a:t>6. Menyesuaikan tindak lanjut</a:t>
            </a:r>
          </a:p>
        </p:txBody>
      </p:sp>
      <p:sp>
        <p:nvSpPr>
          <p:cNvPr id="14" name="">
            <a:extLst xmlns:a="http://schemas.openxmlformats.org/drawingml/2006/main">
              <a:ext uri="{FF2B5EF4-FFF2-40B4-BE49-F238E27FC236}">
                <a16:creationId xmlns:a16="http://schemas.microsoft.com/office/drawing/2014/main" id="{E20F5781-D6A5-4A28-B2EB-748D049A74BD}"/>
              </a:ext>
            </a:extLst>
          </p:cNvPr>
          <p:cNvSpPr>
            <a:spLocks xmlns:a="http://schemas.openxmlformats.org/drawingml/2006/main" noGrp="1"/>
          </p:cNvSpPr>
          <p:nvPr/>
        </p:nvSpPr>
        <p:spPr>
          <a:xfrm xmlns:a="http://schemas.openxmlformats.org/drawingml/2006/main">
            <a:off x="6438900" y="4724400"/>
            <a:ext cx="5143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D6E2DE"/>
                </a:solidFill>
                <a:latin typeface="Bitstream Charter"/>
                <a:ea typeface="Bitstream Charter"/>
                <a:cs typeface="Bitstream Charter"/>
              </a:defRPr>
            </a:pPr>
            <a:r>
              <a:rPr sz="1875" b="0">
                <a:solidFill>
                  <a:srgbClr val="D6E2DE"/>
                </a:solidFill>
                <a:latin typeface="Bitstream Charter"/>
                <a:ea typeface="Bitstream Charter"/>
                <a:cs typeface="Bitstream Charter"/>
              </a:rPr>
              <a:t>Lanjutkan, ubah bantuan, atau libatkan pihak terkait.</a:t>
            </a:r>
          </a:p>
        </p:txBody>
      </p:sp>
      <p:sp>
        <p:nvSpPr>
          <p:cNvPr id="15" name="">
            <a:extLst xmlns:a="http://schemas.openxmlformats.org/drawingml/2006/main">
              <a:ext uri="{FF2B5EF4-FFF2-40B4-BE49-F238E27FC236}">
                <a16:creationId xmlns:a16="http://schemas.microsoft.com/office/drawing/2014/main" id="{93E7A576-8C94-4937-9E26-CEFBA8359DF6}"/>
              </a:ext>
            </a:extLst>
          </p:cNvPr>
          <p:cNvSpPr>
            <a:spLocks xmlns:a="http://schemas.openxmlformats.org/drawingml/2006/main" noGrp="1"/>
          </p:cNvSpPr>
          <p:nvPr/>
        </p:nvSpPr>
        <p:spPr>
          <a:xfrm xmlns:a="http://schemas.openxmlformats.org/drawingml/2006/main">
            <a:off x="609600" y="5962650"/>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1">
                <a:solidFill>
                  <a:srgbClr val="EEC79E"/>
                </a:solidFill>
                <a:latin typeface="Bitstream Charter"/>
                <a:ea typeface="Bitstream Charter"/>
                <a:cs typeface="Bitstream Charter"/>
              </a:defRPr>
            </a:pPr>
            <a:r>
              <a:rPr sz="2025" b="1">
                <a:solidFill>
                  <a:srgbClr val="EEC79E"/>
                </a:solidFill>
                <a:latin typeface="Bitstream Charter"/>
                <a:ea typeface="Bitstream Charter"/>
                <a:cs typeface="Bitstream Charter"/>
              </a:rPr>
              <a:t>Siklus bantuan berlanjut sampai peserta didik menunjukkan kemajuan.</a:t>
            </a:r>
          </a:p>
        </p:txBody>
      </p:sp>
    </p:spTree>
    <p:extLst>
      <p:ext uri="{BB962C8B-B14F-4D97-AF65-F5344CB8AC3E}">
        <p14:creationId xmlns:p14="http://schemas.microsoft.com/office/powerpoint/2010/main" val="1132032847"/>
      </p:ext>
    </p:extLst>
  </p:cSld>
</p:sld>
</file>

<file path=ppt/slides/slide16.xml><?xml version="1.0" encoding="utf-8"?>
<p:sld xmlns:p="http://schemas.openxmlformats.org/presentationml/2006/main">
  <p:cSld>
    <p:bg>
      <p:bgPr>
        <a:solidFill xmlns:a="http://schemas.openxmlformats.org/drawingml/2006/main">
          <a:srgbClr val="F5F2E9"/>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E7FB166A-4248-4A2E-A1AE-126642DCDB45}"/>
              </a:ext>
            </a:extLst>
          </p:cNvPr>
          <p:cNvSpPr>
            <a:spLocks xmlns:a="http://schemas.openxmlformats.org/drawingml/2006/main" noGrp="1"/>
          </p:cNvSpPr>
          <p:nvPr/>
        </p:nvSpPr>
        <p:spPr>
          <a:xfrm xmlns:a="http://schemas.openxmlformats.org/drawingml/2006/main">
            <a:off x="609600" y="400050"/>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225" b="1">
                <a:solidFill>
                  <a:srgbClr val="17383D"/>
                </a:solidFill>
                <a:latin typeface="Bitstream Charter"/>
                <a:ea typeface="Bitstream Charter"/>
                <a:cs typeface="Bitstream Charter"/>
              </a:defRPr>
            </a:pPr>
            <a:r>
              <a:rPr sz="3225" b="1">
                <a:solidFill>
                  <a:srgbClr val="17383D"/>
                </a:solidFill>
                <a:latin typeface="Bitstream Charter"/>
                <a:ea typeface="Bitstream Charter"/>
                <a:cs typeface="Bitstream Charter"/>
              </a:rPr>
              <a:t>Dukungan sesuai bukti kesulitan</a:t>
            </a:r>
          </a:p>
        </p:txBody>
      </p:sp>
      <p:sp>
        <p:nvSpPr>
          <p:cNvPr id="2" name="">
            <a:extLst xmlns:a="http://schemas.openxmlformats.org/drawingml/2006/main">
              <a:ext uri="{FF2B5EF4-FFF2-40B4-BE49-F238E27FC236}">
                <a16:creationId xmlns:a16="http://schemas.microsoft.com/office/drawing/2014/main" id="{1EFA2D06-1CFB-4CE3-97C3-D077F6D69EBE}"/>
              </a:ext>
            </a:extLst>
          </p:cNvPr>
          <p:cNvSpPr>
            <a:spLocks xmlns:a="http://schemas.openxmlformats.org/drawingml/2006/main" noGrp="1"/>
          </p:cNvSpPr>
          <p:nvPr/>
        </p:nvSpPr>
        <p:spPr>
          <a:xfrm xmlns:a="http://schemas.openxmlformats.org/drawingml/2006/main">
            <a:off x="11049000" y="6457950"/>
            <a:ext cx="533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125" b="0">
                <a:solidFill>
                  <a:srgbClr val="50666A"/>
                </a:solidFill>
                <a:latin typeface="Bitstream Charter"/>
                <a:ea typeface="Bitstream Charter"/>
                <a:cs typeface="Bitstream Charter"/>
              </a:defRPr>
            </a:pPr>
            <a:r>
              <a:rPr sz="1125" b="0">
                <a:solidFill>
                  <a:srgbClr val="50666A"/>
                </a:solidFill>
                <a:latin typeface="Bitstream Charter"/>
                <a:ea typeface="Bitstream Charter"/>
                <a:cs typeface="Bitstream Charter"/>
              </a:rPr>
              <a:t>16</a:t>
            </a:r>
          </a:p>
        </p:txBody>
      </p:sp>
      <p:graphicFrame>
        <p:nvGraphicFramePr>
          <p:cNvPr id="7" name=""/>
          <p:cNvGraphicFramePr/>
          <p:nvPr/>
        </p:nvGraphicFramePr>
        <p:xfrm>
          <a:off xmlns:a="http://schemas.openxmlformats.org/drawingml/2006/main" x="609600" y="1619250"/>
          <a:ext xmlns:a="http://schemas.openxmlformats.org/drawingml/2006/main" cx="10972800" cy="4000500"/>
        </p:xfrm>
        <a:graphic xmlns:a="http://schemas.openxmlformats.org/drawingml/2006/main">
          <a:graphicData uri="http://schemas.openxmlformats.org/drawingml/2006/table">
            <a:tbl>
              <a:tblPr/>
              <a:tblGrid>
                <a:gridCol w="3333750"/>
                <a:gridCol w="4381500"/>
                <a:gridCol w="3257550"/>
              </a:tblGrid>
              <a:tr h="800100">
                <a:tc>
                  <a:txBody>
                    <a:bodyPr lIns="133350" tIns="95250" rIns="133350" bIns="76200">
                      <a:noAutofit/>
                    </a:bodyPr>
                    <a:lstStyle/>
                    <a:p>
                      <a:r>
                        <a:rPr sz="1800" b="1">
                          <a:solidFill>
                            <a:srgbClr val="F5F2E9"/>
                          </a:solidFill>
                          <a:latin typeface="Bitstream Charter"/>
                          <a:ea typeface="Bitstream Charter"/>
                          <a:cs typeface="Bitstream Charter"/>
                        </a:rPr>
                        <a:t>Bukti kesulitan</a:t>
                      </a:r>
                    </a:p>
                  </a:txBody>
                  <a:tcPr marL="91440" marR="91440" marT="45720" marB="45720" anchor="ctr">
                    <a:solidFill>
                      <a:srgbClr val="113D41"/>
                    </a:solidFill>
                  </a:tcPr>
                </a:tc>
                <a:tc>
                  <a:txBody>
                    <a:bodyPr lIns="133350" tIns="95250" rIns="133350" bIns="76200">
                      <a:noAutofit/>
                    </a:bodyPr>
                    <a:lstStyle/>
                    <a:p>
                      <a:r>
                        <a:rPr sz="1800" b="1">
                          <a:solidFill>
                            <a:srgbClr val="F5F2E9"/>
                          </a:solidFill>
                          <a:latin typeface="Bitstream Charter"/>
                          <a:ea typeface="Bitstream Charter"/>
                          <a:cs typeface="Bitstream Charter"/>
                        </a:rPr>
                        <a:t>Dukungan di kelas</a:t>
                      </a:r>
                    </a:p>
                  </a:txBody>
                  <a:tcPr marL="91440" marR="91440" marT="45720" marB="45720" anchor="ctr">
                    <a:solidFill>
                      <a:srgbClr val="113D41"/>
                    </a:solidFill>
                  </a:tcPr>
                </a:tc>
                <a:tc>
                  <a:txBody>
                    <a:bodyPr lIns="133350" tIns="95250" rIns="133350" bIns="76200">
                      <a:noAutofit/>
                    </a:bodyPr>
                    <a:lstStyle/>
                    <a:p>
                      <a:r>
                        <a:rPr sz="1800" b="1">
                          <a:solidFill>
                            <a:srgbClr val="F5F2E9"/>
                          </a:solidFill>
                          <a:latin typeface="Bitstream Charter"/>
                          <a:ea typeface="Bitstream Charter"/>
                          <a:cs typeface="Bitstream Charter"/>
                        </a:rPr>
                        <a:t>Tanda kemajuan</a:t>
                      </a:r>
                    </a:p>
                  </a:txBody>
                  <a:tcPr marL="91440" marR="91440" marT="45720" marB="45720" anchor="ctr">
                    <a:solidFill>
                      <a:srgbClr val="113D41"/>
                    </a:solidFill>
                  </a:tcPr>
                </a:tc>
              </a:tr>
              <a:tr h="800100">
                <a:tc>
                  <a:txBody>
                    <a:bodyPr lIns="133350" tIns="95250" rIns="133350" bIns="76200">
                      <a:noAutofit/>
                    </a:bodyPr>
                    <a:lstStyle/>
                    <a:p>
                      <a:r>
                        <a:rPr sz="1800" b="0">
                          <a:solidFill>
                            <a:srgbClr val="17383D"/>
                          </a:solidFill>
                          <a:latin typeface="Bitstream Charter"/>
                          <a:ea typeface="Bitstream Charter"/>
                          <a:cs typeface="Bitstream Charter"/>
                        </a:rPr>
                        <a:t>Kosakata geografi belum jelas</a:t>
                      </a:r>
                    </a:p>
                  </a:txBody>
                  <a:tcPr marL="91440" marR="91440" marT="45720" marB="45720" anchor="ctr">
                    <a:solidFill>
                      <a:srgbClr val="FFFFFF"/>
                    </a:solidFill>
                  </a:tcPr>
                </a:tc>
                <a:tc>
                  <a:txBody>
                    <a:bodyPr lIns="133350" tIns="95250" rIns="133350" bIns="76200">
                      <a:noAutofit/>
                    </a:bodyPr>
                    <a:lstStyle/>
                    <a:p>
                      <a:r>
                        <a:rPr sz="1800" b="0">
                          <a:solidFill>
                            <a:srgbClr val="17383D"/>
                          </a:solidFill>
                          <a:latin typeface="Bitstream Charter"/>
                          <a:ea typeface="Bitstream Charter"/>
                          <a:cs typeface="Bitstream Charter"/>
                        </a:rPr>
                        <a:t>Glosarium bergambar dan contoh lokal</a:t>
                      </a:r>
                    </a:p>
                  </a:txBody>
                  <a:tcPr marL="91440" marR="91440" marT="45720" marB="45720" anchor="ctr">
                    <a:solidFill>
                      <a:srgbClr val="FFFFFF"/>
                    </a:solidFill>
                  </a:tcPr>
                </a:tc>
                <a:tc>
                  <a:txBody>
                    <a:bodyPr lIns="133350" tIns="95250" rIns="133350" bIns="76200">
                      <a:noAutofit/>
                    </a:bodyPr>
                    <a:lstStyle/>
                    <a:p>
                      <a:r>
                        <a:rPr sz="1800" b="0">
                          <a:solidFill>
                            <a:srgbClr val="17383D"/>
                          </a:solidFill>
                          <a:latin typeface="Bitstream Charter"/>
                          <a:ea typeface="Bitstream Charter"/>
                          <a:cs typeface="Bitstream Charter"/>
                        </a:rPr>
                        <a:t>Istilah digunakan dengan tepat</a:t>
                      </a:r>
                    </a:p>
                  </a:txBody>
                  <a:tcPr marL="91440" marR="91440" marT="45720" marB="45720" anchor="ctr">
                    <a:solidFill>
                      <a:srgbClr val="FFFFFF"/>
                    </a:solidFill>
                  </a:tcPr>
                </a:tc>
              </a:tr>
              <a:tr h="800100">
                <a:tc>
                  <a:txBody>
                    <a:bodyPr lIns="133350" tIns="95250" rIns="133350" bIns="76200">
                      <a:noAutofit/>
                    </a:bodyPr>
                    <a:lstStyle/>
                    <a:p>
                      <a:r>
                        <a:rPr sz="1800" b="0">
                          <a:solidFill>
                            <a:srgbClr val="17383D"/>
                          </a:solidFill>
                          <a:latin typeface="Bitstream Charter"/>
                          <a:ea typeface="Bitstream Charter"/>
                          <a:cs typeface="Bitstream Charter"/>
                        </a:rPr>
                        <a:t>Bingung membaca peta</a:t>
                      </a:r>
                    </a:p>
                  </a:txBody>
                  <a:tcPr marL="91440" marR="91440" marT="45720" marB="45720" anchor="ctr">
                    <a:solidFill>
                      <a:srgbClr val="E8EDE5"/>
                    </a:solidFill>
                  </a:tcPr>
                </a:tc>
                <a:tc>
                  <a:txBody>
                    <a:bodyPr lIns="133350" tIns="95250" rIns="133350" bIns="76200">
                      <a:noAutofit/>
                    </a:bodyPr>
                    <a:lstStyle/>
                    <a:p>
                      <a:r>
                        <a:rPr sz="1800" b="0">
                          <a:solidFill>
                            <a:srgbClr val="17383D"/>
                          </a:solidFill>
                          <a:latin typeface="Bitstream Charter"/>
                          <a:ea typeface="Bitstream Charter"/>
                          <a:cs typeface="Bitstream Charter"/>
                        </a:rPr>
                        <a:t>Latihan orientasi, legenda, lalu pola</a:t>
                      </a:r>
                    </a:p>
                  </a:txBody>
                  <a:tcPr marL="91440" marR="91440" marT="45720" marB="45720" anchor="ctr">
                    <a:solidFill>
                      <a:srgbClr val="E8EDE5"/>
                    </a:solidFill>
                  </a:tcPr>
                </a:tc>
                <a:tc>
                  <a:txBody>
                    <a:bodyPr lIns="133350" tIns="95250" rIns="133350" bIns="76200">
                      <a:noAutofit/>
                    </a:bodyPr>
                    <a:lstStyle/>
                    <a:p>
                      <a:r>
                        <a:rPr sz="1800" b="0">
                          <a:solidFill>
                            <a:srgbClr val="17383D"/>
                          </a:solidFill>
                          <a:latin typeface="Bitstream Charter"/>
                          <a:ea typeface="Bitstream Charter"/>
                          <a:cs typeface="Bitstream Charter"/>
                        </a:rPr>
                        <a:t>Membaca peta baru dengan alasan</a:t>
                      </a:r>
                    </a:p>
                  </a:txBody>
                  <a:tcPr marL="91440" marR="91440" marT="45720" marB="45720" anchor="ctr">
                    <a:solidFill>
                      <a:srgbClr val="E8EDE5"/>
                    </a:solidFill>
                  </a:tcPr>
                </a:tc>
              </a:tr>
              <a:tr h="800100">
                <a:tc>
                  <a:txBody>
                    <a:bodyPr lIns="133350" tIns="95250" rIns="133350" bIns="76200">
                      <a:noAutofit/>
                    </a:bodyPr>
                    <a:lstStyle/>
                    <a:p>
                      <a:r>
                        <a:rPr sz="1800" b="0">
                          <a:solidFill>
                            <a:srgbClr val="17383D"/>
                          </a:solidFill>
                          <a:latin typeface="Bitstream Charter"/>
                          <a:ea typeface="Bitstream Charter"/>
                          <a:cs typeface="Bitstream Charter"/>
                        </a:rPr>
                        <a:t>Langkah hitung sering terlewat</a:t>
                      </a:r>
                    </a:p>
                  </a:txBody>
                  <a:tcPr marL="91440" marR="91440" marT="45720" marB="45720" anchor="ctr">
                    <a:solidFill>
                      <a:srgbClr val="FFFFFF"/>
                    </a:solidFill>
                  </a:tcPr>
                </a:tc>
                <a:tc>
                  <a:txBody>
                    <a:bodyPr lIns="133350" tIns="95250" rIns="133350" bIns="76200">
                      <a:noAutofit/>
                    </a:bodyPr>
                    <a:lstStyle/>
                    <a:p>
                      <a:r>
                        <a:rPr sz="1800" b="0">
                          <a:solidFill>
                            <a:srgbClr val="17383D"/>
                          </a:solidFill>
                          <a:latin typeface="Bitstream Charter"/>
                          <a:ea typeface="Bitstream Charter"/>
                          <a:cs typeface="Bitstream Charter"/>
                        </a:rPr>
                        <a:t>Contoh kerja dan cek satuan</a:t>
                      </a:r>
                    </a:p>
                  </a:txBody>
                  <a:tcPr marL="91440" marR="91440" marT="45720" marB="45720" anchor="ctr">
                    <a:solidFill>
                      <a:srgbClr val="FFFFFF"/>
                    </a:solidFill>
                  </a:tcPr>
                </a:tc>
                <a:tc>
                  <a:txBody>
                    <a:bodyPr lIns="133350" tIns="95250" rIns="133350" bIns="76200">
                      <a:noAutofit/>
                    </a:bodyPr>
                    <a:lstStyle/>
                    <a:p>
                      <a:r>
                        <a:rPr sz="1800" b="0">
                          <a:solidFill>
                            <a:srgbClr val="17383D"/>
                          </a:solidFill>
                          <a:latin typeface="Bitstream Charter"/>
                          <a:ea typeface="Bitstream Charter"/>
                          <a:cs typeface="Bitstream Charter"/>
                        </a:rPr>
                        <a:t>Mengerjakan soal sejenis mandiri</a:t>
                      </a:r>
                    </a:p>
                  </a:txBody>
                  <a:tcPr marL="91440" marR="91440" marT="45720" marB="45720" anchor="ctr">
                    <a:solidFill>
                      <a:srgbClr val="FFFFFF"/>
                    </a:solidFill>
                  </a:tcPr>
                </a:tc>
              </a:tr>
              <a:tr h="800100">
                <a:tc>
                  <a:txBody>
                    <a:bodyPr lIns="133350" tIns="95250" rIns="133350" bIns="76200">
                      <a:noAutofit/>
                    </a:bodyPr>
                    <a:lstStyle/>
                    <a:p>
                      <a:r>
                        <a:rPr sz="1800" b="0">
                          <a:solidFill>
                            <a:srgbClr val="17383D"/>
                          </a:solidFill>
                          <a:latin typeface="Bitstream Charter"/>
                          <a:ea typeface="Bitstream Charter"/>
                          <a:cs typeface="Bitstream Charter"/>
                        </a:rPr>
                        <a:t>Sulit menyusun argumen</a:t>
                      </a:r>
                    </a:p>
                  </a:txBody>
                  <a:tcPr marL="91440" marR="91440" marT="45720" marB="45720" anchor="ctr">
                    <a:solidFill>
                      <a:srgbClr val="E8EDE5"/>
                    </a:solidFill>
                  </a:tcPr>
                </a:tc>
                <a:tc>
                  <a:txBody>
                    <a:bodyPr lIns="133350" tIns="95250" rIns="133350" bIns="76200">
                      <a:noAutofit/>
                    </a:bodyPr>
                    <a:lstStyle/>
                    <a:p>
                      <a:r>
                        <a:rPr sz="1800" b="0">
                          <a:solidFill>
                            <a:srgbClr val="17383D"/>
                          </a:solidFill>
                          <a:latin typeface="Bitstream Charter"/>
                          <a:ea typeface="Bitstream Charter"/>
                          <a:cs typeface="Bitstream Charter"/>
                        </a:rPr>
                        <a:t>Kalimat bantu: klaim, bukti, alasan</a:t>
                      </a:r>
                    </a:p>
                  </a:txBody>
                  <a:tcPr marL="91440" marR="91440" marT="45720" marB="45720" anchor="ctr">
                    <a:solidFill>
                      <a:srgbClr val="E8EDE5"/>
                    </a:solidFill>
                  </a:tcPr>
                </a:tc>
                <a:tc>
                  <a:txBody>
                    <a:bodyPr lIns="133350" tIns="95250" rIns="133350" bIns="76200">
                      <a:noAutofit/>
                    </a:bodyPr>
                    <a:lstStyle/>
                    <a:p>
                      <a:r>
                        <a:rPr sz="1800" b="0">
                          <a:solidFill>
                            <a:srgbClr val="17383D"/>
                          </a:solidFill>
                          <a:latin typeface="Bitstream Charter"/>
                          <a:ea typeface="Bitstream Charter"/>
                          <a:cs typeface="Bitstream Charter"/>
                        </a:rPr>
                        <a:t>Penjelasan menghubungkan bukti</a:t>
                      </a:r>
                    </a:p>
                  </a:txBody>
                  <a:tcPr marL="91440" marR="91440" marT="45720" marB="45720" anchor="ctr">
                    <a:solidFill>
                      <a:srgbClr val="E8EDE5"/>
                    </a:solidFill>
                  </a:tcPr>
                </a:tc>
              </a:tr>
            </a:tbl>
          </a:graphicData>
        </a:graphic>
      </p:graphicFrame>
      <p:sp>
        <p:nvSpPr>
          <p:cNvPr id="4" name="">
            <a:extLst xmlns:a="http://schemas.openxmlformats.org/drawingml/2006/main">
              <a:ext uri="{FF2B5EF4-FFF2-40B4-BE49-F238E27FC236}">
                <a16:creationId xmlns:a16="http://schemas.microsoft.com/office/drawing/2014/main" id="{7D8D12D0-EF60-40DF-9E35-C0A22DEC0E64}"/>
              </a:ext>
            </a:extLst>
          </p:cNvPr>
          <p:cNvSpPr>
            <a:spLocks xmlns:a="http://schemas.openxmlformats.org/drawingml/2006/main" noGrp="1"/>
          </p:cNvSpPr>
          <p:nvPr/>
        </p:nvSpPr>
        <p:spPr>
          <a:xfrm xmlns:a="http://schemas.openxmlformats.org/drawingml/2006/main">
            <a:off x="609600" y="5905500"/>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1">
                <a:solidFill>
                  <a:srgbClr val="B95132"/>
                </a:solidFill>
                <a:latin typeface="Bitstream Charter"/>
                <a:ea typeface="Bitstream Charter"/>
                <a:cs typeface="Bitstream Charter"/>
              </a:defRPr>
            </a:pPr>
            <a:r>
              <a:rPr sz="2025" b="1">
                <a:solidFill>
                  <a:srgbClr val="B95132"/>
                </a:solidFill>
                <a:latin typeface="Bitstream Charter"/>
                <a:ea typeface="Bitstream Charter"/>
                <a:cs typeface="Bitstream Charter"/>
              </a:rPr>
              <a:t>Kelompok belajar bersifat sementara dan mengikuti kebutuhan terbaru.</a:t>
            </a:r>
          </a:p>
        </p:txBody>
      </p:sp>
    </p:spTree>
    <p:extLst>
      <p:ext uri="{BB962C8B-B14F-4D97-AF65-F5344CB8AC3E}">
        <p14:creationId xmlns:p14="http://schemas.microsoft.com/office/powerpoint/2010/main" val="1222003882"/>
      </p:ext>
    </p:extLst>
  </p:cSld>
</p:sld>
</file>

<file path=ppt/slides/slide17.xml><?xml version="1.0" encoding="utf-8"?>
<p:sld xmlns:p="http://schemas.openxmlformats.org/presentationml/2006/main">
  <p:cSld>
    <p:bg>
      <p:bgPr>
        <a:solidFill xmlns:a="http://schemas.openxmlformats.org/drawingml/2006/main">
          <a:srgbClr val="F5F2E9"/>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D5800708-67CA-473D-9162-0E61F28BF47D}"/>
              </a:ext>
            </a:extLst>
          </p:cNvPr>
          <p:cNvSpPr>
            <a:spLocks xmlns:a="http://schemas.openxmlformats.org/drawingml/2006/main" noGrp="1"/>
          </p:cNvSpPr>
          <p:nvPr/>
        </p:nvSpPr>
        <p:spPr>
          <a:xfrm xmlns:a="http://schemas.openxmlformats.org/drawingml/2006/main">
            <a:off x="609600" y="400050"/>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225" b="1">
                <a:solidFill>
                  <a:srgbClr val="17383D"/>
                </a:solidFill>
                <a:latin typeface="Bitstream Charter"/>
                <a:ea typeface="Bitstream Charter"/>
                <a:cs typeface="Bitstream Charter"/>
              </a:defRPr>
            </a:pPr>
            <a:r>
              <a:rPr sz="3225" b="1">
                <a:solidFill>
                  <a:srgbClr val="17383D"/>
                </a:solidFill>
                <a:latin typeface="Bitstream Charter"/>
                <a:ea typeface="Bitstream Charter"/>
                <a:cs typeface="Bitstream Charter"/>
              </a:rPr>
              <a:t>Geografi yang dekat dengan lingkungan siswa</a:t>
            </a:r>
          </a:p>
        </p:txBody>
      </p:sp>
      <p:sp>
        <p:nvSpPr>
          <p:cNvPr id="2" name="">
            <a:extLst xmlns:a="http://schemas.openxmlformats.org/drawingml/2006/main">
              <a:ext uri="{FF2B5EF4-FFF2-40B4-BE49-F238E27FC236}">
                <a16:creationId xmlns:a16="http://schemas.microsoft.com/office/drawing/2014/main" id="{F0A597F2-D40B-4F1E-939A-54607BE754A0}"/>
              </a:ext>
            </a:extLst>
          </p:cNvPr>
          <p:cNvSpPr>
            <a:spLocks xmlns:a="http://schemas.openxmlformats.org/drawingml/2006/main" noGrp="1"/>
          </p:cNvSpPr>
          <p:nvPr/>
        </p:nvSpPr>
        <p:spPr>
          <a:xfrm xmlns:a="http://schemas.openxmlformats.org/drawingml/2006/main">
            <a:off x="11049000" y="6457950"/>
            <a:ext cx="533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125" b="0">
                <a:solidFill>
                  <a:srgbClr val="50666A"/>
                </a:solidFill>
                <a:latin typeface="Bitstream Charter"/>
                <a:ea typeface="Bitstream Charter"/>
                <a:cs typeface="Bitstream Charter"/>
              </a:defRPr>
            </a:pPr>
            <a:r>
              <a:rPr sz="1125" b="0">
                <a:solidFill>
                  <a:srgbClr val="50666A"/>
                </a:solidFill>
                <a:latin typeface="Bitstream Charter"/>
                <a:ea typeface="Bitstream Charter"/>
                <a:cs typeface="Bitstream Charter"/>
              </a:rPr>
              <a:t>17</a:t>
            </a:r>
          </a:p>
        </p:txBody>
      </p:sp>
      <p:sp>
        <p:nvSpPr>
          <p:cNvPr id="3" name="">
            <a:extLst xmlns:a="http://schemas.openxmlformats.org/drawingml/2006/main">
              <a:ext uri="{FF2B5EF4-FFF2-40B4-BE49-F238E27FC236}">
                <a16:creationId xmlns:a16="http://schemas.microsoft.com/office/drawing/2014/main" id="{B77B4589-F334-4253-B3A6-568B94F59923}"/>
              </a:ext>
            </a:extLst>
          </p:cNvPr>
          <p:cNvSpPr>
            <a:spLocks xmlns:a="http://schemas.openxmlformats.org/drawingml/2006/main" noGrp="1"/>
          </p:cNvSpPr>
          <p:nvPr/>
        </p:nvSpPr>
        <p:spPr>
          <a:xfrm xmlns:a="http://schemas.openxmlformats.org/drawingml/2006/main">
            <a:off x="609600" y="1685925"/>
            <a:ext cx="5143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17383D"/>
                </a:solidFill>
                <a:latin typeface="Bitstream Charter"/>
                <a:ea typeface="Bitstream Charter"/>
                <a:cs typeface="Bitstream Charter"/>
              </a:defRPr>
            </a:pPr>
            <a:r>
              <a:rPr sz="2100" b="1">
                <a:solidFill>
                  <a:srgbClr val="17383D"/>
                </a:solidFill>
                <a:latin typeface="Bitstream Charter"/>
                <a:ea typeface="Bitstream Charter"/>
                <a:cs typeface="Bitstream Charter"/>
              </a:rPr>
              <a:t>Kasus: genangan di sekitar sekolah</a:t>
            </a:r>
          </a:p>
        </p:txBody>
      </p:sp>
      <p:sp>
        <p:nvSpPr>
          <p:cNvPr id="4" name="">
            <a:extLst xmlns:a="http://schemas.openxmlformats.org/drawingml/2006/main">
              <a:ext uri="{FF2B5EF4-FFF2-40B4-BE49-F238E27FC236}">
                <a16:creationId xmlns:a16="http://schemas.microsoft.com/office/drawing/2014/main" id="{9F746A2B-C2CD-40D3-A614-603DD707B05D}"/>
              </a:ext>
            </a:extLst>
          </p:cNvPr>
          <p:cNvSpPr>
            <a:spLocks xmlns:a="http://schemas.openxmlformats.org/drawingml/2006/main" noGrp="1"/>
          </p:cNvSpPr>
          <p:nvPr/>
        </p:nvSpPr>
        <p:spPr>
          <a:xfrm xmlns:a="http://schemas.openxmlformats.org/drawingml/2006/main">
            <a:off x="609600" y="2066925"/>
            <a:ext cx="5143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50666A"/>
                </a:solidFill>
                <a:latin typeface="Bitstream Charter"/>
                <a:ea typeface="Bitstream Charter"/>
                <a:cs typeface="Bitstream Charter"/>
              </a:defRPr>
            </a:pPr>
            <a:r>
              <a:rPr sz="1875" b="0">
                <a:solidFill>
                  <a:srgbClr val="50666A"/>
                </a:solidFill>
                <a:latin typeface="Bitstream Charter"/>
                <a:ea typeface="Bitstream Charter"/>
                <a:cs typeface="Bitstream Charter"/>
              </a:rPr>
              <a:t>Gunakan foto atau pengamatan di lokasi yang aman.</a:t>
            </a:r>
          </a:p>
        </p:txBody>
      </p:sp>
      <p:sp>
        <p:nvSpPr>
          <p:cNvPr id="5" name="">
            <a:extLst xmlns:a="http://schemas.openxmlformats.org/drawingml/2006/main">
              <a:ext uri="{FF2B5EF4-FFF2-40B4-BE49-F238E27FC236}">
                <a16:creationId xmlns:a16="http://schemas.microsoft.com/office/drawing/2014/main" id="{48864B16-85A0-4BDA-BF22-BB1319CFDFF6}"/>
              </a:ext>
            </a:extLst>
          </p:cNvPr>
          <p:cNvSpPr>
            <a:spLocks xmlns:a="http://schemas.openxmlformats.org/drawingml/2006/main" noGrp="1"/>
          </p:cNvSpPr>
          <p:nvPr/>
        </p:nvSpPr>
        <p:spPr>
          <a:xfrm xmlns:a="http://schemas.openxmlformats.org/drawingml/2006/main">
            <a:off x="609600" y="3095625"/>
            <a:ext cx="5143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17383D"/>
                </a:solidFill>
                <a:latin typeface="Bitstream Charter"/>
                <a:ea typeface="Bitstream Charter"/>
                <a:cs typeface="Bitstream Charter"/>
              </a:defRPr>
            </a:pPr>
            <a:r>
              <a:rPr sz="2100" b="1">
                <a:solidFill>
                  <a:srgbClr val="17383D"/>
                </a:solidFill>
                <a:latin typeface="Bitstream Charter"/>
                <a:ea typeface="Bitstream Charter"/>
                <a:cs typeface="Bitstream Charter"/>
              </a:rPr>
              <a:t>Pertanyaan bertahap</a:t>
            </a:r>
          </a:p>
        </p:txBody>
      </p:sp>
      <p:sp>
        <p:nvSpPr>
          <p:cNvPr id="6" name="">
            <a:extLst xmlns:a="http://schemas.openxmlformats.org/drawingml/2006/main">
              <a:ext uri="{FF2B5EF4-FFF2-40B4-BE49-F238E27FC236}">
                <a16:creationId xmlns:a16="http://schemas.microsoft.com/office/drawing/2014/main" id="{8D58E6D1-BEEA-4E71-A777-B57ED80A3F52}"/>
              </a:ext>
            </a:extLst>
          </p:cNvPr>
          <p:cNvSpPr>
            <a:spLocks xmlns:a="http://schemas.openxmlformats.org/drawingml/2006/main" noGrp="1"/>
          </p:cNvSpPr>
          <p:nvPr/>
        </p:nvSpPr>
        <p:spPr>
          <a:xfrm xmlns:a="http://schemas.openxmlformats.org/drawingml/2006/main">
            <a:off x="609600" y="3476625"/>
            <a:ext cx="5143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50666A"/>
                </a:solidFill>
                <a:latin typeface="Bitstream Charter"/>
                <a:ea typeface="Bitstream Charter"/>
                <a:cs typeface="Bitstream Charter"/>
              </a:defRPr>
            </a:pPr>
            <a:r>
              <a:rPr sz="1875" b="0">
                <a:solidFill>
                  <a:srgbClr val="50666A"/>
                </a:solidFill>
                <a:latin typeface="Bitstream Charter"/>
                <a:ea typeface="Bitstream Charter"/>
                <a:cs typeface="Bitstream Charter"/>
              </a:rPr>
              <a:t>Di mana genangan muncul? Bagaimana lereng, permukaan tanah, dan salurannya?</a:t>
            </a:r>
          </a:p>
        </p:txBody>
      </p:sp>
      <p:sp>
        <p:nvSpPr>
          <p:cNvPr id="7" name="">
            <a:extLst xmlns:a="http://schemas.openxmlformats.org/drawingml/2006/main">
              <a:ext uri="{FF2B5EF4-FFF2-40B4-BE49-F238E27FC236}">
                <a16:creationId xmlns:a16="http://schemas.microsoft.com/office/drawing/2014/main" id="{3880F912-B8ED-4FB2-9AF4-734D63C530EC}"/>
              </a:ext>
            </a:extLst>
          </p:cNvPr>
          <p:cNvSpPr>
            <a:spLocks xmlns:a="http://schemas.openxmlformats.org/drawingml/2006/main" noGrp="1"/>
          </p:cNvSpPr>
          <p:nvPr/>
        </p:nvSpPr>
        <p:spPr>
          <a:xfrm xmlns:a="http://schemas.openxmlformats.org/drawingml/2006/main">
            <a:off x="609600" y="4505325"/>
            <a:ext cx="5143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17383D"/>
                </a:solidFill>
                <a:latin typeface="Bitstream Charter"/>
                <a:ea typeface="Bitstream Charter"/>
                <a:cs typeface="Bitstream Charter"/>
              </a:defRPr>
            </a:pPr>
            <a:r>
              <a:rPr sz="2100" b="1">
                <a:solidFill>
                  <a:srgbClr val="17383D"/>
                </a:solidFill>
                <a:latin typeface="Bitstream Charter"/>
                <a:ea typeface="Bitstream Charter"/>
                <a:cs typeface="Bitstream Charter"/>
              </a:rPr>
              <a:t>Penjelasan berbasis bukti</a:t>
            </a:r>
          </a:p>
        </p:txBody>
      </p:sp>
      <p:sp>
        <p:nvSpPr>
          <p:cNvPr id="8" name="">
            <a:extLst xmlns:a="http://schemas.openxmlformats.org/drawingml/2006/main">
              <a:ext uri="{FF2B5EF4-FFF2-40B4-BE49-F238E27FC236}">
                <a16:creationId xmlns:a16="http://schemas.microsoft.com/office/drawing/2014/main" id="{B7715890-1695-408C-A20A-C8D315C9511D}"/>
              </a:ext>
            </a:extLst>
          </p:cNvPr>
          <p:cNvSpPr>
            <a:spLocks xmlns:a="http://schemas.openxmlformats.org/drawingml/2006/main" noGrp="1"/>
          </p:cNvSpPr>
          <p:nvPr/>
        </p:nvSpPr>
        <p:spPr>
          <a:xfrm xmlns:a="http://schemas.openxmlformats.org/drawingml/2006/main">
            <a:off x="609600" y="4886325"/>
            <a:ext cx="5143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50666A"/>
                </a:solidFill>
                <a:latin typeface="Bitstream Charter"/>
                <a:ea typeface="Bitstream Charter"/>
                <a:cs typeface="Bitstream Charter"/>
              </a:defRPr>
            </a:pPr>
            <a:r>
              <a:rPr sz="1875" b="0">
                <a:solidFill>
                  <a:srgbClr val="50666A"/>
                </a:solidFill>
                <a:latin typeface="Bitstream Charter"/>
                <a:ea typeface="Bitstream Charter"/>
                <a:cs typeface="Bitstream Charter"/>
              </a:rPr>
              <a:t>Siswa mengusulkan penyebab dan menyebut data yang masih perlu dikumpulkan.</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7c16998431eb4244"/>
          <a:stretch xmlns:a="http://schemas.openxmlformats.org/drawingml/2006/main"/>
        </p:blipFill>
        <p:spPr>
          <a:xfrm xmlns:a="http://schemas.openxmlformats.org/drawingml/2006/main">
            <a:off x="6193631" y="1771650"/>
            <a:ext cx="5386388" cy="3590925"/>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83B4D201-26AC-455E-A900-12E29EC00ECF}"/>
              </a:ext>
            </a:extLst>
          </p:cNvPr>
          <p:cNvSpPr>
            <a:spLocks xmlns:a="http://schemas.openxmlformats.org/drawingml/2006/main" noGrp="1"/>
          </p:cNvSpPr>
          <p:nvPr/>
        </p:nvSpPr>
        <p:spPr>
          <a:xfrm xmlns:a="http://schemas.openxmlformats.org/drawingml/2006/main">
            <a:off x="609600" y="5895975"/>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1">
                <a:solidFill>
                  <a:srgbClr val="B95132"/>
                </a:solidFill>
                <a:latin typeface="Bitstream Charter"/>
                <a:ea typeface="Bitstream Charter"/>
                <a:cs typeface="Bitstream Charter"/>
              </a:defRPr>
            </a:pPr>
            <a:r>
              <a:rPr sz="2025" b="1">
                <a:solidFill>
                  <a:srgbClr val="B95132"/>
                </a:solidFill>
                <a:latin typeface="Bitstream Charter"/>
                <a:ea typeface="Bitstream Charter"/>
                <a:cs typeface="Bitstream Charter"/>
              </a:rPr>
              <a:t>Pengalaman lokal membantu siswa menghubungkan konsep dan kenyataan.</a:t>
            </a:r>
          </a:p>
        </p:txBody>
      </p:sp>
    </p:spTree>
    <p:extLst>
      <p:ext uri="{BB962C8B-B14F-4D97-AF65-F5344CB8AC3E}">
        <p14:creationId xmlns:p14="http://schemas.microsoft.com/office/powerpoint/2010/main" val="861539420"/>
      </p:ext>
    </p:extLst>
  </p:cSld>
</p:sld>
</file>

<file path=ppt/slides/slide18.xml><?xml version="1.0" encoding="utf-8"?>
<p:sld xmlns:p="http://schemas.openxmlformats.org/presentationml/2006/main">
  <p:cSld>
    <p:bg>
      <p:bgPr>
        <a:solidFill xmlns:a="http://schemas.openxmlformats.org/drawingml/2006/main">
          <a:srgbClr val="F5F2E9"/>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A3AB5358-E0D8-4519-8823-5DB895AA1B7A}"/>
              </a:ext>
            </a:extLst>
          </p:cNvPr>
          <p:cNvSpPr>
            <a:spLocks xmlns:a="http://schemas.openxmlformats.org/drawingml/2006/main" noGrp="1"/>
          </p:cNvSpPr>
          <p:nvPr/>
        </p:nvSpPr>
        <p:spPr>
          <a:xfrm xmlns:a="http://schemas.openxmlformats.org/drawingml/2006/main">
            <a:off x="609600" y="400050"/>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225" b="1">
                <a:solidFill>
                  <a:srgbClr val="17383D"/>
                </a:solidFill>
                <a:latin typeface="Bitstream Charter"/>
                <a:ea typeface="Bitstream Charter"/>
                <a:cs typeface="Bitstream Charter"/>
              </a:defRPr>
            </a:pPr>
            <a:r>
              <a:rPr sz="3225" b="1">
                <a:solidFill>
                  <a:srgbClr val="17383D"/>
                </a:solidFill>
                <a:latin typeface="Bitstream Charter"/>
                <a:ea typeface="Bitstream Charter"/>
                <a:cs typeface="Bitstream Charter"/>
              </a:rPr>
              <a:t>Contoh rencana bantuan selama dua minggu</a:t>
            </a:r>
          </a:p>
        </p:txBody>
      </p:sp>
      <p:sp>
        <p:nvSpPr>
          <p:cNvPr id="2" name="">
            <a:extLst xmlns:a="http://schemas.openxmlformats.org/drawingml/2006/main">
              <a:ext uri="{FF2B5EF4-FFF2-40B4-BE49-F238E27FC236}">
                <a16:creationId xmlns:a16="http://schemas.microsoft.com/office/drawing/2014/main" id="{A417F04B-3892-4458-9013-6F7C3E0076A6}"/>
              </a:ext>
            </a:extLst>
          </p:cNvPr>
          <p:cNvSpPr>
            <a:spLocks xmlns:a="http://schemas.openxmlformats.org/drawingml/2006/main" noGrp="1"/>
          </p:cNvSpPr>
          <p:nvPr/>
        </p:nvSpPr>
        <p:spPr>
          <a:xfrm xmlns:a="http://schemas.openxmlformats.org/drawingml/2006/main">
            <a:off x="11049000" y="6457950"/>
            <a:ext cx="533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125" b="0">
                <a:solidFill>
                  <a:srgbClr val="50666A"/>
                </a:solidFill>
                <a:latin typeface="Bitstream Charter"/>
                <a:ea typeface="Bitstream Charter"/>
                <a:cs typeface="Bitstream Charter"/>
              </a:defRPr>
            </a:pPr>
            <a:r>
              <a:rPr sz="1125" b="0">
                <a:solidFill>
                  <a:srgbClr val="50666A"/>
                </a:solidFill>
                <a:latin typeface="Bitstream Charter"/>
                <a:ea typeface="Bitstream Charter"/>
                <a:cs typeface="Bitstream Charter"/>
              </a:rPr>
              <a:t>18</a:t>
            </a:r>
          </a:p>
        </p:txBody>
      </p:sp>
      <p:sp>
        <p:nvSpPr>
          <p:cNvPr id="3" name="">
            <a:extLst xmlns:a="http://schemas.openxmlformats.org/drawingml/2006/main">
              <a:ext uri="{FF2B5EF4-FFF2-40B4-BE49-F238E27FC236}">
                <a16:creationId xmlns:a16="http://schemas.microsoft.com/office/drawing/2014/main" id="{92721B27-78BF-49E3-83B9-E56B6C7697DC}"/>
              </a:ext>
            </a:extLst>
          </p:cNvPr>
          <p:cNvSpPr>
            <a:spLocks xmlns:a="http://schemas.openxmlformats.org/drawingml/2006/main" noGrp="1"/>
          </p:cNvSpPr>
          <p:nvPr/>
        </p:nvSpPr>
        <p:spPr>
          <a:xfrm xmlns:a="http://schemas.openxmlformats.org/drawingml/2006/main">
            <a:off x="609600" y="1504950"/>
            <a:ext cx="109728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50666A"/>
                </a:solidFill>
                <a:latin typeface="Bitstream Charter"/>
                <a:ea typeface="Bitstream Charter"/>
                <a:cs typeface="Bitstream Charter"/>
              </a:defRPr>
            </a:pPr>
            <a:r>
              <a:rPr sz="1950" b="0">
                <a:solidFill>
                  <a:srgbClr val="50666A"/>
                </a:solidFill>
                <a:latin typeface="Bitstream Charter"/>
                <a:ea typeface="Bitstream Charter"/>
                <a:cs typeface="Bitstream Charter"/>
              </a:rPr>
              <a:t>Kasus rekaan: siswa memahami legenda, tetapi keliru mengubah cm menjadi km.</a:t>
            </a:r>
          </a:p>
        </p:txBody>
      </p:sp>
      <p:graphicFrame>
        <p:nvGraphicFramePr>
          <p:cNvPr id="9" name=""/>
          <p:cNvGraphicFramePr/>
          <p:nvPr/>
        </p:nvGraphicFramePr>
        <p:xfrm>
          <a:off xmlns:a="http://schemas.openxmlformats.org/drawingml/2006/main" x="609600" y="2181225"/>
          <a:ext xmlns:a="http://schemas.openxmlformats.org/drawingml/2006/main" cx="10972800" cy="3295650"/>
        </p:xfrm>
        <a:graphic xmlns:a="http://schemas.openxmlformats.org/drawingml/2006/main">
          <a:graphicData uri="http://schemas.openxmlformats.org/drawingml/2006/table">
            <a:tbl>
              <a:tblPr/>
              <a:tblGrid>
                <a:gridCol w="1952625"/>
                <a:gridCol w="5953125"/>
                <a:gridCol w="3067050"/>
              </a:tblGrid>
              <a:tr h="659130">
                <a:tc>
                  <a:txBody>
                    <a:bodyPr lIns="133350" tIns="95250" rIns="133350" bIns="76200">
                      <a:noAutofit/>
                    </a:bodyPr>
                    <a:lstStyle/>
                    <a:p>
                      <a:r>
                        <a:rPr sz="1725" b="1">
                          <a:solidFill>
                            <a:srgbClr val="F5F2E9"/>
                          </a:solidFill>
                          <a:latin typeface="Bitstream Charter"/>
                          <a:ea typeface="Bitstream Charter"/>
                          <a:cs typeface="Bitstream Charter"/>
                        </a:rPr>
                        <a:t>Tahap</a:t>
                      </a:r>
                    </a:p>
                  </a:txBody>
                  <a:tcPr marL="91440" marR="91440" marT="45720" marB="45720" anchor="ctr">
                    <a:solidFill>
                      <a:srgbClr val="113D41"/>
                    </a:solidFill>
                  </a:tcPr>
                </a:tc>
                <a:tc>
                  <a:txBody>
                    <a:bodyPr lIns="133350" tIns="95250" rIns="133350" bIns="76200">
                      <a:noAutofit/>
                    </a:bodyPr>
                    <a:lstStyle/>
                    <a:p>
                      <a:r>
                        <a:rPr sz="1725" b="1">
                          <a:solidFill>
                            <a:srgbClr val="F5F2E9"/>
                          </a:solidFill>
                          <a:latin typeface="Bitstream Charter"/>
                          <a:ea typeface="Bitstream Charter"/>
                          <a:cs typeface="Bitstream Charter"/>
                        </a:rPr>
                        <a:t>Kegiatan guru dan peserta didik</a:t>
                      </a:r>
                    </a:p>
                  </a:txBody>
                  <a:tcPr marL="91440" marR="91440" marT="45720" marB="45720" anchor="ctr">
                    <a:solidFill>
                      <a:srgbClr val="113D41"/>
                    </a:solidFill>
                  </a:tcPr>
                </a:tc>
                <a:tc>
                  <a:txBody>
                    <a:bodyPr lIns="133350" tIns="95250" rIns="133350" bIns="76200">
                      <a:noAutofit/>
                    </a:bodyPr>
                    <a:lstStyle/>
                    <a:p>
                      <a:r>
                        <a:rPr sz="1725" b="1">
                          <a:solidFill>
                            <a:srgbClr val="F5F2E9"/>
                          </a:solidFill>
                          <a:latin typeface="Bitstream Charter"/>
                          <a:ea typeface="Bitstream Charter"/>
                          <a:cs typeface="Bitstream Charter"/>
                        </a:rPr>
                        <a:t>Bukti yang dicatat</a:t>
                      </a:r>
                    </a:p>
                  </a:txBody>
                  <a:tcPr marL="91440" marR="91440" marT="45720" marB="45720" anchor="ctr">
                    <a:solidFill>
                      <a:srgbClr val="113D41"/>
                    </a:solidFill>
                  </a:tcPr>
                </a:tc>
              </a:tr>
              <a:tr h="659130">
                <a:tc>
                  <a:txBody>
                    <a:bodyPr lIns="133350" tIns="95250" rIns="133350" bIns="76200">
                      <a:noAutofit/>
                    </a:bodyPr>
                    <a:lstStyle/>
                    <a:p>
                      <a:r>
                        <a:rPr sz="1725" b="0">
                          <a:solidFill>
                            <a:srgbClr val="17383D"/>
                          </a:solidFill>
                          <a:latin typeface="Bitstream Charter"/>
                          <a:ea typeface="Bitstream Charter"/>
                          <a:cs typeface="Bitstream Charter"/>
                        </a:rPr>
                        <a:t>Awal</a:t>
                      </a:r>
                    </a:p>
                  </a:txBody>
                  <a:tcPr marL="91440" marR="91440" marT="45720" marB="45720" anchor="ctr">
                    <a:solidFill>
                      <a:srgbClr val="FFFFFF"/>
                    </a:solidFill>
                  </a:tcPr>
                </a:tc>
                <a:tc>
                  <a:txBody>
                    <a:bodyPr lIns="133350" tIns="95250" rIns="133350" bIns="76200">
                      <a:noAutofit/>
                    </a:bodyPr>
                    <a:lstStyle/>
                    <a:p>
                      <a:r>
                        <a:rPr sz="1725" b="0">
                          <a:solidFill>
                            <a:srgbClr val="17383D"/>
                          </a:solidFill>
                          <a:latin typeface="Bitstream Charter"/>
                          <a:ea typeface="Bitstream Charter"/>
                          <a:cs typeface="Bitstream Charter"/>
                        </a:rPr>
                        <a:t>Dua soal konversi dan percakapan singkat</a:t>
                      </a:r>
                    </a:p>
                  </a:txBody>
                  <a:tcPr marL="91440" marR="91440" marT="45720" marB="45720" anchor="ctr">
                    <a:solidFill>
                      <a:srgbClr val="FFFFFF"/>
                    </a:solidFill>
                  </a:tcPr>
                </a:tc>
                <a:tc>
                  <a:txBody>
                    <a:bodyPr lIns="133350" tIns="95250" rIns="133350" bIns="76200">
                      <a:noAutofit/>
                    </a:bodyPr>
                    <a:lstStyle/>
                    <a:p>
                      <a:r>
                        <a:rPr sz="1725" b="0">
                          <a:solidFill>
                            <a:srgbClr val="17383D"/>
                          </a:solidFill>
                          <a:latin typeface="Bitstream Charter"/>
                          <a:ea typeface="Bitstream Charter"/>
                          <a:cs typeface="Bitstream Charter"/>
                        </a:rPr>
                        <a:t>Langkah dan satuan yang keliru</a:t>
                      </a:r>
                    </a:p>
                  </a:txBody>
                  <a:tcPr marL="91440" marR="91440" marT="45720" marB="45720" anchor="ctr">
                    <a:solidFill>
                      <a:srgbClr val="FFFFFF"/>
                    </a:solidFill>
                  </a:tcPr>
                </a:tc>
              </a:tr>
              <a:tr h="659130">
                <a:tc>
                  <a:txBody>
                    <a:bodyPr lIns="133350" tIns="95250" rIns="133350" bIns="76200">
                      <a:noAutofit/>
                    </a:bodyPr>
                    <a:lstStyle/>
                    <a:p>
                      <a:r>
                        <a:rPr sz="1725" b="0">
                          <a:solidFill>
                            <a:srgbClr val="17383D"/>
                          </a:solidFill>
                          <a:latin typeface="Bitstream Charter"/>
                          <a:ea typeface="Bitstream Charter"/>
                          <a:cs typeface="Bitstream Charter"/>
                        </a:rPr>
                        <a:t>Minggu 1</a:t>
                      </a:r>
                    </a:p>
                  </a:txBody>
                  <a:tcPr marL="91440" marR="91440" marT="45720" marB="45720" anchor="ctr">
                    <a:solidFill>
                      <a:srgbClr val="E8EDE5"/>
                    </a:solidFill>
                  </a:tcPr>
                </a:tc>
                <a:tc>
                  <a:txBody>
                    <a:bodyPr lIns="133350" tIns="95250" rIns="133350" bIns="76200">
                      <a:noAutofit/>
                    </a:bodyPr>
                    <a:lstStyle/>
                    <a:p>
                      <a:r>
                        <a:rPr sz="1725" b="0">
                          <a:solidFill>
                            <a:srgbClr val="17383D"/>
                          </a:solidFill>
                          <a:latin typeface="Bitstream Charter"/>
                          <a:ea typeface="Bitstream Charter"/>
                          <a:cs typeface="Bitstream Charter"/>
                        </a:rPr>
                        <a:t>Contoh kerja, latihan bersama, cek satuan</a:t>
                      </a:r>
                    </a:p>
                  </a:txBody>
                  <a:tcPr marL="91440" marR="91440" marT="45720" marB="45720" anchor="ctr">
                    <a:solidFill>
                      <a:srgbClr val="E8EDE5"/>
                    </a:solidFill>
                  </a:tcPr>
                </a:tc>
                <a:tc>
                  <a:txBody>
                    <a:bodyPr lIns="133350" tIns="95250" rIns="133350" bIns="76200">
                      <a:noAutofit/>
                    </a:bodyPr>
                    <a:lstStyle/>
                    <a:p>
                      <a:r>
                        <a:rPr sz="1725" b="0">
                          <a:solidFill>
                            <a:srgbClr val="17383D"/>
                          </a:solidFill>
                          <a:latin typeface="Bitstream Charter"/>
                          <a:ea typeface="Bitstream Charter"/>
                          <a:cs typeface="Bitstream Charter"/>
                        </a:rPr>
                        <a:t>Kemajuan pada latihan terarah</a:t>
                      </a:r>
                    </a:p>
                  </a:txBody>
                  <a:tcPr marL="91440" marR="91440" marT="45720" marB="45720" anchor="ctr">
                    <a:solidFill>
                      <a:srgbClr val="E8EDE5"/>
                    </a:solidFill>
                  </a:tcPr>
                </a:tc>
              </a:tr>
              <a:tr h="659130">
                <a:tc>
                  <a:txBody>
                    <a:bodyPr lIns="133350" tIns="95250" rIns="133350" bIns="76200">
                      <a:noAutofit/>
                    </a:bodyPr>
                    <a:lstStyle/>
                    <a:p>
                      <a:r>
                        <a:rPr sz="1725" b="0">
                          <a:solidFill>
                            <a:srgbClr val="17383D"/>
                          </a:solidFill>
                          <a:latin typeface="Bitstream Charter"/>
                          <a:ea typeface="Bitstream Charter"/>
                          <a:cs typeface="Bitstream Charter"/>
                        </a:rPr>
                        <a:t>Minggu 2</a:t>
                      </a:r>
                    </a:p>
                  </a:txBody>
                  <a:tcPr marL="91440" marR="91440" marT="45720" marB="45720" anchor="ctr">
                    <a:solidFill>
                      <a:srgbClr val="FFFFFF"/>
                    </a:solidFill>
                  </a:tcPr>
                </a:tc>
                <a:tc>
                  <a:txBody>
                    <a:bodyPr lIns="133350" tIns="95250" rIns="133350" bIns="76200">
                      <a:noAutofit/>
                    </a:bodyPr>
                    <a:lstStyle/>
                    <a:p>
                      <a:r>
                        <a:rPr sz="1725" b="0">
                          <a:solidFill>
                            <a:srgbClr val="17383D"/>
                          </a:solidFill>
                          <a:latin typeface="Bitstream Charter"/>
                          <a:ea typeface="Bitstream Charter"/>
                          <a:cs typeface="Bitstream Charter"/>
                        </a:rPr>
                        <a:t>Latihan singkat berselang dan soal peta baru</a:t>
                      </a:r>
                    </a:p>
                  </a:txBody>
                  <a:tcPr marL="91440" marR="91440" marT="45720" marB="45720" anchor="ctr">
                    <a:solidFill>
                      <a:srgbClr val="FFFFFF"/>
                    </a:solidFill>
                  </a:tcPr>
                </a:tc>
                <a:tc>
                  <a:txBody>
                    <a:bodyPr lIns="133350" tIns="95250" rIns="133350" bIns="76200">
                      <a:noAutofit/>
                    </a:bodyPr>
                    <a:lstStyle/>
                    <a:p>
                      <a:r>
                        <a:rPr sz="1725" b="0">
                          <a:solidFill>
                            <a:srgbClr val="17383D"/>
                          </a:solidFill>
                          <a:latin typeface="Bitstream Charter"/>
                          <a:ea typeface="Bitstream Charter"/>
                          <a:cs typeface="Bitstream Charter"/>
                        </a:rPr>
                        <a:t>Jawaban mandiri serta alasannya</a:t>
                      </a:r>
                    </a:p>
                  </a:txBody>
                  <a:tcPr marL="91440" marR="91440" marT="45720" marB="45720" anchor="ctr">
                    <a:solidFill>
                      <a:srgbClr val="FFFFFF"/>
                    </a:solidFill>
                  </a:tcPr>
                </a:tc>
              </a:tr>
              <a:tr h="659130">
                <a:tc>
                  <a:txBody>
                    <a:bodyPr lIns="133350" tIns="95250" rIns="133350" bIns="76200">
                      <a:noAutofit/>
                    </a:bodyPr>
                    <a:lstStyle/>
                    <a:p>
                      <a:r>
                        <a:rPr sz="1725" b="0">
                          <a:solidFill>
                            <a:srgbClr val="17383D"/>
                          </a:solidFill>
                          <a:latin typeface="Bitstream Charter"/>
                          <a:ea typeface="Bitstream Charter"/>
                          <a:cs typeface="Bitstream Charter"/>
                        </a:rPr>
                        <a:t>Evaluasi</a:t>
                      </a:r>
                    </a:p>
                  </a:txBody>
                  <a:tcPr marL="91440" marR="91440" marT="45720" marB="45720" anchor="ctr">
                    <a:solidFill>
                      <a:srgbClr val="E8EDE5"/>
                    </a:solidFill>
                  </a:tcPr>
                </a:tc>
                <a:tc>
                  <a:txBody>
                    <a:bodyPr lIns="133350" tIns="95250" rIns="133350" bIns="76200">
                      <a:noAutofit/>
                    </a:bodyPr>
                    <a:lstStyle/>
                    <a:p>
                      <a:r>
                        <a:rPr sz="1725" b="0">
                          <a:solidFill>
                            <a:srgbClr val="17383D"/>
                          </a:solidFill>
                          <a:latin typeface="Bitstream Charter"/>
                          <a:ea typeface="Bitstream Charter"/>
                          <a:cs typeface="Bitstream Charter"/>
                        </a:rPr>
                        <a:t>Contoh target: 4 dari 5 soal benar dengan satuan tepat</a:t>
                      </a:r>
                    </a:p>
                  </a:txBody>
                  <a:tcPr marL="91440" marR="91440" marT="45720" marB="45720" anchor="ctr">
                    <a:solidFill>
                      <a:srgbClr val="E8EDE5"/>
                    </a:solidFill>
                  </a:tcPr>
                </a:tc>
                <a:tc>
                  <a:txBody>
                    <a:bodyPr lIns="133350" tIns="95250" rIns="133350" bIns="76200">
                      <a:noAutofit/>
                    </a:bodyPr>
                    <a:lstStyle/>
                    <a:p>
                      <a:r>
                        <a:rPr sz="1725" b="0">
                          <a:solidFill>
                            <a:srgbClr val="17383D"/>
                          </a:solidFill>
                          <a:latin typeface="Bitstream Charter"/>
                          <a:ea typeface="Bitstream Charter"/>
                          <a:cs typeface="Bitstream Charter"/>
                        </a:rPr>
                        <a:t>Jika belum tercapai, sesuaikan bantuan</a:t>
                      </a:r>
                    </a:p>
                  </a:txBody>
                  <a:tcPr marL="91440" marR="91440" marT="45720" marB="45720" anchor="ctr">
                    <a:solidFill>
                      <a:srgbClr val="E8EDE5"/>
                    </a:solidFill>
                  </a:tcPr>
                </a:tc>
              </a:tr>
            </a:tbl>
          </a:graphicData>
        </a:graphic>
      </p:graphicFrame>
      <p:sp>
        <p:nvSpPr>
          <p:cNvPr id="5" name="">
            <a:extLst xmlns:a="http://schemas.openxmlformats.org/drawingml/2006/main">
              <a:ext uri="{FF2B5EF4-FFF2-40B4-BE49-F238E27FC236}">
                <a16:creationId xmlns:a16="http://schemas.microsoft.com/office/drawing/2014/main" id="{08B3D15F-C29C-4A7B-BCCC-6630CC9C59B1}"/>
              </a:ext>
            </a:extLst>
          </p:cNvPr>
          <p:cNvSpPr>
            <a:spLocks xmlns:a="http://schemas.openxmlformats.org/drawingml/2006/main" noGrp="1"/>
          </p:cNvSpPr>
          <p:nvPr/>
        </p:nvSpPr>
        <p:spPr>
          <a:xfrm xmlns:a="http://schemas.openxmlformats.org/drawingml/2006/main">
            <a:off x="609600" y="5886450"/>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1">
                <a:solidFill>
                  <a:srgbClr val="B95132"/>
                </a:solidFill>
                <a:latin typeface="Bitstream Charter"/>
                <a:ea typeface="Bitstream Charter"/>
                <a:cs typeface="Bitstream Charter"/>
              </a:defRPr>
            </a:pPr>
            <a:r>
              <a:rPr sz="2025" b="1">
                <a:solidFill>
                  <a:srgbClr val="B95132"/>
                </a:solidFill>
                <a:latin typeface="Bitstream Charter"/>
                <a:ea typeface="Bitstream Charter"/>
                <a:cs typeface="Bitstream Charter"/>
              </a:rPr>
              <a:t>Target dan durasi merupakan contoh. Sesuaikan dengan kondisi kelas.</a:t>
            </a:r>
          </a:p>
        </p:txBody>
      </p:sp>
    </p:spTree>
    <p:extLst>
      <p:ext uri="{BB962C8B-B14F-4D97-AF65-F5344CB8AC3E}">
        <p14:creationId xmlns:p14="http://schemas.microsoft.com/office/powerpoint/2010/main" val="1698998844"/>
      </p:ext>
    </p:extLst>
  </p:cSld>
</p:sld>
</file>

<file path=ppt/slides/slide19.xml><?xml version="1.0" encoding="utf-8"?>
<p:sld xmlns:p="http://schemas.openxmlformats.org/presentationml/2006/main">
  <p:cSld>
    <p:bg>
      <p:bgPr>
        <a:solidFill xmlns:a="http://schemas.openxmlformats.org/drawingml/2006/main">
          <a:srgbClr val="F5F2E9"/>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42507EDB-D6E4-48E4-80E9-BF158F5D5349}"/>
              </a:ext>
            </a:extLst>
          </p:cNvPr>
          <p:cNvSpPr>
            <a:spLocks xmlns:a="http://schemas.openxmlformats.org/drawingml/2006/main" noGrp="1"/>
          </p:cNvSpPr>
          <p:nvPr/>
        </p:nvSpPr>
        <p:spPr>
          <a:xfrm xmlns:a="http://schemas.openxmlformats.org/drawingml/2006/main">
            <a:off x="609600" y="400050"/>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225" b="1">
                <a:solidFill>
                  <a:srgbClr val="17383D"/>
                </a:solidFill>
                <a:latin typeface="Bitstream Charter"/>
                <a:ea typeface="Bitstream Charter"/>
                <a:cs typeface="Bitstream Charter"/>
              </a:defRPr>
            </a:pPr>
            <a:r>
              <a:rPr sz="3225" b="1">
                <a:solidFill>
                  <a:srgbClr val="17383D"/>
                </a:solidFill>
                <a:latin typeface="Bitstream Charter"/>
                <a:ea typeface="Bitstream Charter"/>
                <a:cs typeface="Bitstream Charter"/>
              </a:rPr>
              <a:t>Pemantauan dan dukungan bersama</a:t>
            </a:r>
          </a:p>
        </p:txBody>
      </p:sp>
      <p:sp>
        <p:nvSpPr>
          <p:cNvPr id="2" name="">
            <a:extLst xmlns:a="http://schemas.openxmlformats.org/drawingml/2006/main">
              <a:ext uri="{FF2B5EF4-FFF2-40B4-BE49-F238E27FC236}">
                <a16:creationId xmlns:a16="http://schemas.microsoft.com/office/drawing/2014/main" id="{D622845E-D08E-40B5-9A5B-E6CA5DFC5184}"/>
              </a:ext>
            </a:extLst>
          </p:cNvPr>
          <p:cNvSpPr>
            <a:spLocks xmlns:a="http://schemas.openxmlformats.org/drawingml/2006/main" noGrp="1"/>
          </p:cNvSpPr>
          <p:nvPr/>
        </p:nvSpPr>
        <p:spPr>
          <a:xfrm xmlns:a="http://schemas.openxmlformats.org/drawingml/2006/main">
            <a:off x="11049000" y="6457950"/>
            <a:ext cx="533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125" b="0">
                <a:solidFill>
                  <a:srgbClr val="50666A"/>
                </a:solidFill>
                <a:latin typeface="Bitstream Charter"/>
                <a:ea typeface="Bitstream Charter"/>
                <a:cs typeface="Bitstream Charter"/>
              </a:defRPr>
            </a:pPr>
            <a:r>
              <a:rPr sz="1125" b="0">
                <a:solidFill>
                  <a:srgbClr val="50666A"/>
                </a:solidFill>
                <a:latin typeface="Bitstream Charter"/>
                <a:ea typeface="Bitstream Charter"/>
                <a:cs typeface="Bitstream Charter"/>
              </a:rPr>
              <a:t>19</a:t>
            </a:r>
          </a:p>
        </p:txBody>
      </p:sp>
      <p:sp>
        <p:nvSpPr>
          <p:cNvPr id="3" name="">
            <a:extLst xmlns:a="http://schemas.openxmlformats.org/drawingml/2006/main">
              <a:ext uri="{FF2B5EF4-FFF2-40B4-BE49-F238E27FC236}">
                <a16:creationId xmlns:a16="http://schemas.microsoft.com/office/drawing/2014/main" id="{1405956A-6851-4F45-AFED-CBF8C274FCD4}"/>
              </a:ext>
            </a:extLst>
          </p:cNvPr>
          <p:cNvSpPr>
            <a:spLocks xmlns:a="http://schemas.openxmlformats.org/drawingml/2006/main" noGrp="1"/>
          </p:cNvSpPr>
          <p:nvPr/>
        </p:nvSpPr>
        <p:spPr>
          <a:xfrm xmlns:a="http://schemas.openxmlformats.org/drawingml/2006/main">
            <a:off x="609600" y="1685925"/>
            <a:ext cx="500062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17383D"/>
                </a:solidFill>
                <a:latin typeface="Bitstream Charter"/>
                <a:ea typeface="Bitstream Charter"/>
                <a:cs typeface="Bitstream Charter"/>
              </a:defRPr>
            </a:pPr>
            <a:r>
              <a:rPr sz="2100" b="1">
                <a:solidFill>
                  <a:srgbClr val="17383D"/>
                </a:solidFill>
                <a:latin typeface="Bitstream Charter"/>
                <a:ea typeface="Bitstream Charter"/>
                <a:cs typeface="Bitstream Charter"/>
              </a:rPr>
              <a:t>Kemajuan yang terlihat</a:t>
            </a:r>
          </a:p>
        </p:txBody>
      </p:sp>
      <p:sp>
        <p:nvSpPr>
          <p:cNvPr id="4" name="">
            <a:extLst xmlns:a="http://schemas.openxmlformats.org/drawingml/2006/main">
              <a:ext uri="{FF2B5EF4-FFF2-40B4-BE49-F238E27FC236}">
                <a16:creationId xmlns:a16="http://schemas.microsoft.com/office/drawing/2014/main" id="{6DC3F7AB-9AF4-49D1-AAC4-749B31667D1E}"/>
              </a:ext>
            </a:extLst>
          </p:cNvPr>
          <p:cNvSpPr>
            <a:spLocks xmlns:a="http://schemas.openxmlformats.org/drawingml/2006/main" noGrp="1"/>
          </p:cNvSpPr>
          <p:nvPr/>
        </p:nvSpPr>
        <p:spPr>
          <a:xfrm xmlns:a="http://schemas.openxmlformats.org/drawingml/2006/main">
            <a:off x="609600" y="2066925"/>
            <a:ext cx="50006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50666A"/>
                </a:solidFill>
                <a:latin typeface="Bitstream Charter"/>
                <a:ea typeface="Bitstream Charter"/>
                <a:cs typeface="Bitstream Charter"/>
              </a:defRPr>
            </a:pPr>
            <a:r>
              <a:rPr sz="1875" b="0">
                <a:solidFill>
                  <a:srgbClr val="50666A"/>
                </a:solidFill>
                <a:latin typeface="Bitstream Charter"/>
                <a:ea typeface="Bitstream Charter"/>
                <a:cs typeface="Bitstream Charter"/>
              </a:rPr>
              <a:t>Bandingkan karya awal dan terbaru, kemandirian, serta ketepatan alasan.</a:t>
            </a:r>
          </a:p>
        </p:txBody>
      </p:sp>
      <p:sp>
        <p:nvSpPr>
          <p:cNvPr id="5" name="">
            <a:extLst xmlns:a="http://schemas.openxmlformats.org/drawingml/2006/main">
              <a:ext uri="{FF2B5EF4-FFF2-40B4-BE49-F238E27FC236}">
                <a16:creationId xmlns:a16="http://schemas.microsoft.com/office/drawing/2014/main" id="{D8336C57-9567-4848-9C0C-A38C7F84A87C}"/>
              </a:ext>
            </a:extLst>
          </p:cNvPr>
          <p:cNvSpPr>
            <a:spLocks xmlns:a="http://schemas.openxmlformats.org/drawingml/2006/main" noGrp="1"/>
          </p:cNvSpPr>
          <p:nvPr/>
        </p:nvSpPr>
        <p:spPr>
          <a:xfrm xmlns:a="http://schemas.openxmlformats.org/drawingml/2006/main">
            <a:off x="609600" y="3095625"/>
            <a:ext cx="500062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17383D"/>
                </a:solidFill>
                <a:latin typeface="Bitstream Charter"/>
                <a:ea typeface="Bitstream Charter"/>
                <a:cs typeface="Bitstream Charter"/>
              </a:defRPr>
            </a:pPr>
            <a:r>
              <a:rPr sz="2100" b="1">
                <a:solidFill>
                  <a:srgbClr val="17383D"/>
                </a:solidFill>
                <a:latin typeface="Bitstream Charter"/>
                <a:ea typeface="Bitstream Charter"/>
                <a:cs typeface="Bitstream Charter"/>
              </a:rPr>
              <a:t>Umpan balik yang spesifik</a:t>
            </a:r>
          </a:p>
        </p:txBody>
      </p:sp>
      <p:sp>
        <p:nvSpPr>
          <p:cNvPr id="6" name="">
            <a:extLst xmlns:a="http://schemas.openxmlformats.org/drawingml/2006/main">
              <a:ext uri="{FF2B5EF4-FFF2-40B4-BE49-F238E27FC236}">
                <a16:creationId xmlns:a16="http://schemas.microsoft.com/office/drawing/2014/main" id="{514BABDE-11E0-45BA-8CA7-567FBD188702}"/>
              </a:ext>
            </a:extLst>
          </p:cNvPr>
          <p:cNvSpPr>
            <a:spLocks xmlns:a="http://schemas.openxmlformats.org/drawingml/2006/main" noGrp="1"/>
          </p:cNvSpPr>
          <p:nvPr/>
        </p:nvSpPr>
        <p:spPr>
          <a:xfrm xmlns:a="http://schemas.openxmlformats.org/drawingml/2006/main">
            <a:off x="609600" y="3476625"/>
            <a:ext cx="50006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50666A"/>
                </a:solidFill>
                <a:latin typeface="Bitstream Charter"/>
                <a:ea typeface="Bitstream Charter"/>
                <a:cs typeface="Bitstream Charter"/>
              </a:defRPr>
            </a:pPr>
            <a:r>
              <a:rPr sz="1875" b="0">
                <a:solidFill>
                  <a:srgbClr val="50666A"/>
                </a:solidFill>
                <a:latin typeface="Bitstream Charter"/>
                <a:ea typeface="Bitstream Charter"/>
                <a:cs typeface="Bitstream Charter"/>
              </a:rPr>
              <a:t>“Satuanmu sudah tepat. Sekarang jelaskan alasan langkah konversinya.”</a:t>
            </a:r>
          </a:p>
        </p:txBody>
      </p:sp>
      <p:sp>
        <p:nvSpPr>
          <p:cNvPr id="7" name="">
            <a:extLst xmlns:a="http://schemas.openxmlformats.org/drawingml/2006/main">
              <a:ext uri="{FF2B5EF4-FFF2-40B4-BE49-F238E27FC236}">
                <a16:creationId xmlns:a16="http://schemas.microsoft.com/office/drawing/2014/main" id="{E1059E24-79C0-4866-BB00-F134FAB62A9A}"/>
              </a:ext>
            </a:extLst>
          </p:cNvPr>
          <p:cNvSpPr>
            <a:spLocks xmlns:a="http://schemas.openxmlformats.org/drawingml/2006/main" noGrp="1"/>
          </p:cNvSpPr>
          <p:nvPr/>
        </p:nvSpPr>
        <p:spPr>
          <a:xfrm xmlns:a="http://schemas.openxmlformats.org/drawingml/2006/main">
            <a:off x="609600" y="4505325"/>
            <a:ext cx="500062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17383D"/>
                </a:solidFill>
                <a:latin typeface="Bitstream Charter"/>
                <a:ea typeface="Bitstream Charter"/>
                <a:cs typeface="Bitstream Charter"/>
              </a:defRPr>
            </a:pPr>
            <a:r>
              <a:rPr sz="2100" b="1">
                <a:solidFill>
                  <a:srgbClr val="17383D"/>
                </a:solidFill>
                <a:latin typeface="Bitstream Charter"/>
                <a:ea typeface="Bitstream Charter"/>
                <a:cs typeface="Bitstream Charter"/>
              </a:rPr>
              <a:t>Kolaborasi ketika diperlukan</a:t>
            </a:r>
          </a:p>
        </p:txBody>
      </p:sp>
      <p:sp>
        <p:nvSpPr>
          <p:cNvPr id="8" name="">
            <a:extLst xmlns:a="http://schemas.openxmlformats.org/drawingml/2006/main">
              <a:ext uri="{FF2B5EF4-FFF2-40B4-BE49-F238E27FC236}">
                <a16:creationId xmlns:a16="http://schemas.microsoft.com/office/drawing/2014/main" id="{B426AA5E-5C0A-4017-A2D0-34DAC72A246A}"/>
              </a:ext>
            </a:extLst>
          </p:cNvPr>
          <p:cNvSpPr>
            <a:spLocks xmlns:a="http://schemas.openxmlformats.org/drawingml/2006/main" noGrp="1"/>
          </p:cNvSpPr>
          <p:nvPr/>
        </p:nvSpPr>
        <p:spPr>
          <a:xfrm xmlns:a="http://schemas.openxmlformats.org/drawingml/2006/main">
            <a:off x="609600" y="4886325"/>
            <a:ext cx="50006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50666A"/>
                </a:solidFill>
                <a:latin typeface="Bitstream Charter"/>
                <a:ea typeface="Bitstream Charter"/>
                <a:cs typeface="Bitstream Charter"/>
              </a:defRPr>
            </a:pPr>
            <a:r>
              <a:rPr sz="1875" b="0">
                <a:solidFill>
                  <a:srgbClr val="50666A"/>
                </a:solidFill>
                <a:latin typeface="Bitstream Charter"/>
                <a:ea typeface="Bitstream Charter"/>
                <a:cs typeface="Bitstream Charter"/>
              </a:rPr>
              <a:t>Libatkan wali kelas, BK, orang tua, atau tenaga terkait sesuai hambatan.</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a02f7b4b2ed846f3"/>
          <a:stretch xmlns:a="http://schemas.openxmlformats.org/drawingml/2006/main"/>
        </p:blipFill>
        <p:spPr>
          <a:xfrm xmlns:a="http://schemas.openxmlformats.org/drawingml/2006/main">
            <a:off x="6219825" y="1746250"/>
            <a:ext cx="5362575" cy="357505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6FAF94EE-DBB5-4C19-BD74-1B891112CB71}"/>
              </a:ext>
            </a:extLst>
          </p:cNvPr>
          <p:cNvSpPr>
            <a:spLocks xmlns:a="http://schemas.openxmlformats.org/drawingml/2006/main" noGrp="1"/>
          </p:cNvSpPr>
          <p:nvPr/>
        </p:nvSpPr>
        <p:spPr>
          <a:xfrm xmlns:a="http://schemas.openxmlformats.org/drawingml/2006/main">
            <a:off x="609600" y="5895975"/>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025" b="1">
                <a:solidFill>
                  <a:srgbClr val="B95132"/>
                </a:solidFill>
                <a:latin typeface="Bitstream Charter"/>
                <a:ea typeface="Bitstream Charter"/>
                <a:cs typeface="Bitstream Charter"/>
              </a:defRPr>
            </a:pPr>
            <a:r>
              <a:rPr sz="2025" b="1">
                <a:solidFill>
                  <a:srgbClr val="B95132"/>
                </a:solidFill>
                <a:latin typeface="Bitstream Charter"/>
                <a:ea typeface="Bitstream Charter"/>
                <a:cs typeface="Bitstream Charter"/>
              </a:rPr>
              <a:t>Kesulitan yang menetap atau kebutuhan akses khusus memerlukan tindak lanjut.</a:t>
            </a:r>
          </a:p>
        </p:txBody>
      </p:sp>
    </p:spTree>
    <p:extLst>
      <p:ext uri="{BB962C8B-B14F-4D97-AF65-F5344CB8AC3E}">
        <p14:creationId xmlns:p14="http://schemas.microsoft.com/office/powerpoint/2010/main" val="366005127"/>
      </p:ext>
    </p:extLst>
  </p:cSld>
</p:sld>
</file>

<file path=ppt/slides/slide20.xml><?xml version="1.0" encoding="utf-8"?>
<p:sld xmlns:p="http://schemas.openxmlformats.org/presentationml/2006/main">
  <p:cSld>
    <p:bg>
      <p:bgPr>
        <a:solidFill xmlns:a="http://schemas.openxmlformats.org/drawingml/2006/main">
          <a:srgbClr val="F5F2E9"/>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39A7F45B-2DC6-4556-90CE-77CDB9F63032}"/>
              </a:ext>
            </a:extLst>
          </p:cNvPr>
          <p:cNvSpPr>
            <a:spLocks xmlns:a="http://schemas.openxmlformats.org/drawingml/2006/main" noGrp="1"/>
          </p:cNvSpPr>
          <p:nvPr/>
        </p:nvSpPr>
        <p:spPr>
          <a:xfrm xmlns:a="http://schemas.openxmlformats.org/drawingml/2006/main">
            <a:off x="609600" y="400050"/>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225" b="1">
                <a:solidFill>
                  <a:srgbClr val="17383D"/>
                </a:solidFill>
                <a:latin typeface="Bitstream Charter"/>
                <a:ea typeface="Bitstream Charter"/>
                <a:cs typeface="Bitstream Charter"/>
              </a:defRPr>
            </a:pPr>
            <a:r>
              <a:rPr sz="3225" b="1">
                <a:solidFill>
                  <a:srgbClr val="17383D"/>
                </a:solidFill>
                <a:latin typeface="Bitstream Charter"/>
                <a:ea typeface="Bitstream Charter"/>
                <a:cs typeface="Bitstream Charter"/>
              </a:rPr>
              <a:t>Rencana aksi guru</a:t>
            </a:r>
          </a:p>
        </p:txBody>
      </p:sp>
      <p:sp>
        <p:nvSpPr>
          <p:cNvPr id="2" name="">
            <a:extLst xmlns:a="http://schemas.openxmlformats.org/drawingml/2006/main">
              <a:ext uri="{FF2B5EF4-FFF2-40B4-BE49-F238E27FC236}">
                <a16:creationId xmlns:a16="http://schemas.microsoft.com/office/drawing/2014/main" id="{FA462D07-8E5D-4584-A498-95E26533D3A7}"/>
              </a:ext>
            </a:extLst>
          </p:cNvPr>
          <p:cNvSpPr>
            <a:spLocks xmlns:a="http://schemas.openxmlformats.org/drawingml/2006/main" noGrp="1"/>
          </p:cNvSpPr>
          <p:nvPr/>
        </p:nvSpPr>
        <p:spPr>
          <a:xfrm xmlns:a="http://schemas.openxmlformats.org/drawingml/2006/main">
            <a:off x="11049000" y="6457950"/>
            <a:ext cx="533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125" b="0">
                <a:solidFill>
                  <a:srgbClr val="50666A"/>
                </a:solidFill>
                <a:latin typeface="Bitstream Charter"/>
                <a:ea typeface="Bitstream Charter"/>
                <a:cs typeface="Bitstream Charter"/>
              </a:defRPr>
            </a:pPr>
            <a:r>
              <a:rPr sz="1125" b="0">
                <a:solidFill>
                  <a:srgbClr val="50666A"/>
                </a:solidFill>
                <a:latin typeface="Bitstream Charter"/>
                <a:ea typeface="Bitstream Charter"/>
                <a:cs typeface="Bitstream Charter"/>
              </a:rPr>
              <a:t>20</a:t>
            </a:r>
          </a:p>
        </p:txBody>
      </p:sp>
      <p:sp>
        <p:nvSpPr>
          <p:cNvPr id="3" name="">
            <a:extLst xmlns:a="http://schemas.openxmlformats.org/drawingml/2006/main">
              <a:ext uri="{FF2B5EF4-FFF2-40B4-BE49-F238E27FC236}">
                <a16:creationId xmlns:a16="http://schemas.microsoft.com/office/drawing/2014/main" id="{6707C777-8411-45CF-8871-7CE9CB23E8FB}"/>
              </a:ext>
            </a:extLst>
          </p:cNvPr>
          <p:cNvSpPr>
            <a:spLocks xmlns:a="http://schemas.openxmlformats.org/drawingml/2006/main" noGrp="1"/>
          </p:cNvSpPr>
          <p:nvPr/>
        </p:nvSpPr>
        <p:spPr>
          <a:xfrm xmlns:a="http://schemas.openxmlformats.org/drawingml/2006/main">
            <a:off x="609600" y="1685925"/>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000" b="1">
                <a:solidFill>
                  <a:srgbClr val="B95132"/>
                </a:solidFill>
                <a:latin typeface="Bitstream Charter"/>
                <a:ea typeface="Bitstream Charter"/>
                <a:cs typeface="Bitstream Charter"/>
              </a:defRPr>
            </a:pPr>
            <a:r>
              <a:rPr sz="3000" b="1">
                <a:solidFill>
                  <a:srgbClr val="B95132"/>
                </a:solidFill>
                <a:latin typeface="Bitstream Charter"/>
                <a:ea typeface="Bitstream Charter"/>
                <a:cs typeface="Bitstream Charter"/>
              </a:rPr>
              <a:t>Satu materi. Satu hambatan. Satu bantuan yang terukur.</a:t>
            </a:r>
          </a:p>
        </p:txBody>
      </p:sp>
      <p:sp>
        <p:nvSpPr>
          <p:cNvPr id="4" name="">
            <a:extLst xmlns:a="http://schemas.openxmlformats.org/drawingml/2006/main">
              <a:ext uri="{FF2B5EF4-FFF2-40B4-BE49-F238E27FC236}">
                <a16:creationId xmlns:a16="http://schemas.microsoft.com/office/drawing/2014/main" id="{D9084EBA-5553-40CF-B15C-32872C979A20}"/>
              </a:ext>
            </a:extLst>
          </p:cNvPr>
          <p:cNvSpPr>
            <a:spLocks xmlns:a="http://schemas.openxmlformats.org/drawingml/2006/main" noGrp="1"/>
          </p:cNvSpPr>
          <p:nvPr/>
        </p:nvSpPr>
        <p:spPr>
          <a:xfrm xmlns:a="http://schemas.openxmlformats.org/drawingml/2006/main">
            <a:off x="609600" y="2809875"/>
            <a:ext cx="10763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17383D"/>
                </a:solidFill>
                <a:latin typeface="Bitstream Charter"/>
                <a:ea typeface="Bitstream Charter"/>
                <a:cs typeface="Bitstream Charter"/>
              </a:defRPr>
            </a:pPr>
            <a:r>
              <a:rPr sz="2100" b="1">
                <a:solidFill>
                  <a:srgbClr val="17383D"/>
                </a:solidFill>
                <a:latin typeface="Bitstream Charter"/>
                <a:ea typeface="Bitstream Charter"/>
                <a:cs typeface="Bitstream Charter"/>
              </a:rPr>
              <a:t>Pada pertemuan berikutnya</a:t>
            </a:r>
          </a:p>
        </p:txBody>
      </p:sp>
      <p:sp>
        <p:nvSpPr>
          <p:cNvPr id="5" name="">
            <a:extLst xmlns:a="http://schemas.openxmlformats.org/drawingml/2006/main">
              <a:ext uri="{FF2B5EF4-FFF2-40B4-BE49-F238E27FC236}">
                <a16:creationId xmlns:a16="http://schemas.microsoft.com/office/drawing/2014/main" id="{2C31CC37-FFEB-4C20-BB33-84FBF1C10C28}"/>
              </a:ext>
            </a:extLst>
          </p:cNvPr>
          <p:cNvSpPr>
            <a:spLocks xmlns:a="http://schemas.openxmlformats.org/drawingml/2006/main" noGrp="1"/>
          </p:cNvSpPr>
          <p:nvPr/>
        </p:nvSpPr>
        <p:spPr>
          <a:xfrm xmlns:a="http://schemas.openxmlformats.org/drawingml/2006/main">
            <a:off x="609600" y="3190875"/>
            <a:ext cx="10763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50666A"/>
                </a:solidFill>
                <a:latin typeface="Bitstream Charter"/>
                <a:ea typeface="Bitstream Charter"/>
                <a:cs typeface="Bitstream Charter"/>
              </a:defRPr>
            </a:pPr>
            <a:r>
              <a:rPr sz="1875" b="0">
                <a:solidFill>
                  <a:srgbClr val="50666A"/>
                </a:solidFill>
                <a:latin typeface="Bitstream Charter"/>
                <a:ea typeface="Bitstream Charter"/>
                <a:cs typeface="Bitstream Charter"/>
              </a:rPr>
              <a:t>Pilih materi, buat tugas awal singkat, dan catat letak kesulitan.</a:t>
            </a:r>
          </a:p>
        </p:txBody>
      </p:sp>
      <p:sp>
        <p:nvSpPr>
          <p:cNvPr id="6" name="">
            <a:extLst xmlns:a="http://schemas.openxmlformats.org/drawingml/2006/main">
              <a:ext uri="{FF2B5EF4-FFF2-40B4-BE49-F238E27FC236}">
                <a16:creationId xmlns:a16="http://schemas.microsoft.com/office/drawing/2014/main" id="{4F2D0993-5D4F-4D26-AB0A-AC908F962BBE}"/>
              </a:ext>
            </a:extLst>
          </p:cNvPr>
          <p:cNvSpPr>
            <a:spLocks xmlns:a="http://schemas.openxmlformats.org/drawingml/2006/main" noGrp="1"/>
          </p:cNvSpPr>
          <p:nvPr/>
        </p:nvSpPr>
        <p:spPr>
          <a:xfrm xmlns:a="http://schemas.openxmlformats.org/drawingml/2006/main">
            <a:off x="609600" y="3886200"/>
            <a:ext cx="10763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17383D"/>
                </a:solidFill>
                <a:latin typeface="Bitstream Charter"/>
                <a:ea typeface="Bitstream Charter"/>
                <a:cs typeface="Bitstream Charter"/>
              </a:defRPr>
            </a:pPr>
            <a:r>
              <a:rPr sz="2100" b="1">
                <a:solidFill>
                  <a:srgbClr val="17383D"/>
                </a:solidFill>
                <a:latin typeface="Bitstream Charter"/>
                <a:ea typeface="Bitstream Charter"/>
                <a:cs typeface="Bitstream Charter"/>
              </a:rPr>
              <a:t>Setelah bantuan diberikan</a:t>
            </a:r>
          </a:p>
        </p:txBody>
      </p:sp>
      <p:sp>
        <p:nvSpPr>
          <p:cNvPr id="7" name="">
            <a:extLst xmlns:a="http://schemas.openxmlformats.org/drawingml/2006/main">
              <a:ext uri="{FF2B5EF4-FFF2-40B4-BE49-F238E27FC236}">
                <a16:creationId xmlns:a16="http://schemas.microsoft.com/office/drawing/2014/main" id="{A2921F7C-B0D0-4E79-B811-1696516076D2}"/>
              </a:ext>
            </a:extLst>
          </p:cNvPr>
          <p:cNvSpPr>
            <a:spLocks xmlns:a="http://schemas.openxmlformats.org/drawingml/2006/main" noGrp="1"/>
          </p:cNvSpPr>
          <p:nvPr/>
        </p:nvSpPr>
        <p:spPr>
          <a:xfrm xmlns:a="http://schemas.openxmlformats.org/drawingml/2006/main">
            <a:off x="609600" y="4267200"/>
            <a:ext cx="10763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50666A"/>
                </a:solidFill>
                <a:latin typeface="Bitstream Charter"/>
                <a:ea typeface="Bitstream Charter"/>
                <a:cs typeface="Bitstream Charter"/>
              </a:defRPr>
            </a:pPr>
            <a:r>
              <a:rPr sz="1875" b="0">
                <a:solidFill>
                  <a:srgbClr val="50666A"/>
                </a:solidFill>
                <a:latin typeface="Bitstream Charter"/>
                <a:ea typeface="Bitstream Charter"/>
                <a:cs typeface="Bitstream Charter"/>
              </a:rPr>
              <a:t>Gunakan tugas baru untuk memeriksa kemajuan dan tentukan langkah selanjutnya.</a:t>
            </a:r>
          </a:p>
        </p:txBody>
      </p:sp>
      <p:sp>
        <p:nvSpPr>
          <p:cNvPr id="8" name="">
            <a:extLst xmlns:a="http://schemas.openxmlformats.org/drawingml/2006/main">
              <a:ext uri="{FF2B5EF4-FFF2-40B4-BE49-F238E27FC236}">
                <a16:creationId xmlns:a16="http://schemas.microsoft.com/office/drawing/2014/main" id="{03963718-FAD4-46B0-A22D-6E8EF06D1070}"/>
              </a:ext>
            </a:extLst>
          </p:cNvPr>
          <p:cNvSpPr>
            <a:spLocks xmlns:a="http://schemas.openxmlformats.org/drawingml/2006/main" noGrp="1"/>
          </p:cNvSpPr>
          <p:nvPr/>
        </p:nvSpPr>
        <p:spPr>
          <a:xfrm xmlns:a="http://schemas.openxmlformats.org/drawingml/2006/main">
            <a:off x="609600" y="5248275"/>
            <a:ext cx="109728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1">
                <a:solidFill>
                  <a:srgbClr val="17383D"/>
                </a:solidFill>
                <a:latin typeface="Bitstream Charter"/>
                <a:ea typeface="Bitstream Charter"/>
                <a:cs typeface="Bitstream Charter"/>
              </a:defRPr>
            </a:pPr>
            <a:r>
              <a:rPr sz="1950" b="1">
                <a:solidFill>
                  <a:srgbClr val="17383D"/>
                </a:solidFill>
                <a:latin typeface="Bitstream Charter"/>
                <a:ea typeface="Bitstream Charter"/>
                <a:cs typeface="Bitstream Charter"/>
              </a:rPr>
              <a:t>Referensi utama</a:t>
            </a:r>
          </a:p>
        </p:txBody>
      </p:sp>
      <p:sp>
        <p:nvSpPr>
          <p:cNvPr id="9" name="">
            <a:extLst xmlns:a="http://schemas.openxmlformats.org/drawingml/2006/main">
              <a:ext uri="{FF2B5EF4-FFF2-40B4-BE49-F238E27FC236}">
                <a16:creationId xmlns:a16="http://schemas.microsoft.com/office/drawing/2014/main" id="{44C1EB6A-5B9F-46BB-A606-A74A2BEDCA98}"/>
              </a:ext>
            </a:extLst>
          </p:cNvPr>
          <p:cNvSpPr>
            <a:spLocks xmlns:a="http://schemas.openxmlformats.org/drawingml/2006/main" noGrp="1"/>
          </p:cNvSpPr>
          <p:nvPr/>
        </p:nvSpPr>
        <p:spPr>
          <a:xfrm xmlns:a="http://schemas.openxmlformats.org/drawingml/2006/main">
            <a:off x="609600" y="5686425"/>
            <a:ext cx="53625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75" b="0">
                <a:solidFill>
                  <a:srgbClr val="50666A"/>
                </a:solidFill>
                <a:latin typeface="Bitstream Charter"/>
                <a:ea typeface="Bitstream Charter"/>
                <a:cs typeface="Bitstream Charter"/>
              </a:defRPr>
            </a:pPr>
            <a:r>
              <a:rPr sz="1575" b="0">
                <a:solidFill>
                  <a:srgbClr val="50666A"/>
                </a:solidFill>
                <a:latin typeface="Bitstream Charter"/>
                <a:ea typeface="Bitstream Charter"/>
                <a:cs typeface="Bitstream Charter"/>
              </a:rPr>
              <a:t>NRC: Learning to Think Spatially (2006)</a:t>
            </a:r>
          </a:p>
          <a:p xmlns:a="http://schemas.openxmlformats.org/drawingml/2006/main">
            <a:pPr>
              <a:defRPr sz="1575" b="0">
                <a:solidFill>
                  <a:srgbClr val="50666A"/>
                </a:solidFill>
                <a:latin typeface="Bitstream Charter"/>
                <a:ea typeface="Bitstream Charter"/>
                <a:cs typeface="Bitstream Charter"/>
              </a:defRPr>
            </a:pPr>
            <a:r>
              <a:rPr sz="1575" b="0">
                <a:solidFill>
                  <a:srgbClr val="50666A"/>
                </a:solidFill>
                <a:latin typeface="Bitstream Charter"/>
                <a:ea typeface="Bitstream Charter"/>
                <a:cs typeface="Bitstream Charter"/>
              </a:rPr>
              <a:t>IES: Organizing Instruction and Study (2007)</a:t>
            </a:r>
          </a:p>
        </p:txBody>
      </p:sp>
      <p:sp>
        <p:nvSpPr>
          <p:cNvPr id="10" name="">
            <a:extLst xmlns:a="http://schemas.openxmlformats.org/drawingml/2006/main">
              <a:ext uri="{FF2B5EF4-FFF2-40B4-BE49-F238E27FC236}">
                <a16:creationId xmlns:a16="http://schemas.microsoft.com/office/drawing/2014/main" id="{44719BDF-DE9C-4FEA-954C-557FE77E015C}"/>
              </a:ext>
            </a:extLst>
          </p:cNvPr>
          <p:cNvSpPr>
            <a:spLocks xmlns:a="http://schemas.openxmlformats.org/drawingml/2006/main" noGrp="1"/>
          </p:cNvSpPr>
          <p:nvPr/>
        </p:nvSpPr>
        <p:spPr>
          <a:xfrm xmlns:a="http://schemas.openxmlformats.org/drawingml/2006/main">
            <a:off x="6229350" y="5686425"/>
            <a:ext cx="53530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75" b="0">
                <a:solidFill>
                  <a:srgbClr val="50666A"/>
                </a:solidFill>
                <a:latin typeface="Bitstream Charter"/>
                <a:ea typeface="Bitstream Charter"/>
                <a:cs typeface="Bitstream Charter"/>
              </a:defRPr>
            </a:pPr>
            <a:r>
              <a:rPr sz="1575" b="0">
                <a:solidFill>
                  <a:srgbClr val="50666A"/>
                </a:solidFill>
                <a:latin typeface="Bitstream Charter"/>
                <a:ea typeface="Bitstream Charter"/>
                <a:cs typeface="Bitstream Charter"/>
              </a:rPr>
              <a:t>EEF: Learning Styles (ulasan 2025)</a:t>
            </a:r>
          </a:p>
          <a:p xmlns:a="http://schemas.openxmlformats.org/drawingml/2006/main">
            <a:pPr>
              <a:defRPr sz="1575" b="0">
                <a:solidFill>
                  <a:srgbClr val="50666A"/>
                </a:solidFill>
                <a:latin typeface="Bitstream Charter"/>
                <a:ea typeface="Bitstream Charter"/>
                <a:cs typeface="Bitstream Charter"/>
              </a:defRPr>
            </a:pPr>
            <a:r>
              <a:rPr sz="1575" b="0">
                <a:solidFill>
                  <a:srgbClr val="50666A"/>
                </a:solidFill>
                <a:latin typeface="Bitstream Charter"/>
                <a:ea typeface="Bitstream Charter"/>
                <a:cs typeface="Bitstream Charter"/>
              </a:rPr>
              <a:t>CAST: UDL Guidelines 3.0 (2024)</a:t>
            </a:r>
          </a:p>
        </p:txBody>
      </p:sp>
    </p:spTree>
    <p:extLst>
      <p:ext uri="{BB962C8B-B14F-4D97-AF65-F5344CB8AC3E}">
        <p14:creationId xmlns:p14="http://schemas.microsoft.com/office/powerpoint/2010/main" val="161352400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2026-10-03T03:48:27.2680000Z</dcterms:created>
  <dcterms:modified xsi:type="dcterms:W3CDTF">2026-10-03T03:48:27.2680000Z</dcterms:modified>
</coreProperties>
</file>