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video/mp4" Extension="mp4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16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Cambria Bold" charset="1" panose="02040803050406030204"/>
      <p:regular r:id="rId19"/>
    </p:embeddedFont>
    <p:embeddedFont>
      <p:font typeface="Calibri (MS)" charset="1" panose="020F0502020204030204"/>
      <p:regular r:id="rId20"/>
    </p:embeddedFont>
    <p:embeddedFont>
      <p:font typeface="Calibri (MS) Bold" charset="1" panose="020F0702030404030204"/>
      <p:regular r:id="rId21"/>
    </p:embeddedFont>
    <p:embeddedFont>
      <p:font typeface="Calibri (MS) Italics" charset="1" panose="020F05020202040A0204"/>
      <p:regular r:id="rId24"/>
    </p:embeddedFont>
    <p:embeddedFont>
      <p:font typeface="Calibri (MS) Bold Italics" charset="1" panose="020F07020304040A0204"/>
      <p:regular r:id="rId25"/>
    </p:embeddedFont>
    <p:embeddedFont>
      <p:font typeface="Sifonn" charset="1" panose="00000000000000000000"/>
      <p:regular r:id="rId30"/>
    </p:embeddedFont>
    <p:embeddedFont>
      <p:font typeface="Aileron" charset="1" panose="00000500000000000000"/>
      <p:regular r:id="rId32"/>
    </p:embeddedFont>
    <p:embeddedFont>
      <p:font typeface="Lovelo" charset="1" panose="02000000000000000000"/>
      <p:regular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notesMasters/notesMaster1.xml" Type="http://schemas.openxmlformats.org/officeDocument/2006/relationships/notesMaster"/><Relationship Id="rId17" Target="theme/theme2.xml" Type="http://schemas.openxmlformats.org/officeDocument/2006/relationships/theme"/><Relationship Id="rId18" Target="notesSlides/notesSlide1.xml" Type="http://schemas.openxmlformats.org/officeDocument/2006/relationships/notesSlide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notesSlides/notesSlide2.xml" Type="http://schemas.openxmlformats.org/officeDocument/2006/relationships/notesSlide"/><Relationship Id="rId23" Target="notesSlides/notesSlide3.xml" Type="http://schemas.openxmlformats.org/officeDocument/2006/relationships/notesSlide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notesSlides/notesSlide4.xml" Type="http://schemas.openxmlformats.org/officeDocument/2006/relationships/notesSlide"/><Relationship Id="rId27" Target="notesSlides/notesSlide5.xml" Type="http://schemas.openxmlformats.org/officeDocument/2006/relationships/notesSlide"/><Relationship Id="rId28" Target="notesSlides/notesSlide6.xml" Type="http://schemas.openxmlformats.org/officeDocument/2006/relationships/notesSlide"/><Relationship Id="rId29" Target="notesSlides/notesSlide7.xml" Type="http://schemas.openxmlformats.org/officeDocument/2006/relationships/notesSlide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notesSlides/notesSlide8.xml" Type="http://schemas.openxmlformats.org/officeDocument/2006/relationships/notesSlide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34" Target="notesSlides/notesSlide9.xml" Type="http://schemas.openxmlformats.org/officeDocument/2006/relationships/notes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Pembukaan: perkenalkan judul dan studi kasus Fahri. Tekankan bahwa presentasi ini memadukan metode visual-gerak dengan pola pikir bertumbuh.</a:t>
            </a:r>
          </a:p>
          <a:p>
            <a:r>
              <a:rPr lang="en-US"/>
              <a:t>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Slide 1 materi asli: profil siswa dan tantangan lapangan. Growth mindset: shift perspective, kemampuan komunikasi tidak kaku (fixed).</a:t>
            </a:r>
          </a:p>
          <a:p>
            <a:r>
              <a:rPr lang="en-US"/>
              <a:t>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Tiga tantangan utama Fahri, penyebabnya, solusi praktis, dan kalimat growth mindset untuk tiap tantangan.</a:t>
            </a:r>
          </a:p>
          <a:p>
            <a:r>
              <a:rPr lang="en-US"/>
              <a:t>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Contoh desain aktivitas 15 menit: warm-up 3 menit, core activity 8 menit, wrap-up 4 menit. Body Emoji: senang, biasa, masih sulit.</a:t>
            </a:r>
          </a:p>
          <a:p>
            <a:r>
              <a:rPr lang="en-US"/>
              <a:t>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Lima tips: TPR, wajah terlihat (lip-reading friendly), GIF/video, Action Charades, aplikasi drag-and-drop. Embracing mistakes dalam permainan.</a:t>
            </a:r>
          </a:p>
          <a:p>
            <a:r>
              <a:rPr lang="en-US"/>
              <a:t>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Segitiga multimodal: Visual (GIF), Sign (isyarat), Text (kartu kata). Satu kata kerja dikenalkan lewat tiga jalur sekaligus.</a:t>
            </a:r>
          </a:p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Contoh visual untuk kartu kata. Gambar pada slide ini adalah ilustrasi orisinal; di kelas bisa diganti GIF atau video pendek tanpa suara.</a:t>
            </a:r>
          </a:p>
          <a:p>
            <a:r>
              <a:rPr lang="en-US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Refleksi untuk guru: The Power of YET dan fokus pada proses.</a:t>
            </a:r>
          </a:p>
          <a:p>
            <a:r>
              <a:rPr lang="en-US"/>
              <a:t>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Buka sesi diskusi dengan dua pertanyaan pemantik. Beri waktu peserta berbagi pengalaman.</a:t>
            </a:r>
          </a:p>
          <a:p>
            <a:r>
              <a:rPr lang="en-US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Relationship Id="rId4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3.jpeg" Type="http://schemas.openxmlformats.org/officeDocument/2006/relationships/image"/><Relationship Id="rId4" Target="../media/image4.png" Type="http://schemas.openxmlformats.org/officeDocument/2006/relationships/image"/><Relationship Id="rId5" Target="../media/image5.png" Type="http://schemas.openxmlformats.org/officeDocument/2006/relationships/image"/><Relationship Id="rId6" Target="../media/image6.png" Type="http://schemas.openxmlformats.org/officeDocument/2006/relationships/image"/><Relationship Id="rId7" Target="../media/image7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3.jpeg" Type="http://schemas.openxmlformats.org/officeDocument/2006/relationships/image"/><Relationship Id="rId4" Target="../media/image4.png" Type="http://schemas.openxmlformats.org/officeDocument/2006/relationships/image"/><Relationship Id="rId5" Target="../media/image5.png" Type="http://schemas.openxmlformats.org/officeDocument/2006/relationships/image"/><Relationship Id="rId6" Target="../media/image8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3.jpeg" Type="http://schemas.openxmlformats.org/officeDocument/2006/relationships/image"/><Relationship Id="rId4" Target="../media/image9.png" Type="http://schemas.openxmlformats.org/officeDocument/2006/relationships/image"/><Relationship Id="rId5" Target="../media/image10.png" Type="http://schemas.openxmlformats.org/officeDocument/2006/relationships/image"/><Relationship Id="rId6" Target="../media/image11.png" Type="http://schemas.openxmlformats.org/officeDocument/2006/relationships/image"/><Relationship Id="rId7" Target="../media/image12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3.jpeg" Type="http://schemas.openxmlformats.org/officeDocument/2006/relationships/image"/><Relationship Id="rId4" Target="../media/image7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3.jpeg" Type="http://schemas.openxmlformats.org/officeDocument/2006/relationships/image"/><Relationship Id="rId4" Target="../media/image13.png" Type="http://schemas.openxmlformats.org/officeDocument/2006/relationships/image"/><Relationship Id="rId5" Target="../media/image14.png" Type="http://schemas.openxmlformats.org/officeDocument/2006/relationships/image"/><Relationship Id="rId6" Target="../media/image7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13.png" Type="http://schemas.openxmlformats.org/officeDocument/2006/relationships/image"/><Relationship Id="rId4" Target="../media/image3.jpeg" Type="http://schemas.openxmlformats.org/officeDocument/2006/relationships/image"/><Relationship Id="rId5" Target="../media/image15.png" Type="http://schemas.openxmlformats.org/officeDocument/2006/relationships/image"/><Relationship Id="rId6" Target="../media/image16.png" Type="http://schemas.openxmlformats.org/officeDocument/2006/relationships/image"/><Relationship Id="rId7" Target="../media/image11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8.xml" Type="http://schemas.openxmlformats.org/officeDocument/2006/relationships/notesSlide"/><Relationship Id="rId3" Target="../media/image3.jpeg" Type="http://schemas.openxmlformats.org/officeDocument/2006/relationships/image"/><Relationship Id="rId4" Target="../media/image17.png" Type="http://schemas.openxmlformats.org/officeDocument/2006/relationships/image"/><Relationship Id="rId5" Target="../media/image1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9.xml" Type="http://schemas.openxmlformats.org/officeDocument/2006/relationships/notesSlide"/><Relationship Id="rId3" Target="../media/image20.jpeg" Type="http://schemas.openxmlformats.org/officeDocument/2006/relationships/image"/><Relationship Id="rId4" Target="../media/VAHYhE8Liac.mp4" Type="http://schemas.openxmlformats.org/officeDocument/2006/relationships/video"/><Relationship Id="rId5" Target="../media/VAHYhE8Liac.mp4" Type="http://schemas.microsoft.com/office/2007/relationships/media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F5257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097280" y="2276475"/>
            <a:ext cx="9509760" cy="31184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600"/>
              </a:lnSpc>
            </a:pPr>
            <a:r>
              <a:rPr lang="en-US" sz="8000" b="true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Action, Growth, &amp; Motion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97280" y="5520690"/>
            <a:ext cx="9144000" cy="1514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3200">
                <a:solidFill>
                  <a:srgbClr val="EAF6F3"/>
                </a:solidFill>
                <a:latin typeface="Calibri (MS)"/>
                <a:ea typeface="Calibri (MS)"/>
                <a:cs typeface="Calibri (MS)"/>
                <a:sym typeface="Calibri (MS)"/>
              </a:rPr>
              <a:t>Strategi interaktif &amp; pola pikir bertumbuh dalam mengajar kata kerja Bahasa Inggris untuk anak tunarungu &amp; tunawicara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97280" y="8162925"/>
            <a:ext cx="9144000" cy="7981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true">
                <a:solidFill>
                  <a:srgbClr val="FFC145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Studi kasus: Muhammad Fahri, Kelas VII SMPLB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9784080" y="1005840"/>
            <a:ext cx="7863840" cy="7863840"/>
            <a:chOff x="0" y="0"/>
            <a:chExt cx="10485120" cy="10485120"/>
          </a:xfrm>
        </p:grpSpPr>
        <p:sp>
          <p:nvSpPr>
            <p:cNvPr name="Freeform 8" id="8" descr="/home/claude/img/hero.png"/>
            <p:cNvSpPr/>
            <p:nvPr/>
          </p:nvSpPr>
          <p:spPr>
            <a:xfrm flipH="false" flipV="false" rot="0">
              <a:off x="0" y="0"/>
              <a:ext cx="10485120" cy="10485120"/>
            </a:xfrm>
            <a:custGeom>
              <a:avLst/>
              <a:gdLst/>
              <a:ahLst/>
              <a:cxnLst/>
              <a:rect r="r" b="b" t="t" l="l"/>
              <a:pathLst>
                <a:path h="10485120" w="10485120">
                  <a:moveTo>
                    <a:pt x="0" y="0"/>
                  </a:moveTo>
                  <a:lnTo>
                    <a:pt x="10485120" y="0"/>
                  </a:lnTo>
                  <a:lnTo>
                    <a:pt x="10485120" y="10485120"/>
                  </a:lnTo>
                  <a:lnTo>
                    <a:pt x="0" y="104851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15453360" y="6858000"/>
            <a:ext cx="1920240" cy="2505456"/>
            <a:chOff x="0" y="0"/>
            <a:chExt cx="2560320" cy="3340608"/>
          </a:xfrm>
        </p:grpSpPr>
        <p:sp>
          <p:nvSpPr>
            <p:cNvPr name="Freeform 10" id="10" descr="/home/claude/img/sprout.png"/>
            <p:cNvSpPr/>
            <p:nvPr/>
          </p:nvSpPr>
          <p:spPr>
            <a:xfrm flipH="false" flipV="false" rot="0">
              <a:off x="0" y="0"/>
              <a:ext cx="2560320" cy="3340608"/>
            </a:xfrm>
            <a:custGeom>
              <a:avLst/>
              <a:gdLst/>
              <a:ahLst/>
              <a:cxnLst/>
              <a:rect r="r" b="b" t="t" l="l"/>
              <a:pathLst>
                <a:path h="3340608" w="2560320">
                  <a:moveTo>
                    <a:pt x="0" y="0"/>
                  </a:moveTo>
                  <a:lnTo>
                    <a:pt x="2560320" y="0"/>
                  </a:lnTo>
                  <a:lnTo>
                    <a:pt x="2560320" y="3340608"/>
                  </a:lnTo>
                  <a:lnTo>
                    <a:pt x="0" y="33406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83" t="0" r="-183" b="0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A9D8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2A9D8F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548640"/>
            <a:ext cx="16459200" cy="1280160"/>
            <a:chOff x="0" y="0"/>
            <a:chExt cx="21945600" cy="17068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945600" cy="1706880"/>
            </a:xfrm>
            <a:custGeom>
              <a:avLst/>
              <a:gdLst/>
              <a:ahLst/>
              <a:cxnLst/>
              <a:rect r="r" b="b" t="t" l="l"/>
              <a:pathLst>
                <a:path h="170688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706880"/>
                  </a:lnTo>
                  <a:lnTo>
                    <a:pt x="0" y="17068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00521" r="0" b="-200521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-9525"/>
              <a:ext cx="21945600" cy="17164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679"/>
                </a:lnSpc>
              </a:pPr>
              <a:r>
                <a:rPr lang="en-US" b="true" sz="6399">
                  <a:solidFill>
                    <a:srgbClr val="FEEDC9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Profil &amp; Konteks Belajar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01703" y="2273303"/>
            <a:ext cx="5511803" cy="5694683"/>
            <a:chOff x="0" y="0"/>
            <a:chExt cx="7349071" cy="759291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7348982" cy="7592822"/>
            </a:xfrm>
            <a:custGeom>
              <a:avLst/>
              <a:gdLst/>
              <a:ahLst/>
              <a:cxnLst/>
              <a:rect r="r" b="b" t="t" l="l"/>
              <a:pathLst>
                <a:path h="7592822" w="7348982">
                  <a:moveTo>
                    <a:pt x="0" y="367411"/>
                  </a:moveTo>
                  <a:cubicBezTo>
                    <a:pt x="0" y="164465"/>
                    <a:pt x="164465" y="0"/>
                    <a:pt x="367411" y="0"/>
                  </a:cubicBezTo>
                  <a:lnTo>
                    <a:pt x="6981571" y="0"/>
                  </a:lnTo>
                  <a:cubicBezTo>
                    <a:pt x="7184517" y="0"/>
                    <a:pt x="7348982" y="164465"/>
                    <a:pt x="7348982" y="367411"/>
                  </a:cubicBezTo>
                  <a:lnTo>
                    <a:pt x="7348982" y="7225411"/>
                  </a:lnTo>
                  <a:cubicBezTo>
                    <a:pt x="7348982" y="7428357"/>
                    <a:pt x="7184517" y="7592822"/>
                    <a:pt x="6981571" y="7592822"/>
                  </a:cubicBezTo>
                  <a:lnTo>
                    <a:pt x="367411" y="7592822"/>
                  </a:lnTo>
                  <a:cubicBezTo>
                    <a:pt x="164465" y="7592949"/>
                    <a:pt x="0" y="7428357"/>
                    <a:pt x="0" y="7225411"/>
                  </a:cubicBezTo>
                  <a:close/>
                </a:path>
              </a:pathLst>
            </a:custGeom>
            <a:solidFill>
              <a:srgbClr val="EAF6F3"/>
            </a:solidFill>
            <a:ln w="25400" cap="sq">
              <a:solidFill>
                <a:srgbClr val="EAF6F3"/>
              </a:solidFill>
              <a:prstDash val="solid"/>
              <a:miter/>
            </a:ln>
          </p:spPr>
        </p:sp>
      </p:grpSp>
      <p:grpSp>
        <p:nvGrpSpPr>
          <p:cNvPr name="Group 9" id="9"/>
          <p:cNvGrpSpPr/>
          <p:nvPr/>
        </p:nvGrpSpPr>
        <p:grpSpPr>
          <a:xfrm rot="0">
            <a:off x="2418083" y="2692403"/>
            <a:ext cx="2479043" cy="2479043"/>
            <a:chOff x="0" y="0"/>
            <a:chExt cx="3305391" cy="330539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5429" cy="3305429"/>
            </a:xfrm>
            <a:custGeom>
              <a:avLst/>
              <a:gdLst/>
              <a:ahLst/>
              <a:cxnLst/>
              <a:rect r="r" b="b" t="t" l="l"/>
              <a:pathLst>
                <a:path h="3305429" w="3305429">
                  <a:moveTo>
                    <a:pt x="0" y="1652651"/>
                  </a:moveTo>
                  <a:cubicBezTo>
                    <a:pt x="0" y="739902"/>
                    <a:pt x="739902" y="0"/>
                    <a:pt x="1652651" y="0"/>
                  </a:cubicBezTo>
                  <a:cubicBezTo>
                    <a:pt x="2565400" y="0"/>
                    <a:pt x="3305429" y="739902"/>
                    <a:pt x="3305429" y="1652651"/>
                  </a:cubicBezTo>
                  <a:cubicBezTo>
                    <a:pt x="3305429" y="2565400"/>
                    <a:pt x="2565400" y="3305429"/>
                    <a:pt x="1652651" y="3305429"/>
                  </a:cubicBezTo>
                  <a:cubicBezTo>
                    <a:pt x="739902" y="3305429"/>
                    <a:pt x="0" y="2565400"/>
                    <a:pt x="0" y="1652651"/>
                  </a:cubicBezTo>
                  <a:close/>
                </a:path>
              </a:pathLst>
            </a:custGeom>
            <a:solidFill>
              <a:srgbClr val="F57C00"/>
            </a:solidFill>
            <a:ln w="10160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name="Group 11" id="11"/>
          <p:cNvGrpSpPr/>
          <p:nvPr/>
        </p:nvGrpSpPr>
        <p:grpSpPr>
          <a:xfrm rot="0">
            <a:off x="2468880" y="2743200"/>
            <a:ext cx="2377440" cy="2377440"/>
            <a:chOff x="0" y="0"/>
            <a:chExt cx="3169920" cy="316992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169920" cy="3169920"/>
            </a:xfrm>
            <a:custGeom>
              <a:avLst/>
              <a:gdLst/>
              <a:ahLst/>
              <a:cxnLst/>
              <a:rect r="r" b="b" t="t" l="l"/>
              <a:pathLst>
                <a:path h="3169920" w="3169920">
                  <a:moveTo>
                    <a:pt x="0" y="0"/>
                  </a:moveTo>
                  <a:lnTo>
                    <a:pt x="3169920" y="0"/>
                  </a:lnTo>
                  <a:lnTo>
                    <a:pt x="3169920" y="3169920"/>
                  </a:lnTo>
                  <a:lnTo>
                    <a:pt x="0" y="31699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19050"/>
              <a:ext cx="3169920" cy="318897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8640"/>
                </a:lnSpc>
              </a:pPr>
              <a:r>
                <a:rPr lang="en-US" sz="7200" b="true">
                  <a:solidFill>
                    <a:srgbClr val="FFFFFF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MF</a:t>
              </a: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1097280" y="5309235"/>
            <a:ext cx="5120640" cy="817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 b="true">
                <a:solidFill>
                  <a:srgbClr val="0F525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Muhammad Fahri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97280" y="6151245"/>
            <a:ext cx="5120640" cy="485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12333A"/>
                </a:solidFill>
                <a:latin typeface="Calibri (MS)"/>
                <a:ea typeface="Calibri (MS)"/>
                <a:cs typeface="Calibri (MS)"/>
                <a:sym typeface="Calibri (MS)"/>
              </a:rPr>
              <a:t>Kelas VIII SMPLB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97280" y="6699885"/>
            <a:ext cx="5120640" cy="6153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12333A"/>
                </a:solidFill>
                <a:latin typeface="Calibri (MS)"/>
                <a:ea typeface="Calibri (MS)"/>
                <a:cs typeface="Calibri (MS)"/>
                <a:sym typeface="Calibri (MS)"/>
              </a:rPr>
              <a:t>Tunarungu &amp; hambatan bicara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6936743" y="2273303"/>
            <a:ext cx="10449563" cy="1762763"/>
            <a:chOff x="0" y="0"/>
            <a:chExt cx="13932751" cy="2350351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3932788" cy="2350389"/>
            </a:xfrm>
            <a:custGeom>
              <a:avLst/>
              <a:gdLst/>
              <a:ahLst/>
              <a:cxnLst/>
              <a:rect r="r" b="b" t="t" l="l"/>
              <a:pathLst>
                <a:path h="2350389" w="13932788">
                  <a:moveTo>
                    <a:pt x="0" y="296926"/>
                  </a:moveTo>
                  <a:cubicBezTo>
                    <a:pt x="0" y="132969"/>
                    <a:pt x="132969" y="0"/>
                    <a:pt x="296926" y="0"/>
                  </a:cubicBezTo>
                  <a:lnTo>
                    <a:pt x="13635862" y="0"/>
                  </a:lnTo>
                  <a:cubicBezTo>
                    <a:pt x="13799820" y="0"/>
                    <a:pt x="13932788" y="132969"/>
                    <a:pt x="13932788" y="296926"/>
                  </a:cubicBezTo>
                  <a:lnTo>
                    <a:pt x="13932788" y="2053463"/>
                  </a:lnTo>
                  <a:cubicBezTo>
                    <a:pt x="13932788" y="2217420"/>
                    <a:pt x="13799820" y="2350389"/>
                    <a:pt x="13635862" y="2350389"/>
                  </a:cubicBezTo>
                  <a:lnTo>
                    <a:pt x="296926" y="2350389"/>
                  </a:lnTo>
                  <a:cubicBezTo>
                    <a:pt x="132969" y="2350389"/>
                    <a:pt x="0" y="2217420"/>
                    <a:pt x="0" y="2053463"/>
                  </a:cubicBezTo>
                  <a:close/>
                </a:path>
              </a:pathLst>
            </a:custGeom>
            <a:solidFill>
              <a:srgbClr val="FFFFFF"/>
            </a:solidFill>
            <a:ln w="25400" cap="sq">
              <a:solidFill>
                <a:srgbClr val="EAF6F3"/>
              </a:solidFill>
              <a:prstDash val="solid"/>
              <a:miter/>
            </a:ln>
          </p:spPr>
        </p:sp>
      </p:grpSp>
      <p:grpSp>
        <p:nvGrpSpPr>
          <p:cNvPr name="Group 19" id="19"/>
          <p:cNvGrpSpPr/>
          <p:nvPr/>
        </p:nvGrpSpPr>
        <p:grpSpPr>
          <a:xfrm rot="0">
            <a:off x="7211063" y="2639063"/>
            <a:ext cx="1031243" cy="1031243"/>
            <a:chOff x="0" y="0"/>
            <a:chExt cx="1374991" cy="1374991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374902" cy="1374902"/>
            </a:xfrm>
            <a:custGeom>
              <a:avLst/>
              <a:gdLst/>
              <a:ahLst/>
              <a:cxnLst/>
              <a:rect r="r" b="b" t="t" l="l"/>
              <a:pathLst>
                <a:path h="1374902" w="1374902">
                  <a:moveTo>
                    <a:pt x="0" y="687451"/>
                  </a:moveTo>
                  <a:cubicBezTo>
                    <a:pt x="0" y="307848"/>
                    <a:pt x="307848" y="0"/>
                    <a:pt x="687451" y="0"/>
                  </a:cubicBezTo>
                  <a:cubicBezTo>
                    <a:pt x="1067054" y="0"/>
                    <a:pt x="1374902" y="307848"/>
                    <a:pt x="1374902" y="687451"/>
                  </a:cubicBezTo>
                  <a:cubicBezTo>
                    <a:pt x="1374902" y="1067054"/>
                    <a:pt x="1067054" y="1374902"/>
                    <a:pt x="687451" y="1374902"/>
                  </a:cubicBezTo>
                  <a:cubicBezTo>
                    <a:pt x="307848" y="1374902"/>
                    <a:pt x="0" y="1067181"/>
                    <a:pt x="0" y="687451"/>
                  </a:cubicBezTo>
                  <a:close/>
                </a:path>
              </a:pathLst>
            </a:custGeom>
            <a:solidFill>
              <a:srgbClr val="5B8DEF"/>
            </a:solidFill>
            <a:ln w="25400" cap="sq">
              <a:solidFill>
                <a:srgbClr val="5B8DEF"/>
              </a:solidFill>
              <a:prstDash val="solid"/>
              <a:miter/>
            </a:ln>
          </p:spPr>
        </p:sp>
      </p:grpSp>
      <p:grpSp>
        <p:nvGrpSpPr>
          <p:cNvPr name="Group 21" id="21"/>
          <p:cNvGrpSpPr/>
          <p:nvPr/>
        </p:nvGrpSpPr>
        <p:grpSpPr>
          <a:xfrm rot="0">
            <a:off x="7485278" y="2913278"/>
            <a:ext cx="482803" cy="482803"/>
            <a:chOff x="0" y="0"/>
            <a:chExt cx="643738" cy="643738"/>
          </a:xfrm>
        </p:grpSpPr>
        <p:sp>
          <p:nvSpPr>
            <p:cNvPr name="Freeform 22" id="22" descr="preencoded.png"/>
            <p:cNvSpPr/>
            <p:nvPr/>
          </p:nvSpPr>
          <p:spPr>
            <a:xfrm flipH="false" flipV="false" rot="0">
              <a:off x="0" y="0"/>
              <a:ext cx="643763" cy="643763"/>
            </a:xfrm>
            <a:custGeom>
              <a:avLst/>
              <a:gdLst/>
              <a:ahLst/>
              <a:cxnLst/>
              <a:rect r="r" b="b" t="t" l="l"/>
              <a:pathLst>
                <a:path h="643763" w="643763">
                  <a:moveTo>
                    <a:pt x="0" y="0"/>
                  </a:moveTo>
                  <a:lnTo>
                    <a:pt x="643763" y="0"/>
                  </a:lnTo>
                  <a:lnTo>
                    <a:pt x="643763" y="643763"/>
                  </a:lnTo>
                  <a:lnTo>
                    <a:pt x="0" y="643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3" b="3"/>
              </a:stretch>
            </a:blip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8595360" y="2286000"/>
            <a:ext cx="8503920" cy="1737360"/>
            <a:chOff x="0" y="0"/>
            <a:chExt cx="11338560" cy="231648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1338560" cy="2316480"/>
            </a:xfrm>
            <a:custGeom>
              <a:avLst/>
              <a:gdLst/>
              <a:ahLst/>
              <a:cxnLst/>
              <a:rect r="r" b="b" t="t" l="l"/>
              <a:pathLst>
                <a:path h="2316480" w="11338560">
                  <a:moveTo>
                    <a:pt x="0" y="0"/>
                  </a:moveTo>
                  <a:lnTo>
                    <a:pt x="11338560" y="0"/>
                  </a:lnTo>
                  <a:lnTo>
                    <a:pt x="11338560" y="2316480"/>
                  </a:lnTo>
                  <a:lnTo>
                    <a:pt x="0" y="23164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5374" r="0" b="-45374"/>
              </a:stretch>
            </a:blip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57150"/>
              <a:ext cx="11338560" cy="23736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840"/>
                </a:lnSpc>
              </a:pPr>
              <a:r>
                <a:rPr lang="en-US" sz="3200" b="true">
                  <a:solidFill>
                    <a:srgbClr val="0F5257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Fokus mudah teralih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6936743" y="4230119"/>
            <a:ext cx="10449563" cy="1762763"/>
            <a:chOff x="0" y="0"/>
            <a:chExt cx="13932751" cy="2350351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3932788" cy="2350389"/>
            </a:xfrm>
            <a:custGeom>
              <a:avLst/>
              <a:gdLst/>
              <a:ahLst/>
              <a:cxnLst/>
              <a:rect r="r" b="b" t="t" l="l"/>
              <a:pathLst>
                <a:path h="2350389" w="13932788">
                  <a:moveTo>
                    <a:pt x="0" y="296926"/>
                  </a:moveTo>
                  <a:cubicBezTo>
                    <a:pt x="0" y="132969"/>
                    <a:pt x="132969" y="0"/>
                    <a:pt x="296926" y="0"/>
                  </a:cubicBezTo>
                  <a:lnTo>
                    <a:pt x="13635862" y="0"/>
                  </a:lnTo>
                  <a:cubicBezTo>
                    <a:pt x="13799820" y="0"/>
                    <a:pt x="13932788" y="132969"/>
                    <a:pt x="13932788" y="296926"/>
                  </a:cubicBezTo>
                  <a:lnTo>
                    <a:pt x="13932788" y="2053463"/>
                  </a:lnTo>
                  <a:cubicBezTo>
                    <a:pt x="13932788" y="2217420"/>
                    <a:pt x="13799820" y="2350389"/>
                    <a:pt x="13635862" y="2350389"/>
                  </a:cubicBezTo>
                  <a:lnTo>
                    <a:pt x="296926" y="2350389"/>
                  </a:lnTo>
                  <a:cubicBezTo>
                    <a:pt x="132969" y="2350389"/>
                    <a:pt x="0" y="2217420"/>
                    <a:pt x="0" y="2053463"/>
                  </a:cubicBezTo>
                  <a:close/>
                </a:path>
              </a:pathLst>
            </a:custGeom>
            <a:solidFill>
              <a:srgbClr val="FFFFFF"/>
            </a:solidFill>
            <a:ln w="25400" cap="sq">
              <a:solidFill>
                <a:srgbClr val="EAF6F3"/>
              </a:solidFill>
              <a:prstDash val="solid"/>
              <a:miter/>
            </a:ln>
          </p:spPr>
        </p:sp>
      </p:grpSp>
      <p:grpSp>
        <p:nvGrpSpPr>
          <p:cNvPr name="Group 28" id="28"/>
          <p:cNvGrpSpPr/>
          <p:nvPr/>
        </p:nvGrpSpPr>
        <p:grpSpPr>
          <a:xfrm rot="0">
            <a:off x="7211063" y="4595879"/>
            <a:ext cx="1031243" cy="1031243"/>
            <a:chOff x="0" y="0"/>
            <a:chExt cx="1374991" cy="1374991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1374902" cy="1374902"/>
            </a:xfrm>
            <a:custGeom>
              <a:avLst/>
              <a:gdLst/>
              <a:ahLst/>
              <a:cxnLst/>
              <a:rect r="r" b="b" t="t" l="l"/>
              <a:pathLst>
                <a:path h="1374902" w="1374902">
                  <a:moveTo>
                    <a:pt x="0" y="687451"/>
                  </a:moveTo>
                  <a:cubicBezTo>
                    <a:pt x="0" y="307848"/>
                    <a:pt x="307848" y="0"/>
                    <a:pt x="687451" y="0"/>
                  </a:cubicBezTo>
                  <a:cubicBezTo>
                    <a:pt x="1067054" y="0"/>
                    <a:pt x="1374902" y="307848"/>
                    <a:pt x="1374902" y="687451"/>
                  </a:cubicBezTo>
                  <a:cubicBezTo>
                    <a:pt x="1374902" y="1067054"/>
                    <a:pt x="1067054" y="1374902"/>
                    <a:pt x="687451" y="1374902"/>
                  </a:cubicBezTo>
                  <a:cubicBezTo>
                    <a:pt x="307848" y="1374902"/>
                    <a:pt x="0" y="1067181"/>
                    <a:pt x="0" y="687451"/>
                  </a:cubicBezTo>
                  <a:close/>
                </a:path>
              </a:pathLst>
            </a:custGeom>
            <a:solidFill>
              <a:srgbClr val="E76F51"/>
            </a:solidFill>
            <a:ln w="25400" cap="sq">
              <a:solidFill>
                <a:srgbClr val="E76F51"/>
              </a:solidFill>
              <a:prstDash val="solid"/>
              <a:miter/>
            </a:ln>
          </p:spPr>
        </p:sp>
      </p:grpSp>
      <p:grpSp>
        <p:nvGrpSpPr>
          <p:cNvPr name="Group 30" id="30"/>
          <p:cNvGrpSpPr/>
          <p:nvPr/>
        </p:nvGrpSpPr>
        <p:grpSpPr>
          <a:xfrm rot="0">
            <a:off x="7485278" y="4870094"/>
            <a:ext cx="482803" cy="482803"/>
            <a:chOff x="0" y="0"/>
            <a:chExt cx="643738" cy="643738"/>
          </a:xfrm>
        </p:grpSpPr>
        <p:sp>
          <p:nvSpPr>
            <p:cNvPr name="Freeform 31" id="31" descr="preencoded.png"/>
            <p:cNvSpPr/>
            <p:nvPr/>
          </p:nvSpPr>
          <p:spPr>
            <a:xfrm flipH="false" flipV="false" rot="0">
              <a:off x="0" y="0"/>
              <a:ext cx="643763" cy="643763"/>
            </a:xfrm>
            <a:custGeom>
              <a:avLst/>
              <a:gdLst/>
              <a:ahLst/>
              <a:cxnLst/>
              <a:rect r="r" b="b" t="t" l="l"/>
              <a:pathLst>
                <a:path h="643763" w="643763">
                  <a:moveTo>
                    <a:pt x="0" y="0"/>
                  </a:moveTo>
                  <a:lnTo>
                    <a:pt x="643763" y="0"/>
                  </a:lnTo>
                  <a:lnTo>
                    <a:pt x="643763" y="643763"/>
                  </a:lnTo>
                  <a:lnTo>
                    <a:pt x="0" y="643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3" b="3"/>
              </a:stretch>
            </a:blipFill>
          </p:spPr>
        </p:sp>
      </p:grpSp>
      <p:grpSp>
        <p:nvGrpSpPr>
          <p:cNvPr name="Group 32" id="32"/>
          <p:cNvGrpSpPr/>
          <p:nvPr/>
        </p:nvGrpSpPr>
        <p:grpSpPr>
          <a:xfrm rot="0">
            <a:off x="8595360" y="4242816"/>
            <a:ext cx="8503920" cy="1737360"/>
            <a:chOff x="0" y="0"/>
            <a:chExt cx="11338560" cy="231648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11338560" cy="2316480"/>
            </a:xfrm>
            <a:custGeom>
              <a:avLst/>
              <a:gdLst/>
              <a:ahLst/>
              <a:cxnLst/>
              <a:rect r="r" b="b" t="t" l="l"/>
              <a:pathLst>
                <a:path h="2316480" w="11338560">
                  <a:moveTo>
                    <a:pt x="0" y="0"/>
                  </a:moveTo>
                  <a:lnTo>
                    <a:pt x="11338560" y="0"/>
                  </a:lnTo>
                  <a:lnTo>
                    <a:pt x="11338560" y="2316480"/>
                  </a:lnTo>
                  <a:lnTo>
                    <a:pt x="0" y="23164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5374" r="0" b="-45374"/>
              </a:stretch>
            </a:blip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57150"/>
              <a:ext cx="11338560" cy="23736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840"/>
                </a:lnSpc>
              </a:pPr>
              <a:r>
                <a:rPr lang="en-US" sz="3200" b="true">
                  <a:solidFill>
                    <a:srgbClr val="0F5257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Ragu, malu, takut salah</a:t>
              </a: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6936743" y="6186935"/>
            <a:ext cx="10449563" cy="1762763"/>
            <a:chOff x="0" y="0"/>
            <a:chExt cx="13932751" cy="2350351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13932788" cy="2350389"/>
            </a:xfrm>
            <a:custGeom>
              <a:avLst/>
              <a:gdLst/>
              <a:ahLst/>
              <a:cxnLst/>
              <a:rect r="r" b="b" t="t" l="l"/>
              <a:pathLst>
                <a:path h="2350389" w="13932788">
                  <a:moveTo>
                    <a:pt x="0" y="296926"/>
                  </a:moveTo>
                  <a:cubicBezTo>
                    <a:pt x="0" y="132969"/>
                    <a:pt x="132969" y="0"/>
                    <a:pt x="296926" y="0"/>
                  </a:cubicBezTo>
                  <a:lnTo>
                    <a:pt x="13635862" y="0"/>
                  </a:lnTo>
                  <a:cubicBezTo>
                    <a:pt x="13799820" y="0"/>
                    <a:pt x="13932788" y="132969"/>
                    <a:pt x="13932788" y="296926"/>
                  </a:cubicBezTo>
                  <a:lnTo>
                    <a:pt x="13932788" y="2053463"/>
                  </a:lnTo>
                  <a:cubicBezTo>
                    <a:pt x="13932788" y="2217420"/>
                    <a:pt x="13799820" y="2350389"/>
                    <a:pt x="13635862" y="2350389"/>
                  </a:cubicBezTo>
                  <a:lnTo>
                    <a:pt x="296926" y="2350389"/>
                  </a:lnTo>
                  <a:cubicBezTo>
                    <a:pt x="132969" y="2350389"/>
                    <a:pt x="0" y="2217420"/>
                    <a:pt x="0" y="2053463"/>
                  </a:cubicBezTo>
                  <a:close/>
                </a:path>
              </a:pathLst>
            </a:custGeom>
            <a:solidFill>
              <a:srgbClr val="FFFFFF"/>
            </a:solidFill>
            <a:ln w="25400" cap="sq">
              <a:solidFill>
                <a:srgbClr val="EAF6F3"/>
              </a:solidFill>
              <a:prstDash val="solid"/>
              <a:miter/>
            </a:ln>
          </p:spPr>
        </p:sp>
      </p:grpSp>
      <p:grpSp>
        <p:nvGrpSpPr>
          <p:cNvPr name="Group 37" id="37"/>
          <p:cNvGrpSpPr/>
          <p:nvPr/>
        </p:nvGrpSpPr>
        <p:grpSpPr>
          <a:xfrm rot="0">
            <a:off x="7211063" y="6552695"/>
            <a:ext cx="1031243" cy="1031243"/>
            <a:chOff x="0" y="0"/>
            <a:chExt cx="1374991" cy="1374991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1374902" cy="1374902"/>
            </a:xfrm>
            <a:custGeom>
              <a:avLst/>
              <a:gdLst/>
              <a:ahLst/>
              <a:cxnLst/>
              <a:rect r="r" b="b" t="t" l="l"/>
              <a:pathLst>
                <a:path h="1374902" w="1374902">
                  <a:moveTo>
                    <a:pt x="0" y="687451"/>
                  </a:moveTo>
                  <a:cubicBezTo>
                    <a:pt x="0" y="307848"/>
                    <a:pt x="307848" y="0"/>
                    <a:pt x="687451" y="0"/>
                  </a:cubicBezTo>
                  <a:cubicBezTo>
                    <a:pt x="1067054" y="0"/>
                    <a:pt x="1374902" y="307848"/>
                    <a:pt x="1374902" y="687451"/>
                  </a:cubicBezTo>
                  <a:cubicBezTo>
                    <a:pt x="1374902" y="1067054"/>
                    <a:pt x="1067054" y="1374902"/>
                    <a:pt x="687451" y="1374902"/>
                  </a:cubicBezTo>
                  <a:cubicBezTo>
                    <a:pt x="307848" y="1374902"/>
                    <a:pt x="0" y="1067181"/>
                    <a:pt x="0" y="687451"/>
                  </a:cubicBezTo>
                  <a:close/>
                </a:path>
              </a:pathLst>
            </a:custGeom>
            <a:solidFill>
              <a:srgbClr val="2A9D8F"/>
            </a:solidFill>
            <a:ln w="25400" cap="sq">
              <a:solidFill>
                <a:srgbClr val="2A9D8F"/>
              </a:solidFill>
              <a:prstDash val="solid"/>
              <a:miter/>
            </a:ln>
          </p:spPr>
        </p:sp>
      </p:grpSp>
      <p:grpSp>
        <p:nvGrpSpPr>
          <p:cNvPr name="Group 39" id="39"/>
          <p:cNvGrpSpPr/>
          <p:nvPr/>
        </p:nvGrpSpPr>
        <p:grpSpPr>
          <a:xfrm rot="0">
            <a:off x="7485278" y="6826910"/>
            <a:ext cx="482803" cy="482803"/>
            <a:chOff x="0" y="0"/>
            <a:chExt cx="643738" cy="643738"/>
          </a:xfrm>
        </p:grpSpPr>
        <p:sp>
          <p:nvSpPr>
            <p:cNvPr name="Freeform 40" id="40" descr="preencoded.png"/>
            <p:cNvSpPr/>
            <p:nvPr/>
          </p:nvSpPr>
          <p:spPr>
            <a:xfrm flipH="false" flipV="false" rot="0">
              <a:off x="0" y="0"/>
              <a:ext cx="643763" cy="643763"/>
            </a:xfrm>
            <a:custGeom>
              <a:avLst/>
              <a:gdLst/>
              <a:ahLst/>
              <a:cxnLst/>
              <a:rect r="r" b="b" t="t" l="l"/>
              <a:pathLst>
                <a:path h="643763" w="643763">
                  <a:moveTo>
                    <a:pt x="0" y="0"/>
                  </a:moveTo>
                  <a:lnTo>
                    <a:pt x="643763" y="0"/>
                  </a:lnTo>
                  <a:lnTo>
                    <a:pt x="643763" y="643763"/>
                  </a:lnTo>
                  <a:lnTo>
                    <a:pt x="0" y="643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3" b="3"/>
              </a:stretch>
            </a:blipFill>
          </p:spPr>
        </p:sp>
      </p:grpSp>
      <p:grpSp>
        <p:nvGrpSpPr>
          <p:cNvPr name="Group 41" id="41"/>
          <p:cNvGrpSpPr/>
          <p:nvPr/>
        </p:nvGrpSpPr>
        <p:grpSpPr>
          <a:xfrm rot="0">
            <a:off x="8595360" y="6199632"/>
            <a:ext cx="8503920" cy="1737360"/>
            <a:chOff x="0" y="0"/>
            <a:chExt cx="11338560" cy="231648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11338560" cy="2316480"/>
            </a:xfrm>
            <a:custGeom>
              <a:avLst/>
              <a:gdLst/>
              <a:ahLst/>
              <a:cxnLst/>
              <a:rect r="r" b="b" t="t" l="l"/>
              <a:pathLst>
                <a:path h="2316480" w="11338560">
                  <a:moveTo>
                    <a:pt x="0" y="0"/>
                  </a:moveTo>
                  <a:lnTo>
                    <a:pt x="11338560" y="0"/>
                  </a:lnTo>
                  <a:lnTo>
                    <a:pt x="11338560" y="2316480"/>
                  </a:lnTo>
                  <a:lnTo>
                    <a:pt x="0" y="23164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5374" r="0" b="-45374"/>
              </a:stretch>
            </a:blipFill>
          </p:spPr>
        </p:sp>
        <p:sp>
          <p:nvSpPr>
            <p:cNvPr name="TextBox 43" id="43"/>
            <p:cNvSpPr txBox="true"/>
            <p:nvPr/>
          </p:nvSpPr>
          <p:spPr>
            <a:xfrm>
              <a:off x="0" y="-57150"/>
              <a:ext cx="11338560" cy="23736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840"/>
                </a:lnSpc>
              </a:pPr>
              <a:r>
                <a:rPr lang="en-US" sz="3200" b="true">
                  <a:solidFill>
                    <a:srgbClr val="0F5257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Butuh waktu ekstra</a:t>
              </a:r>
            </a:p>
          </p:txBody>
        </p:sp>
      </p:grpSp>
      <p:grpSp>
        <p:nvGrpSpPr>
          <p:cNvPr name="Group 44" id="44"/>
          <p:cNvGrpSpPr/>
          <p:nvPr/>
        </p:nvGrpSpPr>
        <p:grpSpPr>
          <a:xfrm rot="0">
            <a:off x="1176023" y="8509511"/>
            <a:ext cx="866651" cy="866651"/>
            <a:chOff x="0" y="0"/>
            <a:chExt cx="1155535" cy="1155535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1155573" cy="1155573"/>
            </a:xfrm>
            <a:custGeom>
              <a:avLst/>
              <a:gdLst/>
              <a:ahLst/>
              <a:cxnLst/>
              <a:rect r="r" b="b" t="t" l="l"/>
              <a:pathLst>
                <a:path h="1155573" w="1155573">
                  <a:moveTo>
                    <a:pt x="0" y="577723"/>
                  </a:moveTo>
                  <a:cubicBezTo>
                    <a:pt x="0" y="258699"/>
                    <a:pt x="258699" y="0"/>
                    <a:pt x="577723" y="0"/>
                  </a:cubicBezTo>
                  <a:cubicBezTo>
                    <a:pt x="896747" y="0"/>
                    <a:pt x="1155573" y="258699"/>
                    <a:pt x="1155573" y="577723"/>
                  </a:cubicBezTo>
                  <a:cubicBezTo>
                    <a:pt x="1155573" y="896747"/>
                    <a:pt x="896874" y="1155573"/>
                    <a:pt x="577723" y="1155573"/>
                  </a:cubicBezTo>
                  <a:cubicBezTo>
                    <a:pt x="258572" y="1155573"/>
                    <a:pt x="0" y="896874"/>
                    <a:pt x="0" y="577723"/>
                  </a:cubicBezTo>
                  <a:close/>
                </a:path>
              </a:pathLst>
            </a:custGeom>
            <a:solidFill>
              <a:srgbClr val="6BAF4B"/>
            </a:solidFill>
            <a:ln w="25400" cap="sq">
              <a:solidFill>
                <a:srgbClr val="6BAF4B"/>
              </a:solidFill>
              <a:prstDash val="solid"/>
              <a:miter/>
            </a:ln>
          </p:spPr>
        </p:sp>
      </p:grpSp>
      <p:grpSp>
        <p:nvGrpSpPr>
          <p:cNvPr name="Group 46" id="46"/>
          <p:cNvGrpSpPr/>
          <p:nvPr/>
        </p:nvGrpSpPr>
        <p:grpSpPr>
          <a:xfrm rot="0">
            <a:off x="1407443" y="8740931"/>
            <a:ext cx="403803" cy="403803"/>
            <a:chOff x="0" y="0"/>
            <a:chExt cx="538404" cy="538404"/>
          </a:xfrm>
        </p:grpSpPr>
        <p:sp>
          <p:nvSpPr>
            <p:cNvPr name="Freeform 47" id="47" descr="preencoded.png"/>
            <p:cNvSpPr/>
            <p:nvPr/>
          </p:nvSpPr>
          <p:spPr>
            <a:xfrm flipH="false" flipV="false" rot="0">
              <a:off x="0" y="0"/>
              <a:ext cx="538353" cy="538353"/>
            </a:xfrm>
            <a:custGeom>
              <a:avLst/>
              <a:gdLst/>
              <a:ahLst/>
              <a:cxnLst/>
              <a:rect r="r" b="b" t="t" l="l"/>
              <a:pathLst>
                <a:path h="538353" w="538353">
                  <a:moveTo>
                    <a:pt x="0" y="0"/>
                  </a:moveTo>
                  <a:lnTo>
                    <a:pt x="538353" y="0"/>
                  </a:lnTo>
                  <a:lnTo>
                    <a:pt x="538353" y="538353"/>
                  </a:lnTo>
                  <a:lnTo>
                    <a:pt x="0" y="5383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-9" b="-9"/>
              </a:stretch>
            </a:blipFill>
          </p:spPr>
        </p:sp>
      </p:grpSp>
      <p:sp>
        <p:nvSpPr>
          <p:cNvPr name="TextBox 48" id="48"/>
          <p:cNvSpPr txBox="true"/>
          <p:nvPr/>
        </p:nvSpPr>
        <p:spPr>
          <a:xfrm rot="0">
            <a:off x="16733520" y="9700260"/>
            <a:ext cx="731520" cy="403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F5257"/>
                </a:solidFill>
                <a:latin typeface="Calibri (MS)"/>
                <a:ea typeface="Calibri (MS)"/>
                <a:cs typeface="Calibri (MS)"/>
                <a:sym typeface="Calibri (MS)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A9D8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2A9D8F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548640"/>
            <a:ext cx="16459200" cy="1280160"/>
            <a:chOff x="0" y="0"/>
            <a:chExt cx="21945600" cy="17068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945600" cy="1706880"/>
            </a:xfrm>
            <a:custGeom>
              <a:avLst/>
              <a:gdLst/>
              <a:ahLst/>
              <a:cxnLst/>
              <a:rect r="r" b="b" t="t" l="l"/>
              <a:pathLst>
                <a:path h="170688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706880"/>
                  </a:lnTo>
                  <a:lnTo>
                    <a:pt x="0" y="17068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00521" r="0" b="-200521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-9525"/>
              <a:ext cx="21945600" cy="17164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679"/>
                </a:lnSpc>
              </a:pPr>
              <a:r>
                <a:rPr lang="en-US" b="true" sz="6399">
                  <a:solidFill>
                    <a:srgbClr val="FEEDC9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Mengatasi Tantangan Belajar Fahri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01703" y="2090423"/>
            <a:ext cx="5146043" cy="7340603"/>
            <a:chOff x="0" y="0"/>
            <a:chExt cx="6861391" cy="978747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861302" cy="9787382"/>
            </a:xfrm>
            <a:custGeom>
              <a:avLst/>
              <a:gdLst/>
              <a:ahLst/>
              <a:cxnLst/>
              <a:rect r="r" b="b" t="t" l="l"/>
              <a:pathLst>
                <a:path h="9787382" w="6861302">
                  <a:moveTo>
                    <a:pt x="0" y="367538"/>
                  </a:moveTo>
                  <a:cubicBezTo>
                    <a:pt x="0" y="164592"/>
                    <a:pt x="164592" y="0"/>
                    <a:pt x="367538" y="0"/>
                  </a:cubicBezTo>
                  <a:lnTo>
                    <a:pt x="6493764" y="0"/>
                  </a:lnTo>
                  <a:cubicBezTo>
                    <a:pt x="6696710" y="0"/>
                    <a:pt x="6861302" y="164592"/>
                    <a:pt x="6861302" y="367538"/>
                  </a:cubicBezTo>
                  <a:lnTo>
                    <a:pt x="6861302" y="9419844"/>
                  </a:lnTo>
                  <a:cubicBezTo>
                    <a:pt x="6861302" y="9622789"/>
                    <a:pt x="6696710" y="9787382"/>
                    <a:pt x="6493764" y="9787382"/>
                  </a:cubicBezTo>
                  <a:lnTo>
                    <a:pt x="367538" y="9787382"/>
                  </a:lnTo>
                  <a:cubicBezTo>
                    <a:pt x="164592" y="9787509"/>
                    <a:pt x="0" y="9622917"/>
                    <a:pt x="0" y="9419844"/>
                  </a:cubicBezTo>
                  <a:close/>
                </a:path>
              </a:pathLst>
            </a:custGeom>
            <a:solidFill>
              <a:srgbClr val="FFFFFF"/>
            </a:solidFill>
            <a:ln w="25400" cap="sq">
              <a:solidFill>
                <a:srgbClr val="EAF6F3"/>
              </a:solidFill>
              <a:prstDash val="solid"/>
              <a:miter/>
            </a:ln>
          </p:spPr>
        </p:sp>
      </p:grpSp>
      <p:grpSp>
        <p:nvGrpSpPr>
          <p:cNvPr name="Group 9" id="9"/>
          <p:cNvGrpSpPr/>
          <p:nvPr/>
        </p:nvGrpSpPr>
        <p:grpSpPr>
          <a:xfrm rot="0">
            <a:off x="1176023" y="2364743"/>
            <a:ext cx="1031243" cy="1031243"/>
            <a:chOff x="0" y="0"/>
            <a:chExt cx="1374991" cy="137499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374902" cy="1374902"/>
            </a:xfrm>
            <a:custGeom>
              <a:avLst/>
              <a:gdLst/>
              <a:ahLst/>
              <a:cxnLst/>
              <a:rect r="r" b="b" t="t" l="l"/>
              <a:pathLst>
                <a:path h="1374902" w="1374902">
                  <a:moveTo>
                    <a:pt x="0" y="687451"/>
                  </a:moveTo>
                  <a:cubicBezTo>
                    <a:pt x="0" y="307848"/>
                    <a:pt x="307848" y="0"/>
                    <a:pt x="687451" y="0"/>
                  </a:cubicBezTo>
                  <a:cubicBezTo>
                    <a:pt x="1067054" y="0"/>
                    <a:pt x="1374902" y="307848"/>
                    <a:pt x="1374902" y="687451"/>
                  </a:cubicBezTo>
                  <a:cubicBezTo>
                    <a:pt x="1374902" y="1067054"/>
                    <a:pt x="1067054" y="1374902"/>
                    <a:pt x="687451" y="1374902"/>
                  </a:cubicBezTo>
                  <a:cubicBezTo>
                    <a:pt x="307848" y="1374902"/>
                    <a:pt x="0" y="1067181"/>
                    <a:pt x="0" y="687451"/>
                  </a:cubicBezTo>
                  <a:close/>
                </a:path>
              </a:pathLst>
            </a:custGeom>
            <a:solidFill>
              <a:srgbClr val="5B8DEF"/>
            </a:solidFill>
            <a:ln w="25400" cap="sq">
              <a:solidFill>
                <a:srgbClr val="5B8DEF"/>
              </a:solidFill>
              <a:prstDash val="solid"/>
              <a:miter/>
            </a:ln>
          </p:spPr>
        </p:sp>
      </p:grpSp>
      <p:grpSp>
        <p:nvGrpSpPr>
          <p:cNvPr name="Group 11" id="11"/>
          <p:cNvGrpSpPr/>
          <p:nvPr/>
        </p:nvGrpSpPr>
        <p:grpSpPr>
          <a:xfrm rot="0">
            <a:off x="1450238" y="2638958"/>
            <a:ext cx="482803" cy="482803"/>
            <a:chOff x="0" y="0"/>
            <a:chExt cx="643738" cy="643738"/>
          </a:xfrm>
        </p:grpSpPr>
        <p:sp>
          <p:nvSpPr>
            <p:cNvPr name="Freeform 12" id="12" descr="preencoded.png"/>
            <p:cNvSpPr/>
            <p:nvPr/>
          </p:nvSpPr>
          <p:spPr>
            <a:xfrm flipH="false" flipV="false" rot="0">
              <a:off x="0" y="0"/>
              <a:ext cx="643763" cy="643763"/>
            </a:xfrm>
            <a:custGeom>
              <a:avLst/>
              <a:gdLst/>
              <a:ahLst/>
              <a:cxnLst/>
              <a:rect r="r" b="b" t="t" l="l"/>
              <a:pathLst>
                <a:path h="643763" w="643763">
                  <a:moveTo>
                    <a:pt x="0" y="0"/>
                  </a:moveTo>
                  <a:lnTo>
                    <a:pt x="643763" y="0"/>
                  </a:lnTo>
                  <a:lnTo>
                    <a:pt x="643763" y="643763"/>
                  </a:lnTo>
                  <a:lnTo>
                    <a:pt x="0" y="643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3" b="3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2414016" y="2340864"/>
            <a:ext cx="3383280" cy="1097280"/>
            <a:chOff x="0" y="0"/>
            <a:chExt cx="4511040" cy="146304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511040" cy="1463040"/>
            </a:xfrm>
            <a:custGeom>
              <a:avLst/>
              <a:gdLst/>
              <a:ahLst/>
              <a:cxnLst/>
              <a:rect r="r" b="b" t="t" l="l"/>
              <a:pathLst>
                <a:path h="1463040" w="4511040">
                  <a:moveTo>
                    <a:pt x="0" y="0"/>
                  </a:moveTo>
                  <a:lnTo>
                    <a:pt x="4511040" y="0"/>
                  </a:lnTo>
                  <a:lnTo>
                    <a:pt x="4511040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0078" r="0" b="-10078"/>
              </a:stretch>
            </a:blip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66675"/>
              <a:ext cx="4511040" cy="15297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600"/>
                </a:lnSpc>
              </a:pPr>
              <a:r>
                <a:rPr lang="en-US" sz="3000" b="true">
                  <a:solidFill>
                    <a:srgbClr val="0F5257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Kurang fokus &amp; mudah teralih</a:t>
              </a: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1188720" y="3619500"/>
            <a:ext cx="4572000" cy="952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i="true">
                <a:solidFill>
                  <a:srgbClr val="12333A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Penyebab: kelelahan indra visual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188720" y="4596765"/>
            <a:ext cx="4572000" cy="904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</a:p>
          <a:p>
            <a:pPr algn="l" marL="675639" indent="-337820" lvl="1">
              <a:lnSpc>
                <a:spcPts val="3359"/>
              </a:lnSpc>
              <a:buFont typeface="Arial"/>
              <a:buChar char="•"/>
            </a:pPr>
            <a:r>
              <a:rPr lang="en-US" sz="2799">
                <a:solidFill>
                  <a:srgbClr val="12333A"/>
                </a:solidFill>
                <a:latin typeface="Calibri (MS)"/>
                <a:ea typeface="Calibri (MS)"/>
                <a:cs typeface="Calibri (MS)"/>
                <a:sym typeface="Calibri (MS)"/>
              </a:rPr>
              <a:t>Brain break gerak fisik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1121159" y="7668263"/>
            <a:ext cx="4707131" cy="1488443"/>
            <a:chOff x="0" y="0"/>
            <a:chExt cx="6276175" cy="1984591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6276086" cy="1984502"/>
            </a:xfrm>
            <a:custGeom>
              <a:avLst/>
              <a:gdLst/>
              <a:ahLst/>
              <a:cxnLst/>
              <a:rect r="r" b="b" t="t" l="l"/>
              <a:pathLst>
                <a:path h="1984502" w="6276086">
                  <a:moveTo>
                    <a:pt x="0" y="248031"/>
                  </a:moveTo>
                  <a:cubicBezTo>
                    <a:pt x="0" y="111125"/>
                    <a:pt x="111125" y="0"/>
                    <a:pt x="248031" y="0"/>
                  </a:cubicBezTo>
                  <a:lnTo>
                    <a:pt x="6028055" y="0"/>
                  </a:lnTo>
                  <a:cubicBezTo>
                    <a:pt x="6165088" y="0"/>
                    <a:pt x="6276086" y="111125"/>
                    <a:pt x="6276086" y="248031"/>
                  </a:cubicBezTo>
                  <a:lnTo>
                    <a:pt x="6276086" y="1736471"/>
                  </a:lnTo>
                  <a:cubicBezTo>
                    <a:pt x="6276086" y="1873504"/>
                    <a:pt x="6164961" y="1984502"/>
                    <a:pt x="6028055" y="1984502"/>
                  </a:cubicBezTo>
                  <a:lnTo>
                    <a:pt x="248031" y="1984502"/>
                  </a:lnTo>
                  <a:cubicBezTo>
                    <a:pt x="111125" y="1984629"/>
                    <a:pt x="0" y="1873504"/>
                    <a:pt x="0" y="1736471"/>
                  </a:cubicBezTo>
                  <a:close/>
                </a:path>
              </a:pathLst>
            </a:custGeom>
            <a:solidFill>
              <a:srgbClr val="EAF6F3"/>
            </a:solidFill>
            <a:ln w="25400" cap="sq">
              <a:solidFill>
                <a:srgbClr val="EAF6F3"/>
              </a:solidFill>
              <a:prstDash val="solid"/>
              <a:miter/>
            </a:ln>
          </p:spPr>
        </p:sp>
      </p:grpSp>
      <p:grpSp>
        <p:nvGrpSpPr>
          <p:cNvPr name="Group 20" id="20"/>
          <p:cNvGrpSpPr/>
          <p:nvPr/>
        </p:nvGrpSpPr>
        <p:grpSpPr>
          <a:xfrm rot="0">
            <a:off x="1316736" y="7680960"/>
            <a:ext cx="4315968" cy="1463040"/>
            <a:chOff x="0" y="0"/>
            <a:chExt cx="5754624" cy="195072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5754624" cy="1950720"/>
            </a:xfrm>
            <a:custGeom>
              <a:avLst/>
              <a:gdLst/>
              <a:ahLst/>
              <a:cxnLst/>
              <a:rect r="r" b="b" t="t" l="l"/>
              <a:pathLst>
                <a:path h="1950720" w="5754624">
                  <a:moveTo>
                    <a:pt x="0" y="0"/>
                  </a:moveTo>
                  <a:lnTo>
                    <a:pt x="5754624" y="0"/>
                  </a:lnTo>
                  <a:lnTo>
                    <a:pt x="5754624" y="1950720"/>
                  </a:lnTo>
                  <a:lnTo>
                    <a:pt x="0" y="19507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7480" r="0" b="-7480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38100"/>
              <a:ext cx="5754624" cy="19888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b="true" sz="2400" i="true">
                  <a:solidFill>
                    <a:srgbClr val="F57C00"/>
                  </a:solidFill>
                  <a:latin typeface="Calibri (MS) Bold Italics"/>
                  <a:ea typeface="Calibri (MS) Bold Italics"/>
                  <a:cs typeface="Calibri (MS) Bold Italics"/>
                  <a:sym typeface="Calibri (MS) Bold Italics"/>
                </a:rPr>
                <a:t>“Fokus adalah otot yang bisa dilatih perlahan.”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6570983" y="2090423"/>
            <a:ext cx="5146043" cy="7340603"/>
            <a:chOff x="0" y="0"/>
            <a:chExt cx="6861391" cy="9787471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6861302" cy="9787382"/>
            </a:xfrm>
            <a:custGeom>
              <a:avLst/>
              <a:gdLst/>
              <a:ahLst/>
              <a:cxnLst/>
              <a:rect r="r" b="b" t="t" l="l"/>
              <a:pathLst>
                <a:path h="9787382" w="6861302">
                  <a:moveTo>
                    <a:pt x="0" y="367538"/>
                  </a:moveTo>
                  <a:cubicBezTo>
                    <a:pt x="0" y="164592"/>
                    <a:pt x="164592" y="0"/>
                    <a:pt x="367538" y="0"/>
                  </a:cubicBezTo>
                  <a:lnTo>
                    <a:pt x="6493764" y="0"/>
                  </a:lnTo>
                  <a:cubicBezTo>
                    <a:pt x="6696710" y="0"/>
                    <a:pt x="6861302" y="164592"/>
                    <a:pt x="6861302" y="367538"/>
                  </a:cubicBezTo>
                  <a:lnTo>
                    <a:pt x="6861302" y="9419844"/>
                  </a:lnTo>
                  <a:cubicBezTo>
                    <a:pt x="6861302" y="9622789"/>
                    <a:pt x="6696710" y="9787382"/>
                    <a:pt x="6493764" y="9787382"/>
                  </a:cubicBezTo>
                  <a:lnTo>
                    <a:pt x="367538" y="9787382"/>
                  </a:lnTo>
                  <a:cubicBezTo>
                    <a:pt x="164592" y="9787509"/>
                    <a:pt x="0" y="9622917"/>
                    <a:pt x="0" y="9419844"/>
                  </a:cubicBezTo>
                  <a:close/>
                </a:path>
              </a:pathLst>
            </a:custGeom>
            <a:solidFill>
              <a:srgbClr val="FFFFFF"/>
            </a:solidFill>
            <a:ln w="25400" cap="sq">
              <a:solidFill>
                <a:srgbClr val="EAF6F3"/>
              </a:solidFill>
              <a:prstDash val="solid"/>
              <a:miter/>
            </a:ln>
          </p:spPr>
        </p:sp>
      </p:grpSp>
      <p:grpSp>
        <p:nvGrpSpPr>
          <p:cNvPr name="Group 25" id="25"/>
          <p:cNvGrpSpPr/>
          <p:nvPr/>
        </p:nvGrpSpPr>
        <p:grpSpPr>
          <a:xfrm rot="0">
            <a:off x="6845303" y="2364743"/>
            <a:ext cx="1031243" cy="1031243"/>
            <a:chOff x="0" y="0"/>
            <a:chExt cx="1374991" cy="1374991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374902" cy="1374902"/>
            </a:xfrm>
            <a:custGeom>
              <a:avLst/>
              <a:gdLst/>
              <a:ahLst/>
              <a:cxnLst/>
              <a:rect r="r" b="b" t="t" l="l"/>
              <a:pathLst>
                <a:path h="1374902" w="1374902">
                  <a:moveTo>
                    <a:pt x="0" y="687451"/>
                  </a:moveTo>
                  <a:cubicBezTo>
                    <a:pt x="0" y="307848"/>
                    <a:pt x="307848" y="0"/>
                    <a:pt x="687451" y="0"/>
                  </a:cubicBezTo>
                  <a:cubicBezTo>
                    <a:pt x="1067054" y="0"/>
                    <a:pt x="1374902" y="307848"/>
                    <a:pt x="1374902" y="687451"/>
                  </a:cubicBezTo>
                  <a:cubicBezTo>
                    <a:pt x="1374902" y="1067054"/>
                    <a:pt x="1067054" y="1374902"/>
                    <a:pt x="687451" y="1374902"/>
                  </a:cubicBezTo>
                  <a:cubicBezTo>
                    <a:pt x="307848" y="1374902"/>
                    <a:pt x="0" y="1067181"/>
                    <a:pt x="0" y="687451"/>
                  </a:cubicBezTo>
                  <a:close/>
                </a:path>
              </a:pathLst>
            </a:custGeom>
            <a:solidFill>
              <a:srgbClr val="E76F51"/>
            </a:solidFill>
            <a:ln w="25400" cap="sq">
              <a:solidFill>
                <a:srgbClr val="E76F51"/>
              </a:solidFill>
              <a:prstDash val="solid"/>
              <a:miter/>
            </a:ln>
          </p:spPr>
        </p:sp>
      </p:grpSp>
      <p:grpSp>
        <p:nvGrpSpPr>
          <p:cNvPr name="Group 27" id="27"/>
          <p:cNvGrpSpPr/>
          <p:nvPr/>
        </p:nvGrpSpPr>
        <p:grpSpPr>
          <a:xfrm rot="0">
            <a:off x="7119518" y="2638958"/>
            <a:ext cx="482803" cy="482803"/>
            <a:chOff x="0" y="0"/>
            <a:chExt cx="643738" cy="643738"/>
          </a:xfrm>
        </p:grpSpPr>
        <p:sp>
          <p:nvSpPr>
            <p:cNvPr name="Freeform 28" id="28" descr="preencoded.png"/>
            <p:cNvSpPr/>
            <p:nvPr/>
          </p:nvSpPr>
          <p:spPr>
            <a:xfrm flipH="false" flipV="false" rot="0">
              <a:off x="0" y="0"/>
              <a:ext cx="643763" cy="643763"/>
            </a:xfrm>
            <a:custGeom>
              <a:avLst/>
              <a:gdLst/>
              <a:ahLst/>
              <a:cxnLst/>
              <a:rect r="r" b="b" t="t" l="l"/>
              <a:pathLst>
                <a:path h="643763" w="643763">
                  <a:moveTo>
                    <a:pt x="0" y="0"/>
                  </a:moveTo>
                  <a:lnTo>
                    <a:pt x="643763" y="0"/>
                  </a:lnTo>
                  <a:lnTo>
                    <a:pt x="643763" y="643763"/>
                  </a:lnTo>
                  <a:lnTo>
                    <a:pt x="0" y="643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3" b="3"/>
              </a:stretch>
            </a:blipFill>
          </p:spPr>
        </p:sp>
      </p:grpSp>
      <p:grpSp>
        <p:nvGrpSpPr>
          <p:cNvPr name="Group 29" id="29"/>
          <p:cNvGrpSpPr/>
          <p:nvPr/>
        </p:nvGrpSpPr>
        <p:grpSpPr>
          <a:xfrm rot="0">
            <a:off x="8083296" y="2340864"/>
            <a:ext cx="3383280" cy="1097280"/>
            <a:chOff x="0" y="0"/>
            <a:chExt cx="4511040" cy="146304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4511040" cy="1463040"/>
            </a:xfrm>
            <a:custGeom>
              <a:avLst/>
              <a:gdLst/>
              <a:ahLst/>
              <a:cxnLst/>
              <a:rect r="r" b="b" t="t" l="l"/>
              <a:pathLst>
                <a:path h="1463040" w="4511040">
                  <a:moveTo>
                    <a:pt x="0" y="0"/>
                  </a:moveTo>
                  <a:lnTo>
                    <a:pt x="4511040" y="0"/>
                  </a:lnTo>
                  <a:lnTo>
                    <a:pt x="4511040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0078" r="0" b="-10078"/>
              </a:stretch>
            </a:blip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66675"/>
              <a:ext cx="4511040" cy="15297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600"/>
                </a:lnSpc>
              </a:pPr>
              <a:r>
                <a:rPr lang="en-US" sz="3000" b="true">
                  <a:solidFill>
                    <a:srgbClr val="0F5257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Malu &amp; takut salah</a:t>
              </a:r>
            </a:p>
          </p:txBody>
        </p:sp>
      </p:grpSp>
      <p:sp>
        <p:nvSpPr>
          <p:cNvPr name="TextBox 32" id="32"/>
          <p:cNvSpPr txBox="true"/>
          <p:nvPr/>
        </p:nvSpPr>
        <p:spPr>
          <a:xfrm rot="0">
            <a:off x="6858000" y="3619500"/>
            <a:ext cx="4572000" cy="762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i="true">
                <a:solidFill>
                  <a:srgbClr val="12333A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Penyebab: takut dimarahi dan mendapat nilai jelek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6858000" y="4596765"/>
            <a:ext cx="4572000" cy="2162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75639" indent="-337820" lvl="1">
              <a:lnSpc>
                <a:spcPts val="3359"/>
              </a:lnSpc>
              <a:buFont typeface="Arial"/>
              <a:buChar char="•"/>
            </a:pPr>
            <a:r>
              <a:rPr lang="en-US" sz="2799">
                <a:solidFill>
                  <a:srgbClr val="12333A"/>
                </a:solidFill>
                <a:latin typeface="Calibri (MS)"/>
                <a:ea typeface="Calibri (MS)"/>
                <a:cs typeface="Calibri (MS)"/>
                <a:sym typeface="Calibri (MS)"/>
              </a:rPr>
              <a:t>Koreksi lembut lewat peniruan ulang</a:t>
            </a:r>
          </a:p>
          <a:p>
            <a:pPr algn="l" marL="675639" indent="-337820" lvl="1">
              <a:lnSpc>
                <a:spcPts val="3359"/>
              </a:lnSpc>
              <a:buFont typeface="Arial"/>
              <a:buChar char="•"/>
            </a:pPr>
            <a:r>
              <a:rPr lang="en-US" sz="2799">
                <a:solidFill>
                  <a:srgbClr val="12333A"/>
                </a:solidFill>
                <a:latin typeface="Calibri (MS)"/>
                <a:ea typeface="Calibri (MS)"/>
                <a:cs typeface="Calibri (MS)"/>
                <a:sym typeface="Calibri (MS)"/>
              </a:rPr>
              <a:t>Pujian non-verbal (jempol, deaf applause)</a:t>
            </a:r>
          </a:p>
          <a:p>
            <a:pPr algn="l" marL="675639" indent="-337820" lvl="1">
              <a:lnSpc>
                <a:spcPts val="3359"/>
              </a:lnSpc>
              <a:buFont typeface="Arial"/>
              <a:buChar char="•"/>
            </a:pPr>
            <a:r>
              <a:rPr lang="en-US" sz="2799">
                <a:solidFill>
                  <a:srgbClr val="12333A"/>
                </a:solidFill>
                <a:latin typeface="Calibri (MS)"/>
                <a:ea typeface="Calibri (MS)"/>
                <a:cs typeface="Calibri (MS)"/>
                <a:sym typeface="Calibri (MS)"/>
              </a:rPr>
              <a:t>Gunakan the power of yet</a:t>
            </a:r>
          </a:p>
        </p:txBody>
      </p:sp>
      <p:grpSp>
        <p:nvGrpSpPr>
          <p:cNvPr name="Group 34" id="34"/>
          <p:cNvGrpSpPr/>
          <p:nvPr/>
        </p:nvGrpSpPr>
        <p:grpSpPr>
          <a:xfrm rot="0">
            <a:off x="6790439" y="7668263"/>
            <a:ext cx="4707131" cy="1488443"/>
            <a:chOff x="0" y="0"/>
            <a:chExt cx="6276175" cy="1984591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6276086" cy="1984502"/>
            </a:xfrm>
            <a:custGeom>
              <a:avLst/>
              <a:gdLst/>
              <a:ahLst/>
              <a:cxnLst/>
              <a:rect r="r" b="b" t="t" l="l"/>
              <a:pathLst>
                <a:path h="1984502" w="6276086">
                  <a:moveTo>
                    <a:pt x="0" y="248031"/>
                  </a:moveTo>
                  <a:cubicBezTo>
                    <a:pt x="0" y="111125"/>
                    <a:pt x="111125" y="0"/>
                    <a:pt x="248031" y="0"/>
                  </a:cubicBezTo>
                  <a:lnTo>
                    <a:pt x="6028055" y="0"/>
                  </a:lnTo>
                  <a:cubicBezTo>
                    <a:pt x="6165088" y="0"/>
                    <a:pt x="6276086" y="111125"/>
                    <a:pt x="6276086" y="248031"/>
                  </a:cubicBezTo>
                  <a:lnTo>
                    <a:pt x="6276086" y="1736471"/>
                  </a:lnTo>
                  <a:cubicBezTo>
                    <a:pt x="6276086" y="1873504"/>
                    <a:pt x="6164961" y="1984502"/>
                    <a:pt x="6028055" y="1984502"/>
                  </a:cubicBezTo>
                  <a:lnTo>
                    <a:pt x="248031" y="1984502"/>
                  </a:lnTo>
                  <a:cubicBezTo>
                    <a:pt x="111125" y="1984629"/>
                    <a:pt x="0" y="1873504"/>
                    <a:pt x="0" y="1736471"/>
                  </a:cubicBezTo>
                  <a:close/>
                </a:path>
              </a:pathLst>
            </a:custGeom>
            <a:solidFill>
              <a:srgbClr val="EAF6F3"/>
            </a:solidFill>
            <a:ln w="25400" cap="sq">
              <a:solidFill>
                <a:srgbClr val="EAF6F3"/>
              </a:solidFill>
              <a:prstDash val="solid"/>
              <a:miter/>
            </a:ln>
          </p:spPr>
        </p:sp>
      </p:grpSp>
      <p:grpSp>
        <p:nvGrpSpPr>
          <p:cNvPr name="Group 36" id="36"/>
          <p:cNvGrpSpPr/>
          <p:nvPr/>
        </p:nvGrpSpPr>
        <p:grpSpPr>
          <a:xfrm rot="0">
            <a:off x="6986016" y="7680960"/>
            <a:ext cx="4315968" cy="1463040"/>
            <a:chOff x="0" y="0"/>
            <a:chExt cx="5754624" cy="195072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5754624" cy="1950720"/>
            </a:xfrm>
            <a:custGeom>
              <a:avLst/>
              <a:gdLst/>
              <a:ahLst/>
              <a:cxnLst/>
              <a:rect r="r" b="b" t="t" l="l"/>
              <a:pathLst>
                <a:path h="1950720" w="5754624">
                  <a:moveTo>
                    <a:pt x="0" y="0"/>
                  </a:moveTo>
                  <a:lnTo>
                    <a:pt x="5754624" y="0"/>
                  </a:lnTo>
                  <a:lnTo>
                    <a:pt x="5754624" y="1950720"/>
                  </a:lnTo>
                  <a:lnTo>
                    <a:pt x="0" y="19507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7480" r="0" b="-7480"/>
              </a:stretch>
            </a:blipFill>
          </p:spPr>
        </p:sp>
        <p:sp>
          <p:nvSpPr>
            <p:cNvPr name="TextBox 38" id="38"/>
            <p:cNvSpPr txBox="true"/>
            <p:nvPr/>
          </p:nvSpPr>
          <p:spPr>
            <a:xfrm>
              <a:off x="0" y="-38100"/>
              <a:ext cx="5754624" cy="19888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b="true" sz="2400" i="true">
                  <a:solidFill>
                    <a:srgbClr val="F57C00"/>
                  </a:solidFill>
                  <a:latin typeface="Calibri (MS) Bold Italics"/>
                  <a:ea typeface="Calibri (MS) Bold Italics"/>
                  <a:cs typeface="Calibri (MS) Bold Italics"/>
                  <a:sym typeface="Calibri (MS) Bold Italics"/>
                </a:rPr>
                <a:t>“Salah adalah bukti kamu sedang mencoba hal baru!”</a:t>
              </a: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12240263" y="2090423"/>
            <a:ext cx="5146043" cy="7340603"/>
            <a:chOff x="0" y="0"/>
            <a:chExt cx="6861391" cy="9787471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6861302" cy="9787382"/>
            </a:xfrm>
            <a:custGeom>
              <a:avLst/>
              <a:gdLst/>
              <a:ahLst/>
              <a:cxnLst/>
              <a:rect r="r" b="b" t="t" l="l"/>
              <a:pathLst>
                <a:path h="9787382" w="6861302">
                  <a:moveTo>
                    <a:pt x="0" y="367538"/>
                  </a:moveTo>
                  <a:cubicBezTo>
                    <a:pt x="0" y="164592"/>
                    <a:pt x="164592" y="0"/>
                    <a:pt x="367538" y="0"/>
                  </a:cubicBezTo>
                  <a:lnTo>
                    <a:pt x="6493764" y="0"/>
                  </a:lnTo>
                  <a:cubicBezTo>
                    <a:pt x="6696710" y="0"/>
                    <a:pt x="6861302" y="164592"/>
                    <a:pt x="6861302" y="367538"/>
                  </a:cubicBezTo>
                  <a:lnTo>
                    <a:pt x="6861302" y="9419844"/>
                  </a:lnTo>
                  <a:cubicBezTo>
                    <a:pt x="6861302" y="9622789"/>
                    <a:pt x="6696710" y="9787382"/>
                    <a:pt x="6493764" y="9787382"/>
                  </a:cubicBezTo>
                  <a:lnTo>
                    <a:pt x="367538" y="9787382"/>
                  </a:lnTo>
                  <a:cubicBezTo>
                    <a:pt x="164592" y="9787509"/>
                    <a:pt x="0" y="9622917"/>
                    <a:pt x="0" y="9419844"/>
                  </a:cubicBezTo>
                  <a:close/>
                </a:path>
              </a:pathLst>
            </a:custGeom>
            <a:solidFill>
              <a:srgbClr val="FFFFFF"/>
            </a:solidFill>
            <a:ln w="25400" cap="sq">
              <a:solidFill>
                <a:srgbClr val="EAF6F3"/>
              </a:solidFill>
              <a:prstDash val="solid"/>
              <a:miter/>
            </a:ln>
          </p:spPr>
        </p:sp>
      </p:grpSp>
      <p:grpSp>
        <p:nvGrpSpPr>
          <p:cNvPr name="Group 41" id="41"/>
          <p:cNvGrpSpPr/>
          <p:nvPr/>
        </p:nvGrpSpPr>
        <p:grpSpPr>
          <a:xfrm rot="0">
            <a:off x="12514583" y="2364743"/>
            <a:ext cx="1031243" cy="1031243"/>
            <a:chOff x="0" y="0"/>
            <a:chExt cx="1374991" cy="1374991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1374902" cy="1374902"/>
            </a:xfrm>
            <a:custGeom>
              <a:avLst/>
              <a:gdLst/>
              <a:ahLst/>
              <a:cxnLst/>
              <a:rect r="r" b="b" t="t" l="l"/>
              <a:pathLst>
                <a:path h="1374902" w="1374902">
                  <a:moveTo>
                    <a:pt x="0" y="687451"/>
                  </a:moveTo>
                  <a:cubicBezTo>
                    <a:pt x="0" y="307848"/>
                    <a:pt x="307848" y="0"/>
                    <a:pt x="687451" y="0"/>
                  </a:cubicBezTo>
                  <a:cubicBezTo>
                    <a:pt x="1067054" y="0"/>
                    <a:pt x="1374902" y="307848"/>
                    <a:pt x="1374902" y="687451"/>
                  </a:cubicBezTo>
                  <a:cubicBezTo>
                    <a:pt x="1374902" y="1067054"/>
                    <a:pt x="1067054" y="1374902"/>
                    <a:pt x="687451" y="1374902"/>
                  </a:cubicBezTo>
                  <a:cubicBezTo>
                    <a:pt x="307848" y="1374902"/>
                    <a:pt x="0" y="1067181"/>
                    <a:pt x="0" y="687451"/>
                  </a:cubicBezTo>
                  <a:close/>
                </a:path>
              </a:pathLst>
            </a:custGeom>
            <a:solidFill>
              <a:srgbClr val="2A9D8F"/>
            </a:solidFill>
            <a:ln w="25400" cap="sq">
              <a:solidFill>
                <a:srgbClr val="2A9D8F"/>
              </a:solidFill>
              <a:prstDash val="solid"/>
              <a:miter/>
            </a:ln>
          </p:spPr>
        </p:sp>
      </p:grpSp>
      <p:grpSp>
        <p:nvGrpSpPr>
          <p:cNvPr name="Group 43" id="43"/>
          <p:cNvGrpSpPr/>
          <p:nvPr/>
        </p:nvGrpSpPr>
        <p:grpSpPr>
          <a:xfrm rot="0">
            <a:off x="12788798" y="2638958"/>
            <a:ext cx="482803" cy="482803"/>
            <a:chOff x="0" y="0"/>
            <a:chExt cx="643738" cy="643738"/>
          </a:xfrm>
        </p:grpSpPr>
        <p:sp>
          <p:nvSpPr>
            <p:cNvPr name="Freeform 44" id="44" descr="preencoded.png"/>
            <p:cNvSpPr/>
            <p:nvPr/>
          </p:nvSpPr>
          <p:spPr>
            <a:xfrm flipH="false" flipV="false" rot="0">
              <a:off x="0" y="0"/>
              <a:ext cx="643763" cy="643763"/>
            </a:xfrm>
            <a:custGeom>
              <a:avLst/>
              <a:gdLst/>
              <a:ahLst/>
              <a:cxnLst/>
              <a:rect r="r" b="b" t="t" l="l"/>
              <a:pathLst>
                <a:path h="643763" w="643763">
                  <a:moveTo>
                    <a:pt x="0" y="0"/>
                  </a:moveTo>
                  <a:lnTo>
                    <a:pt x="643763" y="0"/>
                  </a:lnTo>
                  <a:lnTo>
                    <a:pt x="643763" y="643763"/>
                  </a:lnTo>
                  <a:lnTo>
                    <a:pt x="0" y="643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3" b="3"/>
              </a:stretch>
            </a:blipFill>
          </p:spPr>
        </p:sp>
      </p:grpSp>
      <p:grpSp>
        <p:nvGrpSpPr>
          <p:cNvPr name="Group 45" id="45"/>
          <p:cNvGrpSpPr/>
          <p:nvPr/>
        </p:nvGrpSpPr>
        <p:grpSpPr>
          <a:xfrm rot="0">
            <a:off x="13752576" y="2340864"/>
            <a:ext cx="3383280" cy="1097280"/>
            <a:chOff x="0" y="0"/>
            <a:chExt cx="4511040" cy="1463040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4511040" cy="1463040"/>
            </a:xfrm>
            <a:custGeom>
              <a:avLst/>
              <a:gdLst/>
              <a:ahLst/>
              <a:cxnLst/>
              <a:rect r="r" b="b" t="t" l="l"/>
              <a:pathLst>
                <a:path h="1463040" w="4511040">
                  <a:moveTo>
                    <a:pt x="0" y="0"/>
                  </a:moveTo>
                  <a:lnTo>
                    <a:pt x="4511040" y="0"/>
                  </a:lnTo>
                  <a:lnTo>
                    <a:pt x="4511040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0078" r="0" b="-10078"/>
              </a:stretch>
            </a:blipFill>
          </p:spPr>
        </p:sp>
        <p:sp>
          <p:nvSpPr>
            <p:cNvPr name="TextBox 47" id="47"/>
            <p:cNvSpPr txBox="true"/>
            <p:nvPr/>
          </p:nvSpPr>
          <p:spPr>
            <a:xfrm>
              <a:off x="0" y="-66675"/>
              <a:ext cx="4511040" cy="15297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600"/>
                </a:lnSpc>
              </a:pPr>
              <a:r>
                <a:rPr lang="en-US" sz="3000" b="true">
                  <a:solidFill>
                    <a:srgbClr val="0F5257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Agak lama menyerap materi</a:t>
              </a:r>
            </a:p>
          </p:txBody>
        </p:sp>
      </p:grpSp>
      <p:sp>
        <p:nvSpPr>
          <p:cNvPr name="TextBox 48" id="48"/>
          <p:cNvSpPr txBox="true"/>
          <p:nvPr/>
        </p:nvSpPr>
        <p:spPr>
          <a:xfrm rot="0">
            <a:off x="12527280" y="3619500"/>
            <a:ext cx="4572000" cy="762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i="true">
                <a:solidFill>
                  <a:srgbClr val="12333A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Penyebab: kemampuan memahaminya agak lama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12527280" y="4596765"/>
            <a:ext cx="4572000" cy="2162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75639" indent="-337820" lvl="1">
              <a:lnSpc>
                <a:spcPts val="3359"/>
              </a:lnSpc>
              <a:buFont typeface="Arial"/>
              <a:buChar char="•"/>
            </a:pPr>
            <a:r>
              <a:rPr lang="en-US" sz="2799">
                <a:solidFill>
                  <a:srgbClr val="12333A"/>
                </a:solidFill>
                <a:latin typeface="Calibri (MS)"/>
                <a:ea typeface="Calibri (MS)"/>
                <a:cs typeface="Calibri (MS)"/>
                <a:sym typeface="Calibri (MS)"/>
              </a:rPr>
              <a:t>3–4 kata kerja per pertemuan</a:t>
            </a:r>
          </a:p>
          <a:p>
            <a:pPr algn="l" marL="675639" indent="-337820" lvl="1">
              <a:lnSpc>
                <a:spcPts val="3359"/>
              </a:lnSpc>
              <a:buFont typeface="Arial"/>
              <a:buChar char="•"/>
            </a:pPr>
            <a:r>
              <a:rPr lang="en-US" sz="2799">
                <a:solidFill>
                  <a:srgbClr val="12333A"/>
                </a:solidFill>
                <a:latin typeface="Calibri (MS)"/>
                <a:ea typeface="Calibri (MS)"/>
                <a:cs typeface="Calibri (MS)"/>
                <a:sym typeface="Calibri (MS)"/>
              </a:rPr>
              <a:t>Scaffolding: I Do → We Do → You Do</a:t>
            </a:r>
          </a:p>
          <a:p>
            <a:pPr algn="l" marL="675639" indent="-337820" lvl="1">
              <a:lnSpc>
                <a:spcPts val="3359"/>
              </a:lnSpc>
              <a:buFont typeface="Arial"/>
              <a:buChar char="•"/>
            </a:pPr>
            <a:r>
              <a:rPr lang="en-US" sz="2799">
                <a:solidFill>
                  <a:srgbClr val="12333A"/>
                </a:solidFill>
                <a:latin typeface="Calibri (MS)"/>
                <a:ea typeface="Calibri (MS)"/>
                <a:cs typeface="Calibri (MS)"/>
                <a:sym typeface="Calibri (MS)"/>
              </a:rPr>
              <a:t>Action Word Wall</a:t>
            </a:r>
          </a:p>
        </p:txBody>
      </p:sp>
      <p:grpSp>
        <p:nvGrpSpPr>
          <p:cNvPr name="Group 50" id="50"/>
          <p:cNvGrpSpPr/>
          <p:nvPr/>
        </p:nvGrpSpPr>
        <p:grpSpPr>
          <a:xfrm rot="0">
            <a:off x="12459719" y="7668263"/>
            <a:ext cx="4707131" cy="1488443"/>
            <a:chOff x="0" y="0"/>
            <a:chExt cx="6276175" cy="1984591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6276086" cy="1984502"/>
            </a:xfrm>
            <a:custGeom>
              <a:avLst/>
              <a:gdLst/>
              <a:ahLst/>
              <a:cxnLst/>
              <a:rect r="r" b="b" t="t" l="l"/>
              <a:pathLst>
                <a:path h="1984502" w="6276086">
                  <a:moveTo>
                    <a:pt x="0" y="248031"/>
                  </a:moveTo>
                  <a:cubicBezTo>
                    <a:pt x="0" y="111125"/>
                    <a:pt x="111125" y="0"/>
                    <a:pt x="248031" y="0"/>
                  </a:cubicBezTo>
                  <a:lnTo>
                    <a:pt x="6028055" y="0"/>
                  </a:lnTo>
                  <a:cubicBezTo>
                    <a:pt x="6165088" y="0"/>
                    <a:pt x="6276086" y="111125"/>
                    <a:pt x="6276086" y="248031"/>
                  </a:cubicBezTo>
                  <a:lnTo>
                    <a:pt x="6276086" y="1736471"/>
                  </a:lnTo>
                  <a:cubicBezTo>
                    <a:pt x="6276086" y="1873504"/>
                    <a:pt x="6164961" y="1984502"/>
                    <a:pt x="6028055" y="1984502"/>
                  </a:cubicBezTo>
                  <a:lnTo>
                    <a:pt x="248031" y="1984502"/>
                  </a:lnTo>
                  <a:cubicBezTo>
                    <a:pt x="111125" y="1984629"/>
                    <a:pt x="0" y="1873504"/>
                    <a:pt x="0" y="1736471"/>
                  </a:cubicBezTo>
                  <a:close/>
                </a:path>
              </a:pathLst>
            </a:custGeom>
            <a:solidFill>
              <a:srgbClr val="EAF6F3"/>
            </a:solidFill>
            <a:ln w="25400" cap="sq">
              <a:solidFill>
                <a:srgbClr val="EAF6F3"/>
              </a:solidFill>
              <a:prstDash val="solid"/>
              <a:miter/>
            </a:ln>
          </p:spPr>
        </p:sp>
      </p:grpSp>
      <p:grpSp>
        <p:nvGrpSpPr>
          <p:cNvPr name="Group 52" id="52"/>
          <p:cNvGrpSpPr/>
          <p:nvPr/>
        </p:nvGrpSpPr>
        <p:grpSpPr>
          <a:xfrm rot="0">
            <a:off x="12655296" y="7680960"/>
            <a:ext cx="4315968" cy="1463040"/>
            <a:chOff x="0" y="0"/>
            <a:chExt cx="5754624" cy="1950720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5754624" cy="1950720"/>
            </a:xfrm>
            <a:custGeom>
              <a:avLst/>
              <a:gdLst/>
              <a:ahLst/>
              <a:cxnLst/>
              <a:rect r="r" b="b" t="t" l="l"/>
              <a:pathLst>
                <a:path h="1950720" w="5754624">
                  <a:moveTo>
                    <a:pt x="0" y="0"/>
                  </a:moveTo>
                  <a:lnTo>
                    <a:pt x="5754624" y="0"/>
                  </a:lnTo>
                  <a:lnTo>
                    <a:pt x="5754624" y="1950720"/>
                  </a:lnTo>
                  <a:lnTo>
                    <a:pt x="0" y="19507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7480" r="0" b="-7480"/>
              </a:stretch>
            </a:blipFill>
          </p:spPr>
        </p:sp>
        <p:sp>
          <p:nvSpPr>
            <p:cNvPr name="TextBox 54" id="54"/>
            <p:cNvSpPr txBox="true"/>
            <p:nvPr/>
          </p:nvSpPr>
          <p:spPr>
            <a:xfrm>
              <a:off x="0" y="-38100"/>
              <a:ext cx="5754624" cy="19888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b="true" sz="2400" i="true">
                  <a:solidFill>
                    <a:srgbClr val="F57C00"/>
                  </a:solidFill>
                  <a:latin typeface="Calibri (MS) Bold Italics"/>
                  <a:ea typeface="Calibri (MS) Bold Italics"/>
                  <a:cs typeface="Calibri (MS) Bold Italics"/>
                  <a:sym typeface="Calibri (MS) Bold Italics"/>
                </a:rPr>
                <a:t>“Power of YET: yang penting kemajuan tiap hari.”</a:t>
              </a:r>
            </a:p>
          </p:txBody>
        </p:sp>
      </p:grpSp>
      <p:sp>
        <p:nvSpPr>
          <p:cNvPr name="TextBox 55" id="55"/>
          <p:cNvSpPr txBox="true"/>
          <p:nvPr/>
        </p:nvSpPr>
        <p:spPr>
          <a:xfrm rot="0">
            <a:off x="16733520" y="9700260"/>
            <a:ext cx="731520" cy="403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F5257"/>
                </a:solidFill>
                <a:latin typeface="Calibri (MS)"/>
                <a:ea typeface="Calibri (MS)"/>
                <a:cs typeface="Calibri (MS)"/>
                <a:sym typeface="Calibri (MS)"/>
              </a:rPr>
              <a:t>6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2A9D8F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548640"/>
            <a:ext cx="16459200" cy="1280160"/>
            <a:chOff x="0" y="0"/>
            <a:chExt cx="21945600" cy="17068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945600" cy="1706880"/>
            </a:xfrm>
            <a:custGeom>
              <a:avLst/>
              <a:gdLst/>
              <a:ahLst/>
              <a:cxnLst/>
              <a:rect r="r" b="b" t="t" l="l"/>
              <a:pathLst>
                <a:path h="170688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706880"/>
                  </a:lnTo>
                  <a:lnTo>
                    <a:pt x="0" y="17068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00521" r="0" b="-200521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-9525"/>
              <a:ext cx="21945600" cy="17164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679"/>
                </a:lnSpc>
              </a:pPr>
              <a:r>
                <a:rPr lang="en-US" b="true" sz="6399">
                  <a:solidFill>
                    <a:srgbClr val="FEEDC9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Desain Aktivitas: 15 Menit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01703" y="2181863"/>
            <a:ext cx="5146043" cy="6791963"/>
            <a:chOff x="0" y="0"/>
            <a:chExt cx="6861391" cy="905595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861302" cy="9055862"/>
            </a:xfrm>
            <a:custGeom>
              <a:avLst/>
              <a:gdLst/>
              <a:ahLst/>
              <a:cxnLst/>
              <a:rect r="r" b="b" t="t" l="l"/>
              <a:pathLst>
                <a:path h="9055862" w="6861302">
                  <a:moveTo>
                    <a:pt x="0" y="367538"/>
                  </a:moveTo>
                  <a:cubicBezTo>
                    <a:pt x="0" y="164592"/>
                    <a:pt x="164592" y="0"/>
                    <a:pt x="367538" y="0"/>
                  </a:cubicBezTo>
                  <a:lnTo>
                    <a:pt x="6493764" y="0"/>
                  </a:lnTo>
                  <a:cubicBezTo>
                    <a:pt x="6696710" y="0"/>
                    <a:pt x="6861302" y="164592"/>
                    <a:pt x="6861302" y="367538"/>
                  </a:cubicBezTo>
                  <a:lnTo>
                    <a:pt x="6861302" y="8688324"/>
                  </a:lnTo>
                  <a:cubicBezTo>
                    <a:pt x="6861302" y="8891270"/>
                    <a:pt x="6696710" y="9055862"/>
                    <a:pt x="6493764" y="9055862"/>
                  </a:cubicBezTo>
                  <a:lnTo>
                    <a:pt x="367538" y="9055862"/>
                  </a:lnTo>
                  <a:cubicBezTo>
                    <a:pt x="164592" y="9055989"/>
                    <a:pt x="0" y="8891397"/>
                    <a:pt x="0" y="8688324"/>
                  </a:cubicBezTo>
                  <a:close/>
                </a:path>
              </a:pathLst>
            </a:custGeom>
            <a:solidFill>
              <a:srgbClr val="FFFFFF"/>
            </a:solidFill>
            <a:ln w="25400" cap="sq">
              <a:solidFill>
                <a:srgbClr val="EAF6F3"/>
              </a:solidFill>
              <a:prstDash val="solid"/>
              <a:miter/>
            </a:ln>
          </p:spPr>
        </p:sp>
      </p:grpSp>
      <p:grpSp>
        <p:nvGrpSpPr>
          <p:cNvPr name="Group 9" id="9"/>
          <p:cNvGrpSpPr/>
          <p:nvPr/>
        </p:nvGrpSpPr>
        <p:grpSpPr>
          <a:xfrm rot="0">
            <a:off x="1188720" y="2468880"/>
            <a:ext cx="2103120" cy="822960"/>
            <a:chOff x="0" y="0"/>
            <a:chExt cx="2804160" cy="109728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804160" cy="1097280"/>
            </a:xfrm>
            <a:custGeom>
              <a:avLst/>
              <a:gdLst/>
              <a:ahLst/>
              <a:cxnLst/>
              <a:rect r="r" b="b" t="t" l="l"/>
              <a:pathLst>
                <a:path h="1097280" w="2804160">
                  <a:moveTo>
                    <a:pt x="0" y="292608"/>
                  </a:moveTo>
                  <a:cubicBezTo>
                    <a:pt x="0" y="131064"/>
                    <a:pt x="131064" y="0"/>
                    <a:pt x="292608" y="0"/>
                  </a:cubicBezTo>
                  <a:lnTo>
                    <a:pt x="2511552" y="0"/>
                  </a:lnTo>
                  <a:cubicBezTo>
                    <a:pt x="2673096" y="0"/>
                    <a:pt x="2804160" y="131064"/>
                    <a:pt x="2804160" y="292608"/>
                  </a:cubicBezTo>
                  <a:lnTo>
                    <a:pt x="2804160" y="804672"/>
                  </a:lnTo>
                  <a:cubicBezTo>
                    <a:pt x="2804160" y="966216"/>
                    <a:pt x="2673096" y="1097280"/>
                    <a:pt x="2511552" y="1097280"/>
                  </a:cubicBezTo>
                  <a:lnTo>
                    <a:pt x="292608" y="1097280"/>
                  </a:lnTo>
                  <a:cubicBezTo>
                    <a:pt x="131064" y="1097280"/>
                    <a:pt x="0" y="966216"/>
                    <a:pt x="0" y="804672"/>
                  </a:cubicBezTo>
                  <a:close/>
                </a:path>
              </a:pathLst>
            </a:custGeom>
            <a:solidFill>
              <a:srgbClr val="2A9D8F"/>
            </a:solidFill>
            <a:ln cap="sq">
              <a:noFill/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57150"/>
              <a:ext cx="2804160" cy="11544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840"/>
                </a:lnSpc>
              </a:pPr>
              <a:r>
                <a:rPr lang="en-US" sz="32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3 menit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3474720" y="2468880"/>
            <a:ext cx="2377440" cy="822960"/>
            <a:chOff x="0" y="0"/>
            <a:chExt cx="3169920" cy="109728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169920" cy="1097280"/>
            </a:xfrm>
            <a:custGeom>
              <a:avLst/>
              <a:gdLst/>
              <a:ahLst/>
              <a:cxnLst/>
              <a:rect r="r" b="b" t="t" l="l"/>
              <a:pathLst>
                <a:path h="1097280" w="3169920">
                  <a:moveTo>
                    <a:pt x="0" y="0"/>
                  </a:moveTo>
                  <a:lnTo>
                    <a:pt x="3169920" y="0"/>
                  </a:lnTo>
                  <a:lnTo>
                    <a:pt x="316992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290" r="0" b="-6290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66675"/>
              <a:ext cx="3169920" cy="116395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079"/>
                </a:lnSpc>
              </a:pPr>
              <a:r>
                <a:rPr lang="en-US" sz="3399" b="true">
                  <a:solidFill>
                    <a:srgbClr val="0F5257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Warm-Up</a:t>
              </a: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1188720" y="3408045"/>
            <a:ext cx="4572000" cy="706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i="true">
                <a:solidFill>
                  <a:srgbClr val="F57C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“Simon Says… Action!”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188720" y="6882765"/>
            <a:ext cx="4572000" cy="1323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>
                <a:solidFill>
                  <a:srgbClr val="12333A"/>
                </a:solidFill>
                <a:latin typeface="Calibri (MS)"/>
                <a:ea typeface="Calibri (MS)"/>
                <a:cs typeface="Calibri (MS)"/>
                <a:sym typeface="Calibri (MS)"/>
              </a:rPr>
              <a:t>Guru menunjukkan kartu (Walk, Stop); semua langsung bergerak bersama.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6570983" y="2181863"/>
            <a:ext cx="5146043" cy="6791963"/>
            <a:chOff x="0" y="0"/>
            <a:chExt cx="6861391" cy="9055951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6861302" cy="9055862"/>
            </a:xfrm>
            <a:custGeom>
              <a:avLst/>
              <a:gdLst/>
              <a:ahLst/>
              <a:cxnLst/>
              <a:rect r="r" b="b" t="t" l="l"/>
              <a:pathLst>
                <a:path h="9055862" w="6861302">
                  <a:moveTo>
                    <a:pt x="0" y="367538"/>
                  </a:moveTo>
                  <a:cubicBezTo>
                    <a:pt x="0" y="164592"/>
                    <a:pt x="164592" y="0"/>
                    <a:pt x="367538" y="0"/>
                  </a:cubicBezTo>
                  <a:lnTo>
                    <a:pt x="6493764" y="0"/>
                  </a:lnTo>
                  <a:cubicBezTo>
                    <a:pt x="6696710" y="0"/>
                    <a:pt x="6861302" y="164592"/>
                    <a:pt x="6861302" y="367538"/>
                  </a:cubicBezTo>
                  <a:lnTo>
                    <a:pt x="6861302" y="8688324"/>
                  </a:lnTo>
                  <a:cubicBezTo>
                    <a:pt x="6861302" y="8891270"/>
                    <a:pt x="6696710" y="9055862"/>
                    <a:pt x="6493764" y="9055862"/>
                  </a:cubicBezTo>
                  <a:lnTo>
                    <a:pt x="367538" y="9055862"/>
                  </a:lnTo>
                  <a:cubicBezTo>
                    <a:pt x="164592" y="9055989"/>
                    <a:pt x="0" y="8891397"/>
                    <a:pt x="0" y="8688324"/>
                  </a:cubicBezTo>
                  <a:close/>
                </a:path>
              </a:pathLst>
            </a:custGeom>
            <a:solidFill>
              <a:srgbClr val="FFFFFF"/>
            </a:solidFill>
            <a:ln w="25400" cap="sq">
              <a:solidFill>
                <a:srgbClr val="EAF6F3"/>
              </a:solidFill>
              <a:prstDash val="solid"/>
              <a:miter/>
            </a:ln>
          </p:spPr>
        </p:sp>
      </p:grpSp>
      <p:grpSp>
        <p:nvGrpSpPr>
          <p:cNvPr name="Group 19" id="19"/>
          <p:cNvGrpSpPr/>
          <p:nvPr/>
        </p:nvGrpSpPr>
        <p:grpSpPr>
          <a:xfrm rot="0">
            <a:off x="6858000" y="2468880"/>
            <a:ext cx="2103120" cy="822960"/>
            <a:chOff x="0" y="0"/>
            <a:chExt cx="2804160" cy="109728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2804160" cy="1097280"/>
            </a:xfrm>
            <a:custGeom>
              <a:avLst/>
              <a:gdLst/>
              <a:ahLst/>
              <a:cxnLst/>
              <a:rect r="r" b="b" t="t" l="l"/>
              <a:pathLst>
                <a:path h="1097280" w="2804160">
                  <a:moveTo>
                    <a:pt x="0" y="292608"/>
                  </a:moveTo>
                  <a:cubicBezTo>
                    <a:pt x="0" y="131064"/>
                    <a:pt x="131064" y="0"/>
                    <a:pt x="292608" y="0"/>
                  </a:cubicBezTo>
                  <a:lnTo>
                    <a:pt x="2511552" y="0"/>
                  </a:lnTo>
                  <a:cubicBezTo>
                    <a:pt x="2673096" y="0"/>
                    <a:pt x="2804160" y="131064"/>
                    <a:pt x="2804160" y="292608"/>
                  </a:cubicBezTo>
                  <a:lnTo>
                    <a:pt x="2804160" y="804672"/>
                  </a:lnTo>
                  <a:cubicBezTo>
                    <a:pt x="2804160" y="966216"/>
                    <a:pt x="2673096" y="1097280"/>
                    <a:pt x="2511552" y="1097280"/>
                  </a:cubicBezTo>
                  <a:lnTo>
                    <a:pt x="292608" y="1097280"/>
                  </a:lnTo>
                  <a:cubicBezTo>
                    <a:pt x="131064" y="1097280"/>
                    <a:pt x="0" y="966216"/>
                    <a:pt x="0" y="804672"/>
                  </a:cubicBezTo>
                  <a:close/>
                </a:path>
              </a:pathLst>
            </a:custGeom>
            <a:solidFill>
              <a:srgbClr val="F57C00"/>
            </a:solidFill>
            <a:ln cap="sq">
              <a:noFill/>
              <a:prstDash val="solid"/>
              <a:miter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57150"/>
              <a:ext cx="2804160" cy="11544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840"/>
                </a:lnSpc>
              </a:pPr>
              <a:r>
                <a:rPr lang="en-US" sz="32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8 menit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9144000" y="2468880"/>
            <a:ext cx="2377440" cy="822960"/>
            <a:chOff x="0" y="0"/>
            <a:chExt cx="3169920" cy="109728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169920" cy="1097280"/>
            </a:xfrm>
            <a:custGeom>
              <a:avLst/>
              <a:gdLst/>
              <a:ahLst/>
              <a:cxnLst/>
              <a:rect r="r" b="b" t="t" l="l"/>
              <a:pathLst>
                <a:path h="1097280" w="3169920">
                  <a:moveTo>
                    <a:pt x="0" y="0"/>
                  </a:moveTo>
                  <a:lnTo>
                    <a:pt x="3169920" y="0"/>
                  </a:lnTo>
                  <a:lnTo>
                    <a:pt x="316992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290" r="0" b="-6290"/>
              </a:stretch>
            </a:blip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66675"/>
              <a:ext cx="3169920" cy="116395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079"/>
                </a:lnSpc>
              </a:pPr>
              <a:r>
                <a:rPr lang="en-US" sz="3399" b="true">
                  <a:solidFill>
                    <a:srgbClr val="0F5257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Core Activity</a:t>
              </a:r>
            </a:p>
          </p:txBody>
        </p:sp>
      </p:grpSp>
      <p:sp>
        <p:nvSpPr>
          <p:cNvPr name="TextBox 25" id="25"/>
          <p:cNvSpPr txBox="true"/>
          <p:nvPr/>
        </p:nvSpPr>
        <p:spPr>
          <a:xfrm rot="0">
            <a:off x="6858000" y="3408045"/>
            <a:ext cx="4572000" cy="706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i="true">
                <a:solidFill>
                  <a:srgbClr val="F57C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“Match, Act, &amp; Grow”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6858000" y="6882765"/>
            <a:ext cx="4572000" cy="1743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>
                <a:solidFill>
                  <a:srgbClr val="12333A"/>
                </a:solidFill>
                <a:latin typeface="Calibri (MS)"/>
                <a:ea typeface="Calibri (MS)"/>
                <a:cs typeface="Calibri (MS)"/>
                <a:sym typeface="Calibri (MS)"/>
              </a:rPr>
              <a:t>Lihat vidio atau gambar Reading, tempel kartu READ, lalu melakukan finger spelling dan gerakan isyarat.</a:t>
            </a:r>
          </a:p>
        </p:txBody>
      </p:sp>
      <p:grpSp>
        <p:nvGrpSpPr>
          <p:cNvPr name="Group 27" id="27"/>
          <p:cNvGrpSpPr/>
          <p:nvPr/>
        </p:nvGrpSpPr>
        <p:grpSpPr>
          <a:xfrm rot="0">
            <a:off x="12240263" y="2181863"/>
            <a:ext cx="5146043" cy="6791963"/>
            <a:chOff x="0" y="0"/>
            <a:chExt cx="6861391" cy="9055951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6861302" cy="9055862"/>
            </a:xfrm>
            <a:custGeom>
              <a:avLst/>
              <a:gdLst/>
              <a:ahLst/>
              <a:cxnLst/>
              <a:rect r="r" b="b" t="t" l="l"/>
              <a:pathLst>
                <a:path h="9055862" w="6861302">
                  <a:moveTo>
                    <a:pt x="0" y="367538"/>
                  </a:moveTo>
                  <a:cubicBezTo>
                    <a:pt x="0" y="164592"/>
                    <a:pt x="164592" y="0"/>
                    <a:pt x="367538" y="0"/>
                  </a:cubicBezTo>
                  <a:lnTo>
                    <a:pt x="6493764" y="0"/>
                  </a:lnTo>
                  <a:cubicBezTo>
                    <a:pt x="6696710" y="0"/>
                    <a:pt x="6861302" y="164592"/>
                    <a:pt x="6861302" y="367538"/>
                  </a:cubicBezTo>
                  <a:lnTo>
                    <a:pt x="6861302" y="8688324"/>
                  </a:lnTo>
                  <a:cubicBezTo>
                    <a:pt x="6861302" y="8891270"/>
                    <a:pt x="6696710" y="9055862"/>
                    <a:pt x="6493764" y="9055862"/>
                  </a:cubicBezTo>
                  <a:lnTo>
                    <a:pt x="367538" y="9055862"/>
                  </a:lnTo>
                  <a:cubicBezTo>
                    <a:pt x="164592" y="9055989"/>
                    <a:pt x="0" y="8891397"/>
                    <a:pt x="0" y="8688324"/>
                  </a:cubicBezTo>
                  <a:close/>
                </a:path>
              </a:pathLst>
            </a:custGeom>
            <a:solidFill>
              <a:srgbClr val="FFFFFF"/>
            </a:solidFill>
            <a:ln w="25400" cap="sq">
              <a:solidFill>
                <a:srgbClr val="EAF6F3"/>
              </a:solidFill>
              <a:prstDash val="solid"/>
              <a:miter/>
            </a:ln>
          </p:spPr>
        </p:sp>
      </p:grpSp>
      <p:grpSp>
        <p:nvGrpSpPr>
          <p:cNvPr name="Group 29" id="29"/>
          <p:cNvGrpSpPr/>
          <p:nvPr/>
        </p:nvGrpSpPr>
        <p:grpSpPr>
          <a:xfrm rot="0">
            <a:off x="12527280" y="2468880"/>
            <a:ext cx="2103120" cy="822960"/>
            <a:chOff x="0" y="0"/>
            <a:chExt cx="2804160" cy="109728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2804160" cy="1097280"/>
            </a:xfrm>
            <a:custGeom>
              <a:avLst/>
              <a:gdLst/>
              <a:ahLst/>
              <a:cxnLst/>
              <a:rect r="r" b="b" t="t" l="l"/>
              <a:pathLst>
                <a:path h="1097280" w="2804160">
                  <a:moveTo>
                    <a:pt x="0" y="292608"/>
                  </a:moveTo>
                  <a:cubicBezTo>
                    <a:pt x="0" y="131064"/>
                    <a:pt x="131064" y="0"/>
                    <a:pt x="292608" y="0"/>
                  </a:cubicBezTo>
                  <a:lnTo>
                    <a:pt x="2511552" y="0"/>
                  </a:lnTo>
                  <a:cubicBezTo>
                    <a:pt x="2673096" y="0"/>
                    <a:pt x="2804160" y="131064"/>
                    <a:pt x="2804160" y="292608"/>
                  </a:cubicBezTo>
                  <a:lnTo>
                    <a:pt x="2804160" y="804672"/>
                  </a:lnTo>
                  <a:cubicBezTo>
                    <a:pt x="2804160" y="966216"/>
                    <a:pt x="2673096" y="1097280"/>
                    <a:pt x="2511552" y="1097280"/>
                  </a:cubicBezTo>
                  <a:lnTo>
                    <a:pt x="292608" y="1097280"/>
                  </a:lnTo>
                  <a:cubicBezTo>
                    <a:pt x="131064" y="1097280"/>
                    <a:pt x="0" y="966216"/>
                    <a:pt x="0" y="804672"/>
                  </a:cubicBezTo>
                  <a:close/>
                </a:path>
              </a:pathLst>
            </a:custGeom>
            <a:solidFill>
              <a:srgbClr val="5B8DEF"/>
            </a:solidFill>
            <a:ln cap="sq">
              <a:noFill/>
              <a:prstDash val="solid"/>
              <a:miter/>
            </a:ln>
          </p:spPr>
        </p:sp>
        <p:sp>
          <p:nvSpPr>
            <p:cNvPr name="TextBox 31" id="31"/>
            <p:cNvSpPr txBox="true"/>
            <p:nvPr/>
          </p:nvSpPr>
          <p:spPr>
            <a:xfrm>
              <a:off x="0" y="-57150"/>
              <a:ext cx="2804160" cy="11544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840"/>
                </a:lnSpc>
              </a:pPr>
              <a:r>
                <a:rPr lang="en-US" sz="32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4 menit</a:t>
              </a: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14813280" y="2468880"/>
            <a:ext cx="2377440" cy="822960"/>
            <a:chOff x="0" y="0"/>
            <a:chExt cx="3169920" cy="109728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3169920" cy="1097280"/>
            </a:xfrm>
            <a:custGeom>
              <a:avLst/>
              <a:gdLst/>
              <a:ahLst/>
              <a:cxnLst/>
              <a:rect r="r" b="b" t="t" l="l"/>
              <a:pathLst>
                <a:path h="1097280" w="3169920">
                  <a:moveTo>
                    <a:pt x="0" y="0"/>
                  </a:moveTo>
                  <a:lnTo>
                    <a:pt x="3169920" y="0"/>
                  </a:lnTo>
                  <a:lnTo>
                    <a:pt x="316992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290" r="0" b="-6290"/>
              </a:stretch>
            </a:blip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66675"/>
              <a:ext cx="3169920" cy="116395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079"/>
                </a:lnSpc>
              </a:pPr>
              <a:r>
                <a:rPr lang="en-US" sz="3399" b="true">
                  <a:solidFill>
                    <a:srgbClr val="0F5257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Wrap-Up</a:t>
              </a:r>
            </a:p>
          </p:txBody>
        </p:sp>
      </p:grpSp>
      <p:sp>
        <p:nvSpPr>
          <p:cNvPr name="TextBox 35" id="35"/>
          <p:cNvSpPr txBox="true"/>
          <p:nvPr/>
        </p:nvSpPr>
        <p:spPr>
          <a:xfrm rot="0">
            <a:off x="12527280" y="3408045"/>
            <a:ext cx="4572000" cy="706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i="true">
                <a:solidFill>
                  <a:srgbClr val="F57C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“Body Action &amp; Reflection”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2527280" y="6882765"/>
            <a:ext cx="4572000" cy="1323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>
                <a:solidFill>
                  <a:srgbClr val="12333A"/>
                </a:solidFill>
                <a:latin typeface="Calibri (MS)"/>
                <a:ea typeface="Calibri (MS)"/>
                <a:cs typeface="Calibri (MS)"/>
                <a:sym typeface="Calibri (MS)"/>
              </a:rPr>
              <a:t>Peragakan kata kerja favorit; nilai rasa nyaman dengan Body Emoji. bermain </a:t>
            </a:r>
          </a:p>
        </p:txBody>
      </p:sp>
      <p:grpSp>
        <p:nvGrpSpPr>
          <p:cNvPr name="Group 37" id="37"/>
          <p:cNvGrpSpPr/>
          <p:nvPr/>
        </p:nvGrpSpPr>
        <p:grpSpPr>
          <a:xfrm rot="0">
            <a:off x="1188720" y="4297680"/>
            <a:ext cx="2194560" cy="2194560"/>
            <a:chOff x="0" y="0"/>
            <a:chExt cx="2926080" cy="2926080"/>
          </a:xfrm>
        </p:grpSpPr>
        <p:sp>
          <p:nvSpPr>
            <p:cNvPr name="Freeform 38" id="38" descr="/home/claude/img/walk.png"/>
            <p:cNvSpPr/>
            <p:nvPr/>
          </p:nvSpPr>
          <p:spPr>
            <a:xfrm flipH="false" flipV="false" rot="0">
              <a:off x="0" y="0"/>
              <a:ext cx="2926080" cy="2926080"/>
            </a:xfrm>
            <a:custGeom>
              <a:avLst/>
              <a:gdLst/>
              <a:ahLst/>
              <a:cxnLst/>
              <a:rect r="r" b="b" t="t" l="l"/>
              <a:pathLst>
                <a:path h="2926080" w="2926080">
                  <a:moveTo>
                    <a:pt x="0" y="0"/>
                  </a:moveTo>
                  <a:lnTo>
                    <a:pt x="2926080" y="0"/>
                  </a:lnTo>
                  <a:lnTo>
                    <a:pt x="2926080" y="2926080"/>
                  </a:lnTo>
                  <a:lnTo>
                    <a:pt x="0" y="29260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39" id="39"/>
          <p:cNvGrpSpPr/>
          <p:nvPr/>
        </p:nvGrpSpPr>
        <p:grpSpPr>
          <a:xfrm rot="0">
            <a:off x="3566160" y="4297680"/>
            <a:ext cx="2194560" cy="2194560"/>
            <a:chOff x="0" y="0"/>
            <a:chExt cx="2926080" cy="2926080"/>
          </a:xfrm>
        </p:grpSpPr>
        <p:sp>
          <p:nvSpPr>
            <p:cNvPr name="Freeform 40" id="40" descr="/home/claude/img/stop.png"/>
            <p:cNvSpPr/>
            <p:nvPr/>
          </p:nvSpPr>
          <p:spPr>
            <a:xfrm flipH="false" flipV="false" rot="0">
              <a:off x="0" y="0"/>
              <a:ext cx="2926080" cy="2926080"/>
            </a:xfrm>
            <a:custGeom>
              <a:avLst/>
              <a:gdLst/>
              <a:ahLst/>
              <a:cxnLst/>
              <a:rect r="r" b="b" t="t" l="l"/>
              <a:pathLst>
                <a:path h="2926080" w="2926080">
                  <a:moveTo>
                    <a:pt x="0" y="0"/>
                  </a:moveTo>
                  <a:lnTo>
                    <a:pt x="2926080" y="0"/>
                  </a:lnTo>
                  <a:lnTo>
                    <a:pt x="2926080" y="2926080"/>
                  </a:lnTo>
                  <a:lnTo>
                    <a:pt x="0" y="29260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41" id="41"/>
          <p:cNvGrpSpPr/>
          <p:nvPr/>
        </p:nvGrpSpPr>
        <p:grpSpPr>
          <a:xfrm rot="0">
            <a:off x="6858000" y="4297680"/>
            <a:ext cx="2194560" cy="2194560"/>
            <a:chOff x="0" y="0"/>
            <a:chExt cx="2926080" cy="2926080"/>
          </a:xfrm>
        </p:grpSpPr>
        <p:sp>
          <p:nvSpPr>
            <p:cNvPr name="Freeform 42" id="42" descr="/home/claude/img/read.png"/>
            <p:cNvSpPr/>
            <p:nvPr/>
          </p:nvSpPr>
          <p:spPr>
            <a:xfrm flipH="false" flipV="false" rot="0">
              <a:off x="0" y="0"/>
              <a:ext cx="2926080" cy="2926080"/>
            </a:xfrm>
            <a:custGeom>
              <a:avLst/>
              <a:gdLst/>
              <a:ahLst/>
              <a:cxnLst/>
              <a:rect r="r" b="b" t="t" l="l"/>
              <a:pathLst>
                <a:path h="2926080" w="2926080">
                  <a:moveTo>
                    <a:pt x="0" y="0"/>
                  </a:moveTo>
                  <a:lnTo>
                    <a:pt x="2926080" y="0"/>
                  </a:lnTo>
                  <a:lnTo>
                    <a:pt x="2926080" y="2926080"/>
                  </a:lnTo>
                  <a:lnTo>
                    <a:pt x="0" y="29260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grpSp>
        <p:nvGrpSpPr>
          <p:cNvPr name="Group 43" id="43"/>
          <p:cNvGrpSpPr/>
          <p:nvPr/>
        </p:nvGrpSpPr>
        <p:grpSpPr>
          <a:xfrm rot="0">
            <a:off x="9197340" y="4716780"/>
            <a:ext cx="2270760" cy="1356360"/>
            <a:chOff x="0" y="0"/>
            <a:chExt cx="3027680" cy="180848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3027680" cy="1808480"/>
            </a:xfrm>
            <a:custGeom>
              <a:avLst/>
              <a:gdLst/>
              <a:ahLst/>
              <a:cxnLst/>
              <a:rect r="r" b="b" t="t" l="l"/>
              <a:pathLst>
                <a:path h="1808480" w="3027680">
                  <a:moveTo>
                    <a:pt x="0" y="258318"/>
                  </a:moveTo>
                  <a:cubicBezTo>
                    <a:pt x="0" y="115697"/>
                    <a:pt x="115697" y="0"/>
                    <a:pt x="258318" y="0"/>
                  </a:cubicBezTo>
                  <a:lnTo>
                    <a:pt x="2769362" y="0"/>
                  </a:lnTo>
                  <a:cubicBezTo>
                    <a:pt x="2912110" y="0"/>
                    <a:pt x="3027680" y="115697"/>
                    <a:pt x="3027680" y="258318"/>
                  </a:cubicBezTo>
                  <a:lnTo>
                    <a:pt x="3027680" y="1550162"/>
                  </a:lnTo>
                  <a:cubicBezTo>
                    <a:pt x="3027680" y="1692910"/>
                    <a:pt x="2911983" y="1808480"/>
                    <a:pt x="2769362" y="1808480"/>
                  </a:cubicBezTo>
                  <a:lnTo>
                    <a:pt x="258318" y="1808480"/>
                  </a:lnTo>
                  <a:cubicBezTo>
                    <a:pt x="115697" y="1808480"/>
                    <a:pt x="0" y="1692783"/>
                    <a:pt x="0" y="1550162"/>
                  </a:cubicBezTo>
                  <a:close/>
                </a:path>
              </a:pathLst>
            </a:custGeom>
            <a:solidFill>
              <a:srgbClr val="FFFFFF"/>
            </a:solidFill>
            <a:ln w="76200" cap="sq">
              <a:solidFill>
                <a:srgbClr val="F57C00"/>
              </a:solidFill>
              <a:prstDash val="solid"/>
              <a:miter/>
            </a:ln>
          </p:spPr>
        </p:sp>
        <p:sp>
          <p:nvSpPr>
            <p:cNvPr name="TextBox 45" id="45"/>
            <p:cNvSpPr txBox="true"/>
            <p:nvPr/>
          </p:nvSpPr>
          <p:spPr>
            <a:xfrm>
              <a:off x="0" y="-9525"/>
              <a:ext cx="3027680" cy="18180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280"/>
                </a:lnSpc>
              </a:pPr>
              <a:r>
                <a:rPr lang="en-US" sz="4400" b="true">
                  <a:solidFill>
                    <a:srgbClr val="F57C00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READ</a:t>
              </a: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12527280" y="4754880"/>
            <a:ext cx="4572000" cy="1280160"/>
            <a:chOff x="0" y="0"/>
            <a:chExt cx="6096000" cy="1706880"/>
          </a:xfrm>
        </p:grpSpPr>
        <p:sp>
          <p:nvSpPr>
            <p:cNvPr name="Freeform 47" id="47" descr="/home/claude/img/emojis.png"/>
            <p:cNvSpPr/>
            <p:nvPr/>
          </p:nvSpPr>
          <p:spPr>
            <a:xfrm flipH="false" flipV="false" rot="0">
              <a:off x="0" y="0"/>
              <a:ext cx="6096000" cy="1706880"/>
            </a:xfrm>
            <a:custGeom>
              <a:avLst/>
              <a:gdLst/>
              <a:ahLst/>
              <a:cxnLst/>
              <a:rect r="r" b="b" t="t" l="l"/>
              <a:pathLst>
                <a:path h="1706880" w="6096000">
                  <a:moveTo>
                    <a:pt x="0" y="0"/>
                  </a:moveTo>
                  <a:lnTo>
                    <a:pt x="6096000" y="0"/>
                  </a:lnTo>
                  <a:lnTo>
                    <a:pt x="6096000" y="1706880"/>
                  </a:lnTo>
                  <a:lnTo>
                    <a:pt x="0" y="17068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326" t="0" r="-326" b="0"/>
              </a:stretch>
            </a:blipFill>
          </p:spPr>
        </p:sp>
      </p:grpSp>
      <p:sp>
        <p:nvSpPr>
          <p:cNvPr name="TextBox 48" id="48"/>
          <p:cNvSpPr txBox="true"/>
          <p:nvPr/>
        </p:nvSpPr>
        <p:spPr>
          <a:xfrm rot="0">
            <a:off x="16733520" y="9700260"/>
            <a:ext cx="731520" cy="403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F5257"/>
                </a:solidFill>
                <a:latin typeface="Calibri (MS)"/>
                <a:ea typeface="Calibri (MS)"/>
                <a:cs typeface="Calibri (MS)"/>
                <a:sym typeface="Calibri (MS)"/>
              </a:rPr>
              <a:t>7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12526651" y="8239125"/>
            <a:ext cx="4572000" cy="706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i="true">
                <a:solidFill>
                  <a:srgbClr val="F57C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“Simon Says… Action!”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70638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2A9D8F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548640"/>
            <a:ext cx="16459200" cy="1280160"/>
            <a:chOff x="0" y="0"/>
            <a:chExt cx="21945600" cy="17068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945600" cy="1706880"/>
            </a:xfrm>
            <a:custGeom>
              <a:avLst/>
              <a:gdLst/>
              <a:ahLst/>
              <a:cxnLst/>
              <a:rect r="r" b="b" t="t" l="l"/>
              <a:pathLst>
                <a:path h="170688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706880"/>
                  </a:lnTo>
                  <a:lnTo>
                    <a:pt x="0" y="17068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00521" r="0" b="-200521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-9525"/>
              <a:ext cx="21945600" cy="17164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679"/>
                </a:lnSpc>
              </a:pPr>
              <a:r>
                <a:rPr lang="en-US" b="true" sz="6399">
                  <a:solidFill>
                    <a:srgbClr val="FEEDC9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5 Tips &amp; Trik Mengajar Interaktif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01703" y="2035559"/>
            <a:ext cx="939803" cy="939803"/>
            <a:chOff x="0" y="0"/>
            <a:chExt cx="1253071" cy="125307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253109" cy="1253109"/>
            </a:xfrm>
            <a:custGeom>
              <a:avLst/>
              <a:gdLst/>
              <a:ahLst/>
              <a:cxnLst/>
              <a:rect r="r" b="b" t="t" l="l"/>
              <a:pathLst>
                <a:path h="1253109" w="1253109">
                  <a:moveTo>
                    <a:pt x="0" y="626491"/>
                  </a:moveTo>
                  <a:cubicBezTo>
                    <a:pt x="0" y="280543"/>
                    <a:pt x="280543" y="0"/>
                    <a:pt x="626491" y="0"/>
                  </a:cubicBezTo>
                  <a:cubicBezTo>
                    <a:pt x="972439" y="0"/>
                    <a:pt x="1253109" y="280543"/>
                    <a:pt x="1253109" y="626491"/>
                  </a:cubicBezTo>
                  <a:cubicBezTo>
                    <a:pt x="1253109" y="972439"/>
                    <a:pt x="972566" y="1253109"/>
                    <a:pt x="626491" y="1253109"/>
                  </a:cubicBezTo>
                  <a:cubicBezTo>
                    <a:pt x="280416" y="1253109"/>
                    <a:pt x="0" y="972566"/>
                    <a:pt x="0" y="626491"/>
                  </a:cubicBezTo>
                  <a:close/>
                </a:path>
              </a:pathLst>
            </a:custGeom>
            <a:solidFill>
              <a:srgbClr val="F57C00"/>
            </a:solidFill>
            <a:ln w="25400" cap="sq">
              <a:solidFill>
                <a:srgbClr val="FDFCFC"/>
              </a:solidFill>
              <a:prstDash val="solid"/>
              <a:miter/>
            </a:ln>
          </p:spPr>
        </p:sp>
      </p:grpSp>
      <p:grpSp>
        <p:nvGrpSpPr>
          <p:cNvPr name="Group 9" id="9"/>
          <p:cNvGrpSpPr/>
          <p:nvPr/>
        </p:nvGrpSpPr>
        <p:grpSpPr>
          <a:xfrm rot="0">
            <a:off x="914400" y="2048256"/>
            <a:ext cx="914400" cy="914400"/>
            <a:chOff x="0" y="0"/>
            <a:chExt cx="1219200" cy="1219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219200" cy="1219200"/>
            </a:xfrm>
            <a:custGeom>
              <a:avLst/>
              <a:gdLst/>
              <a:ahLst/>
              <a:cxnLst/>
              <a:rect r="r" b="b" t="t" l="l"/>
              <a:pathLst>
                <a:path h="1219200" w="1219200">
                  <a:moveTo>
                    <a:pt x="0" y="0"/>
                  </a:moveTo>
                  <a:lnTo>
                    <a:pt x="1219200" y="0"/>
                  </a:lnTo>
                  <a:lnTo>
                    <a:pt x="1219200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66675"/>
              <a:ext cx="1219200" cy="12858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4320"/>
                </a:lnSpc>
              </a:pPr>
              <a:r>
                <a:rPr lang="en-US" sz="36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2103120" y="3127253"/>
            <a:ext cx="8869680" cy="1170432"/>
            <a:chOff x="0" y="0"/>
            <a:chExt cx="11826240" cy="156057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1826240" cy="1560576"/>
            </a:xfrm>
            <a:custGeom>
              <a:avLst/>
              <a:gdLst/>
              <a:ahLst/>
              <a:cxnLst/>
              <a:rect r="r" b="b" t="t" l="l"/>
              <a:pathLst>
                <a:path h="1560576" w="11826240">
                  <a:moveTo>
                    <a:pt x="0" y="0"/>
                  </a:moveTo>
                  <a:lnTo>
                    <a:pt x="11826240" y="0"/>
                  </a:lnTo>
                  <a:lnTo>
                    <a:pt x="11826240" y="1560576"/>
                  </a:lnTo>
                  <a:lnTo>
                    <a:pt x="0" y="156057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97660" r="0" b="-97660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66675"/>
              <a:ext cx="11826240" cy="162725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b="true" sz="2799">
                  <a:solidFill>
                    <a:srgbClr val="EAF6F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Total Physical Response (TPR): </a:t>
              </a:r>
              <a:r>
                <a:rPr lang="en-US" sz="2799">
                  <a:solidFill>
                    <a:srgbClr val="EAF6F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peragakan dengan gerak penuh dan ekspresi wajah jelas.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901703" y="3242567"/>
            <a:ext cx="939803" cy="939803"/>
            <a:chOff x="0" y="0"/>
            <a:chExt cx="1253071" cy="125307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253109" cy="1253109"/>
            </a:xfrm>
            <a:custGeom>
              <a:avLst/>
              <a:gdLst/>
              <a:ahLst/>
              <a:cxnLst/>
              <a:rect r="r" b="b" t="t" l="l"/>
              <a:pathLst>
                <a:path h="1253109" w="1253109">
                  <a:moveTo>
                    <a:pt x="0" y="626491"/>
                  </a:moveTo>
                  <a:cubicBezTo>
                    <a:pt x="0" y="280543"/>
                    <a:pt x="280543" y="0"/>
                    <a:pt x="626491" y="0"/>
                  </a:cubicBezTo>
                  <a:cubicBezTo>
                    <a:pt x="972439" y="0"/>
                    <a:pt x="1253109" y="280543"/>
                    <a:pt x="1253109" y="626491"/>
                  </a:cubicBezTo>
                  <a:cubicBezTo>
                    <a:pt x="1253109" y="972439"/>
                    <a:pt x="972566" y="1253109"/>
                    <a:pt x="626491" y="1253109"/>
                  </a:cubicBezTo>
                  <a:cubicBezTo>
                    <a:pt x="280416" y="1253109"/>
                    <a:pt x="0" y="972566"/>
                    <a:pt x="0" y="626491"/>
                  </a:cubicBezTo>
                  <a:close/>
                </a:path>
              </a:pathLst>
            </a:custGeom>
            <a:solidFill>
              <a:srgbClr val="2A9D8F"/>
            </a:solidFill>
            <a:ln w="25400" cap="sq">
              <a:solidFill>
                <a:srgbClr val="FDFCFC"/>
              </a:solidFill>
              <a:prstDash val="solid"/>
              <a:miter/>
            </a:ln>
          </p:spPr>
        </p:sp>
      </p:grpSp>
      <p:grpSp>
        <p:nvGrpSpPr>
          <p:cNvPr name="Group 17" id="17"/>
          <p:cNvGrpSpPr/>
          <p:nvPr/>
        </p:nvGrpSpPr>
        <p:grpSpPr>
          <a:xfrm rot="0">
            <a:off x="914400" y="3255264"/>
            <a:ext cx="914400" cy="914400"/>
            <a:chOff x="0" y="0"/>
            <a:chExt cx="1219200" cy="1219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219200" cy="1219200"/>
            </a:xfrm>
            <a:custGeom>
              <a:avLst/>
              <a:gdLst/>
              <a:ahLst/>
              <a:cxnLst/>
              <a:rect r="r" b="b" t="t" l="l"/>
              <a:pathLst>
                <a:path h="1219200" w="1219200">
                  <a:moveTo>
                    <a:pt x="0" y="0"/>
                  </a:moveTo>
                  <a:lnTo>
                    <a:pt x="1219200" y="0"/>
                  </a:lnTo>
                  <a:lnTo>
                    <a:pt x="1219200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66675"/>
              <a:ext cx="1219200" cy="12858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4320"/>
                </a:lnSpc>
              </a:pPr>
              <a:r>
                <a:rPr lang="en-US" sz="36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901703" y="4449575"/>
            <a:ext cx="939803" cy="939803"/>
            <a:chOff x="0" y="0"/>
            <a:chExt cx="1253071" cy="1253071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253109" cy="1253109"/>
            </a:xfrm>
            <a:custGeom>
              <a:avLst/>
              <a:gdLst/>
              <a:ahLst/>
              <a:cxnLst/>
              <a:rect r="r" b="b" t="t" l="l"/>
              <a:pathLst>
                <a:path h="1253109" w="1253109">
                  <a:moveTo>
                    <a:pt x="0" y="626491"/>
                  </a:moveTo>
                  <a:cubicBezTo>
                    <a:pt x="0" y="280543"/>
                    <a:pt x="280543" y="0"/>
                    <a:pt x="626491" y="0"/>
                  </a:cubicBezTo>
                  <a:cubicBezTo>
                    <a:pt x="972439" y="0"/>
                    <a:pt x="1253109" y="280543"/>
                    <a:pt x="1253109" y="626491"/>
                  </a:cubicBezTo>
                  <a:cubicBezTo>
                    <a:pt x="1253109" y="972439"/>
                    <a:pt x="972566" y="1253109"/>
                    <a:pt x="626491" y="1253109"/>
                  </a:cubicBezTo>
                  <a:cubicBezTo>
                    <a:pt x="280416" y="1253109"/>
                    <a:pt x="0" y="972566"/>
                    <a:pt x="0" y="626491"/>
                  </a:cubicBezTo>
                  <a:close/>
                </a:path>
              </a:pathLst>
            </a:custGeom>
            <a:solidFill>
              <a:srgbClr val="5B8DEF"/>
            </a:solidFill>
            <a:ln w="25400" cap="sq">
              <a:solidFill>
                <a:srgbClr val="FDFCFC"/>
              </a:solidFill>
              <a:prstDash val="solid"/>
              <a:miter/>
            </a:ln>
          </p:spPr>
        </p:sp>
      </p:grpSp>
      <p:grpSp>
        <p:nvGrpSpPr>
          <p:cNvPr name="Group 22" id="22"/>
          <p:cNvGrpSpPr/>
          <p:nvPr/>
        </p:nvGrpSpPr>
        <p:grpSpPr>
          <a:xfrm rot="0">
            <a:off x="914400" y="4462272"/>
            <a:ext cx="914400" cy="914400"/>
            <a:chOff x="0" y="0"/>
            <a:chExt cx="1219200" cy="1219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219200" cy="1219200"/>
            </a:xfrm>
            <a:custGeom>
              <a:avLst/>
              <a:gdLst/>
              <a:ahLst/>
              <a:cxnLst/>
              <a:rect r="r" b="b" t="t" l="l"/>
              <a:pathLst>
                <a:path h="1219200" w="1219200">
                  <a:moveTo>
                    <a:pt x="0" y="0"/>
                  </a:moveTo>
                  <a:lnTo>
                    <a:pt x="1219200" y="0"/>
                  </a:lnTo>
                  <a:lnTo>
                    <a:pt x="1219200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66675"/>
              <a:ext cx="1219200" cy="12858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4320"/>
                </a:lnSpc>
              </a:pPr>
              <a:r>
                <a:rPr lang="en-US" sz="36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3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2042674" y="1883664"/>
            <a:ext cx="8869680" cy="1170432"/>
            <a:chOff x="0" y="0"/>
            <a:chExt cx="11826240" cy="1560576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1826240" cy="1560576"/>
            </a:xfrm>
            <a:custGeom>
              <a:avLst/>
              <a:gdLst/>
              <a:ahLst/>
              <a:cxnLst/>
              <a:rect r="r" b="b" t="t" l="l"/>
              <a:pathLst>
                <a:path h="1560576" w="11826240">
                  <a:moveTo>
                    <a:pt x="0" y="0"/>
                  </a:moveTo>
                  <a:lnTo>
                    <a:pt x="11826240" y="0"/>
                  </a:lnTo>
                  <a:lnTo>
                    <a:pt x="11826240" y="1560576"/>
                  </a:lnTo>
                  <a:lnTo>
                    <a:pt x="0" y="156057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97660" r="0" b="-97660"/>
              </a:stretch>
            </a:blip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66675"/>
              <a:ext cx="11826240" cy="162725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sz="2799" b="true">
                  <a:solidFill>
                    <a:srgbClr val="EAF6F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GIF &amp; video pendek: </a:t>
              </a:r>
              <a:r>
                <a:rPr lang="en-US" sz="2799">
                  <a:solidFill>
                    <a:srgbClr val="EAF6F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gambaran aksi lebih konsisten dari gambar diam.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901703" y="5656583"/>
            <a:ext cx="939803" cy="939803"/>
            <a:chOff x="0" y="0"/>
            <a:chExt cx="1253071" cy="1253071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1253109" cy="1253109"/>
            </a:xfrm>
            <a:custGeom>
              <a:avLst/>
              <a:gdLst/>
              <a:ahLst/>
              <a:cxnLst/>
              <a:rect r="r" b="b" t="t" l="l"/>
              <a:pathLst>
                <a:path h="1253109" w="1253109">
                  <a:moveTo>
                    <a:pt x="0" y="626491"/>
                  </a:moveTo>
                  <a:cubicBezTo>
                    <a:pt x="0" y="280543"/>
                    <a:pt x="280543" y="0"/>
                    <a:pt x="626491" y="0"/>
                  </a:cubicBezTo>
                  <a:cubicBezTo>
                    <a:pt x="972439" y="0"/>
                    <a:pt x="1253109" y="280543"/>
                    <a:pt x="1253109" y="626491"/>
                  </a:cubicBezTo>
                  <a:cubicBezTo>
                    <a:pt x="1253109" y="972439"/>
                    <a:pt x="972566" y="1253109"/>
                    <a:pt x="626491" y="1253109"/>
                  </a:cubicBezTo>
                  <a:cubicBezTo>
                    <a:pt x="280416" y="1253109"/>
                    <a:pt x="0" y="972566"/>
                    <a:pt x="0" y="626491"/>
                  </a:cubicBezTo>
                  <a:close/>
                </a:path>
              </a:pathLst>
            </a:custGeom>
            <a:solidFill>
              <a:srgbClr val="E76F51"/>
            </a:solidFill>
            <a:ln w="25400" cap="sq">
              <a:solidFill>
                <a:srgbClr val="FDFCFC"/>
              </a:solidFill>
              <a:prstDash val="solid"/>
              <a:miter/>
            </a:ln>
          </p:spPr>
        </p:sp>
      </p:grpSp>
      <p:grpSp>
        <p:nvGrpSpPr>
          <p:cNvPr name="Group 30" id="30"/>
          <p:cNvGrpSpPr/>
          <p:nvPr/>
        </p:nvGrpSpPr>
        <p:grpSpPr>
          <a:xfrm rot="0">
            <a:off x="914400" y="5669280"/>
            <a:ext cx="914400" cy="914400"/>
            <a:chOff x="0" y="0"/>
            <a:chExt cx="1219200" cy="12192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219200" cy="1219200"/>
            </a:xfrm>
            <a:custGeom>
              <a:avLst/>
              <a:gdLst/>
              <a:ahLst/>
              <a:cxnLst/>
              <a:rect r="r" b="b" t="t" l="l"/>
              <a:pathLst>
                <a:path h="1219200" w="1219200">
                  <a:moveTo>
                    <a:pt x="0" y="0"/>
                  </a:moveTo>
                  <a:lnTo>
                    <a:pt x="1219200" y="0"/>
                  </a:lnTo>
                  <a:lnTo>
                    <a:pt x="1219200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66675"/>
              <a:ext cx="1219200" cy="12858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4320"/>
                </a:lnSpc>
              </a:pPr>
              <a:r>
                <a:rPr lang="en-US" sz="36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4</a:t>
              </a: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2103120" y="4449575"/>
            <a:ext cx="8869680" cy="1170432"/>
            <a:chOff x="0" y="0"/>
            <a:chExt cx="11826240" cy="1560576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11826240" cy="1560576"/>
            </a:xfrm>
            <a:custGeom>
              <a:avLst/>
              <a:gdLst/>
              <a:ahLst/>
              <a:cxnLst/>
              <a:rect r="r" b="b" t="t" l="l"/>
              <a:pathLst>
                <a:path h="1560576" w="11826240">
                  <a:moveTo>
                    <a:pt x="0" y="0"/>
                  </a:moveTo>
                  <a:lnTo>
                    <a:pt x="11826240" y="0"/>
                  </a:lnTo>
                  <a:lnTo>
                    <a:pt x="11826240" y="1560576"/>
                  </a:lnTo>
                  <a:lnTo>
                    <a:pt x="0" y="156057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97660" r="0" b="-97660"/>
              </a:stretch>
            </a:blipFill>
          </p:spPr>
        </p:sp>
        <p:sp>
          <p:nvSpPr>
            <p:cNvPr name="TextBox 35" id="35"/>
            <p:cNvSpPr txBox="true"/>
            <p:nvPr/>
          </p:nvSpPr>
          <p:spPr>
            <a:xfrm>
              <a:off x="0" y="-66675"/>
              <a:ext cx="11826240" cy="162725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b="true" sz="2799">
                  <a:solidFill>
                    <a:srgbClr val="EAF6F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Action Charades (tebak gaya): </a:t>
              </a:r>
              <a:r>
                <a:rPr lang="en-US" sz="2799">
                  <a:solidFill>
                    <a:srgbClr val="EAF6F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peragakan tanpa suara, lawan menunjuk kartu kata.</a:t>
              </a: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2103120" y="5677157"/>
            <a:ext cx="8869680" cy="1170432"/>
            <a:chOff x="0" y="0"/>
            <a:chExt cx="11826240" cy="1560576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11826240" cy="1560576"/>
            </a:xfrm>
            <a:custGeom>
              <a:avLst/>
              <a:gdLst/>
              <a:ahLst/>
              <a:cxnLst/>
              <a:rect r="r" b="b" t="t" l="l"/>
              <a:pathLst>
                <a:path h="1560576" w="11826240">
                  <a:moveTo>
                    <a:pt x="0" y="0"/>
                  </a:moveTo>
                  <a:lnTo>
                    <a:pt x="11826240" y="0"/>
                  </a:lnTo>
                  <a:lnTo>
                    <a:pt x="11826240" y="1560576"/>
                  </a:lnTo>
                  <a:lnTo>
                    <a:pt x="0" y="156057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97660" r="0" b="-97660"/>
              </a:stretch>
            </a:blipFill>
          </p:spPr>
        </p:sp>
        <p:sp>
          <p:nvSpPr>
            <p:cNvPr name="TextBox 38" id="38"/>
            <p:cNvSpPr txBox="true"/>
            <p:nvPr/>
          </p:nvSpPr>
          <p:spPr>
            <a:xfrm>
              <a:off x="0" y="-66675"/>
              <a:ext cx="11826240" cy="162725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b="true" sz="2799">
                  <a:solidFill>
                    <a:srgbClr val="EAF6F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Aplikasi drag-and-drop: </a:t>
              </a:r>
              <a:r>
                <a:rPr lang="en-US" sz="2799">
                  <a:solidFill>
                    <a:srgbClr val="EAF6F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pasangkan gambar aksi dengan kata kerjanya lewat sentuhan.</a:t>
              </a: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1176023" y="8509511"/>
            <a:ext cx="866651" cy="866651"/>
            <a:chOff x="0" y="0"/>
            <a:chExt cx="1155535" cy="1155535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1155573" cy="1155573"/>
            </a:xfrm>
            <a:custGeom>
              <a:avLst/>
              <a:gdLst/>
              <a:ahLst/>
              <a:cxnLst/>
              <a:rect r="r" b="b" t="t" l="l"/>
              <a:pathLst>
                <a:path h="1155573" w="1155573">
                  <a:moveTo>
                    <a:pt x="0" y="577723"/>
                  </a:moveTo>
                  <a:cubicBezTo>
                    <a:pt x="0" y="258699"/>
                    <a:pt x="258699" y="0"/>
                    <a:pt x="577723" y="0"/>
                  </a:cubicBezTo>
                  <a:cubicBezTo>
                    <a:pt x="896747" y="0"/>
                    <a:pt x="1155573" y="258699"/>
                    <a:pt x="1155573" y="577723"/>
                  </a:cubicBezTo>
                  <a:cubicBezTo>
                    <a:pt x="1155573" y="896747"/>
                    <a:pt x="896874" y="1155573"/>
                    <a:pt x="577723" y="1155573"/>
                  </a:cubicBezTo>
                  <a:cubicBezTo>
                    <a:pt x="258572" y="1155573"/>
                    <a:pt x="0" y="896874"/>
                    <a:pt x="0" y="577723"/>
                  </a:cubicBezTo>
                  <a:close/>
                </a:path>
              </a:pathLst>
            </a:custGeom>
            <a:solidFill>
              <a:srgbClr val="6BAF4B"/>
            </a:solidFill>
            <a:ln w="25400" cap="sq">
              <a:solidFill>
                <a:srgbClr val="FDFCFC"/>
              </a:solidFill>
              <a:prstDash val="solid"/>
              <a:miter/>
            </a:ln>
          </p:spPr>
        </p:sp>
      </p:grpSp>
      <p:grpSp>
        <p:nvGrpSpPr>
          <p:cNvPr name="Group 41" id="41"/>
          <p:cNvGrpSpPr/>
          <p:nvPr/>
        </p:nvGrpSpPr>
        <p:grpSpPr>
          <a:xfrm rot="0">
            <a:off x="1407443" y="8740931"/>
            <a:ext cx="403803" cy="403803"/>
            <a:chOff x="0" y="0"/>
            <a:chExt cx="538404" cy="538404"/>
          </a:xfrm>
        </p:grpSpPr>
        <p:sp>
          <p:nvSpPr>
            <p:cNvPr name="Freeform 42" id="42" descr="preencoded.png"/>
            <p:cNvSpPr/>
            <p:nvPr/>
          </p:nvSpPr>
          <p:spPr>
            <a:xfrm flipH="false" flipV="false" rot="0">
              <a:off x="0" y="0"/>
              <a:ext cx="538353" cy="538353"/>
            </a:xfrm>
            <a:custGeom>
              <a:avLst/>
              <a:gdLst/>
              <a:ahLst/>
              <a:cxnLst/>
              <a:rect r="r" b="b" t="t" l="l"/>
              <a:pathLst>
                <a:path h="538353" w="538353">
                  <a:moveTo>
                    <a:pt x="0" y="0"/>
                  </a:moveTo>
                  <a:lnTo>
                    <a:pt x="538353" y="0"/>
                  </a:lnTo>
                  <a:lnTo>
                    <a:pt x="538353" y="538353"/>
                  </a:lnTo>
                  <a:lnTo>
                    <a:pt x="0" y="5383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-9" b="-9"/>
              </a:stretch>
            </a:blipFill>
          </p:spPr>
        </p:sp>
      </p:grpSp>
      <p:sp>
        <p:nvSpPr>
          <p:cNvPr name="TextBox 43" id="43"/>
          <p:cNvSpPr txBox="true"/>
          <p:nvPr/>
        </p:nvSpPr>
        <p:spPr>
          <a:xfrm rot="0">
            <a:off x="16733520" y="9700260"/>
            <a:ext cx="731520" cy="403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F5257"/>
                </a:solidFill>
                <a:latin typeface="Calibri (MS)"/>
                <a:ea typeface="Calibri (MS)"/>
                <a:cs typeface="Calibri (MS)"/>
                <a:sym typeface="Calibri (MS)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2A9D8F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640080" y="-1075133"/>
            <a:ext cx="16459200" cy="4694633"/>
            <a:chOff x="0" y="0"/>
            <a:chExt cx="21945600" cy="625951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945600" cy="6259510"/>
            </a:xfrm>
            <a:custGeom>
              <a:avLst/>
              <a:gdLst/>
              <a:ahLst/>
              <a:cxnLst/>
              <a:rect r="r" b="b" t="t" l="l"/>
              <a:pathLst>
                <a:path h="625951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6259510"/>
                  </a:lnTo>
                  <a:lnTo>
                    <a:pt x="0" y="625951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4679" r="0" b="18051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-9525"/>
              <a:ext cx="21945600" cy="626903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679"/>
                </a:lnSpc>
              </a:pPr>
              <a:r>
                <a:rPr lang="en-US" b="true" sz="6399">
                  <a:solidFill>
                    <a:srgbClr val="FEEDC9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Media ajar yang sering digunakan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01703" y="2913383"/>
            <a:ext cx="5146043" cy="5146043"/>
            <a:chOff x="0" y="0"/>
            <a:chExt cx="6861391" cy="686139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861302" cy="6861302"/>
            </a:xfrm>
            <a:custGeom>
              <a:avLst/>
              <a:gdLst/>
              <a:ahLst/>
              <a:cxnLst/>
              <a:rect r="r" b="b" t="t" l="l"/>
              <a:pathLst>
                <a:path h="6861302" w="6861302">
                  <a:moveTo>
                    <a:pt x="0" y="367538"/>
                  </a:moveTo>
                  <a:cubicBezTo>
                    <a:pt x="0" y="164592"/>
                    <a:pt x="164592" y="0"/>
                    <a:pt x="367538" y="0"/>
                  </a:cubicBezTo>
                  <a:lnTo>
                    <a:pt x="6493764" y="0"/>
                  </a:lnTo>
                  <a:cubicBezTo>
                    <a:pt x="6696710" y="0"/>
                    <a:pt x="6861302" y="164592"/>
                    <a:pt x="6861302" y="367538"/>
                  </a:cubicBezTo>
                  <a:lnTo>
                    <a:pt x="6861302" y="6493764"/>
                  </a:lnTo>
                  <a:cubicBezTo>
                    <a:pt x="6861302" y="6696710"/>
                    <a:pt x="6696710" y="6861302"/>
                    <a:pt x="6493764" y="6861302"/>
                  </a:cubicBezTo>
                  <a:lnTo>
                    <a:pt x="367538" y="6861302"/>
                  </a:lnTo>
                  <a:cubicBezTo>
                    <a:pt x="164592" y="6861429"/>
                    <a:pt x="0" y="6696837"/>
                    <a:pt x="0" y="6493764"/>
                  </a:cubicBezTo>
                  <a:close/>
                </a:path>
              </a:pathLst>
            </a:custGeom>
            <a:solidFill>
              <a:srgbClr val="FFFFFF"/>
            </a:solidFill>
            <a:ln w="25400" cap="sq">
              <a:solidFill>
                <a:srgbClr val="EAF6F3"/>
              </a:solidFill>
              <a:prstDash val="solid"/>
              <a:miter/>
            </a:ln>
          </p:spPr>
        </p:sp>
      </p:grpSp>
      <p:sp>
        <p:nvSpPr>
          <p:cNvPr name="TextBox 9" id="9"/>
          <p:cNvSpPr txBox="true"/>
          <p:nvPr/>
        </p:nvSpPr>
        <p:spPr>
          <a:xfrm rot="0">
            <a:off x="1188720" y="5694045"/>
            <a:ext cx="4572000" cy="6518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true">
                <a:solidFill>
                  <a:srgbClr val="0F525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  Visual / GIF bergerak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88720" y="6334125"/>
            <a:ext cx="4572000" cy="904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>
                <a:solidFill>
                  <a:srgbClr val="12333A"/>
                </a:solidFill>
                <a:latin typeface="Calibri (MS)"/>
                <a:ea typeface="Calibri (MS)"/>
                <a:cs typeface="Calibri (MS)"/>
                <a:sym typeface="Calibri (MS)"/>
              </a:rPr>
              <a:t>Animasi aksi nyata, contoh:  orang melompat atau makan.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6570983" y="2913383"/>
            <a:ext cx="5146043" cy="5146043"/>
            <a:chOff x="0" y="0"/>
            <a:chExt cx="6861391" cy="686139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861302" cy="6861302"/>
            </a:xfrm>
            <a:custGeom>
              <a:avLst/>
              <a:gdLst/>
              <a:ahLst/>
              <a:cxnLst/>
              <a:rect r="r" b="b" t="t" l="l"/>
              <a:pathLst>
                <a:path h="6861302" w="6861302">
                  <a:moveTo>
                    <a:pt x="0" y="367538"/>
                  </a:moveTo>
                  <a:cubicBezTo>
                    <a:pt x="0" y="164592"/>
                    <a:pt x="164592" y="0"/>
                    <a:pt x="367538" y="0"/>
                  </a:cubicBezTo>
                  <a:lnTo>
                    <a:pt x="6493764" y="0"/>
                  </a:lnTo>
                  <a:cubicBezTo>
                    <a:pt x="6696710" y="0"/>
                    <a:pt x="6861302" y="164592"/>
                    <a:pt x="6861302" y="367538"/>
                  </a:cubicBezTo>
                  <a:lnTo>
                    <a:pt x="6861302" y="6493764"/>
                  </a:lnTo>
                  <a:cubicBezTo>
                    <a:pt x="6861302" y="6696710"/>
                    <a:pt x="6696710" y="6861302"/>
                    <a:pt x="6493764" y="6861302"/>
                  </a:cubicBezTo>
                  <a:lnTo>
                    <a:pt x="367538" y="6861302"/>
                  </a:lnTo>
                  <a:cubicBezTo>
                    <a:pt x="164592" y="6861429"/>
                    <a:pt x="0" y="6696837"/>
                    <a:pt x="0" y="6493764"/>
                  </a:cubicBezTo>
                  <a:close/>
                </a:path>
              </a:pathLst>
            </a:custGeom>
            <a:solidFill>
              <a:srgbClr val="FFFFFF"/>
            </a:solidFill>
            <a:ln w="25400" cap="sq">
              <a:solidFill>
                <a:srgbClr val="EAF6F3"/>
              </a:solidFill>
              <a:prstDash val="solid"/>
              <a:miter/>
            </a:ln>
          </p:spPr>
        </p:sp>
      </p:grpSp>
      <p:sp>
        <p:nvSpPr>
          <p:cNvPr name="TextBox 13" id="13"/>
          <p:cNvSpPr txBox="true"/>
          <p:nvPr/>
        </p:nvSpPr>
        <p:spPr>
          <a:xfrm rot="0">
            <a:off x="6994466" y="5703570"/>
            <a:ext cx="3951105" cy="876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0F525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  Bahasa isyarat dan Finger spelling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979668" y="6901815"/>
            <a:ext cx="4572000" cy="485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>
                <a:solidFill>
                  <a:srgbClr val="12333A"/>
                </a:solidFill>
                <a:latin typeface="Calibri (MS)"/>
                <a:ea typeface="Calibri (MS)"/>
                <a:cs typeface="Calibri (MS)"/>
                <a:sym typeface="Calibri (MS)"/>
              </a:rPr>
              <a:t>American Sign Languange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12240263" y="2913383"/>
            <a:ext cx="5146043" cy="5146043"/>
            <a:chOff x="0" y="0"/>
            <a:chExt cx="6861391" cy="686139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861302" cy="6861302"/>
            </a:xfrm>
            <a:custGeom>
              <a:avLst/>
              <a:gdLst/>
              <a:ahLst/>
              <a:cxnLst/>
              <a:rect r="r" b="b" t="t" l="l"/>
              <a:pathLst>
                <a:path h="6861302" w="6861302">
                  <a:moveTo>
                    <a:pt x="0" y="367538"/>
                  </a:moveTo>
                  <a:cubicBezTo>
                    <a:pt x="0" y="164592"/>
                    <a:pt x="164592" y="0"/>
                    <a:pt x="367538" y="0"/>
                  </a:cubicBezTo>
                  <a:lnTo>
                    <a:pt x="6493764" y="0"/>
                  </a:lnTo>
                  <a:cubicBezTo>
                    <a:pt x="6696710" y="0"/>
                    <a:pt x="6861302" y="164592"/>
                    <a:pt x="6861302" y="367538"/>
                  </a:cubicBezTo>
                  <a:lnTo>
                    <a:pt x="6861302" y="6493764"/>
                  </a:lnTo>
                  <a:cubicBezTo>
                    <a:pt x="6861302" y="6696710"/>
                    <a:pt x="6696710" y="6861302"/>
                    <a:pt x="6493764" y="6861302"/>
                  </a:cubicBezTo>
                  <a:lnTo>
                    <a:pt x="367538" y="6861302"/>
                  </a:lnTo>
                  <a:cubicBezTo>
                    <a:pt x="164592" y="6861429"/>
                    <a:pt x="0" y="6696837"/>
                    <a:pt x="0" y="6493764"/>
                  </a:cubicBezTo>
                  <a:close/>
                </a:path>
              </a:pathLst>
            </a:custGeom>
            <a:solidFill>
              <a:srgbClr val="FFFFFF"/>
            </a:solidFill>
            <a:ln w="25400" cap="sq">
              <a:solidFill>
                <a:srgbClr val="EAF6F3"/>
              </a:solidFill>
              <a:prstDash val="solid"/>
              <a:miter/>
            </a:ln>
          </p:spPr>
        </p:sp>
      </p:grpSp>
      <p:sp>
        <p:nvSpPr>
          <p:cNvPr name="TextBox 17" id="17"/>
          <p:cNvSpPr txBox="true"/>
          <p:nvPr/>
        </p:nvSpPr>
        <p:spPr>
          <a:xfrm rot="0">
            <a:off x="12527280" y="5694045"/>
            <a:ext cx="4572000" cy="6518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true">
                <a:solidFill>
                  <a:srgbClr val="0F525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  Kartu kata (Word Card)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527280" y="6334125"/>
            <a:ext cx="4572000" cy="16211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>
                <a:solidFill>
                  <a:srgbClr val="12333A"/>
                </a:solidFill>
                <a:latin typeface="Calibri (MS)"/>
                <a:ea typeface="Calibri (MS)"/>
                <a:cs typeface="Calibri (MS)"/>
                <a:sym typeface="Calibri (MS)"/>
              </a:rPr>
              <a:t>Tulisan kata kerja Bahasa Inggris: JUMP, EAT, SLEEP.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2231136" y="3108960"/>
            <a:ext cx="2468880" cy="2468880"/>
            <a:chOff x="0" y="0"/>
            <a:chExt cx="3291840" cy="3291840"/>
          </a:xfrm>
        </p:grpSpPr>
        <p:sp>
          <p:nvSpPr>
            <p:cNvPr name="Freeform 20" id="20" descr="/home/claude/img/jump.png"/>
            <p:cNvSpPr/>
            <p:nvPr/>
          </p:nvSpPr>
          <p:spPr>
            <a:xfrm flipH="false" flipV="false" rot="0">
              <a:off x="0" y="0"/>
              <a:ext cx="3291840" cy="3291840"/>
            </a:xfrm>
            <a:custGeom>
              <a:avLst/>
              <a:gdLst/>
              <a:ahLst/>
              <a:cxnLst/>
              <a:rect r="r" b="b" t="t" l="l"/>
              <a:pathLst>
                <a:path h="3291840" w="3291840">
                  <a:moveTo>
                    <a:pt x="0" y="0"/>
                  </a:moveTo>
                  <a:lnTo>
                    <a:pt x="3291840" y="0"/>
                  </a:lnTo>
                  <a:lnTo>
                    <a:pt x="3291840" y="3291840"/>
                  </a:lnTo>
                  <a:lnTo>
                    <a:pt x="0" y="32918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7942583" y="3279143"/>
            <a:ext cx="2402843" cy="2402843"/>
            <a:chOff x="0" y="0"/>
            <a:chExt cx="3203791" cy="3203791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3203829" cy="3203829"/>
            </a:xfrm>
            <a:custGeom>
              <a:avLst/>
              <a:gdLst/>
              <a:ahLst/>
              <a:cxnLst/>
              <a:rect r="r" b="b" t="t" l="l"/>
              <a:pathLst>
                <a:path h="3203829" w="3203829">
                  <a:moveTo>
                    <a:pt x="0" y="1601851"/>
                  </a:moveTo>
                  <a:cubicBezTo>
                    <a:pt x="0" y="717169"/>
                    <a:pt x="717169" y="0"/>
                    <a:pt x="1601851" y="0"/>
                  </a:cubicBezTo>
                  <a:cubicBezTo>
                    <a:pt x="2486533" y="0"/>
                    <a:pt x="3203829" y="717169"/>
                    <a:pt x="3203829" y="1601851"/>
                  </a:cubicBezTo>
                  <a:cubicBezTo>
                    <a:pt x="3203829" y="2486533"/>
                    <a:pt x="2486533" y="3203829"/>
                    <a:pt x="1601851" y="3203829"/>
                  </a:cubicBezTo>
                  <a:cubicBezTo>
                    <a:pt x="717169" y="3203829"/>
                    <a:pt x="0" y="2486533"/>
                    <a:pt x="0" y="1601851"/>
                  </a:cubicBezTo>
                  <a:close/>
                </a:path>
              </a:pathLst>
            </a:custGeom>
            <a:solidFill>
              <a:srgbClr val="FFC145"/>
            </a:solidFill>
            <a:ln w="25400" cap="sq">
              <a:solidFill>
                <a:srgbClr val="FFC145"/>
              </a:solidFill>
              <a:prstDash val="solid"/>
              <a:miter/>
            </a:ln>
          </p:spPr>
        </p:sp>
      </p:grpSp>
      <p:grpSp>
        <p:nvGrpSpPr>
          <p:cNvPr name="Group 23" id="23"/>
          <p:cNvGrpSpPr/>
          <p:nvPr/>
        </p:nvGrpSpPr>
        <p:grpSpPr>
          <a:xfrm rot="0">
            <a:off x="8595360" y="3931920"/>
            <a:ext cx="1097280" cy="1097280"/>
            <a:chOff x="0" y="0"/>
            <a:chExt cx="1463040" cy="1463040"/>
          </a:xfrm>
        </p:grpSpPr>
        <p:sp>
          <p:nvSpPr>
            <p:cNvPr name="Freeform 24" id="24" descr="preencoded.png"/>
            <p:cNvSpPr/>
            <p:nvPr/>
          </p:nvSpPr>
          <p:spPr>
            <a:xfrm flipH="false" flipV="false" rot="0">
              <a:off x="0" y="0"/>
              <a:ext cx="1463040" cy="1463040"/>
            </a:xfrm>
            <a:custGeom>
              <a:avLst/>
              <a:gdLst/>
              <a:ahLst/>
              <a:cxnLst/>
              <a:rect r="r" b="b" t="t" l="l"/>
              <a:pathLst>
                <a:path h="1463040" w="1463040">
                  <a:moveTo>
                    <a:pt x="0" y="0"/>
                  </a:moveTo>
                  <a:lnTo>
                    <a:pt x="1463040" y="0"/>
                  </a:lnTo>
                  <a:lnTo>
                    <a:pt x="1463040" y="1463040"/>
                  </a:lnTo>
                  <a:lnTo>
                    <a:pt x="0" y="14630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2946380" y="3619500"/>
            <a:ext cx="3733800" cy="1813560"/>
            <a:chOff x="0" y="0"/>
            <a:chExt cx="4978400" cy="241808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4978400" cy="2418080"/>
            </a:xfrm>
            <a:custGeom>
              <a:avLst/>
              <a:gdLst/>
              <a:ahLst/>
              <a:cxnLst/>
              <a:rect r="r" b="b" t="t" l="l"/>
              <a:pathLst>
                <a:path h="2418080" w="4978400">
                  <a:moveTo>
                    <a:pt x="0" y="305435"/>
                  </a:moveTo>
                  <a:cubicBezTo>
                    <a:pt x="0" y="136779"/>
                    <a:pt x="136779" y="0"/>
                    <a:pt x="305435" y="0"/>
                  </a:cubicBezTo>
                  <a:lnTo>
                    <a:pt x="4672965" y="0"/>
                  </a:lnTo>
                  <a:cubicBezTo>
                    <a:pt x="4841621" y="0"/>
                    <a:pt x="4978400" y="136779"/>
                    <a:pt x="4978400" y="305435"/>
                  </a:cubicBezTo>
                  <a:lnTo>
                    <a:pt x="4978400" y="2112645"/>
                  </a:lnTo>
                  <a:cubicBezTo>
                    <a:pt x="4978400" y="2281301"/>
                    <a:pt x="4841621" y="2418080"/>
                    <a:pt x="4672965" y="2418080"/>
                  </a:cubicBezTo>
                  <a:lnTo>
                    <a:pt x="305435" y="2418080"/>
                  </a:lnTo>
                  <a:cubicBezTo>
                    <a:pt x="136779" y="2418080"/>
                    <a:pt x="0" y="2281301"/>
                    <a:pt x="0" y="2112645"/>
                  </a:cubicBezTo>
                  <a:close/>
                </a:path>
              </a:pathLst>
            </a:custGeom>
            <a:solidFill>
              <a:srgbClr val="FFFFFF"/>
            </a:solidFill>
            <a:ln w="76200" cap="sq">
              <a:solidFill>
                <a:srgbClr val="F57C00"/>
              </a:solidFill>
              <a:prstDash val="solid"/>
              <a:miter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9525"/>
              <a:ext cx="4978400" cy="24276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8160"/>
                </a:lnSpc>
              </a:pPr>
              <a:r>
                <a:rPr lang="en-US" sz="6800" b="true">
                  <a:solidFill>
                    <a:srgbClr val="F57C00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JUMP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5899909" y="4363717"/>
            <a:ext cx="818893" cy="818893"/>
            <a:chOff x="0" y="0"/>
            <a:chExt cx="1091857" cy="1091857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1091819" cy="1091819"/>
            </a:xfrm>
            <a:custGeom>
              <a:avLst/>
              <a:gdLst/>
              <a:ahLst/>
              <a:cxnLst/>
              <a:rect r="r" b="b" t="t" l="l"/>
              <a:pathLst>
                <a:path h="1091819" w="1091819">
                  <a:moveTo>
                    <a:pt x="0" y="545973"/>
                  </a:moveTo>
                  <a:cubicBezTo>
                    <a:pt x="0" y="244475"/>
                    <a:pt x="244475" y="0"/>
                    <a:pt x="545973" y="0"/>
                  </a:cubicBezTo>
                  <a:cubicBezTo>
                    <a:pt x="847471" y="0"/>
                    <a:pt x="1091819" y="244475"/>
                    <a:pt x="1091819" y="545973"/>
                  </a:cubicBezTo>
                  <a:cubicBezTo>
                    <a:pt x="1091819" y="847471"/>
                    <a:pt x="847471" y="1091819"/>
                    <a:pt x="545973" y="1091819"/>
                  </a:cubicBezTo>
                  <a:cubicBezTo>
                    <a:pt x="244475" y="1091819"/>
                    <a:pt x="0" y="847471"/>
                    <a:pt x="0" y="545973"/>
                  </a:cubicBezTo>
                  <a:close/>
                </a:path>
              </a:pathLst>
            </a:custGeom>
            <a:solidFill>
              <a:srgbClr val="F57C00"/>
            </a:solidFill>
            <a:ln w="5080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name="Group 30" id="30"/>
          <p:cNvGrpSpPr/>
          <p:nvPr/>
        </p:nvGrpSpPr>
        <p:grpSpPr>
          <a:xfrm rot="0">
            <a:off x="5925312" y="4389120"/>
            <a:ext cx="768096" cy="768096"/>
            <a:chOff x="0" y="0"/>
            <a:chExt cx="1024128" cy="1024128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024128" cy="1024128"/>
            </a:xfrm>
            <a:custGeom>
              <a:avLst/>
              <a:gdLst/>
              <a:ahLst/>
              <a:cxnLst/>
              <a:rect r="r" b="b" t="t" l="l"/>
              <a:pathLst>
                <a:path h="1024128" w="1024128">
                  <a:moveTo>
                    <a:pt x="0" y="0"/>
                  </a:moveTo>
                  <a:lnTo>
                    <a:pt x="1024128" y="0"/>
                  </a:lnTo>
                  <a:lnTo>
                    <a:pt x="1024128" y="1024128"/>
                  </a:lnTo>
                  <a:lnTo>
                    <a:pt x="0" y="102412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85725"/>
              <a:ext cx="1024128" cy="110985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4799"/>
                </a:lnSpc>
              </a:pPr>
              <a:r>
                <a:rPr lang="en-US" sz="3999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+</a:t>
              </a: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11569189" y="4363717"/>
            <a:ext cx="818893" cy="818893"/>
            <a:chOff x="0" y="0"/>
            <a:chExt cx="1091857" cy="1091857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1091819" cy="1091819"/>
            </a:xfrm>
            <a:custGeom>
              <a:avLst/>
              <a:gdLst/>
              <a:ahLst/>
              <a:cxnLst/>
              <a:rect r="r" b="b" t="t" l="l"/>
              <a:pathLst>
                <a:path h="1091819" w="1091819">
                  <a:moveTo>
                    <a:pt x="0" y="545973"/>
                  </a:moveTo>
                  <a:cubicBezTo>
                    <a:pt x="0" y="244475"/>
                    <a:pt x="244475" y="0"/>
                    <a:pt x="545973" y="0"/>
                  </a:cubicBezTo>
                  <a:cubicBezTo>
                    <a:pt x="847471" y="0"/>
                    <a:pt x="1091819" y="244475"/>
                    <a:pt x="1091819" y="545973"/>
                  </a:cubicBezTo>
                  <a:cubicBezTo>
                    <a:pt x="1091819" y="847471"/>
                    <a:pt x="847471" y="1091819"/>
                    <a:pt x="545973" y="1091819"/>
                  </a:cubicBezTo>
                  <a:cubicBezTo>
                    <a:pt x="244475" y="1091819"/>
                    <a:pt x="0" y="847471"/>
                    <a:pt x="0" y="545973"/>
                  </a:cubicBezTo>
                  <a:close/>
                </a:path>
              </a:pathLst>
            </a:custGeom>
            <a:solidFill>
              <a:srgbClr val="F57C00"/>
            </a:solidFill>
            <a:ln w="5080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name="Group 35" id="35"/>
          <p:cNvGrpSpPr/>
          <p:nvPr/>
        </p:nvGrpSpPr>
        <p:grpSpPr>
          <a:xfrm rot="0">
            <a:off x="11594592" y="4389120"/>
            <a:ext cx="768096" cy="768096"/>
            <a:chOff x="0" y="0"/>
            <a:chExt cx="1024128" cy="1024128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1024128" cy="1024128"/>
            </a:xfrm>
            <a:custGeom>
              <a:avLst/>
              <a:gdLst/>
              <a:ahLst/>
              <a:cxnLst/>
              <a:rect r="r" b="b" t="t" l="l"/>
              <a:pathLst>
                <a:path h="1024128" w="1024128">
                  <a:moveTo>
                    <a:pt x="0" y="0"/>
                  </a:moveTo>
                  <a:lnTo>
                    <a:pt x="1024128" y="0"/>
                  </a:lnTo>
                  <a:lnTo>
                    <a:pt x="1024128" y="1024128"/>
                  </a:lnTo>
                  <a:lnTo>
                    <a:pt x="0" y="102412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37" id="37"/>
            <p:cNvSpPr txBox="true"/>
            <p:nvPr/>
          </p:nvSpPr>
          <p:spPr>
            <a:xfrm>
              <a:off x="0" y="-85725"/>
              <a:ext cx="1024128" cy="110985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4799"/>
                </a:lnSpc>
              </a:pPr>
              <a:r>
                <a:rPr lang="en-US" sz="3999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+</a:t>
              </a: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1176023" y="8509511"/>
            <a:ext cx="866651" cy="866651"/>
            <a:chOff x="0" y="0"/>
            <a:chExt cx="1155535" cy="1155535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1155573" cy="1155573"/>
            </a:xfrm>
            <a:custGeom>
              <a:avLst/>
              <a:gdLst/>
              <a:ahLst/>
              <a:cxnLst/>
              <a:rect r="r" b="b" t="t" l="l"/>
              <a:pathLst>
                <a:path h="1155573" w="1155573">
                  <a:moveTo>
                    <a:pt x="0" y="577723"/>
                  </a:moveTo>
                  <a:cubicBezTo>
                    <a:pt x="0" y="258699"/>
                    <a:pt x="258699" y="0"/>
                    <a:pt x="577723" y="0"/>
                  </a:cubicBezTo>
                  <a:cubicBezTo>
                    <a:pt x="896747" y="0"/>
                    <a:pt x="1155573" y="258699"/>
                    <a:pt x="1155573" y="577723"/>
                  </a:cubicBezTo>
                  <a:cubicBezTo>
                    <a:pt x="1155573" y="896747"/>
                    <a:pt x="896874" y="1155573"/>
                    <a:pt x="577723" y="1155573"/>
                  </a:cubicBezTo>
                  <a:cubicBezTo>
                    <a:pt x="258572" y="1155573"/>
                    <a:pt x="0" y="896874"/>
                    <a:pt x="0" y="577723"/>
                  </a:cubicBezTo>
                  <a:close/>
                </a:path>
              </a:pathLst>
            </a:custGeom>
            <a:solidFill>
              <a:srgbClr val="6BAF4B"/>
            </a:solidFill>
            <a:ln w="25400" cap="sq">
              <a:solidFill>
                <a:srgbClr val="6BAF4B"/>
              </a:solidFill>
              <a:prstDash val="solid"/>
              <a:miter/>
            </a:ln>
          </p:spPr>
        </p:sp>
      </p:grpSp>
      <p:grpSp>
        <p:nvGrpSpPr>
          <p:cNvPr name="Group 40" id="40"/>
          <p:cNvGrpSpPr/>
          <p:nvPr/>
        </p:nvGrpSpPr>
        <p:grpSpPr>
          <a:xfrm rot="0">
            <a:off x="1407443" y="8740931"/>
            <a:ext cx="403803" cy="403803"/>
            <a:chOff x="0" y="0"/>
            <a:chExt cx="538404" cy="538404"/>
          </a:xfrm>
        </p:grpSpPr>
        <p:sp>
          <p:nvSpPr>
            <p:cNvPr name="Freeform 41" id="41" descr="preencoded.png"/>
            <p:cNvSpPr/>
            <p:nvPr/>
          </p:nvSpPr>
          <p:spPr>
            <a:xfrm flipH="false" flipV="false" rot="0">
              <a:off x="0" y="0"/>
              <a:ext cx="538353" cy="538353"/>
            </a:xfrm>
            <a:custGeom>
              <a:avLst/>
              <a:gdLst/>
              <a:ahLst/>
              <a:cxnLst/>
              <a:rect r="r" b="b" t="t" l="l"/>
              <a:pathLst>
                <a:path h="538353" w="538353">
                  <a:moveTo>
                    <a:pt x="0" y="0"/>
                  </a:moveTo>
                  <a:lnTo>
                    <a:pt x="538353" y="0"/>
                  </a:lnTo>
                  <a:lnTo>
                    <a:pt x="538353" y="538353"/>
                  </a:lnTo>
                  <a:lnTo>
                    <a:pt x="0" y="5383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-9" b="-9"/>
              </a:stretch>
            </a:blipFill>
          </p:spPr>
        </p:sp>
      </p:grpSp>
      <p:sp>
        <p:nvSpPr>
          <p:cNvPr name="TextBox 42" id="42"/>
          <p:cNvSpPr txBox="true"/>
          <p:nvPr/>
        </p:nvSpPr>
        <p:spPr>
          <a:xfrm rot="0">
            <a:off x="16733520" y="9700260"/>
            <a:ext cx="731520" cy="403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F5257"/>
                </a:solidFill>
                <a:latin typeface="Calibri (MS)"/>
                <a:ea typeface="Calibri (MS)"/>
                <a:cs typeface="Calibri (MS)"/>
                <a:sym typeface="Calibri (MS)"/>
              </a:rPr>
              <a:t>3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2A9D8F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01703" y="2273303"/>
            <a:ext cx="3865883" cy="5694683"/>
            <a:chOff x="0" y="0"/>
            <a:chExt cx="5154511" cy="759291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154549" cy="7592949"/>
            </a:xfrm>
            <a:custGeom>
              <a:avLst/>
              <a:gdLst/>
              <a:ahLst/>
              <a:cxnLst/>
              <a:rect r="r" b="b" t="t" l="l"/>
              <a:pathLst>
                <a:path h="7592949" w="5154549">
                  <a:moveTo>
                    <a:pt x="0" y="368173"/>
                  </a:moveTo>
                  <a:cubicBezTo>
                    <a:pt x="0" y="164846"/>
                    <a:pt x="164846" y="0"/>
                    <a:pt x="368173" y="0"/>
                  </a:cubicBezTo>
                  <a:lnTo>
                    <a:pt x="4786376" y="0"/>
                  </a:lnTo>
                  <a:cubicBezTo>
                    <a:pt x="4989703" y="0"/>
                    <a:pt x="5154549" y="164846"/>
                    <a:pt x="5154549" y="368173"/>
                  </a:cubicBezTo>
                  <a:lnTo>
                    <a:pt x="5154549" y="7224776"/>
                  </a:lnTo>
                  <a:cubicBezTo>
                    <a:pt x="5154549" y="7428103"/>
                    <a:pt x="4989703" y="7592949"/>
                    <a:pt x="4786376" y="7592949"/>
                  </a:cubicBezTo>
                  <a:lnTo>
                    <a:pt x="368173" y="7592949"/>
                  </a:lnTo>
                  <a:cubicBezTo>
                    <a:pt x="164846" y="7592949"/>
                    <a:pt x="0" y="7428103"/>
                    <a:pt x="0" y="7224776"/>
                  </a:cubicBezTo>
                  <a:close/>
                </a:path>
              </a:pathLst>
            </a:custGeom>
            <a:solidFill>
              <a:srgbClr val="FFFFFF"/>
            </a:solidFill>
            <a:ln w="25400" cap="sq">
              <a:solidFill>
                <a:srgbClr val="EAF6F3"/>
              </a:solidFill>
              <a:prstDash val="solid"/>
              <a:miter/>
            </a:ln>
          </p:spPr>
        </p:sp>
      </p:grpSp>
      <p:grpSp>
        <p:nvGrpSpPr>
          <p:cNvPr name="Group 6" id="6"/>
          <p:cNvGrpSpPr/>
          <p:nvPr/>
        </p:nvGrpSpPr>
        <p:grpSpPr>
          <a:xfrm rot="0">
            <a:off x="1097280" y="2468880"/>
            <a:ext cx="3474720" cy="3474720"/>
            <a:chOff x="0" y="0"/>
            <a:chExt cx="4632960" cy="4632960"/>
          </a:xfrm>
        </p:grpSpPr>
        <p:sp>
          <p:nvSpPr>
            <p:cNvPr name="Freeform 7" id="7" descr="/home/claude/img/jump.png"/>
            <p:cNvSpPr/>
            <p:nvPr/>
          </p:nvSpPr>
          <p:spPr>
            <a:xfrm flipH="false" flipV="false" rot="0">
              <a:off x="0" y="0"/>
              <a:ext cx="4632960" cy="4632960"/>
            </a:xfrm>
            <a:custGeom>
              <a:avLst/>
              <a:gdLst/>
              <a:ahLst/>
              <a:cxnLst/>
              <a:rect r="r" b="b" t="t" l="l"/>
              <a:pathLst>
                <a:path h="4632960" w="4632960">
                  <a:moveTo>
                    <a:pt x="0" y="0"/>
                  </a:moveTo>
                  <a:lnTo>
                    <a:pt x="4632960" y="0"/>
                  </a:lnTo>
                  <a:lnTo>
                    <a:pt x="4632960" y="4632960"/>
                  </a:lnTo>
                  <a:lnTo>
                    <a:pt x="0" y="46329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914400" y="6035040"/>
            <a:ext cx="3840480" cy="914400"/>
            <a:chOff x="0" y="0"/>
            <a:chExt cx="5120640" cy="12192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120640" cy="1219200"/>
            </a:xfrm>
            <a:custGeom>
              <a:avLst/>
              <a:gdLst/>
              <a:ahLst/>
              <a:cxnLst/>
              <a:rect r="r" b="b" t="t" l="l"/>
              <a:pathLst>
                <a:path h="1219200" w="5120640">
                  <a:moveTo>
                    <a:pt x="0" y="0"/>
                  </a:moveTo>
                  <a:lnTo>
                    <a:pt x="5120640" y="0"/>
                  </a:lnTo>
                  <a:lnTo>
                    <a:pt x="5120640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31837" r="0" b="-31837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9525"/>
              <a:ext cx="5120640" cy="12287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6720"/>
                </a:lnSpc>
              </a:pPr>
              <a:r>
                <a:rPr lang="en-US" sz="5600" b="true">
                  <a:solidFill>
                    <a:srgbClr val="F57C00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JUMP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914400" y="6949440"/>
            <a:ext cx="3840480" cy="731520"/>
            <a:chOff x="0" y="0"/>
            <a:chExt cx="5120640" cy="97536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5120640" cy="975360"/>
            </a:xfrm>
            <a:custGeom>
              <a:avLst/>
              <a:gdLst/>
              <a:ahLst/>
              <a:cxnLst/>
              <a:rect r="r" b="b" t="t" l="l"/>
              <a:pathLst>
                <a:path h="975360" w="5120640">
                  <a:moveTo>
                    <a:pt x="0" y="0"/>
                  </a:moveTo>
                  <a:lnTo>
                    <a:pt x="5120640" y="0"/>
                  </a:lnTo>
                  <a:lnTo>
                    <a:pt x="5120640" y="975360"/>
                  </a:lnTo>
                  <a:lnTo>
                    <a:pt x="0" y="97536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52296" r="0" b="-52296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66675"/>
              <a:ext cx="5120640" cy="104203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359"/>
                </a:lnSpc>
              </a:pPr>
              <a:r>
                <a:rPr lang="en-US" sz="2799">
                  <a:solidFill>
                    <a:srgbClr val="0F5257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melompat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5107943" y="2273303"/>
            <a:ext cx="3865883" cy="5694683"/>
            <a:chOff x="0" y="0"/>
            <a:chExt cx="5154511" cy="7592911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5154549" cy="7592949"/>
            </a:xfrm>
            <a:custGeom>
              <a:avLst/>
              <a:gdLst/>
              <a:ahLst/>
              <a:cxnLst/>
              <a:rect r="r" b="b" t="t" l="l"/>
              <a:pathLst>
                <a:path h="7592949" w="5154549">
                  <a:moveTo>
                    <a:pt x="0" y="368173"/>
                  </a:moveTo>
                  <a:cubicBezTo>
                    <a:pt x="0" y="164846"/>
                    <a:pt x="164846" y="0"/>
                    <a:pt x="368173" y="0"/>
                  </a:cubicBezTo>
                  <a:lnTo>
                    <a:pt x="4786376" y="0"/>
                  </a:lnTo>
                  <a:cubicBezTo>
                    <a:pt x="4989703" y="0"/>
                    <a:pt x="5154549" y="164846"/>
                    <a:pt x="5154549" y="368173"/>
                  </a:cubicBezTo>
                  <a:lnTo>
                    <a:pt x="5154549" y="7224776"/>
                  </a:lnTo>
                  <a:cubicBezTo>
                    <a:pt x="5154549" y="7428103"/>
                    <a:pt x="4989703" y="7592949"/>
                    <a:pt x="4786376" y="7592949"/>
                  </a:cubicBezTo>
                  <a:lnTo>
                    <a:pt x="368173" y="7592949"/>
                  </a:lnTo>
                  <a:cubicBezTo>
                    <a:pt x="164846" y="7592949"/>
                    <a:pt x="0" y="7428103"/>
                    <a:pt x="0" y="7224776"/>
                  </a:cubicBezTo>
                  <a:close/>
                </a:path>
              </a:pathLst>
            </a:custGeom>
            <a:solidFill>
              <a:srgbClr val="FFFFFF"/>
            </a:solidFill>
            <a:ln w="25400" cap="sq">
              <a:solidFill>
                <a:srgbClr val="EAF6F3"/>
              </a:solidFill>
              <a:prstDash val="solid"/>
              <a:miter/>
            </a:ln>
          </p:spPr>
        </p:sp>
      </p:grpSp>
      <p:grpSp>
        <p:nvGrpSpPr>
          <p:cNvPr name="Group 16" id="16"/>
          <p:cNvGrpSpPr/>
          <p:nvPr/>
        </p:nvGrpSpPr>
        <p:grpSpPr>
          <a:xfrm rot="0">
            <a:off x="5303520" y="2468880"/>
            <a:ext cx="3474720" cy="3474720"/>
            <a:chOff x="0" y="0"/>
            <a:chExt cx="4632960" cy="4632960"/>
          </a:xfrm>
        </p:grpSpPr>
        <p:sp>
          <p:nvSpPr>
            <p:cNvPr name="Freeform 17" id="17" descr="/home/claude/img/eat.png"/>
            <p:cNvSpPr/>
            <p:nvPr/>
          </p:nvSpPr>
          <p:spPr>
            <a:xfrm flipH="false" flipV="false" rot="0">
              <a:off x="0" y="0"/>
              <a:ext cx="4632960" cy="4632960"/>
            </a:xfrm>
            <a:custGeom>
              <a:avLst/>
              <a:gdLst/>
              <a:ahLst/>
              <a:cxnLst/>
              <a:rect r="r" b="b" t="t" l="l"/>
              <a:pathLst>
                <a:path h="4632960" w="4632960">
                  <a:moveTo>
                    <a:pt x="0" y="0"/>
                  </a:moveTo>
                  <a:lnTo>
                    <a:pt x="4632960" y="0"/>
                  </a:lnTo>
                  <a:lnTo>
                    <a:pt x="4632960" y="4632960"/>
                  </a:lnTo>
                  <a:lnTo>
                    <a:pt x="0" y="46329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5120640" y="6035040"/>
            <a:ext cx="3840480" cy="914400"/>
            <a:chOff x="0" y="0"/>
            <a:chExt cx="5120640" cy="12192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5120640" cy="1219200"/>
            </a:xfrm>
            <a:custGeom>
              <a:avLst/>
              <a:gdLst/>
              <a:ahLst/>
              <a:cxnLst/>
              <a:rect r="r" b="b" t="t" l="l"/>
              <a:pathLst>
                <a:path h="1219200" w="5120640">
                  <a:moveTo>
                    <a:pt x="0" y="0"/>
                  </a:moveTo>
                  <a:lnTo>
                    <a:pt x="5120640" y="0"/>
                  </a:lnTo>
                  <a:lnTo>
                    <a:pt x="5120640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31837" r="0" b="-31837"/>
              </a:stretch>
            </a:blip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9525"/>
              <a:ext cx="5120640" cy="12287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6720"/>
                </a:lnSpc>
              </a:pPr>
              <a:r>
                <a:rPr lang="en-US" sz="5600" b="true">
                  <a:solidFill>
                    <a:srgbClr val="F57C00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EAT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5120640" y="6949440"/>
            <a:ext cx="3840480" cy="731520"/>
            <a:chOff x="0" y="0"/>
            <a:chExt cx="5120640" cy="97536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5120640" cy="975360"/>
            </a:xfrm>
            <a:custGeom>
              <a:avLst/>
              <a:gdLst/>
              <a:ahLst/>
              <a:cxnLst/>
              <a:rect r="r" b="b" t="t" l="l"/>
              <a:pathLst>
                <a:path h="975360" w="5120640">
                  <a:moveTo>
                    <a:pt x="0" y="0"/>
                  </a:moveTo>
                  <a:lnTo>
                    <a:pt x="5120640" y="0"/>
                  </a:lnTo>
                  <a:lnTo>
                    <a:pt x="5120640" y="975360"/>
                  </a:lnTo>
                  <a:lnTo>
                    <a:pt x="0" y="97536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52296" r="0" b="-52296"/>
              </a:stretch>
            </a:blip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66675"/>
              <a:ext cx="5120640" cy="104203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359"/>
                </a:lnSpc>
              </a:pPr>
              <a:r>
                <a:rPr lang="en-US" sz="2799">
                  <a:solidFill>
                    <a:srgbClr val="0F5257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makan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9314183" y="2273303"/>
            <a:ext cx="3865883" cy="5694683"/>
            <a:chOff x="0" y="0"/>
            <a:chExt cx="5154511" cy="7592911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5154549" cy="7592949"/>
            </a:xfrm>
            <a:custGeom>
              <a:avLst/>
              <a:gdLst/>
              <a:ahLst/>
              <a:cxnLst/>
              <a:rect r="r" b="b" t="t" l="l"/>
              <a:pathLst>
                <a:path h="7592949" w="5154549">
                  <a:moveTo>
                    <a:pt x="0" y="368173"/>
                  </a:moveTo>
                  <a:cubicBezTo>
                    <a:pt x="0" y="164846"/>
                    <a:pt x="164846" y="0"/>
                    <a:pt x="368173" y="0"/>
                  </a:cubicBezTo>
                  <a:lnTo>
                    <a:pt x="4786376" y="0"/>
                  </a:lnTo>
                  <a:cubicBezTo>
                    <a:pt x="4989703" y="0"/>
                    <a:pt x="5154549" y="164846"/>
                    <a:pt x="5154549" y="368173"/>
                  </a:cubicBezTo>
                  <a:lnTo>
                    <a:pt x="5154549" y="7224776"/>
                  </a:lnTo>
                  <a:cubicBezTo>
                    <a:pt x="5154549" y="7428103"/>
                    <a:pt x="4989703" y="7592949"/>
                    <a:pt x="4786376" y="7592949"/>
                  </a:cubicBezTo>
                  <a:lnTo>
                    <a:pt x="368173" y="7592949"/>
                  </a:lnTo>
                  <a:cubicBezTo>
                    <a:pt x="164846" y="7592949"/>
                    <a:pt x="0" y="7428103"/>
                    <a:pt x="0" y="7224776"/>
                  </a:cubicBezTo>
                  <a:close/>
                </a:path>
              </a:pathLst>
            </a:custGeom>
            <a:solidFill>
              <a:srgbClr val="FFFFFF"/>
            </a:solidFill>
            <a:ln w="25400" cap="sq">
              <a:solidFill>
                <a:srgbClr val="EAF6F3"/>
              </a:solidFill>
              <a:prstDash val="solid"/>
              <a:miter/>
            </a:ln>
          </p:spPr>
        </p:sp>
      </p:grpSp>
      <p:grpSp>
        <p:nvGrpSpPr>
          <p:cNvPr name="Group 26" id="26"/>
          <p:cNvGrpSpPr/>
          <p:nvPr/>
        </p:nvGrpSpPr>
        <p:grpSpPr>
          <a:xfrm rot="0">
            <a:off x="9509760" y="2468880"/>
            <a:ext cx="3474720" cy="3474720"/>
            <a:chOff x="0" y="0"/>
            <a:chExt cx="4632960" cy="4632960"/>
          </a:xfrm>
        </p:grpSpPr>
        <p:sp>
          <p:nvSpPr>
            <p:cNvPr name="Freeform 27" id="27" descr="/home/claude/img/sleep.png"/>
            <p:cNvSpPr/>
            <p:nvPr/>
          </p:nvSpPr>
          <p:spPr>
            <a:xfrm flipH="false" flipV="false" rot="0">
              <a:off x="0" y="0"/>
              <a:ext cx="4632960" cy="4632960"/>
            </a:xfrm>
            <a:custGeom>
              <a:avLst/>
              <a:gdLst/>
              <a:ahLst/>
              <a:cxnLst/>
              <a:rect r="r" b="b" t="t" l="l"/>
              <a:pathLst>
                <a:path h="4632960" w="4632960">
                  <a:moveTo>
                    <a:pt x="0" y="0"/>
                  </a:moveTo>
                  <a:lnTo>
                    <a:pt x="4632960" y="0"/>
                  </a:lnTo>
                  <a:lnTo>
                    <a:pt x="4632960" y="4632960"/>
                  </a:lnTo>
                  <a:lnTo>
                    <a:pt x="0" y="46329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grpSp>
        <p:nvGrpSpPr>
          <p:cNvPr name="Group 28" id="28"/>
          <p:cNvGrpSpPr/>
          <p:nvPr/>
        </p:nvGrpSpPr>
        <p:grpSpPr>
          <a:xfrm rot="0">
            <a:off x="9326880" y="6035040"/>
            <a:ext cx="3840480" cy="914400"/>
            <a:chOff x="0" y="0"/>
            <a:chExt cx="5120640" cy="12192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5120640" cy="1219200"/>
            </a:xfrm>
            <a:custGeom>
              <a:avLst/>
              <a:gdLst/>
              <a:ahLst/>
              <a:cxnLst/>
              <a:rect r="r" b="b" t="t" l="l"/>
              <a:pathLst>
                <a:path h="1219200" w="5120640">
                  <a:moveTo>
                    <a:pt x="0" y="0"/>
                  </a:moveTo>
                  <a:lnTo>
                    <a:pt x="5120640" y="0"/>
                  </a:lnTo>
                  <a:lnTo>
                    <a:pt x="5120640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31837" r="0" b="-31837"/>
              </a:stretch>
            </a:blip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9525"/>
              <a:ext cx="5120640" cy="12287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6720"/>
                </a:lnSpc>
              </a:pPr>
              <a:r>
                <a:rPr lang="en-US" sz="5600" b="true">
                  <a:solidFill>
                    <a:srgbClr val="F57C00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SLEEP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9326880" y="6949440"/>
            <a:ext cx="3840480" cy="731520"/>
            <a:chOff x="0" y="0"/>
            <a:chExt cx="5120640" cy="97536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5120640" cy="975360"/>
            </a:xfrm>
            <a:custGeom>
              <a:avLst/>
              <a:gdLst/>
              <a:ahLst/>
              <a:cxnLst/>
              <a:rect r="r" b="b" t="t" l="l"/>
              <a:pathLst>
                <a:path h="975360" w="5120640">
                  <a:moveTo>
                    <a:pt x="0" y="0"/>
                  </a:moveTo>
                  <a:lnTo>
                    <a:pt x="5120640" y="0"/>
                  </a:lnTo>
                  <a:lnTo>
                    <a:pt x="5120640" y="975360"/>
                  </a:lnTo>
                  <a:lnTo>
                    <a:pt x="0" y="97536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52296" r="0" b="-52296"/>
              </a:stretch>
            </a:blip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66675"/>
              <a:ext cx="5120640" cy="104203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359"/>
                </a:lnSpc>
              </a:pPr>
              <a:r>
                <a:rPr lang="en-US" sz="2799">
                  <a:solidFill>
                    <a:srgbClr val="0F5257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tidur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13520423" y="2273303"/>
            <a:ext cx="3865883" cy="5694683"/>
            <a:chOff x="0" y="0"/>
            <a:chExt cx="5154511" cy="7592911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5154549" cy="7592949"/>
            </a:xfrm>
            <a:custGeom>
              <a:avLst/>
              <a:gdLst/>
              <a:ahLst/>
              <a:cxnLst/>
              <a:rect r="r" b="b" t="t" l="l"/>
              <a:pathLst>
                <a:path h="7592949" w="5154549">
                  <a:moveTo>
                    <a:pt x="0" y="368173"/>
                  </a:moveTo>
                  <a:cubicBezTo>
                    <a:pt x="0" y="164846"/>
                    <a:pt x="164846" y="0"/>
                    <a:pt x="368173" y="0"/>
                  </a:cubicBezTo>
                  <a:lnTo>
                    <a:pt x="4786376" y="0"/>
                  </a:lnTo>
                  <a:cubicBezTo>
                    <a:pt x="4989703" y="0"/>
                    <a:pt x="5154549" y="164846"/>
                    <a:pt x="5154549" y="368173"/>
                  </a:cubicBezTo>
                  <a:lnTo>
                    <a:pt x="5154549" y="7224776"/>
                  </a:lnTo>
                  <a:cubicBezTo>
                    <a:pt x="5154549" y="7428103"/>
                    <a:pt x="4989703" y="7592949"/>
                    <a:pt x="4786376" y="7592949"/>
                  </a:cubicBezTo>
                  <a:lnTo>
                    <a:pt x="368173" y="7592949"/>
                  </a:lnTo>
                  <a:cubicBezTo>
                    <a:pt x="164846" y="7592949"/>
                    <a:pt x="0" y="7428103"/>
                    <a:pt x="0" y="7224776"/>
                  </a:cubicBezTo>
                  <a:close/>
                </a:path>
              </a:pathLst>
            </a:custGeom>
            <a:solidFill>
              <a:srgbClr val="FFFFFF"/>
            </a:solidFill>
            <a:ln w="25400" cap="sq">
              <a:solidFill>
                <a:srgbClr val="EAF6F3"/>
              </a:solidFill>
              <a:prstDash val="solid"/>
              <a:miter/>
            </a:ln>
          </p:spPr>
        </p:sp>
      </p:grpSp>
      <p:grpSp>
        <p:nvGrpSpPr>
          <p:cNvPr name="Group 36" id="36"/>
          <p:cNvGrpSpPr/>
          <p:nvPr/>
        </p:nvGrpSpPr>
        <p:grpSpPr>
          <a:xfrm rot="0">
            <a:off x="13716000" y="2468880"/>
            <a:ext cx="3474720" cy="3474720"/>
            <a:chOff x="0" y="0"/>
            <a:chExt cx="4632960" cy="4632960"/>
          </a:xfrm>
        </p:grpSpPr>
        <p:sp>
          <p:nvSpPr>
            <p:cNvPr name="Freeform 37" id="37" descr="/home/claude/img/read.png"/>
            <p:cNvSpPr/>
            <p:nvPr/>
          </p:nvSpPr>
          <p:spPr>
            <a:xfrm flipH="false" flipV="false" rot="0">
              <a:off x="0" y="0"/>
              <a:ext cx="4632960" cy="4632960"/>
            </a:xfrm>
            <a:custGeom>
              <a:avLst/>
              <a:gdLst/>
              <a:ahLst/>
              <a:cxnLst/>
              <a:rect r="r" b="b" t="t" l="l"/>
              <a:pathLst>
                <a:path h="4632960" w="4632960">
                  <a:moveTo>
                    <a:pt x="0" y="0"/>
                  </a:moveTo>
                  <a:lnTo>
                    <a:pt x="4632960" y="0"/>
                  </a:lnTo>
                  <a:lnTo>
                    <a:pt x="4632960" y="4632960"/>
                  </a:lnTo>
                  <a:lnTo>
                    <a:pt x="0" y="46329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  <p:grpSp>
        <p:nvGrpSpPr>
          <p:cNvPr name="Group 38" id="38"/>
          <p:cNvGrpSpPr/>
          <p:nvPr/>
        </p:nvGrpSpPr>
        <p:grpSpPr>
          <a:xfrm rot="0">
            <a:off x="13533120" y="6035040"/>
            <a:ext cx="3840480" cy="914400"/>
            <a:chOff x="0" y="0"/>
            <a:chExt cx="5120640" cy="121920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5120640" cy="1219200"/>
            </a:xfrm>
            <a:custGeom>
              <a:avLst/>
              <a:gdLst/>
              <a:ahLst/>
              <a:cxnLst/>
              <a:rect r="r" b="b" t="t" l="l"/>
              <a:pathLst>
                <a:path h="1219200" w="5120640">
                  <a:moveTo>
                    <a:pt x="0" y="0"/>
                  </a:moveTo>
                  <a:lnTo>
                    <a:pt x="5120640" y="0"/>
                  </a:lnTo>
                  <a:lnTo>
                    <a:pt x="5120640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31837" r="0" b="-31837"/>
              </a:stretch>
            </a:blipFill>
          </p:spPr>
        </p:sp>
        <p:sp>
          <p:nvSpPr>
            <p:cNvPr name="TextBox 40" id="40"/>
            <p:cNvSpPr txBox="true"/>
            <p:nvPr/>
          </p:nvSpPr>
          <p:spPr>
            <a:xfrm>
              <a:off x="0" y="-9525"/>
              <a:ext cx="5120640" cy="12287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6720"/>
                </a:lnSpc>
              </a:pPr>
              <a:r>
                <a:rPr lang="en-US" sz="5600" b="true">
                  <a:solidFill>
                    <a:srgbClr val="F57C00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READ</a:t>
              </a: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13533120" y="6949440"/>
            <a:ext cx="3840480" cy="731520"/>
            <a:chOff x="0" y="0"/>
            <a:chExt cx="5120640" cy="97536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5120640" cy="975360"/>
            </a:xfrm>
            <a:custGeom>
              <a:avLst/>
              <a:gdLst/>
              <a:ahLst/>
              <a:cxnLst/>
              <a:rect r="r" b="b" t="t" l="l"/>
              <a:pathLst>
                <a:path h="975360" w="5120640">
                  <a:moveTo>
                    <a:pt x="0" y="0"/>
                  </a:moveTo>
                  <a:lnTo>
                    <a:pt x="5120640" y="0"/>
                  </a:lnTo>
                  <a:lnTo>
                    <a:pt x="5120640" y="975360"/>
                  </a:lnTo>
                  <a:lnTo>
                    <a:pt x="0" y="97536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52296" r="0" b="-52296"/>
              </a:stretch>
            </a:blipFill>
          </p:spPr>
        </p:sp>
        <p:sp>
          <p:nvSpPr>
            <p:cNvPr name="TextBox 43" id="43"/>
            <p:cNvSpPr txBox="true"/>
            <p:nvPr/>
          </p:nvSpPr>
          <p:spPr>
            <a:xfrm>
              <a:off x="0" y="-66675"/>
              <a:ext cx="5120640" cy="104203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359"/>
                </a:lnSpc>
              </a:pPr>
              <a:r>
                <a:rPr lang="en-US" sz="2799">
                  <a:solidFill>
                    <a:srgbClr val="0F5257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membaca</a:t>
              </a:r>
            </a:p>
          </p:txBody>
        </p:sp>
      </p:grpSp>
      <p:grpSp>
        <p:nvGrpSpPr>
          <p:cNvPr name="Group 44" id="44"/>
          <p:cNvGrpSpPr/>
          <p:nvPr/>
        </p:nvGrpSpPr>
        <p:grpSpPr>
          <a:xfrm rot="0">
            <a:off x="914400" y="8321040"/>
            <a:ext cx="16459200" cy="1097280"/>
            <a:chOff x="0" y="0"/>
            <a:chExt cx="21945600" cy="1463040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21945600" cy="1463040"/>
            </a:xfrm>
            <a:custGeom>
              <a:avLst/>
              <a:gdLst/>
              <a:ahLst/>
              <a:cxnLst/>
              <a:rect r="r" b="b" t="t" l="l"/>
              <a:pathLst>
                <a:path h="146304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242275" r="0" b="-242275"/>
              </a:stretch>
            </a:blipFill>
          </p:spPr>
        </p:sp>
        <p:sp>
          <p:nvSpPr>
            <p:cNvPr name="TextBox 46" id="46"/>
            <p:cNvSpPr txBox="true"/>
            <p:nvPr/>
          </p:nvSpPr>
          <p:spPr>
            <a:xfrm>
              <a:off x="0" y="-57150"/>
              <a:ext cx="21945600" cy="152019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840"/>
                </a:lnSpc>
              </a:pPr>
              <a:r>
                <a:rPr lang="en-US" b="true" sz="3200">
                  <a:solidFill>
                    <a:srgbClr val="FDFCFC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Satu kata, tiga jalur: tampilkan gambar bergerak, peragakan isyaratnya, lalu tempelkan kartu katanya.</a:t>
              </a:r>
            </a:p>
          </p:txBody>
        </p:sp>
      </p:grpSp>
      <p:sp>
        <p:nvSpPr>
          <p:cNvPr name="TextBox 47" id="47"/>
          <p:cNvSpPr txBox="true"/>
          <p:nvPr/>
        </p:nvSpPr>
        <p:spPr>
          <a:xfrm rot="0">
            <a:off x="16733520" y="9700260"/>
            <a:ext cx="731520" cy="403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F5257"/>
                </a:solidFill>
                <a:latin typeface="Calibri (MS)"/>
                <a:ea typeface="Calibri (MS)"/>
                <a:cs typeface="Calibri (MS)"/>
                <a:sym typeface="Calibri (MS)"/>
              </a:rPr>
              <a:t>4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1592983" y="408308"/>
            <a:ext cx="7916777" cy="1226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080"/>
              </a:lnSpc>
              <a:spcBef>
                <a:spcPct val="0"/>
              </a:spcBef>
            </a:pPr>
            <a:r>
              <a:rPr lang="en-US" sz="7200" b="true">
                <a:solidFill>
                  <a:srgbClr val="FEEDC9"/>
                </a:solidFill>
                <a:latin typeface="Sifonn"/>
                <a:ea typeface="Sifonn"/>
                <a:cs typeface="Sifonn"/>
                <a:sym typeface="Sifonn"/>
              </a:rPr>
              <a:t>Contoh Aktifitas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F5257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744226" y="-579833"/>
            <a:ext cx="16459200" cy="4694633"/>
            <a:chOff x="0" y="0"/>
            <a:chExt cx="21945600" cy="625951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945600" cy="6259510"/>
            </a:xfrm>
            <a:custGeom>
              <a:avLst/>
              <a:gdLst/>
              <a:ahLst/>
              <a:cxnLst/>
              <a:rect r="r" b="b" t="t" l="l"/>
              <a:pathLst>
                <a:path h="625951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6259510"/>
                  </a:lnTo>
                  <a:lnTo>
                    <a:pt x="0" y="625951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4679" r="0" b="18051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-9525"/>
              <a:ext cx="21945600" cy="626903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679"/>
                </a:lnSpc>
              </a:pPr>
              <a:r>
                <a:rPr lang="en-US" sz="6399" b="true">
                  <a:solidFill>
                    <a:srgbClr val="FFFFFF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Pola Pikir Bertumbuh untuk Murid</a:t>
              </a: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914400" y="3408045"/>
            <a:ext cx="8046720" cy="706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 b="true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The Power of “YET” (Belum)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901703" y="4284983"/>
            <a:ext cx="8072123" cy="1397003"/>
            <a:chOff x="0" y="0"/>
            <a:chExt cx="10762831" cy="186267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0762869" cy="1862709"/>
            </a:xfrm>
            <a:custGeom>
              <a:avLst/>
              <a:gdLst/>
              <a:ahLst/>
              <a:cxnLst/>
              <a:rect r="r" b="b" t="t" l="l"/>
              <a:pathLst>
                <a:path h="1862709" w="10762869">
                  <a:moveTo>
                    <a:pt x="0" y="248412"/>
                  </a:moveTo>
                  <a:cubicBezTo>
                    <a:pt x="0" y="111252"/>
                    <a:pt x="111252" y="0"/>
                    <a:pt x="248412" y="0"/>
                  </a:cubicBezTo>
                  <a:lnTo>
                    <a:pt x="10514457" y="0"/>
                  </a:lnTo>
                  <a:cubicBezTo>
                    <a:pt x="10651617" y="0"/>
                    <a:pt x="10762869" y="111252"/>
                    <a:pt x="10762869" y="248412"/>
                  </a:cubicBezTo>
                  <a:lnTo>
                    <a:pt x="10762869" y="1614297"/>
                  </a:lnTo>
                  <a:cubicBezTo>
                    <a:pt x="10762869" y="1751457"/>
                    <a:pt x="10651617" y="1862709"/>
                    <a:pt x="10514457" y="1862709"/>
                  </a:cubicBezTo>
                  <a:lnTo>
                    <a:pt x="248412" y="1862709"/>
                  </a:lnTo>
                  <a:cubicBezTo>
                    <a:pt x="111252" y="1862709"/>
                    <a:pt x="0" y="1751457"/>
                    <a:pt x="0" y="1614297"/>
                  </a:cubicBezTo>
                  <a:close/>
                </a:path>
              </a:pathLst>
            </a:custGeom>
            <a:solidFill>
              <a:srgbClr val="12333A"/>
            </a:solidFill>
            <a:ln w="25400" cap="sq">
              <a:solidFill>
                <a:srgbClr val="12333A"/>
              </a:solidFill>
              <a:prstDash val="solid"/>
              <a:miter/>
            </a:ln>
          </p:spPr>
        </p:sp>
      </p:grpSp>
      <p:grpSp>
        <p:nvGrpSpPr>
          <p:cNvPr name="Group 10" id="10"/>
          <p:cNvGrpSpPr/>
          <p:nvPr/>
        </p:nvGrpSpPr>
        <p:grpSpPr>
          <a:xfrm rot="0">
            <a:off x="1188720" y="4297680"/>
            <a:ext cx="7498080" cy="1371600"/>
            <a:chOff x="0" y="0"/>
            <a:chExt cx="9997440" cy="1828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9997440" cy="1828800"/>
            </a:xfrm>
            <a:custGeom>
              <a:avLst/>
              <a:gdLst/>
              <a:ahLst/>
              <a:cxnLst/>
              <a:rect r="r" b="b" t="t" l="l"/>
              <a:pathLst>
                <a:path h="1828800" w="9997440">
                  <a:moveTo>
                    <a:pt x="0" y="0"/>
                  </a:moveTo>
                  <a:lnTo>
                    <a:pt x="9997440" y="0"/>
                  </a:lnTo>
                  <a:lnTo>
                    <a:pt x="9997440" y="1828800"/>
                  </a:lnTo>
                  <a:lnTo>
                    <a:pt x="0" y="1828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6518" r="0" b="-56518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66675"/>
              <a:ext cx="9997440" cy="18954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sz="2799" b="true">
                  <a:solidFill>
                    <a:srgbClr val="E76F5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Sebelum: </a:t>
              </a:r>
              <a:r>
                <a:rPr lang="en-US" sz="2799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“Fahri belum bisa memahami kata kerja ini.”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4572000" y="5742432"/>
            <a:ext cx="475488" cy="475488"/>
            <a:chOff x="0" y="0"/>
            <a:chExt cx="633984" cy="633984"/>
          </a:xfrm>
        </p:grpSpPr>
        <p:sp>
          <p:nvSpPr>
            <p:cNvPr name="Freeform 14" id="14" descr="preencoded.png"/>
            <p:cNvSpPr/>
            <p:nvPr/>
          </p:nvSpPr>
          <p:spPr>
            <a:xfrm flipH="false" flipV="false" rot="0">
              <a:off x="0" y="0"/>
              <a:ext cx="633984" cy="633984"/>
            </a:xfrm>
            <a:custGeom>
              <a:avLst/>
              <a:gdLst/>
              <a:ahLst/>
              <a:cxnLst/>
              <a:rect r="r" b="b" t="t" l="l"/>
              <a:pathLst>
                <a:path h="633984" w="633984">
                  <a:moveTo>
                    <a:pt x="0" y="0"/>
                  </a:moveTo>
                  <a:lnTo>
                    <a:pt x="633984" y="0"/>
                  </a:lnTo>
                  <a:lnTo>
                    <a:pt x="633984" y="633984"/>
                  </a:lnTo>
                  <a:lnTo>
                    <a:pt x="0" y="6339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901703" y="6296663"/>
            <a:ext cx="8072123" cy="1945643"/>
            <a:chOff x="0" y="0"/>
            <a:chExt cx="10762831" cy="259419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0762742" cy="2594102"/>
            </a:xfrm>
            <a:custGeom>
              <a:avLst/>
              <a:gdLst/>
              <a:ahLst/>
              <a:cxnLst/>
              <a:rect r="r" b="b" t="t" l="l"/>
              <a:pathLst>
                <a:path h="2594102" w="10762742">
                  <a:moveTo>
                    <a:pt x="0" y="247015"/>
                  </a:moveTo>
                  <a:cubicBezTo>
                    <a:pt x="0" y="110617"/>
                    <a:pt x="110617" y="0"/>
                    <a:pt x="247015" y="0"/>
                  </a:cubicBezTo>
                  <a:lnTo>
                    <a:pt x="10515727" y="0"/>
                  </a:lnTo>
                  <a:cubicBezTo>
                    <a:pt x="10652125" y="0"/>
                    <a:pt x="10762742" y="110617"/>
                    <a:pt x="10762742" y="247015"/>
                  </a:cubicBezTo>
                  <a:lnTo>
                    <a:pt x="10762742" y="2347087"/>
                  </a:lnTo>
                  <a:cubicBezTo>
                    <a:pt x="10762742" y="2483485"/>
                    <a:pt x="10652125" y="2594102"/>
                    <a:pt x="10515727" y="2594102"/>
                  </a:cubicBezTo>
                  <a:lnTo>
                    <a:pt x="247015" y="2594102"/>
                  </a:lnTo>
                  <a:cubicBezTo>
                    <a:pt x="110617" y="2594229"/>
                    <a:pt x="0" y="2483612"/>
                    <a:pt x="0" y="2347087"/>
                  </a:cubicBezTo>
                  <a:close/>
                </a:path>
              </a:pathLst>
            </a:custGeom>
            <a:solidFill>
              <a:srgbClr val="2A9D8F"/>
            </a:solidFill>
            <a:ln w="25400" cap="sq">
              <a:solidFill>
                <a:srgbClr val="2A9D8F"/>
              </a:solidFill>
              <a:prstDash val="solid"/>
              <a:miter/>
            </a:ln>
          </p:spPr>
        </p:sp>
      </p:grpSp>
      <p:grpSp>
        <p:nvGrpSpPr>
          <p:cNvPr name="Group 17" id="17"/>
          <p:cNvGrpSpPr/>
          <p:nvPr/>
        </p:nvGrpSpPr>
        <p:grpSpPr>
          <a:xfrm rot="0">
            <a:off x="1188720" y="6309360"/>
            <a:ext cx="7498080" cy="1920240"/>
            <a:chOff x="0" y="0"/>
            <a:chExt cx="9997440" cy="256032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9997440" cy="2560320"/>
            </a:xfrm>
            <a:custGeom>
              <a:avLst/>
              <a:gdLst/>
              <a:ahLst/>
              <a:cxnLst/>
              <a:rect r="r" b="b" t="t" l="l"/>
              <a:pathLst>
                <a:path h="2560320" w="9997440">
                  <a:moveTo>
                    <a:pt x="0" y="0"/>
                  </a:moveTo>
                  <a:lnTo>
                    <a:pt x="9997440" y="0"/>
                  </a:lnTo>
                  <a:lnTo>
                    <a:pt x="9997440" y="2560320"/>
                  </a:lnTo>
                  <a:lnTo>
                    <a:pt x="0" y="25603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6084" r="0" b="-26084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66675"/>
              <a:ext cx="9997440" cy="262699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sz="2799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Sesudah: </a:t>
              </a:r>
              <a:r>
                <a:rPr lang="en-US" sz="2799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“Fahri sudah bisa mengenal kata kerja ini.”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9692640" y="3474720"/>
            <a:ext cx="6035040" cy="3968496"/>
            <a:chOff x="0" y="0"/>
            <a:chExt cx="8046720" cy="5291328"/>
          </a:xfrm>
        </p:grpSpPr>
        <p:sp>
          <p:nvSpPr>
            <p:cNvPr name="Freeform 21" id="21" descr="/home/claude/img/stairs.png"/>
            <p:cNvSpPr/>
            <p:nvPr/>
          </p:nvSpPr>
          <p:spPr>
            <a:xfrm flipH="false" flipV="false" rot="0">
              <a:off x="0" y="0"/>
              <a:ext cx="8046720" cy="5291328"/>
            </a:xfrm>
            <a:custGeom>
              <a:avLst/>
              <a:gdLst/>
              <a:ahLst/>
              <a:cxnLst/>
              <a:rect r="r" b="b" t="t" l="l"/>
              <a:pathLst>
                <a:path h="5291328" w="8046720">
                  <a:moveTo>
                    <a:pt x="0" y="0"/>
                  </a:moveTo>
                  <a:lnTo>
                    <a:pt x="8046720" y="0"/>
                  </a:lnTo>
                  <a:lnTo>
                    <a:pt x="8046720" y="5291328"/>
                  </a:lnTo>
                  <a:lnTo>
                    <a:pt x="0" y="52913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92" t="0" r="-92" b="0"/>
              </a:stretch>
            </a:blipFill>
          </p:spPr>
        </p:sp>
      </p:grpSp>
      <p:sp>
        <p:nvSpPr>
          <p:cNvPr name="TextBox 22" id="22"/>
          <p:cNvSpPr txBox="true"/>
          <p:nvPr/>
        </p:nvSpPr>
        <p:spPr>
          <a:xfrm rot="0">
            <a:off x="9692640" y="7522845"/>
            <a:ext cx="7680960" cy="19869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true">
                <a:solidFill>
                  <a:srgbClr val="FFC145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Fokus pada proses, bukan hasil akhir. </a:t>
            </a:r>
            <a:r>
              <a:rPr lang="en-US" sz="279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Ukur keberhasilan dari keberanian, partisipasi aktif, dan rasa percaya diri Fahri, bukan hanya jumlah kata yang dihafal.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A9D8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23341" y="2201125"/>
            <a:ext cx="10228529" cy="7766463"/>
            <a:chOff x="0" y="0"/>
            <a:chExt cx="2693934" cy="204548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693933" cy="2045488"/>
            </a:xfrm>
            <a:custGeom>
              <a:avLst/>
              <a:gdLst/>
              <a:ahLst/>
              <a:cxnLst/>
              <a:rect r="r" b="b" t="t" l="l"/>
              <a:pathLst>
                <a:path h="2045488" w="2693933">
                  <a:moveTo>
                    <a:pt x="38602" y="0"/>
                  </a:moveTo>
                  <a:lnTo>
                    <a:pt x="2655332" y="0"/>
                  </a:lnTo>
                  <a:cubicBezTo>
                    <a:pt x="2665570" y="0"/>
                    <a:pt x="2675388" y="4067"/>
                    <a:pt x="2682627" y="11306"/>
                  </a:cubicBezTo>
                  <a:cubicBezTo>
                    <a:pt x="2689866" y="18545"/>
                    <a:pt x="2693933" y="28364"/>
                    <a:pt x="2693933" y="38602"/>
                  </a:cubicBezTo>
                  <a:lnTo>
                    <a:pt x="2693933" y="2006886"/>
                  </a:lnTo>
                  <a:cubicBezTo>
                    <a:pt x="2693933" y="2017124"/>
                    <a:pt x="2689866" y="2026943"/>
                    <a:pt x="2682627" y="2034182"/>
                  </a:cubicBezTo>
                  <a:cubicBezTo>
                    <a:pt x="2675388" y="2041421"/>
                    <a:pt x="2665570" y="2045488"/>
                    <a:pt x="2655332" y="2045488"/>
                  </a:cubicBezTo>
                  <a:lnTo>
                    <a:pt x="38602" y="2045488"/>
                  </a:lnTo>
                  <a:cubicBezTo>
                    <a:pt x="28364" y="2045488"/>
                    <a:pt x="18545" y="2041421"/>
                    <a:pt x="11306" y="2034182"/>
                  </a:cubicBezTo>
                  <a:cubicBezTo>
                    <a:pt x="4067" y="2026943"/>
                    <a:pt x="0" y="2017124"/>
                    <a:pt x="0" y="2006886"/>
                  </a:cubicBezTo>
                  <a:lnTo>
                    <a:pt x="0" y="38602"/>
                  </a:lnTo>
                  <a:cubicBezTo>
                    <a:pt x="0" y="28364"/>
                    <a:pt x="4067" y="18545"/>
                    <a:pt x="11306" y="11306"/>
                  </a:cubicBezTo>
                  <a:cubicBezTo>
                    <a:pt x="18545" y="4067"/>
                    <a:pt x="28364" y="0"/>
                    <a:pt x="38602" y="0"/>
                  </a:cubicBezTo>
                  <a:close/>
                </a:path>
              </a:pathLst>
            </a:custGeom>
            <a:solidFill>
              <a:srgbClr val="0F5257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693934" cy="20835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0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-10800000">
            <a:off x="1117249" y="2604651"/>
            <a:ext cx="9240713" cy="6959412"/>
          </a:xfrm>
          <a:custGeom>
            <a:avLst/>
            <a:gdLst/>
            <a:ahLst/>
            <a:cxnLst/>
            <a:rect r="r" b="b" t="t" l="l"/>
            <a:pathLst>
              <a:path h="6959412" w="9240713">
                <a:moveTo>
                  <a:pt x="0" y="0"/>
                </a:moveTo>
                <a:lnTo>
                  <a:pt x="9240713" y="0"/>
                </a:lnTo>
                <a:lnTo>
                  <a:pt x="9240713" y="6959412"/>
                </a:lnTo>
                <a:lnTo>
                  <a:pt x="0" y="69594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1862959" y="3438608"/>
            <a:ext cx="5694427" cy="1274904"/>
            <a:chOff x="0" y="0"/>
            <a:chExt cx="1499767" cy="33577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499767" cy="335777"/>
            </a:xfrm>
            <a:custGeom>
              <a:avLst/>
              <a:gdLst/>
              <a:ahLst/>
              <a:cxnLst/>
              <a:rect r="r" b="b" t="t" l="l"/>
              <a:pathLst>
                <a:path h="335777" w="1499767">
                  <a:moveTo>
                    <a:pt x="1296567" y="0"/>
                  </a:moveTo>
                  <a:cubicBezTo>
                    <a:pt x="1408791" y="0"/>
                    <a:pt x="1499767" y="75166"/>
                    <a:pt x="1499767" y="167889"/>
                  </a:cubicBezTo>
                  <a:cubicBezTo>
                    <a:pt x="1499767" y="260611"/>
                    <a:pt x="1408791" y="335777"/>
                    <a:pt x="1296567" y="335777"/>
                  </a:cubicBezTo>
                  <a:lnTo>
                    <a:pt x="203200" y="335777"/>
                  </a:lnTo>
                  <a:cubicBezTo>
                    <a:pt x="90976" y="335777"/>
                    <a:pt x="0" y="260611"/>
                    <a:pt x="0" y="167889"/>
                  </a:cubicBezTo>
                  <a:cubicBezTo>
                    <a:pt x="0" y="7516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DFCFC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9525"/>
              <a:ext cx="1499767" cy="3453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19"/>
                </a:lnSpc>
              </a:pPr>
              <a:r>
                <a:rPr lang="en-US" sz="2599">
                  <a:solidFill>
                    <a:srgbClr val="0F5257"/>
                  </a:solidFill>
                  <a:latin typeface="Aileron"/>
                  <a:ea typeface="Aileron"/>
                  <a:cs typeface="Aileron"/>
                  <a:sym typeface="Aileron"/>
                </a:rPr>
                <a:t>Menjadi pengingat visual yang konsisten</a:t>
              </a: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355196" y="1178729"/>
            <a:ext cx="11775909" cy="962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59"/>
              </a:lnSpc>
              <a:spcBef>
                <a:spcPct val="0"/>
              </a:spcBef>
            </a:pPr>
            <a:r>
              <a:rPr lang="en-US" sz="6299">
                <a:solidFill>
                  <a:srgbClr val="FEEDC9"/>
                </a:solidFill>
                <a:latin typeface="Lovelo"/>
                <a:ea typeface="Lovelo"/>
                <a:cs typeface="Lovelo"/>
                <a:sym typeface="Lovelo"/>
              </a:rPr>
              <a:t>Contoh Penerapan PPB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12075205" y="5580977"/>
            <a:ext cx="5482181" cy="1274904"/>
            <a:chOff x="0" y="0"/>
            <a:chExt cx="1443867" cy="33577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443867" cy="335777"/>
            </a:xfrm>
            <a:custGeom>
              <a:avLst/>
              <a:gdLst/>
              <a:ahLst/>
              <a:cxnLst/>
              <a:rect r="r" b="b" t="t" l="l"/>
              <a:pathLst>
                <a:path h="335777" w="1443867">
                  <a:moveTo>
                    <a:pt x="1240667" y="0"/>
                  </a:moveTo>
                  <a:cubicBezTo>
                    <a:pt x="1352891" y="0"/>
                    <a:pt x="1443867" y="75166"/>
                    <a:pt x="1443867" y="167889"/>
                  </a:cubicBezTo>
                  <a:cubicBezTo>
                    <a:pt x="1443867" y="260611"/>
                    <a:pt x="1352891" y="335777"/>
                    <a:pt x="1240667" y="335777"/>
                  </a:cubicBezTo>
                  <a:lnTo>
                    <a:pt x="203200" y="335777"/>
                  </a:lnTo>
                  <a:cubicBezTo>
                    <a:pt x="90976" y="335777"/>
                    <a:pt x="0" y="260611"/>
                    <a:pt x="0" y="167889"/>
                  </a:cubicBezTo>
                  <a:cubicBezTo>
                    <a:pt x="0" y="7516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DFCFC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9525"/>
              <a:ext cx="1443867" cy="3453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19"/>
                </a:lnSpc>
              </a:pPr>
              <a:r>
                <a:rPr lang="en-US" sz="2599">
                  <a:solidFill>
                    <a:srgbClr val="0F5257"/>
                  </a:solidFill>
                  <a:latin typeface="Aileron"/>
                  <a:ea typeface="Aileron"/>
                  <a:cs typeface="Aileron"/>
                  <a:sym typeface="Aileron"/>
                </a:rPr>
                <a:t>Meredakan kecemasan dan takut salah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pic>
        <p:nvPicPr>
          <p:cNvPr name="Picture 4" id="4">
            <a:hlinkClick action="ppaction://media"/>
          </p:cNvPr>
          <p:cNvPicPr>
            <a:picLocks noChangeAspect="true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1823085" y="1028700"/>
            <a:ext cx="14641830" cy="822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video>
              <p:cMediaNode vol="100000">
                <p:cTn fill="hold" display="false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DAHYg0HKZck</dc:identifier>
  <dcterms:modified xsi:type="dcterms:W3CDTF">2011-08-01T06:04:30Z</dcterms:modified>
  <cp:revision>1</cp:revision>
  <dc:title>Action_Growth_Motion_Fahri.pptx</dc:title>
</cp:coreProperties>
</file>