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" id="{5292dcda-d679-6713-4cb6-0251bbe0b3be}">
          <p14:sldIdLst>
            <p14:sldId id="256"/>
          </p14:sldIdLst>
        </p14:section>
        <p14:section name="Konsep SOP" id="{e948b647-7bb5-be12-b5df-893ace80771d}">
          <p14:sldIdLst>
            <p14:sldId id="257"/>
            <p14:sldId id="258"/>
            <p14:sldId id="259"/>
            <p14:sldId id="260"/>
          </p14:sldIdLst>
        </p14:section>
        <p14:section name="Penyusunan SOP" id="{e23551b1-61d6-9e76-8f0b-a5b561f7a148}">
          <p14:sldIdLst>
            <p14:sldId id="261"/>
            <p14:sldId id="262"/>
            <p14:sldId id="263"/>
            <p14:sldId id="264"/>
          </p14:sldIdLst>
        </p14:section>
        <p14:section name="Penutup" id="{70f5f85b-4deb-840d-85c4-286db84320cd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731520" y="2011680"/>
            <a:ext cx="6583680" cy="15544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4" name="Text 1"/>
          <p:cNvSpPr/>
          <p:nvPr>
            <p:ph idx="102" type="body" hasCustomPrompt="1"/>
          </p:nvPr>
        </p:nvSpPr>
        <p:spPr>
          <a:xfrm>
            <a:off x="731520" y="3749040"/>
            <a:ext cx="65836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731520" y="2011680"/>
            <a:ext cx="6583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Penyusunan SOP Teaching Factory (TeFa)</a:t>
            </a:r>
            <a:endParaRPr lang="en-US" sz="3000" dirty="0"/>
          </a:p>
        </p:txBody>
      </p:sp>
      <p:sp>
        <p:nvSpPr>
          <p:cNvPr id="3" name="Text 1"/>
          <p:cNvSpPr/>
          <p:nvPr>
            <p:ph idx="102" type="body" hasCustomPrompt="1"/>
          </p:nvPr>
        </p:nvSpPr>
        <p:spPr>
          <a:xfrm>
            <a:off x="731520" y="3749040"/>
            <a:ext cx="6583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accent3"/>
                </a:solidFill>
              </a:rPr>
              <a:t>Agribisnis Pengolahan Hasil Pertanian (APHP)</a:t>
            </a:r>
            <a:endParaRPr lang="en-US" sz="3000" dirty="0"/>
          </a:p>
        </p:txBody>
      </p:sp>
      <p:pic>
        <p:nvPicPr>
          <p:cNvPr id="4" name="Gambar cover" descr="Ilustrasi cov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1325880"/>
            <a:ext cx="4114800" cy="4114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Apa itu SOP?</a:t>
            </a:r>
            <a:endParaRPr lang="en-US" sz="3000" dirty="0"/>
          </a:p>
        </p:txBody>
      </p:sp>
      <p:sp>
        <p:nvSpPr>
          <p:cNvPr id="3" name="Isi"/>
          <p:cNvSpPr txBox="1"/>
          <p:nvPr/>
        </p:nvSpPr>
        <p:spPr>
          <a:xfrm>
            <a:off x="548640" y="1600200"/>
            <a:ext cx="7223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SOP = Standard Operating Procedure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Pedoman tertulis berisi langkah kerja yang baku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Dibuat agar kerja seragam, aman, dan bermutu</a:t>
            </a:r>
            <a:endParaRPr lang="en-US" sz="3000" dirty="0"/>
          </a:p>
        </p:txBody>
      </p:sp>
      <p:pic>
        <p:nvPicPr>
          <p:cNvPr id="4" name="Gambar pengertian" descr="Ilustrasi pengertia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60020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Tujuan SOP di TeFa</a:t>
            </a:r>
            <a:endParaRPr lang="en-US" sz="3000" dirty="0"/>
          </a:p>
        </p:txBody>
      </p:sp>
      <p:sp>
        <p:nvSpPr>
          <p:cNvPr id="3" name="Isi"/>
          <p:cNvSpPr txBox="1"/>
          <p:nvPr/>
        </p:nvSpPr>
        <p:spPr>
          <a:xfrm>
            <a:off x="548640" y="1600200"/>
            <a:ext cx="7223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Menyeragamkan cara kerja siswa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Menjaga mutu dan keamanan produk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Mengurangi kesalahan dan pemborosan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Menyiapkan siswa bekerja sesuai standar industri</a:t>
            </a:r>
            <a:endParaRPr lang="en-US" sz="3000" dirty="0"/>
          </a:p>
        </p:txBody>
      </p:sp>
      <p:pic>
        <p:nvPicPr>
          <p:cNvPr id="4" name="Gambar tujuan" descr="Ilustrasi tujua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60020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Manfaat SOP bagi TeFa</a:t>
            </a:r>
            <a:endParaRPr lang="en-US" sz="3000" dirty="0"/>
          </a:p>
        </p:txBody>
      </p:sp>
      <p:sp>
        <p:nvSpPr>
          <p:cNvPr id="3" name="Kartu 1"/>
          <p:cNvSpPr/>
          <p:nvPr/>
        </p:nvSpPr>
        <p:spPr>
          <a:xfrm>
            <a:off x="548640" y="155448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Gambar c_award" descr="Ilustrasi c_awar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1920240"/>
            <a:ext cx="1371600" cy="1371600"/>
          </a:xfrm>
          <a:prstGeom prst="rect">
            <a:avLst/>
          </a:prstGeom>
        </p:spPr>
      </p:pic>
      <p:sp>
        <p:nvSpPr>
          <p:cNvPr id="5" name="Teks 1"/>
          <p:cNvSpPr txBox="1"/>
          <p:nvPr/>
        </p:nvSpPr>
        <p:spPr>
          <a:xfrm>
            <a:off x="2560320" y="173736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Mutu produk konsisten</a:t>
            </a:r>
            <a:endParaRPr lang="en-US" sz="3000" dirty="0"/>
          </a:p>
        </p:txBody>
      </p:sp>
      <p:sp>
        <p:nvSpPr>
          <p:cNvPr id="6" name="Kartu 2"/>
          <p:cNvSpPr/>
          <p:nvPr/>
        </p:nvSpPr>
        <p:spPr>
          <a:xfrm>
            <a:off x="6172200" y="155448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7" name="Gambar c_hat" descr="Ilustrasi c_ha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920240"/>
            <a:ext cx="1371600" cy="1371600"/>
          </a:xfrm>
          <a:prstGeom prst="rect">
            <a:avLst/>
          </a:prstGeom>
        </p:spPr>
      </p:pic>
      <p:sp>
        <p:nvSpPr>
          <p:cNvPr id="8" name="Teks 2"/>
          <p:cNvSpPr txBox="1"/>
          <p:nvPr/>
        </p:nvSpPr>
        <p:spPr>
          <a:xfrm>
            <a:off x="8183880" y="173736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Keselamatan kerja terjaga</a:t>
            </a:r>
            <a:endParaRPr lang="en-US" sz="3000" dirty="0"/>
          </a:p>
        </p:txBody>
      </p:sp>
      <p:sp>
        <p:nvSpPr>
          <p:cNvPr id="9" name="Kartu 3"/>
          <p:cNvSpPr/>
          <p:nvPr/>
        </p:nvSpPr>
        <p:spPr>
          <a:xfrm>
            <a:off x="548640" y="388620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0" name="Gambar c_cogs" descr="Ilustrasi c_cog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251960"/>
            <a:ext cx="1371600" cy="1371600"/>
          </a:xfrm>
          <a:prstGeom prst="rect">
            <a:avLst/>
          </a:prstGeom>
        </p:spPr>
      </p:pic>
      <p:sp>
        <p:nvSpPr>
          <p:cNvPr id="11" name="Teks 3"/>
          <p:cNvSpPr txBox="1"/>
          <p:nvPr/>
        </p:nvSpPr>
        <p:spPr>
          <a:xfrm>
            <a:off x="2560320" y="406908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Kerja lebih efisien</a:t>
            </a:r>
            <a:endParaRPr lang="en-US" sz="3000" dirty="0"/>
          </a:p>
        </p:txBody>
      </p:sp>
      <p:sp>
        <p:nvSpPr>
          <p:cNvPr id="12" name="Kartu 4"/>
          <p:cNvSpPr/>
          <p:nvPr/>
        </p:nvSpPr>
        <p:spPr>
          <a:xfrm>
            <a:off x="6172200" y="3886200"/>
            <a:ext cx="5440680" cy="2103120"/>
          </a:xfrm>
          <a:prstGeom prst="roundRect">
            <a:avLst>
              <a:gd name="adj" fmla="val 65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3" name="Gambar c_teach" descr="Ilustrasi c_teach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4251960"/>
            <a:ext cx="1371600" cy="1371600"/>
          </a:xfrm>
          <a:prstGeom prst="rect">
            <a:avLst/>
          </a:prstGeom>
        </p:spPr>
      </p:pic>
      <p:sp>
        <p:nvSpPr>
          <p:cNvPr id="14" name="Teks 4"/>
          <p:cNvSpPr txBox="1"/>
          <p:nvPr/>
        </p:nvSpPr>
        <p:spPr>
          <a:xfrm>
            <a:off x="8183880" y="4069080"/>
            <a:ext cx="3200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Melatih siswa lebih mudah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Prinsip Penyusunan SOP</a:t>
            </a:r>
            <a:endParaRPr lang="en-US" sz="3000" dirty="0"/>
          </a:p>
        </p:txBody>
      </p:sp>
      <p:sp>
        <p:nvSpPr>
          <p:cNvPr id="3" name="Isi"/>
          <p:cNvSpPr txBox="1"/>
          <p:nvPr/>
        </p:nvSpPr>
        <p:spPr>
          <a:xfrm>
            <a:off x="548640" y="1600200"/>
            <a:ext cx="722376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Jelas dan tidak bermakna ganda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Ringkas dan berurutan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Terukur (waktu, suhu, takaran)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tx1"/>
                </a:solidFill>
              </a:rPr>
              <a:t>Sesuai standar industri dan K3</a:t>
            </a:r>
            <a:endParaRPr lang="en-US" sz="3000" dirty="0"/>
          </a:p>
        </p:txBody>
      </p:sp>
      <p:pic>
        <p:nvPicPr>
          <p:cNvPr id="4" name="Gambar prinsip" descr="Ilustrasi prinsi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60020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Komponen SOP</a:t>
            </a:r>
            <a:endParaRPr lang="en-US" sz="3000" dirty="0"/>
          </a:p>
        </p:txBody>
      </p:sp>
      <p:pic>
        <p:nvPicPr>
          <p:cNvPr id="3" name="Gambar dokumen" descr="Ilustrasi dokume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554480"/>
            <a:ext cx="3017520" cy="4297680"/>
          </a:xfrm>
          <a:prstGeom prst="rect">
            <a:avLst/>
          </a:prstGeom>
        </p:spPr>
      </p:pic>
      <p:sp>
        <p:nvSpPr>
          <p:cNvPr id="4" name="Kartu 1"/>
          <p:cNvSpPr/>
          <p:nvPr/>
        </p:nvSpPr>
        <p:spPr>
          <a:xfrm>
            <a:off x="3840480" y="1554480"/>
            <a:ext cx="3794760" cy="960120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Teks 1"/>
          <p:cNvSpPr txBox="1"/>
          <p:nvPr/>
        </p:nvSpPr>
        <p:spPr>
          <a:xfrm>
            <a:off x="4023360" y="1554480"/>
            <a:ext cx="3520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1. Judul dan nomor</a:t>
            </a:r>
            <a:endParaRPr lang="en-US" sz="3000" dirty="0"/>
          </a:p>
        </p:txBody>
      </p:sp>
      <p:sp>
        <p:nvSpPr>
          <p:cNvPr id="6" name="Kartu 2"/>
          <p:cNvSpPr/>
          <p:nvPr/>
        </p:nvSpPr>
        <p:spPr>
          <a:xfrm>
            <a:off x="3840480" y="2651760"/>
            <a:ext cx="3794760" cy="960120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ks 2"/>
          <p:cNvSpPr txBox="1"/>
          <p:nvPr/>
        </p:nvSpPr>
        <p:spPr>
          <a:xfrm>
            <a:off x="4023360" y="2651760"/>
            <a:ext cx="3520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2. Tujuan</a:t>
            </a:r>
            <a:endParaRPr lang="en-US" sz="3000" dirty="0"/>
          </a:p>
        </p:txBody>
      </p:sp>
      <p:sp>
        <p:nvSpPr>
          <p:cNvPr id="8" name="Kartu 3"/>
          <p:cNvSpPr/>
          <p:nvPr/>
        </p:nvSpPr>
        <p:spPr>
          <a:xfrm>
            <a:off x="3840480" y="3749040"/>
            <a:ext cx="3794760" cy="960120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ks 3"/>
          <p:cNvSpPr txBox="1"/>
          <p:nvPr/>
        </p:nvSpPr>
        <p:spPr>
          <a:xfrm>
            <a:off x="4023360" y="3749040"/>
            <a:ext cx="3520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3. Ruang lingkup</a:t>
            </a:r>
            <a:endParaRPr lang="en-US" sz="3000" dirty="0"/>
          </a:p>
        </p:txBody>
      </p:sp>
      <p:sp>
        <p:nvSpPr>
          <p:cNvPr id="10" name="Kartu 4"/>
          <p:cNvSpPr/>
          <p:nvPr/>
        </p:nvSpPr>
        <p:spPr>
          <a:xfrm>
            <a:off x="3840480" y="4846320"/>
            <a:ext cx="3794760" cy="960120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eks 4"/>
          <p:cNvSpPr txBox="1"/>
          <p:nvPr/>
        </p:nvSpPr>
        <p:spPr>
          <a:xfrm>
            <a:off x="4023360" y="4846320"/>
            <a:ext cx="3520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4. Penanggung jawab</a:t>
            </a:r>
            <a:endParaRPr lang="en-US" sz="3000" dirty="0"/>
          </a:p>
        </p:txBody>
      </p:sp>
      <p:sp>
        <p:nvSpPr>
          <p:cNvPr id="12" name="Kartu 5"/>
          <p:cNvSpPr/>
          <p:nvPr/>
        </p:nvSpPr>
        <p:spPr>
          <a:xfrm>
            <a:off x="7818120" y="1554480"/>
            <a:ext cx="3794760" cy="960120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ks 5"/>
          <p:cNvSpPr txBox="1"/>
          <p:nvPr/>
        </p:nvSpPr>
        <p:spPr>
          <a:xfrm>
            <a:off x="8001000" y="1554480"/>
            <a:ext cx="3520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5. Alat dan bahan</a:t>
            </a:r>
            <a:endParaRPr lang="en-US" sz="3000" dirty="0"/>
          </a:p>
        </p:txBody>
      </p:sp>
      <p:sp>
        <p:nvSpPr>
          <p:cNvPr id="14" name="Kartu 6"/>
          <p:cNvSpPr/>
          <p:nvPr/>
        </p:nvSpPr>
        <p:spPr>
          <a:xfrm>
            <a:off x="7818120" y="2651760"/>
            <a:ext cx="3794760" cy="960120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Teks 6"/>
          <p:cNvSpPr txBox="1"/>
          <p:nvPr/>
        </p:nvSpPr>
        <p:spPr>
          <a:xfrm>
            <a:off x="8001000" y="2651760"/>
            <a:ext cx="3520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6. Langkah prosedur</a:t>
            </a:r>
            <a:endParaRPr lang="en-US" sz="3000" dirty="0"/>
          </a:p>
        </p:txBody>
      </p:sp>
      <p:sp>
        <p:nvSpPr>
          <p:cNvPr id="16" name="Kartu 7"/>
          <p:cNvSpPr/>
          <p:nvPr/>
        </p:nvSpPr>
        <p:spPr>
          <a:xfrm>
            <a:off x="7818120" y="3749040"/>
            <a:ext cx="3794760" cy="960120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ks 7"/>
          <p:cNvSpPr txBox="1"/>
          <p:nvPr/>
        </p:nvSpPr>
        <p:spPr>
          <a:xfrm>
            <a:off x="8001000" y="3749040"/>
            <a:ext cx="3520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7. Aspek K3</a:t>
            </a:r>
            <a:endParaRPr lang="en-US" sz="3000" dirty="0"/>
          </a:p>
        </p:txBody>
      </p:sp>
      <p:sp>
        <p:nvSpPr>
          <p:cNvPr id="18" name="Kartu 8"/>
          <p:cNvSpPr/>
          <p:nvPr/>
        </p:nvSpPr>
        <p:spPr>
          <a:xfrm>
            <a:off x="7818120" y="4846320"/>
            <a:ext cx="3794760" cy="960120"/>
          </a:xfrm>
          <a:prstGeom prst="roundRect">
            <a:avLst>
              <a:gd name="adj" fmla="val 1428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Teks 8"/>
          <p:cNvSpPr txBox="1"/>
          <p:nvPr/>
        </p:nvSpPr>
        <p:spPr>
          <a:xfrm>
            <a:off x="8001000" y="4846320"/>
            <a:ext cx="3520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8. Dokumen terkait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Langkah Menyusun SOP</a:t>
            </a:r>
            <a:endParaRPr lang="en-US" sz="3000" dirty="0"/>
          </a:p>
        </p:txBody>
      </p:sp>
      <p:sp>
        <p:nvSpPr>
          <p:cNvPr id="3" name="Kartu 1"/>
          <p:cNvSpPr/>
          <p:nvPr/>
        </p:nvSpPr>
        <p:spPr>
          <a:xfrm>
            <a:off x="548640" y="155448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Gambar c_search" descr="Ilustrasi c_searc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737360"/>
            <a:ext cx="777240" cy="777240"/>
          </a:xfrm>
          <a:prstGeom prst="rect">
            <a:avLst/>
          </a:prstGeom>
        </p:spPr>
      </p:pic>
      <p:sp>
        <p:nvSpPr>
          <p:cNvPr id="5" name="Teks 1"/>
          <p:cNvSpPr txBox="1"/>
          <p:nvPr/>
        </p:nvSpPr>
        <p:spPr>
          <a:xfrm>
            <a:off x="822960" y="260604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1. Identifikasi proses kerja</a:t>
            </a:r>
            <a:endParaRPr lang="en-US" sz="3000" dirty="0"/>
          </a:p>
        </p:txBody>
      </p:sp>
      <p:sp>
        <p:nvSpPr>
          <p:cNvPr id="6" name="Kartu 2"/>
          <p:cNvSpPr/>
          <p:nvPr/>
        </p:nvSpPr>
        <p:spPr>
          <a:xfrm>
            <a:off x="4343400" y="155448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7" name="Gambar c_db" descr="Ilustrasi c_db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1737360"/>
            <a:ext cx="777240" cy="777240"/>
          </a:xfrm>
          <a:prstGeom prst="rect">
            <a:avLst/>
          </a:prstGeom>
        </p:spPr>
      </p:pic>
      <p:sp>
        <p:nvSpPr>
          <p:cNvPr id="8" name="Teks 2"/>
          <p:cNvSpPr txBox="1"/>
          <p:nvPr/>
        </p:nvSpPr>
        <p:spPr>
          <a:xfrm>
            <a:off x="4617720" y="260604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2. Kumpulkan data dan standar</a:t>
            </a:r>
            <a:endParaRPr lang="en-US" sz="3000" dirty="0"/>
          </a:p>
        </p:txBody>
      </p:sp>
      <p:sp>
        <p:nvSpPr>
          <p:cNvPr id="9" name="Kartu 3"/>
          <p:cNvSpPr/>
          <p:nvPr/>
        </p:nvSpPr>
        <p:spPr>
          <a:xfrm>
            <a:off x="8138160" y="155448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0" name="Gambar c_edit" descr="Ilustrasi c_edi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737360"/>
            <a:ext cx="777240" cy="777240"/>
          </a:xfrm>
          <a:prstGeom prst="rect">
            <a:avLst/>
          </a:prstGeom>
        </p:spPr>
      </p:pic>
      <p:sp>
        <p:nvSpPr>
          <p:cNvPr id="11" name="Teks 3"/>
          <p:cNvSpPr txBox="1"/>
          <p:nvPr/>
        </p:nvSpPr>
        <p:spPr>
          <a:xfrm>
            <a:off x="8412480" y="260604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3. Susun draf SOP</a:t>
            </a:r>
            <a:endParaRPr lang="en-US" sz="3000" dirty="0"/>
          </a:p>
        </p:txBody>
      </p:sp>
      <p:sp>
        <p:nvSpPr>
          <p:cNvPr id="12" name="Kartu 4"/>
          <p:cNvSpPr/>
          <p:nvPr/>
        </p:nvSpPr>
        <p:spPr>
          <a:xfrm>
            <a:off x="548640" y="393192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3" name="Gambar c_flask" descr="Ilustrasi c_flask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114800"/>
            <a:ext cx="777240" cy="777240"/>
          </a:xfrm>
          <a:prstGeom prst="rect">
            <a:avLst/>
          </a:prstGeom>
        </p:spPr>
      </p:pic>
      <p:sp>
        <p:nvSpPr>
          <p:cNvPr id="14" name="Teks 4"/>
          <p:cNvSpPr txBox="1"/>
          <p:nvPr/>
        </p:nvSpPr>
        <p:spPr>
          <a:xfrm>
            <a:off x="822960" y="498348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4. Uji coba lapangan</a:t>
            </a:r>
            <a:endParaRPr lang="en-US" sz="3000" dirty="0"/>
          </a:p>
        </p:txBody>
      </p:sp>
      <p:sp>
        <p:nvSpPr>
          <p:cNvPr id="15" name="Kartu 5"/>
          <p:cNvSpPr/>
          <p:nvPr/>
        </p:nvSpPr>
        <p:spPr>
          <a:xfrm>
            <a:off x="4343400" y="393192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6" name="Gambar c_valid" descr="Ilustrasi c_valid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4114800"/>
            <a:ext cx="777240" cy="777240"/>
          </a:xfrm>
          <a:prstGeom prst="rect">
            <a:avLst/>
          </a:prstGeom>
        </p:spPr>
      </p:pic>
      <p:sp>
        <p:nvSpPr>
          <p:cNvPr id="17" name="Teks 5"/>
          <p:cNvSpPr txBox="1"/>
          <p:nvPr/>
        </p:nvSpPr>
        <p:spPr>
          <a:xfrm>
            <a:off x="4617720" y="498348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5. Revisi dan validasi</a:t>
            </a:r>
            <a:endParaRPr lang="en-US" sz="3000" dirty="0"/>
          </a:p>
        </p:txBody>
      </p:sp>
      <p:sp>
        <p:nvSpPr>
          <p:cNvPr id="18" name="Kartu 6"/>
          <p:cNvSpPr/>
          <p:nvPr/>
        </p:nvSpPr>
        <p:spPr>
          <a:xfrm>
            <a:off x="8138160" y="3931920"/>
            <a:ext cx="3520440" cy="2148840"/>
          </a:xfrm>
          <a:prstGeom prst="roundRect">
            <a:avLst>
              <a:gd name="adj" fmla="val 638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9" name="Gambar c_horn" descr="Ilustrasi c_horn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2480" y="4114800"/>
            <a:ext cx="777240" cy="777240"/>
          </a:xfrm>
          <a:prstGeom prst="rect">
            <a:avLst/>
          </a:prstGeom>
        </p:spPr>
      </p:pic>
      <p:sp>
        <p:nvSpPr>
          <p:cNvPr id="20" name="Teks 6"/>
          <p:cNvSpPr txBox="1"/>
          <p:nvPr/>
        </p:nvSpPr>
        <p:spPr>
          <a:xfrm>
            <a:off x="8412480" y="4983480"/>
            <a:ext cx="3063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6. Sahkan dan sosialisasikan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Format SOP</a:t>
            </a:r>
            <a:endParaRPr lang="en-US" sz="3000" dirty="0"/>
          </a:p>
        </p:txBody>
      </p:sp>
      <p:sp>
        <p:nvSpPr>
          <p:cNvPr id="3" name="Kartu 1"/>
          <p:cNvSpPr/>
          <p:nvPr/>
        </p:nvSpPr>
        <p:spPr>
          <a:xfrm>
            <a:off x="548640" y="1554480"/>
            <a:ext cx="3520440" cy="4480560"/>
          </a:xfrm>
          <a:prstGeom prst="roundRect">
            <a:avLst>
              <a:gd name="adj" fmla="val 38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4" name="Gambar c_list" descr="Ilustrasi c_lis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828800"/>
            <a:ext cx="1188720" cy="1188720"/>
          </a:xfrm>
          <a:prstGeom prst="rect">
            <a:avLst/>
          </a:prstGeom>
        </p:spPr>
      </p:pic>
      <p:sp>
        <p:nvSpPr>
          <p:cNvPr id="5" name="Judul 1"/>
          <p:cNvSpPr txBox="1"/>
          <p:nvPr/>
        </p:nvSpPr>
        <p:spPr>
          <a:xfrm>
            <a:off x="822960" y="32004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Sederhana</a:t>
            </a:r>
            <a:endParaRPr lang="en-US" sz="3000" dirty="0"/>
          </a:p>
        </p:txBody>
      </p:sp>
      <p:sp>
        <p:nvSpPr>
          <p:cNvPr id="6" name="Teks 1"/>
          <p:cNvSpPr txBox="1"/>
          <p:nvPr/>
        </p:nvSpPr>
        <p:spPr>
          <a:xfrm>
            <a:off x="822960" y="384048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Langkah berurutan, untuk kerja rutin</a:t>
            </a:r>
            <a:endParaRPr lang="en-US" sz="3000" dirty="0"/>
          </a:p>
        </p:txBody>
      </p:sp>
      <p:sp>
        <p:nvSpPr>
          <p:cNvPr id="7" name="Kartu 2"/>
          <p:cNvSpPr/>
          <p:nvPr/>
        </p:nvSpPr>
        <p:spPr>
          <a:xfrm>
            <a:off x="4343400" y="1554480"/>
            <a:ext cx="3520440" cy="4480560"/>
          </a:xfrm>
          <a:prstGeom prst="roundRect">
            <a:avLst>
              <a:gd name="adj" fmla="val 38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8" name="Gambar c_sitemap" descr="Ilustrasi c_sitema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1828800"/>
            <a:ext cx="1188720" cy="1188720"/>
          </a:xfrm>
          <a:prstGeom prst="rect">
            <a:avLst/>
          </a:prstGeom>
        </p:spPr>
      </p:pic>
      <p:sp>
        <p:nvSpPr>
          <p:cNvPr id="9" name="Judul 2"/>
          <p:cNvSpPr txBox="1"/>
          <p:nvPr/>
        </p:nvSpPr>
        <p:spPr>
          <a:xfrm>
            <a:off x="4617720" y="32004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Hierarkis</a:t>
            </a:r>
            <a:endParaRPr lang="en-US" sz="3000" dirty="0"/>
          </a:p>
        </p:txBody>
      </p:sp>
      <p:sp>
        <p:nvSpPr>
          <p:cNvPr id="10" name="Teks 2"/>
          <p:cNvSpPr txBox="1"/>
          <p:nvPr/>
        </p:nvSpPr>
        <p:spPr>
          <a:xfrm>
            <a:off x="4617720" y="384048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Langkah bertingkat, untuk proses rumit</a:t>
            </a:r>
            <a:endParaRPr lang="en-US" sz="3000" dirty="0"/>
          </a:p>
        </p:txBody>
      </p:sp>
      <p:sp>
        <p:nvSpPr>
          <p:cNvPr id="11" name="Kartu 3"/>
          <p:cNvSpPr/>
          <p:nvPr/>
        </p:nvSpPr>
        <p:spPr>
          <a:xfrm>
            <a:off x="8138160" y="1554480"/>
            <a:ext cx="3520440" cy="4480560"/>
          </a:xfrm>
          <a:prstGeom prst="roundRect">
            <a:avLst>
              <a:gd name="adj" fmla="val 389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2" name="Gambar c_diagram" descr="Ilustrasi c_diagram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1828800"/>
            <a:ext cx="1188720" cy="1188720"/>
          </a:xfrm>
          <a:prstGeom prst="rect">
            <a:avLst/>
          </a:prstGeom>
        </p:spPr>
      </p:pic>
      <p:sp>
        <p:nvSpPr>
          <p:cNvPr id="13" name="Judul 3"/>
          <p:cNvSpPr txBox="1"/>
          <p:nvPr/>
        </p:nvSpPr>
        <p:spPr>
          <a:xfrm>
            <a:off x="8412480" y="320040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Diagram alur</a:t>
            </a:r>
            <a:endParaRPr lang="en-US" sz="3000" dirty="0"/>
          </a:p>
        </p:txBody>
      </p:sp>
      <p:sp>
        <p:nvSpPr>
          <p:cNvPr id="14" name="Teks 3"/>
          <p:cNvSpPr txBox="1"/>
          <p:nvPr/>
        </p:nvSpPr>
        <p:spPr>
          <a:xfrm>
            <a:off x="8412480" y="384048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Alur bergambar, mudah diikuti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20040"/>
            <a:ext cx="11064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Contoh SOP: Produksi Roti Beku</a:t>
            </a:r>
            <a:endParaRPr lang="en-US" sz="3000" dirty="0"/>
          </a:p>
        </p:txBody>
      </p:sp>
      <p:sp>
        <p:nvSpPr>
          <p:cNvPr id="3" name="Kartu 1"/>
          <p:cNvSpPr/>
          <p:nvPr/>
        </p:nvSpPr>
        <p:spPr>
          <a:xfrm>
            <a:off x="548640" y="1508760"/>
            <a:ext cx="2606040" cy="2240280"/>
          </a:xfrm>
          <a:prstGeom prst="roundRect">
            <a:avLst>
              <a:gd name="adj" fmla="val 61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Nomor 1"/>
          <p:cNvSpPr/>
          <p:nvPr/>
        </p:nvSpPr>
        <p:spPr>
          <a:xfrm>
            <a:off x="777240" y="16916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1</a:t>
            </a:r>
            <a:endParaRPr lang="en-US" sz="3000" dirty="0"/>
          </a:p>
        </p:txBody>
      </p:sp>
      <p:sp>
        <p:nvSpPr>
          <p:cNvPr id="5" name="Teks 1"/>
          <p:cNvSpPr txBox="1"/>
          <p:nvPr/>
        </p:nvSpPr>
        <p:spPr>
          <a:xfrm>
            <a:off x="777240" y="246888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Persiapan bahan</a:t>
            </a:r>
            <a:endParaRPr lang="en-US" sz="3000" dirty="0"/>
          </a:p>
        </p:txBody>
      </p:sp>
      <p:sp>
        <p:nvSpPr>
          <p:cNvPr id="6" name="Kartu 2"/>
          <p:cNvSpPr/>
          <p:nvPr/>
        </p:nvSpPr>
        <p:spPr>
          <a:xfrm>
            <a:off x="3364992" y="1508760"/>
            <a:ext cx="2606040" cy="2240280"/>
          </a:xfrm>
          <a:prstGeom prst="roundRect">
            <a:avLst>
              <a:gd name="adj" fmla="val 61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Nomor 2"/>
          <p:cNvSpPr/>
          <p:nvPr/>
        </p:nvSpPr>
        <p:spPr>
          <a:xfrm>
            <a:off x="3593592" y="16916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2</a:t>
            </a:r>
            <a:endParaRPr lang="en-US" sz="3000" dirty="0"/>
          </a:p>
        </p:txBody>
      </p:sp>
      <p:sp>
        <p:nvSpPr>
          <p:cNvPr id="8" name="Teks 2"/>
          <p:cNvSpPr txBox="1"/>
          <p:nvPr/>
        </p:nvSpPr>
        <p:spPr>
          <a:xfrm>
            <a:off x="3593592" y="246888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Penimbangan</a:t>
            </a:r>
            <a:endParaRPr lang="en-US" sz="3000" dirty="0"/>
          </a:p>
        </p:txBody>
      </p:sp>
      <p:sp>
        <p:nvSpPr>
          <p:cNvPr id="9" name="Kartu 3"/>
          <p:cNvSpPr/>
          <p:nvPr/>
        </p:nvSpPr>
        <p:spPr>
          <a:xfrm>
            <a:off x="6181344" y="1508760"/>
            <a:ext cx="2606040" cy="2240280"/>
          </a:xfrm>
          <a:prstGeom prst="roundRect">
            <a:avLst>
              <a:gd name="adj" fmla="val 61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omor 3"/>
          <p:cNvSpPr/>
          <p:nvPr/>
        </p:nvSpPr>
        <p:spPr>
          <a:xfrm>
            <a:off x="6409944" y="16916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3</a:t>
            </a:r>
            <a:endParaRPr lang="en-US" sz="3000" dirty="0"/>
          </a:p>
        </p:txBody>
      </p:sp>
      <p:sp>
        <p:nvSpPr>
          <p:cNvPr id="11" name="Teks 3"/>
          <p:cNvSpPr txBox="1"/>
          <p:nvPr/>
        </p:nvSpPr>
        <p:spPr>
          <a:xfrm>
            <a:off x="6409944" y="246888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Pencampuran adonan</a:t>
            </a:r>
            <a:endParaRPr lang="en-US" sz="3000" dirty="0"/>
          </a:p>
        </p:txBody>
      </p:sp>
      <p:sp>
        <p:nvSpPr>
          <p:cNvPr id="12" name="Kartu 4"/>
          <p:cNvSpPr/>
          <p:nvPr/>
        </p:nvSpPr>
        <p:spPr>
          <a:xfrm>
            <a:off x="8997696" y="1508760"/>
            <a:ext cx="2606040" cy="2240280"/>
          </a:xfrm>
          <a:prstGeom prst="roundRect">
            <a:avLst>
              <a:gd name="adj" fmla="val 61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Nomor 4"/>
          <p:cNvSpPr/>
          <p:nvPr/>
        </p:nvSpPr>
        <p:spPr>
          <a:xfrm>
            <a:off x="9226296" y="169164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4</a:t>
            </a:r>
            <a:endParaRPr lang="en-US" sz="3000" dirty="0"/>
          </a:p>
        </p:txBody>
      </p:sp>
      <p:sp>
        <p:nvSpPr>
          <p:cNvPr id="14" name="Teks 4"/>
          <p:cNvSpPr txBox="1"/>
          <p:nvPr/>
        </p:nvSpPr>
        <p:spPr>
          <a:xfrm>
            <a:off x="9226296" y="246888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Fermentasi</a:t>
            </a:r>
            <a:endParaRPr lang="en-US" sz="3000" dirty="0"/>
          </a:p>
        </p:txBody>
      </p:sp>
      <p:sp>
        <p:nvSpPr>
          <p:cNvPr id="15" name="Kartu 5"/>
          <p:cNvSpPr/>
          <p:nvPr/>
        </p:nvSpPr>
        <p:spPr>
          <a:xfrm>
            <a:off x="548640" y="3886200"/>
            <a:ext cx="2606040" cy="2240280"/>
          </a:xfrm>
          <a:prstGeom prst="roundRect">
            <a:avLst>
              <a:gd name="adj" fmla="val 61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Nomor 5"/>
          <p:cNvSpPr/>
          <p:nvPr/>
        </p:nvSpPr>
        <p:spPr>
          <a:xfrm>
            <a:off x="777240" y="40690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5</a:t>
            </a:r>
            <a:endParaRPr lang="en-US" sz="3000" dirty="0"/>
          </a:p>
        </p:txBody>
      </p:sp>
      <p:sp>
        <p:nvSpPr>
          <p:cNvPr id="17" name="Teks 5"/>
          <p:cNvSpPr txBox="1"/>
          <p:nvPr/>
        </p:nvSpPr>
        <p:spPr>
          <a:xfrm>
            <a:off x="777240" y="484632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Pembentukan</a:t>
            </a:r>
            <a:endParaRPr lang="en-US" sz="3000" dirty="0"/>
          </a:p>
        </p:txBody>
      </p:sp>
      <p:sp>
        <p:nvSpPr>
          <p:cNvPr id="18" name="Kartu 6"/>
          <p:cNvSpPr/>
          <p:nvPr/>
        </p:nvSpPr>
        <p:spPr>
          <a:xfrm>
            <a:off x="3364992" y="3886200"/>
            <a:ext cx="2606040" cy="2240280"/>
          </a:xfrm>
          <a:prstGeom prst="roundRect">
            <a:avLst>
              <a:gd name="adj" fmla="val 61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Nomor 6"/>
          <p:cNvSpPr/>
          <p:nvPr/>
        </p:nvSpPr>
        <p:spPr>
          <a:xfrm>
            <a:off x="3593592" y="40690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6</a:t>
            </a:r>
            <a:endParaRPr lang="en-US" sz="3000" dirty="0"/>
          </a:p>
        </p:txBody>
      </p:sp>
      <p:sp>
        <p:nvSpPr>
          <p:cNvPr id="20" name="Teks 6"/>
          <p:cNvSpPr txBox="1"/>
          <p:nvPr/>
        </p:nvSpPr>
        <p:spPr>
          <a:xfrm>
            <a:off x="3593592" y="484632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Pembekuan</a:t>
            </a:r>
            <a:endParaRPr lang="en-US" sz="3000" dirty="0"/>
          </a:p>
        </p:txBody>
      </p:sp>
      <p:sp>
        <p:nvSpPr>
          <p:cNvPr id="21" name="Kartu 7"/>
          <p:cNvSpPr/>
          <p:nvPr/>
        </p:nvSpPr>
        <p:spPr>
          <a:xfrm>
            <a:off x="6181344" y="3886200"/>
            <a:ext cx="2606040" cy="2240280"/>
          </a:xfrm>
          <a:prstGeom prst="roundRect">
            <a:avLst>
              <a:gd name="adj" fmla="val 61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omor 7"/>
          <p:cNvSpPr/>
          <p:nvPr/>
        </p:nvSpPr>
        <p:spPr>
          <a:xfrm>
            <a:off x="6409944" y="40690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7</a:t>
            </a:r>
            <a:endParaRPr lang="en-US" sz="3000" dirty="0"/>
          </a:p>
        </p:txBody>
      </p:sp>
      <p:sp>
        <p:nvSpPr>
          <p:cNvPr id="23" name="Teks 7"/>
          <p:cNvSpPr txBox="1"/>
          <p:nvPr/>
        </p:nvSpPr>
        <p:spPr>
          <a:xfrm>
            <a:off x="6409944" y="484632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dirty="0">
                <a:solidFill>
                  <a:schemeClr val="tx1"/>
                </a:solidFill>
              </a:rPr>
              <a:t>Pengemasan dan label</a:t>
            </a:r>
            <a:endParaRPr lang="en-US" sz="3000" dirty="0"/>
          </a:p>
        </p:txBody>
      </p:sp>
      <p:pic>
        <p:nvPicPr>
          <p:cNvPr id="24" name="Gambar roti" descr="Ilustrasi rot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80576" y="3886200"/>
            <a:ext cx="2240280" cy="224028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731520" y="45720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bg1"/>
                </a:solidFill>
              </a:rPr>
              <a:t>Kesimpulan</a:t>
            </a:r>
            <a:endParaRPr lang="en-US" sz="3000" dirty="0"/>
          </a:p>
        </p:txBody>
      </p:sp>
      <p:sp>
        <p:nvSpPr>
          <p:cNvPr id="3" name="Isi"/>
          <p:cNvSpPr txBox="1"/>
          <p:nvPr/>
        </p:nvSpPr>
        <p:spPr>
          <a:xfrm>
            <a:off x="731520" y="1737360"/>
            <a:ext cx="68580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SOP adalah standar kerja TeFa yang jelas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Disusun bertahap, lalu diuji coba</a:t>
            </a:r>
            <a:endParaRPr lang="en-US" sz="3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3000" dirty="0">
                <a:solidFill>
                  <a:schemeClr val="bg1"/>
                </a:solidFill>
              </a:rPr>
              <a:t>Dievaluasi dan direvisi secara berkala</a:t>
            </a:r>
            <a:endParaRPr lang="en-US" sz="3000" dirty="0"/>
          </a:p>
        </p:txBody>
      </p:sp>
      <p:pic>
        <p:nvPicPr>
          <p:cNvPr id="4" name="Gambar penutup" descr="Ilustrasi penutu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0" y="1737360"/>
            <a:ext cx="3474720" cy="34747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OP TeFa">
  <a:themeElements>
    <a:clrScheme name="SOP TeFa">
      <a:dk1>
        <a:srgbClr val="1B2A1F"/>
      </a:dk1>
      <a:lt1>
        <a:srgbClr val="FFFFFF"/>
      </a:lt1>
      <a:dk2>
        <a:srgbClr val="1F5F3A"/>
      </a:dk2>
      <a:lt2>
        <a:srgbClr val="EAF3E4"/>
      </a:lt2>
      <a:accent1>
        <a:srgbClr val="2C7A4B"/>
      </a:accent1>
      <a:accent2>
        <a:srgbClr val="E8913A"/>
      </a:accent2>
      <a:accent3>
        <a:srgbClr val="97BC62"/>
      </a:accent3>
      <a:accent4>
        <a:srgbClr val="8A5A2B"/>
      </a:accent4>
      <a:accent5>
        <a:srgbClr val="3A9BC4"/>
      </a:accent5>
      <a:accent6>
        <a:srgbClr val="F4C95D"/>
      </a:accent6>
      <a:hlink>
        <a:srgbClr val="2C7A4B"/>
      </a:hlink>
      <a:folHlink>
        <a:srgbClr val="8A5A2B"/>
      </a:folHlink>
    </a:clrScheme>
    <a:fontScheme name="SOP TeF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SOP Teaching Factory (TeFa)</dc:title>
  <dc:subject>PptxGenJS Presentation</dc:subject>
  <dc:creator>PptxGenJS</dc:creator>
  <cp:lastModifiedBy>PptxGenJS</cp:lastModifiedBy>
  <cp:revision>1</cp:revision>
  <dcterms:created xsi:type="dcterms:W3CDTF">2026-10-24T03:33:26Z</dcterms:created>
  <dcterms:modified xsi:type="dcterms:W3CDTF">2026-10-24T03:33:26Z</dcterms:modified>
</cp:coreProperties>
</file>