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media/image12.svg" ContentType="image/svg+xml"/>
  <Override PartName="/ppt/media/image16.svg" ContentType="image/svg+xml"/>
  <Override PartName="/ppt/media/image2.svg" ContentType="image/svg+xml"/>
  <Override PartName="/ppt/media/image20.svg" ContentType="image/svg+xml"/>
  <Override PartName="/ppt/media/image22.svg" ContentType="image/svg+xml"/>
  <Override PartName="/ppt/media/image5.svg" ContentType="image/svg+xml"/>
  <Override PartName="/ppt/media/image7.svg" ContentType="image/svg+xml"/>
  <Override PartName="/ppt/media/image9.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Lst>
  <p:sldSz cx="18288000" cy="10287000"/>
  <p:notesSz cx="6858000" cy="9144000"/>
  <p:embeddedFontLst>
    <p:embeddedFont>
      <p:font typeface="Calibri" panose="020F050202020403020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showGuides="1">
      <p:cViewPr varScale="1">
        <p:scale>
          <a:sx n="43" d="100"/>
          <a:sy n="43" d="100"/>
        </p:scale>
        <p:origin x="85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font" Target="fonts/font4.fntdata"/><Relationship Id="rId18" Type="http://schemas.openxmlformats.org/officeDocument/2006/relationships/font" Target="fonts/font3.fntdata"/><Relationship Id="rId17" Type="http://schemas.openxmlformats.org/officeDocument/2006/relationships/font" Target="fonts/font2.fntdata"/><Relationship Id="rId16" Type="http://schemas.openxmlformats.org/officeDocument/2006/relationships/font" Target="fonts/font1.fntdata"/><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endParaRPr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7.svg"/><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svg"/><Relationship Id="rId3" Type="http://schemas.openxmlformats.org/officeDocument/2006/relationships/image" Target="../media/image8.png"/><Relationship Id="rId2" Type="http://schemas.openxmlformats.org/officeDocument/2006/relationships/image" Target="../media/image2.sv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svg"/><Relationship Id="rId3" Type="http://schemas.openxmlformats.org/officeDocument/2006/relationships/image" Target="../media/image11.png"/><Relationship Id="rId2" Type="http://schemas.openxmlformats.org/officeDocument/2006/relationships/image" Target="../media/image2.sv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png"/><Relationship Id="rId2" Type="http://schemas.openxmlformats.org/officeDocument/2006/relationships/image" Target="../media/image2.sv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svg"/><Relationship Id="rId3" Type="http://schemas.openxmlformats.org/officeDocument/2006/relationships/image" Target="../media/image15.png"/><Relationship Id="rId2" Type="http://schemas.openxmlformats.org/officeDocument/2006/relationships/image" Target="../media/image2.svg"/><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svg"/><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image" Target="../media/image2.svg"/><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svg"/><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 Id="rId3" Type="http://schemas.openxmlformats.org/officeDocument/2006/relationships/image" Target="../media/image19.png"/><Relationship Id="rId2" Type="http://schemas.openxmlformats.org/officeDocument/2006/relationships/image" Target="../media/image2.svg"/><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sv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419575" y="8077007"/>
            <a:ext cx="19127151" cy="3086100"/>
            <a:chOff x="0" y="0"/>
            <a:chExt cx="5037604" cy="812800"/>
          </a:xfrm>
        </p:grpSpPr>
        <p:sp>
          <p:nvSpPr>
            <p:cNvPr id="4" name="Freeform 4"/>
            <p:cNvSpPr/>
            <p:nvPr/>
          </p:nvSpPr>
          <p:spPr>
            <a:xfrm>
              <a:off x="0" y="0"/>
              <a:ext cx="5037603" cy="812800"/>
            </a:xfrm>
            <a:custGeom>
              <a:avLst/>
              <a:gdLst/>
              <a:ahLst/>
              <a:cxnLst/>
              <a:rect l="l" t="t" r="r" b="b"/>
              <a:pathLst>
                <a:path w="5037603" h="812800">
                  <a:moveTo>
                    <a:pt x="0" y="0"/>
                  </a:moveTo>
                  <a:lnTo>
                    <a:pt x="5037603" y="0"/>
                  </a:lnTo>
                  <a:lnTo>
                    <a:pt x="5037603" y="812800"/>
                  </a:lnTo>
                  <a:lnTo>
                    <a:pt x="0" y="812800"/>
                  </a:lnTo>
                  <a:close/>
                </a:path>
              </a:pathLst>
            </a:custGeom>
            <a:solidFill>
              <a:srgbClr val="DC6760"/>
            </a:solidFill>
          </p:spPr>
        </p:sp>
        <p:sp>
          <p:nvSpPr>
            <p:cNvPr id="5" name="TextBox 5"/>
            <p:cNvSpPr txBox="1"/>
            <p:nvPr/>
          </p:nvSpPr>
          <p:spPr>
            <a:xfrm>
              <a:off x="0" y="-38100"/>
              <a:ext cx="5037604" cy="850900"/>
            </a:xfrm>
            <a:prstGeom prst="rect">
              <a:avLst/>
            </a:prstGeom>
          </p:spPr>
          <p:txBody>
            <a:bodyPr lIns="50800" tIns="50800" rIns="50800" bIns="50800" rtlCol="0" anchor="ctr"/>
            <a:lstStyle/>
            <a:p>
              <a:pPr algn="ctr">
                <a:lnSpc>
                  <a:spcPts val="2660"/>
                </a:lnSpc>
                <a:spcBef>
                  <a:spcPct val="0"/>
                </a:spcBef>
              </a:pPr>
            </a:p>
          </p:txBody>
        </p:sp>
      </p:grpSp>
      <p:sp>
        <p:nvSpPr>
          <p:cNvPr id="6" name="Freeform 6"/>
          <p:cNvSpPr/>
          <p:nvPr/>
        </p:nvSpPr>
        <p:spPr>
          <a:xfrm>
            <a:off x="1498025" y="4762783"/>
            <a:ext cx="7645975" cy="5524217"/>
          </a:xfrm>
          <a:custGeom>
            <a:avLst/>
            <a:gdLst/>
            <a:ahLst/>
            <a:cxnLst/>
            <a:rect l="l" t="t" r="r" b="b"/>
            <a:pathLst>
              <a:path w="7645975" h="5524217">
                <a:moveTo>
                  <a:pt x="0" y="0"/>
                </a:moveTo>
                <a:lnTo>
                  <a:pt x="7645975" y="0"/>
                </a:lnTo>
                <a:lnTo>
                  <a:pt x="7645975" y="5524217"/>
                </a:lnTo>
                <a:lnTo>
                  <a:pt x="0" y="5524217"/>
                </a:lnTo>
                <a:lnTo>
                  <a:pt x="0" y="0"/>
                </a:lnTo>
                <a:close/>
              </a:path>
            </a:pathLst>
          </a:custGeom>
          <a:blipFill>
            <a:blip r:embed="rId3"/>
            <a:stretch>
              <a:fillRect/>
            </a:stretch>
          </a:blipFill>
        </p:spPr>
      </p:sp>
      <p:sp>
        <p:nvSpPr>
          <p:cNvPr id="7" name="Freeform 7"/>
          <p:cNvSpPr/>
          <p:nvPr/>
        </p:nvSpPr>
        <p:spPr>
          <a:xfrm>
            <a:off x="14421610" y="4063325"/>
            <a:ext cx="3127397" cy="6223675"/>
          </a:xfrm>
          <a:custGeom>
            <a:avLst/>
            <a:gdLst/>
            <a:ahLst/>
            <a:cxnLst/>
            <a:rect l="l" t="t" r="r" b="b"/>
            <a:pathLst>
              <a:path w="3127397" h="6223675">
                <a:moveTo>
                  <a:pt x="0" y="0"/>
                </a:moveTo>
                <a:lnTo>
                  <a:pt x="3127396" y="0"/>
                </a:lnTo>
                <a:lnTo>
                  <a:pt x="3127396" y="6223675"/>
                </a:lnTo>
                <a:lnTo>
                  <a:pt x="0" y="62236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9144000" y="3410092"/>
            <a:ext cx="4675909" cy="4114800"/>
          </a:xfrm>
          <a:custGeom>
            <a:avLst/>
            <a:gdLst/>
            <a:ahLst/>
            <a:cxnLst/>
            <a:rect l="l" t="t" r="r" b="b"/>
            <a:pathLst>
              <a:path w="4675909" h="4114800">
                <a:moveTo>
                  <a:pt x="0" y="0"/>
                </a:moveTo>
                <a:lnTo>
                  <a:pt x="4675909" y="0"/>
                </a:lnTo>
                <a:lnTo>
                  <a:pt x="4675909"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TextBox 9"/>
          <p:cNvSpPr txBox="1"/>
          <p:nvPr/>
        </p:nvSpPr>
        <p:spPr>
          <a:xfrm>
            <a:off x="4255836" y="1058910"/>
            <a:ext cx="9776328" cy="905610"/>
          </a:xfrm>
          <a:prstGeom prst="rect">
            <a:avLst/>
          </a:prstGeom>
        </p:spPr>
        <p:txBody>
          <a:bodyPr lIns="0" tIns="0" rIns="0" bIns="0" rtlCol="0" anchor="t">
            <a:spAutoFit/>
          </a:bodyPr>
          <a:lstStyle/>
          <a:p>
            <a:pPr algn="ctr">
              <a:lnSpc>
                <a:spcPts val="7360"/>
              </a:lnSpc>
              <a:spcBef>
                <a:spcPct val="0"/>
              </a:spcBef>
            </a:pPr>
            <a:r>
              <a:rPr lang="en-US" sz="5255">
                <a:solidFill>
                  <a:srgbClr val="000000"/>
                </a:solidFill>
                <a:latin typeface="Glacial Indifference"/>
                <a:ea typeface="Glacial Indifference"/>
                <a:cs typeface="Glacial Indifference"/>
                <a:sym typeface="Glacial Indifference"/>
              </a:rPr>
              <a:t>Kerangka Kerja</a:t>
            </a:r>
            <a:endParaRPr lang="en-US" sz="5255">
              <a:solidFill>
                <a:srgbClr val="000000"/>
              </a:solidFill>
              <a:latin typeface="Glacial Indifference"/>
              <a:ea typeface="Glacial Indifference"/>
              <a:cs typeface="Glacial Indifference"/>
              <a:sym typeface="Glacial Indifference"/>
            </a:endParaRPr>
          </a:p>
        </p:txBody>
      </p:sp>
      <p:sp>
        <p:nvSpPr>
          <p:cNvPr id="10" name="TextBox 10"/>
          <p:cNvSpPr txBox="1"/>
          <p:nvPr/>
        </p:nvSpPr>
        <p:spPr>
          <a:xfrm>
            <a:off x="1806021" y="1947845"/>
            <a:ext cx="14675958" cy="1810298"/>
          </a:xfrm>
          <a:prstGeom prst="rect">
            <a:avLst/>
          </a:prstGeom>
        </p:spPr>
        <p:txBody>
          <a:bodyPr lIns="0" tIns="0" rIns="0" bIns="0" rtlCol="0" anchor="t">
            <a:spAutoFit/>
          </a:bodyPr>
          <a:lstStyle/>
          <a:p>
            <a:pPr algn="ctr">
              <a:lnSpc>
                <a:spcPts val="14535"/>
              </a:lnSpc>
              <a:spcBef>
                <a:spcPct val="0"/>
              </a:spcBef>
            </a:pPr>
            <a:r>
              <a:rPr lang="en-US" sz="10385">
                <a:solidFill>
                  <a:srgbClr val="000000"/>
                </a:solidFill>
                <a:latin typeface="Bobby Jones"/>
                <a:ea typeface="Bobby Jones"/>
                <a:cs typeface="Bobby Jones"/>
                <a:sym typeface="Bobby Jones"/>
              </a:rPr>
              <a:t>Pembelajaran Mendalam</a:t>
            </a:r>
            <a:endParaRPr lang="en-US" sz="10385">
              <a:solidFill>
                <a:srgbClr val="000000"/>
              </a:solidFill>
              <a:latin typeface="Bobby Jones"/>
              <a:ea typeface="Bobby Jones"/>
              <a:cs typeface="Bobby Jones"/>
              <a:sym typeface="Bobby Jone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419575" y="8077007"/>
            <a:ext cx="19127151" cy="3086100"/>
            <a:chOff x="0" y="0"/>
            <a:chExt cx="5037604" cy="812800"/>
          </a:xfrm>
        </p:grpSpPr>
        <p:sp>
          <p:nvSpPr>
            <p:cNvPr id="4" name="Freeform 4"/>
            <p:cNvSpPr/>
            <p:nvPr/>
          </p:nvSpPr>
          <p:spPr>
            <a:xfrm>
              <a:off x="0" y="0"/>
              <a:ext cx="5037603" cy="812800"/>
            </a:xfrm>
            <a:custGeom>
              <a:avLst/>
              <a:gdLst/>
              <a:ahLst/>
              <a:cxnLst/>
              <a:rect l="l" t="t" r="r" b="b"/>
              <a:pathLst>
                <a:path w="5037603" h="812800">
                  <a:moveTo>
                    <a:pt x="0" y="0"/>
                  </a:moveTo>
                  <a:lnTo>
                    <a:pt x="5037603" y="0"/>
                  </a:lnTo>
                  <a:lnTo>
                    <a:pt x="5037603" y="812800"/>
                  </a:lnTo>
                  <a:lnTo>
                    <a:pt x="0" y="812800"/>
                  </a:lnTo>
                  <a:close/>
                </a:path>
              </a:pathLst>
            </a:custGeom>
            <a:solidFill>
              <a:srgbClr val="6EABC8"/>
            </a:solidFill>
          </p:spPr>
        </p:sp>
        <p:sp>
          <p:nvSpPr>
            <p:cNvPr id="5" name="TextBox 5"/>
            <p:cNvSpPr txBox="1"/>
            <p:nvPr/>
          </p:nvSpPr>
          <p:spPr>
            <a:xfrm>
              <a:off x="0" y="-38100"/>
              <a:ext cx="5037604" cy="850900"/>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5433645" y="1028700"/>
            <a:ext cx="12243693" cy="6291258"/>
            <a:chOff x="0" y="0"/>
            <a:chExt cx="3224676" cy="1656957"/>
          </a:xfrm>
        </p:grpSpPr>
        <p:sp>
          <p:nvSpPr>
            <p:cNvPr id="7" name="Freeform 7"/>
            <p:cNvSpPr/>
            <p:nvPr/>
          </p:nvSpPr>
          <p:spPr>
            <a:xfrm>
              <a:off x="0" y="0"/>
              <a:ext cx="3224676" cy="1656957"/>
            </a:xfrm>
            <a:custGeom>
              <a:avLst/>
              <a:gdLst/>
              <a:ahLst/>
              <a:cxnLst/>
              <a:rect l="l" t="t" r="r" b="b"/>
              <a:pathLst>
                <a:path w="3224676" h="1656957">
                  <a:moveTo>
                    <a:pt x="41733" y="0"/>
                  </a:moveTo>
                  <a:lnTo>
                    <a:pt x="3182943" y="0"/>
                  </a:lnTo>
                  <a:cubicBezTo>
                    <a:pt x="3194012" y="0"/>
                    <a:pt x="3204627" y="4397"/>
                    <a:pt x="3212453" y="12223"/>
                  </a:cubicBezTo>
                  <a:cubicBezTo>
                    <a:pt x="3220280" y="20050"/>
                    <a:pt x="3224676" y="30665"/>
                    <a:pt x="3224676" y="41733"/>
                  </a:cubicBezTo>
                  <a:lnTo>
                    <a:pt x="3224676" y="1615224"/>
                  </a:lnTo>
                  <a:cubicBezTo>
                    <a:pt x="3224676" y="1626292"/>
                    <a:pt x="3220280" y="1636907"/>
                    <a:pt x="3212453" y="1644734"/>
                  </a:cubicBezTo>
                  <a:cubicBezTo>
                    <a:pt x="3204627" y="1652560"/>
                    <a:pt x="3194012" y="1656957"/>
                    <a:pt x="3182943" y="1656957"/>
                  </a:cubicBezTo>
                  <a:lnTo>
                    <a:pt x="41733" y="1656957"/>
                  </a:lnTo>
                  <a:cubicBezTo>
                    <a:pt x="30665" y="1656957"/>
                    <a:pt x="20050" y="1652560"/>
                    <a:pt x="12223" y="1644734"/>
                  </a:cubicBezTo>
                  <a:cubicBezTo>
                    <a:pt x="4397" y="1636907"/>
                    <a:pt x="0" y="1626292"/>
                    <a:pt x="0" y="1615224"/>
                  </a:cubicBezTo>
                  <a:lnTo>
                    <a:pt x="0" y="41733"/>
                  </a:lnTo>
                  <a:cubicBezTo>
                    <a:pt x="0" y="30665"/>
                    <a:pt x="4397" y="20050"/>
                    <a:pt x="12223" y="12223"/>
                  </a:cubicBezTo>
                  <a:cubicBezTo>
                    <a:pt x="20050" y="4397"/>
                    <a:pt x="30665" y="0"/>
                    <a:pt x="41733" y="0"/>
                  </a:cubicBezTo>
                  <a:close/>
                </a:path>
              </a:pathLst>
            </a:custGeom>
            <a:solidFill>
              <a:srgbClr val="FFF8F2"/>
            </a:solidFill>
            <a:ln w="38100" cap="rnd">
              <a:solidFill>
                <a:srgbClr val="000000"/>
              </a:solidFill>
              <a:prstDash val="sysDot"/>
              <a:round/>
            </a:ln>
          </p:spPr>
        </p:sp>
        <p:sp>
          <p:nvSpPr>
            <p:cNvPr id="8" name="TextBox 8"/>
            <p:cNvSpPr txBox="1"/>
            <p:nvPr/>
          </p:nvSpPr>
          <p:spPr>
            <a:xfrm>
              <a:off x="0" y="-38100"/>
              <a:ext cx="3224676" cy="1695057"/>
            </a:xfrm>
            <a:prstGeom prst="rect">
              <a:avLst/>
            </a:prstGeom>
          </p:spPr>
          <p:txBody>
            <a:bodyPr lIns="50800" tIns="50800" rIns="50800" bIns="50800" rtlCol="0" anchor="ctr"/>
            <a:lstStyle/>
            <a:p>
              <a:pPr algn="ctr">
                <a:lnSpc>
                  <a:spcPts val="2660"/>
                </a:lnSpc>
                <a:spcBef>
                  <a:spcPct val="0"/>
                </a:spcBef>
              </a:pPr>
            </a:p>
          </p:txBody>
        </p:sp>
      </p:grpSp>
      <p:sp>
        <p:nvSpPr>
          <p:cNvPr id="9" name="Freeform 9"/>
          <p:cNvSpPr/>
          <p:nvPr/>
        </p:nvSpPr>
        <p:spPr>
          <a:xfrm>
            <a:off x="6052974" y="3088844"/>
            <a:ext cx="655814" cy="521372"/>
          </a:xfrm>
          <a:custGeom>
            <a:avLst/>
            <a:gdLst/>
            <a:ahLst/>
            <a:cxnLst/>
            <a:rect l="l" t="t" r="r" b="b"/>
            <a:pathLst>
              <a:path w="655814" h="521372">
                <a:moveTo>
                  <a:pt x="0" y="0"/>
                </a:moveTo>
                <a:lnTo>
                  <a:pt x="655814" y="0"/>
                </a:lnTo>
                <a:lnTo>
                  <a:pt x="655814" y="521372"/>
                </a:lnTo>
                <a:lnTo>
                  <a:pt x="0" y="52137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Freeform 10"/>
          <p:cNvSpPr/>
          <p:nvPr/>
        </p:nvSpPr>
        <p:spPr>
          <a:xfrm>
            <a:off x="1028700" y="2138579"/>
            <a:ext cx="4507381" cy="6009841"/>
          </a:xfrm>
          <a:custGeom>
            <a:avLst/>
            <a:gdLst/>
            <a:ahLst/>
            <a:cxnLst/>
            <a:rect l="l" t="t" r="r" b="b"/>
            <a:pathLst>
              <a:path w="4507381" h="6009841">
                <a:moveTo>
                  <a:pt x="0" y="0"/>
                </a:moveTo>
                <a:lnTo>
                  <a:pt x="4507381" y="0"/>
                </a:lnTo>
                <a:lnTo>
                  <a:pt x="4507381" y="6009842"/>
                </a:lnTo>
                <a:lnTo>
                  <a:pt x="0" y="6009842"/>
                </a:lnTo>
                <a:lnTo>
                  <a:pt x="0" y="0"/>
                </a:lnTo>
                <a:close/>
              </a:path>
            </a:pathLst>
          </a:custGeom>
          <a:blipFill>
            <a:blip r:embed="rId5"/>
            <a:stretch>
              <a:fillRect/>
            </a:stretch>
          </a:blipFill>
        </p:spPr>
      </p:sp>
      <p:sp>
        <p:nvSpPr>
          <p:cNvPr id="11" name="TextBox 11"/>
          <p:cNvSpPr txBox="1"/>
          <p:nvPr/>
        </p:nvSpPr>
        <p:spPr>
          <a:xfrm>
            <a:off x="6052974" y="1334618"/>
            <a:ext cx="11206326"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Apa itu Pembelajaran Mendalam?</a:t>
            </a:r>
            <a:endParaRPr lang="en-US" sz="5895">
              <a:solidFill>
                <a:srgbClr val="000000"/>
              </a:solidFill>
              <a:latin typeface="Bobby Jones"/>
              <a:ea typeface="Bobby Jones"/>
              <a:cs typeface="Bobby Jones"/>
              <a:sym typeface="Bobby Jones"/>
            </a:endParaRPr>
          </a:p>
        </p:txBody>
      </p:sp>
      <p:sp>
        <p:nvSpPr>
          <p:cNvPr id="12" name="TextBox 12"/>
          <p:cNvSpPr txBox="1"/>
          <p:nvPr/>
        </p:nvSpPr>
        <p:spPr>
          <a:xfrm>
            <a:off x="7313215" y="2728299"/>
            <a:ext cx="9634074" cy="4180651"/>
          </a:xfrm>
          <a:prstGeom prst="rect">
            <a:avLst/>
          </a:prstGeom>
        </p:spPr>
        <p:txBody>
          <a:bodyPr lIns="0" tIns="0" rIns="0" bIns="0" rtlCol="0" anchor="t">
            <a:spAutoFit/>
          </a:bodyPr>
          <a:lstStyle/>
          <a:p>
            <a:pPr algn="l">
              <a:lnSpc>
                <a:spcPts val="4760"/>
              </a:lnSpc>
            </a:pPr>
            <a:r>
              <a:rPr lang="en-US" sz="3400">
                <a:solidFill>
                  <a:srgbClr val="000000"/>
                </a:solidFill>
                <a:latin typeface="Glacial Indifference"/>
                <a:ea typeface="Glacial Indifference"/>
                <a:cs typeface="Glacial Indifference"/>
                <a:sym typeface="Glacial Indifference"/>
              </a:rPr>
              <a:t>Pembelajaran Mendalam merupakan pendekatan</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yang memuliakan dengan menekankan pada</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penciptaan suasana belajar dan proses</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pembelajaran berkesadaran, bermakna, dan</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menggembirakan melalui olah pikir, olah hati,</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olah rasa, dan olah raga secara holistik dan</a:t>
            </a:r>
            <a:endParaRPr lang="en-US" sz="3400">
              <a:solidFill>
                <a:srgbClr val="000000"/>
              </a:solidFill>
              <a:latin typeface="Glacial Indifference"/>
              <a:ea typeface="Glacial Indifference"/>
              <a:cs typeface="Glacial Indifference"/>
              <a:sym typeface="Glacial Indifference"/>
            </a:endParaRPr>
          </a:p>
          <a:p>
            <a:pPr algn="l">
              <a:lnSpc>
                <a:spcPts val="4760"/>
              </a:lnSpc>
            </a:pPr>
            <a:r>
              <a:rPr lang="en-US" sz="3400">
                <a:solidFill>
                  <a:srgbClr val="000000"/>
                </a:solidFill>
                <a:latin typeface="Glacial Indifference"/>
                <a:ea typeface="Glacial Indifference"/>
                <a:cs typeface="Glacial Indifference"/>
                <a:sym typeface="Glacial Indifference"/>
              </a:rPr>
              <a:t>terpadu.</a:t>
            </a:r>
            <a:endParaRPr lang="en-US" sz="34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1649016" y="2644737"/>
            <a:ext cx="14989969" cy="1086692"/>
            <a:chOff x="0" y="0"/>
            <a:chExt cx="3947975" cy="286207"/>
          </a:xfrm>
        </p:grpSpPr>
        <p:sp>
          <p:nvSpPr>
            <p:cNvPr id="4" name="Freeform 4"/>
            <p:cNvSpPr/>
            <p:nvPr/>
          </p:nvSpPr>
          <p:spPr>
            <a:xfrm>
              <a:off x="0" y="0"/>
              <a:ext cx="3947975" cy="286207"/>
            </a:xfrm>
            <a:custGeom>
              <a:avLst/>
              <a:gdLst/>
              <a:ahLst/>
              <a:cxnLst/>
              <a:rect l="l" t="t" r="r" b="b"/>
              <a:pathLst>
                <a:path w="3947975" h="286207">
                  <a:moveTo>
                    <a:pt x="34087" y="0"/>
                  </a:moveTo>
                  <a:lnTo>
                    <a:pt x="3913888" y="0"/>
                  </a:lnTo>
                  <a:cubicBezTo>
                    <a:pt x="3922928" y="0"/>
                    <a:pt x="3931599" y="3591"/>
                    <a:pt x="3937991" y="9984"/>
                  </a:cubicBezTo>
                  <a:cubicBezTo>
                    <a:pt x="3944384" y="16377"/>
                    <a:pt x="3947975" y="25047"/>
                    <a:pt x="3947975" y="34087"/>
                  </a:cubicBezTo>
                  <a:lnTo>
                    <a:pt x="3947975" y="252120"/>
                  </a:lnTo>
                  <a:cubicBezTo>
                    <a:pt x="3947975" y="270946"/>
                    <a:pt x="3932714" y="286207"/>
                    <a:pt x="3913888" y="286207"/>
                  </a:cubicBezTo>
                  <a:lnTo>
                    <a:pt x="34087" y="286207"/>
                  </a:lnTo>
                  <a:cubicBezTo>
                    <a:pt x="25047" y="286207"/>
                    <a:pt x="16377" y="282616"/>
                    <a:pt x="9984" y="276223"/>
                  </a:cubicBezTo>
                  <a:cubicBezTo>
                    <a:pt x="3591" y="269830"/>
                    <a:pt x="0" y="261160"/>
                    <a:pt x="0" y="252120"/>
                  </a:cubicBezTo>
                  <a:lnTo>
                    <a:pt x="0" y="34087"/>
                  </a:lnTo>
                  <a:cubicBezTo>
                    <a:pt x="0" y="25047"/>
                    <a:pt x="3591" y="16377"/>
                    <a:pt x="9984" y="9984"/>
                  </a:cubicBezTo>
                  <a:cubicBezTo>
                    <a:pt x="16377" y="3591"/>
                    <a:pt x="25047" y="0"/>
                    <a:pt x="34087" y="0"/>
                  </a:cubicBezTo>
                  <a:close/>
                </a:path>
              </a:pathLst>
            </a:custGeom>
            <a:solidFill>
              <a:srgbClr val="D87A74"/>
            </a:solidFill>
            <a:ln w="38100" cap="rnd">
              <a:solidFill>
                <a:srgbClr val="000000"/>
              </a:solidFill>
              <a:prstDash val="sysDot"/>
              <a:round/>
            </a:ln>
          </p:spPr>
        </p:sp>
        <p:sp>
          <p:nvSpPr>
            <p:cNvPr id="5" name="TextBox 5"/>
            <p:cNvSpPr txBox="1"/>
            <p:nvPr/>
          </p:nvSpPr>
          <p:spPr>
            <a:xfrm>
              <a:off x="0" y="-38100"/>
              <a:ext cx="3947975" cy="324307"/>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1649016" y="4085528"/>
            <a:ext cx="14989969" cy="1086692"/>
            <a:chOff x="0" y="0"/>
            <a:chExt cx="3947975" cy="286207"/>
          </a:xfrm>
        </p:grpSpPr>
        <p:sp>
          <p:nvSpPr>
            <p:cNvPr id="7" name="Freeform 7"/>
            <p:cNvSpPr/>
            <p:nvPr/>
          </p:nvSpPr>
          <p:spPr>
            <a:xfrm>
              <a:off x="0" y="0"/>
              <a:ext cx="3947975" cy="286207"/>
            </a:xfrm>
            <a:custGeom>
              <a:avLst/>
              <a:gdLst/>
              <a:ahLst/>
              <a:cxnLst/>
              <a:rect l="l" t="t" r="r" b="b"/>
              <a:pathLst>
                <a:path w="3947975" h="286207">
                  <a:moveTo>
                    <a:pt x="34087" y="0"/>
                  </a:moveTo>
                  <a:lnTo>
                    <a:pt x="3913888" y="0"/>
                  </a:lnTo>
                  <a:cubicBezTo>
                    <a:pt x="3922928" y="0"/>
                    <a:pt x="3931599" y="3591"/>
                    <a:pt x="3937991" y="9984"/>
                  </a:cubicBezTo>
                  <a:cubicBezTo>
                    <a:pt x="3944384" y="16377"/>
                    <a:pt x="3947975" y="25047"/>
                    <a:pt x="3947975" y="34087"/>
                  </a:cubicBezTo>
                  <a:lnTo>
                    <a:pt x="3947975" y="252120"/>
                  </a:lnTo>
                  <a:cubicBezTo>
                    <a:pt x="3947975" y="270946"/>
                    <a:pt x="3932714" y="286207"/>
                    <a:pt x="3913888" y="286207"/>
                  </a:cubicBezTo>
                  <a:lnTo>
                    <a:pt x="34087" y="286207"/>
                  </a:lnTo>
                  <a:cubicBezTo>
                    <a:pt x="25047" y="286207"/>
                    <a:pt x="16377" y="282616"/>
                    <a:pt x="9984" y="276223"/>
                  </a:cubicBezTo>
                  <a:cubicBezTo>
                    <a:pt x="3591" y="269830"/>
                    <a:pt x="0" y="261160"/>
                    <a:pt x="0" y="252120"/>
                  </a:cubicBezTo>
                  <a:lnTo>
                    <a:pt x="0" y="34087"/>
                  </a:lnTo>
                  <a:cubicBezTo>
                    <a:pt x="0" y="25047"/>
                    <a:pt x="3591" y="16377"/>
                    <a:pt x="9984" y="9984"/>
                  </a:cubicBezTo>
                  <a:cubicBezTo>
                    <a:pt x="16377" y="3591"/>
                    <a:pt x="25047" y="0"/>
                    <a:pt x="34087" y="0"/>
                  </a:cubicBezTo>
                  <a:close/>
                </a:path>
              </a:pathLst>
            </a:custGeom>
            <a:solidFill>
              <a:srgbClr val="D87A74"/>
            </a:solidFill>
            <a:ln w="38100" cap="rnd">
              <a:solidFill>
                <a:srgbClr val="000000"/>
              </a:solidFill>
              <a:prstDash val="sysDot"/>
              <a:round/>
            </a:ln>
          </p:spPr>
        </p:sp>
        <p:sp>
          <p:nvSpPr>
            <p:cNvPr id="8" name="TextBox 8"/>
            <p:cNvSpPr txBox="1"/>
            <p:nvPr/>
          </p:nvSpPr>
          <p:spPr>
            <a:xfrm>
              <a:off x="0" y="-38100"/>
              <a:ext cx="3947975" cy="324307"/>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1649016" y="5526320"/>
            <a:ext cx="14989969" cy="1086692"/>
            <a:chOff x="0" y="0"/>
            <a:chExt cx="3947975" cy="286207"/>
          </a:xfrm>
        </p:grpSpPr>
        <p:sp>
          <p:nvSpPr>
            <p:cNvPr id="10" name="Freeform 10"/>
            <p:cNvSpPr/>
            <p:nvPr/>
          </p:nvSpPr>
          <p:spPr>
            <a:xfrm>
              <a:off x="0" y="0"/>
              <a:ext cx="3947975" cy="286207"/>
            </a:xfrm>
            <a:custGeom>
              <a:avLst/>
              <a:gdLst/>
              <a:ahLst/>
              <a:cxnLst/>
              <a:rect l="l" t="t" r="r" b="b"/>
              <a:pathLst>
                <a:path w="3947975" h="286207">
                  <a:moveTo>
                    <a:pt x="34087" y="0"/>
                  </a:moveTo>
                  <a:lnTo>
                    <a:pt x="3913888" y="0"/>
                  </a:lnTo>
                  <a:cubicBezTo>
                    <a:pt x="3922928" y="0"/>
                    <a:pt x="3931599" y="3591"/>
                    <a:pt x="3937991" y="9984"/>
                  </a:cubicBezTo>
                  <a:cubicBezTo>
                    <a:pt x="3944384" y="16377"/>
                    <a:pt x="3947975" y="25047"/>
                    <a:pt x="3947975" y="34087"/>
                  </a:cubicBezTo>
                  <a:lnTo>
                    <a:pt x="3947975" y="252120"/>
                  </a:lnTo>
                  <a:cubicBezTo>
                    <a:pt x="3947975" y="270946"/>
                    <a:pt x="3932714" y="286207"/>
                    <a:pt x="3913888" y="286207"/>
                  </a:cubicBezTo>
                  <a:lnTo>
                    <a:pt x="34087" y="286207"/>
                  </a:lnTo>
                  <a:cubicBezTo>
                    <a:pt x="25047" y="286207"/>
                    <a:pt x="16377" y="282616"/>
                    <a:pt x="9984" y="276223"/>
                  </a:cubicBezTo>
                  <a:cubicBezTo>
                    <a:pt x="3591" y="269830"/>
                    <a:pt x="0" y="261160"/>
                    <a:pt x="0" y="252120"/>
                  </a:cubicBezTo>
                  <a:lnTo>
                    <a:pt x="0" y="34087"/>
                  </a:lnTo>
                  <a:cubicBezTo>
                    <a:pt x="0" y="25047"/>
                    <a:pt x="3591" y="16377"/>
                    <a:pt x="9984" y="9984"/>
                  </a:cubicBezTo>
                  <a:cubicBezTo>
                    <a:pt x="16377" y="3591"/>
                    <a:pt x="25047" y="0"/>
                    <a:pt x="34087" y="0"/>
                  </a:cubicBezTo>
                  <a:close/>
                </a:path>
              </a:pathLst>
            </a:custGeom>
            <a:solidFill>
              <a:srgbClr val="D87A74"/>
            </a:solidFill>
            <a:ln w="38100" cap="rnd">
              <a:solidFill>
                <a:srgbClr val="000000"/>
              </a:solidFill>
              <a:prstDash val="sysDot"/>
              <a:round/>
            </a:ln>
          </p:spPr>
        </p:sp>
        <p:sp>
          <p:nvSpPr>
            <p:cNvPr id="11" name="TextBox 11"/>
            <p:cNvSpPr txBox="1"/>
            <p:nvPr/>
          </p:nvSpPr>
          <p:spPr>
            <a:xfrm>
              <a:off x="0" y="-38100"/>
              <a:ext cx="3947975" cy="324307"/>
            </a:xfrm>
            <a:prstGeom prst="rect">
              <a:avLst/>
            </a:prstGeom>
          </p:spPr>
          <p:txBody>
            <a:bodyPr lIns="50800" tIns="50800" rIns="50800" bIns="50800" rtlCol="0" anchor="ctr"/>
            <a:lstStyle/>
            <a:p>
              <a:pPr algn="ctr">
                <a:lnSpc>
                  <a:spcPts val="2660"/>
                </a:lnSpc>
                <a:spcBef>
                  <a:spcPct val="0"/>
                </a:spcBef>
              </a:pPr>
            </a:p>
          </p:txBody>
        </p:sp>
      </p:grpSp>
      <p:grpSp>
        <p:nvGrpSpPr>
          <p:cNvPr id="12" name="Group 12"/>
          <p:cNvGrpSpPr/>
          <p:nvPr/>
        </p:nvGrpSpPr>
        <p:grpSpPr>
          <a:xfrm>
            <a:off x="1649016" y="6967112"/>
            <a:ext cx="14989969" cy="1086692"/>
            <a:chOff x="0" y="0"/>
            <a:chExt cx="3947975" cy="286207"/>
          </a:xfrm>
        </p:grpSpPr>
        <p:sp>
          <p:nvSpPr>
            <p:cNvPr id="13" name="Freeform 13"/>
            <p:cNvSpPr/>
            <p:nvPr/>
          </p:nvSpPr>
          <p:spPr>
            <a:xfrm>
              <a:off x="0" y="0"/>
              <a:ext cx="3947975" cy="286207"/>
            </a:xfrm>
            <a:custGeom>
              <a:avLst/>
              <a:gdLst/>
              <a:ahLst/>
              <a:cxnLst/>
              <a:rect l="l" t="t" r="r" b="b"/>
              <a:pathLst>
                <a:path w="3947975" h="286207">
                  <a:moveTo>
                    <a:pt x="34087" y="0"/>
                  </a:moveTo>
                  <a:lnTo>
                    <a:pt x="3913888" y="0"/>
                  </a:lnTo>
                  <a:cubicBezTo>
                    <a:pt x="3922928" y="0"/>
                    <a:pt x="3931599" y="3591"/>
                    <a:pt x="3937991" y="9984"/>
                  </a:cubicBezTo>
                  <a:cubicBezTo>
                    <a:pt x="3944384" y="16377"/>
                    <a:pt x="3947975" y="25047"/>
                    <a:pt x="3947975" y="34087"/>
                  </a:cubicBezTo>
                  <a:lnTo>
                    <a:pt x="3947975" y="252120"/>
                  </a:lnTo>
                  <a:cubicBezTo>
                    <a:pt x="3947975" y="270946"/>
                    <a:pt x="3932714" y="286207"/>
                    <a:pt x="3913888" y="286207"/>
                  </a:cubicBezTo>
                  <a:lnTo>
                    <a:pt x="34087" y="286207"/>
                  </a:lnTo>
                  <a:cubicBezTo>
                    <a:pt x="25047" y="286207"/>
                    <a:pt x="16377" y="282616"/>
                    <a:pt x="9984" y="276223"/>
                  </a:cubicBezTo>
                  <a:cubicBezTo>
                    <a:pt x="3591" y="269830"/>
                    <a:pt x="0" y="261160"/>
                    <a:pt x="0" y="252120"/>
                  </a:cubicBezTo>
                  <a:lnTo>
                    <a:pt x="0" y="34087"/>
                  </a:lnTo>
                  <a:cubicBezTo>
                    <a:pt x="0" y="25047"/>
                    <a:pt x="3591" y="16377"/>
                    <a:pt x="9984" y="9984"/>
                  </a:cubicBezTo>
                  <a:cubicBezTo>
                    <a:pt x="16377" y="3591"/>
                    <a:pt x="25047" y="0"/>
                    <a:pt x="34087" y="0"/>
                  </a:cubicBezTo>
                  <a:close/>
                </a:path>
              </a:pathLst>
            </a:custGeom>
            <a:solidFill>
              <a:srgbClr val="D87A74"/>
            </a:solidFill>
            <a:ln w="38100" cap="rnd">
              <a:solidFill>
                <a:srgbClr val="000000"/>
              </a:solidFill>
              <a:prstDash val="sysDot"/>
              <a:round/>
            </a:ln>
          </p:spPr>
        </p:sp>
        <p:sp>
          <p:nvSpPr>
            <p:cNvPr id="14" name="TextBox 14"/>
            <p:cNvSpPr txBox="1"/>
            <p:nvPr/>
          </p:nvSpPr>
          <p:spPr>
            <a:xfrm>
              <a:off x="0" y="-38100"/>
              <a:ext cx="3947975" cy="324307"/>
            </a:xfrm>
            <a:prstGeom prst="rect">
              <a:avLst/>
            </a:prstGeom>
          </p:spPr>
          <p:txBody>
            <a:bodyPr lIns="50800" tIns="50800" rIns="50800" bIns="50800" rtlCol="0" anchor="ctr"/>
            <a:lstStyle/>
            <a:p>
              <a:pPr algn="ctr">
                <a:lnSpc>
                  <a:spcPts val="2660"/>
                </a:lnSpc>
                <a:spcBef>
                  <a:spcPct val="0"/>
                </a:spcBef>
              </a:pPr>
            </a:p>
          </p:txBody>
        </p:sp>
      </p:grpSp>
      <p:grpSp>
        <p:nvGrpSpPr>
          <p:cNvPr id="15" name="Group 15"/>
          <p:cNvGrpSpPr/>
          <p:nvPr/>
        </p:nvGrpSpPr>
        <p:grpSpPr>
          <a:xfrm>
            <a:off x="1649016" y="8407903"/>
            <a:ext cx="14989969" cy="1086692"/>
            <a:chOff x="0" y="0"/>
            <a:chExt cx="3947975" cy="286207"/>
          </a:xfrm>
        </p:grpSpPr>
        <p:sp>
          <p:nvSpPr>
            <p:cNvPr id="16" name="Freeform 16"/>
            <p:cNvSpPr/>
            <p:nvPr/>
          </p:nvSpPr>
          <p:spPr>
            <a:xfrm>
              <a:off x="0" y="0"/>
              <a:ext cx="3947975" cy="286207"/>
            </a:xfrm>
            <a:custGeom>
              <a:avLst/>
              <a:gdLst/>
              <a:ahLst/>
              <a:cxnLst/>
              <a:rect l="l" t="t" r="r" b="b"/>
              <a:pathLst>
                <a:path w="3947975" h="286207">
                  <a:moveTo>
                    <a:pt x="34087" y="0"/>
                  </a:moveTo>
                  <a:lnTo>
                    <a:pt x="3913888" y="0"/>
                  </a:lnTo>
                  <a:cubicBezTo>
                    <a:pt x="3922928" y="0"/>
                    <a:pt x="3931599" y="3591"/>
                    <a:pt x="3937991" y="9984"/>
                  </a:cubicBezTo>
                  <a:cubicBezTo>
                    <a:pt x="3944384" y="16377"/>
                    <a:pt x="3947975" y="25047"/>
                    <a:pt x="3947975" y="34087"/>
                  </a:cubicBezTo>
                  <a:lnTo>
                    <a:pt x="3947975" y="252120"/>
                  </a:lnTo>
                  <a:cubicBezTo>
                    <a:pt x="3947975" y="270946"/>
                    <a:pt x="3932714" y="286207"/>
                    <a:pt x="3913888" y="286207"/>
                  </a:cubicBezTo>
                  <a:lnTo>
                    <a:pt x="34087" y="286207"/>
                  </a:lnTo>
                  <a:cubicBezTo>
                    <a:pt x="25047" y="286207"/>
                    <a:pt x="16377" y="282616"/>
                    <a:pt x="9984" y="276223"/>
                  </a:cubicBezTo>
                  <a:cubicBezTo>
                    <a:pt x="3591" y="269830"/>
                    <a:pt x="0" y="261160"/>
                    <a:pt x="0" y="252120"/>
                  </a:cubicBezTo>
                  <a:lnTo>
                    <a:pt x="0" y="34087"/>
                  </a:lnTo>
                  <a:cubicBezTo>
                    <a:pt x="0" y="25047"/>
                    <a:pt x="3591" y="16377"/>
                    <a:pt x="9984" y="9984"/>
                  </a:cubicBezTo>
                  <a:cubicBezTo>
                    <a:pt x="16377" y="3591"/>
                    <a:pt x="25047" y="0"/>
                    <a:pt x="34087" y="0"/>
                  </a:cubicBezTo>
                  <a:close/>
                </a:path>
              </a:pathLst>
            </a:custGeom>
            <a:solidFill>
              <a:srgbClr val="D87A74"/>
            </a:solidFill>
            <a:ln w="38100" cap="rnd">
              <a:solidFill>
                <a:srgbClr val="000000"/>
              </a:solidFill>
              <a:prstDash val="sysDot"/>
              <a:round/>
            </a:ln>
          </p:spPr>
        </p:sp>
        <p:sp>
          <p:nvSpPr>
            <p:cNvPr id="17" name="TextBox 17"/>
            <p:cNvSpPr txBox="1"/>
            <p:nvPr/>
          </p:nvSpPr>
          <p:spPr>
            <a:xfrm>
              <a:off x="0" y="-38100"/>
              <a:ext cx="3947975" cy="324307"/>
            </a:xfrm>
            <a:prstGeom prst="rect">
              <a:avLst/>
            </a:prstGeom>
          </p:spPr>
          <p:txBody>
            <a:bodyPr lIns="50800" tIns="50800" rIns="50800" bIns="50800" rtlCol="0" anchor="ctr"/>
            <a:lstStyle/>
            <a:p>
              <a:pPr algn="ctr">
                <a:lnSpc>
                  <a:spcPts val="2660"/>
                </a:lnSpc>
                <a:spcBef>
                  <a:spcPct val="0"/>
                </a:spcBef>
              </a:pPr>
            </a:p>
          </p:txBody>
        </p:sp>
      </p:grpSp>
      <p:sp>
        <p:nvSpPr>
          <p:cNvPr id="18" name="Freeform 18"/>
          <p:cNvSpPr/>
          <p:nvPr/>
        </p:nvSpPr>
        <p:spPr>
          <a:xfrm>
            <a:off x="2310789" y="2864581"/>
            <a:ext cx="680161" cy="647003"/>
          </a:xfrm>
          <a:custGeom>
            <a:avLst/>
            <a:gdLst/>
            <a:ahLst/>
            <a:cxnLst/>
            <a:rect l="l" t="t" r="r" b="b"/>
            <a:pathLst>
              <a:path w="680161" h="647003">
                <a:moveTo>
                  <a:pt x="0" y="0"/>
                </a:moveTo>
                <a:lnTo>
                  <a:pt x="680161" y="0"/>
                </a:lnTo>
                <a:lnTo>
                  <a:pt x="680161" y="647003"/>
                </a:lnTo>
                <a:lnTo>
                  <a:pt x="0" y="64700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9" name="Freeform 19"/>
          <p:cNvSpPr/>
          <p:nvPr/>
        </p:nvSpPr>
        <p:spPr>
          <a:xfrm>
            <a:off x="2310789" y="4305373"/>
            <a:ext cx="680161" cy="647003"/>
          </a:xfrm>
          <a:custGeom>
            <a:avLst/>
            <a:gdLst/>
            <a:ahLst/>
            <a:cxnLst/>
            <a:rect l="l" t="t" r="r" b="b"/>
            <a:pathLst>
              <a:path w="680161" h="647003">
                <a:moveTo>
                  <a:pt x="0" y="0"/>
                </a:moveTo>
                <a:lnTo>
                  <a:pt x="680161" y="0"/>
                </a:lnTo>
                <a:lnTo>
                  <a:pt x="680161" y="647003"/>
                </a:lnTo>
                <a:lnTo>
                  <a:pt x="0" y="64700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0" name="Freeform 20"/>
          <p:cNvSpPr/>
          <p:nvPr/>
        </p:nvSpPr>
        <p:spPr>
          <a:xfrm>
            <a:off x="2310789" y="5746164"/>
            <a:ext cx="680161" cy="647003"/>
          </a:xfrm>
          <a:custGeom>
            <a:avLst/>
            <a:gdLst/>
            <a:ahLst/>
            <a:cxnLst/>
            <a:rect l="l" t="t" r="r" b="b"/>
            <a:pathLst>
              <a:path w="680161" h="647003">
                <a:moveTo>
                  <a:pt x="0" y="0"/>
                </a:moveTo>
                <a:lnTo>
                  <a:pt x="680161" y="0"/>
                </a:lnTo>
                <a:lnTo>
                  <a:pt x="680161" y="647004"/>
                </a:lnTo>
                <a:lnTo>
                  <a:pt x="0" y="64700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1" name="Freeform 21"/>
          <p:cNvSpPr/>
          <p:nvPr/>
        </p:nvSpPr>
        <p:spPr>
          <a:xfrm>
            <a:off x="2310789" y="7158381"/>
            <a:ext cx="680161" cy="647003"/>
          </a:xfrm>
          <a:custGeom>
            <a:avLst/>
            <a:gdLst/>
            <a:ahLst/>
            <a:cxnLst/>
            <a:rect l="l" t="t" r="r" b="b"/>
            <a:pathLst>
              <a:path w="680161" h="647003">
                <a:moveTo>
                  <a:pt x="0" y="0"/>
                </a:moveTo>
                <a:lnTo>
                  <a:pt x="680161" y="0"/>
                </a:lnTo>
                <a:lnTo>
                  <a:pt x="680161" y="647003"/>
                </a:lnTo>
                <a:lnTo>
                  <a:pt x="0" y="64700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2" name="Freeform 22"/>
          <p:cNvSpPr/>
          <p:nvPr/>
        </p:nvSpPr>
        <p:spPr>
          <a:xfrm>
            <a:off x="2310789" y="8570598"/>
            <a:ext cx="680161" cy="647003"/>
          </a:xfrm>
          <a:custGeom>
            <a:avLst/>
            <a:gdLst/>
            <a:ahLst/>
            <a:cxnLst/>
            <a:rect l="l" t="t" r="r" b="b"/>
            <a:pathLst>
              <a:path w="680161" h="647003">
                <a:moveTo>
                  <a:pt x="0" y="0"/>
                </a:moveTo>
                <a:lnTo>
                  <a:pt x="680161" y="0"/>
                </a:lnTo>
                <a:lnTo>
                  <a:pt x="680161" y="647003"/>
                </a:lnTo>
                <a:lnTo>
                  <a:pt x="0" y="64700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3" name="Freeform 23"/>
          <p:cNvSpPr/>
          <p:nvPr/>
        </p:nvSpPr>
        <p:spPr>
          <a:xfrm>
            <a:off x="15376893" y="1926748"/>
            <a:ext cx="2777490" cy="8229600"/>
          </a:xfrm>
          <a:custGeom>
            <a:avLst/>
            <a:gdLst/>
            <a:ahLst/>
            <a:cxnLst/>
            <a:rect l="l" t="t" r="r" b="b"/>
            <a:pathLst>
              <a:path w="2777490" h="8229600">
                <a:moveTo>
                  <a:pt x="0" y="0"/>
                </a:moveTo>
                <a:lnTo>
                  <a:pt x="2777490" y="0"/>
                </a:lnTo>
                <a:lnTo>
                  <a:pt x="2777490" y="8229600"/>
                </a:lnTo>
                <a:lnTo>
                  <a:pt x="0" y="8229600"/>
                </a:lnTo>
                <a:lnTo>
                  <a:pt x="0" y="0"/>
                </a:lnTo>
                <a:close/>
              </a:path>
            </a:pathLst>
          </a:custGeom>
          <a:blipFill>
            <a:blip r:embed="rId5"/>
            <a:stretch>
              <a:fillRect/>
            </a:stretch>
          </a:blipFill>
        </p:spPr>
      </p:sp>
      <p:sp>
        <p:nvSpPr>
          <p:cNvPr id="24" name="TextBox 24"/>
          <p:cNvSpPr txBox="1"/>
          <p:nvPr/>
        </p:nvSpPr>
        <p:spPr>
          <a:xfrm>
            <a:off x="2498271" y="895350"/>
            <a:ext cx="13291458"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Tujuan Pembelajaran Mendalam</a:t>
            </a:r>
            <a:endParaRPr lang="en-US" sz="5895">
              <a:solidFill>
                <a:srgbClr val="000000"/>
              </a:solidFill>
              <a:latin typeface="Bobby Jones"/>
              <a:ea typeface="Bobby Jones"/>
              <a:cs typeface="Bobby Jones"/>
              <a:sym typeface="Bobby Jones"/>
            </a:endParaRPr>
          </a:p>
        </p:txBody>
      </p:sp>
      <p:sp>
        <p:nvSpPr>
          <p:cNvPr id="25" name="TextBox 25"/>
          <p:cNvSpPr txBox="1"/>
          <p:nvPr/>
        </p:nvSpPr>
        <p:spPr>
          <a:xfrm>
            <a:off x="3358402" y="5772150"/>
            <a:ext cx="10244581"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Menumbuhkan kemandirian dan kolaborasi</a:t>
            </a:r>
            <a:endParaRPr lang="en-US" sz="3200">
              <a:solidFill>
                <a:srgbClr val="000000"/>
              </a:solidFill>
              <a:latin typeface="Glacial Indifference"/>
              <a:ea typeface="Glacial Indifference"/>
              <a:cs typeface="Glacial Indifference"/>
              <a:sym typeface="Glacial Indifference"/>
            </a:endParaRPr>
          </a:p>
        </p:txBody>
      </p:sp>
      <p:sp>
        <p:nvSpPr>
          <p:cNvPr id="26" name="TextBox 26"/>
          <p:cNvSpPr txBox="1"/>
          <p:nvPr/>
        </p:nvSpPr>
        <p:spPr>
          <a:xfrm>
            <a:off x="3358402" y="2890276"/>
            <a:ext cx="13407235"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Membentuk pelajar yang beriman dan bertakwa kepada Tuhan YME</a:t>
            </a:r>
            <a:endParaRPr lang="en-US" sz="3200">
              <a:solidFill>
                <a:srgbClr val="000000"/>
              </a:solidFill>
              <a:latin typeface="Glacial Indifference"/>
              <a:ea typeface="Glacial Indifference"/>
              <a:cs typeface="Glacial Indifference"/>
              <a:sym typeface="Glacial Indifference"/>
            </a:endParaRPr>
          </a:p>
        </p:txBody>
      </p:sp>
      <p:sp>
        <p:nvSpPr>
          <p:cNvPr id="27" name="TextBox 27"/>
          <p:cNvSpPr txBox="1"/>
          <p:nvPr/>
        </p:nvSpPr>
        <p:spPr>
          <a:xfrm>
            <a:off x="3358402" y="4302638"/>
            <a:ext cx="13358162"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Mengembangkan kemampuan berpikir kritis dan kreatif</a:t>
            </a:r>
            <a:endParaRPr lang="en-US" sz="3200">
              <a:solidFill>
                <a:srgbClr val="000000"/>
              </a:solidFill>
              <a:latin typeface="Glacial Indifference"/>
              <a:ea typeface="Glacial Indifference"/>
              <a:cs typeface="Glacial Indifference"/>
              <a:sym typeface="Glacial Indifference"/>
            </a:endParaRPr>
          </a:p>
        </p:txBody>
      </p:sp>
      <p:sp>
        <p:nvSpPr>
          <p:cNvPr id="28" name="TextBox 28"/>
          <p:cNvSpPr txBox="1"/>
          <p:nvPr/>
        </p:nvSpPr>
        <p:spPr>
          <a:xfrm>
            <a:off x="3358402" y="8653733"/>
            <a:ext cx="10244581"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Mampu berkomunikasi efektif</a:t>
            </a:r>
            <a:endParaRPr lang="en-US" sz="3200">
              <a:solidFill>
                <a:srgbClr val="000000"/>
              </a:solidFill>
              <a:latin typeface="Glacial Indifference"/>
              <a:ea typeface="Glacial Indifference"/>
              <a:cs typeface="Glacial Indifference"/>
              <a:sym typeface="Glacial Indifference"/>
            </a:endParaRPr>
          </a:p>
        </p:txBody>
      </p:sp>
      <p:sp>
        <p:nvSpPr>
          <p:cNvPr id="29" name="TextBox 29"/>
          <p:cNvSpPr txBox="1"/>
          <p:nvPr/>
        </p:nvSpPr>
        <p:spPr>
          <a:xfrm>
            <a:off x="3358402" y="7184367"/>
            <a:ext cx="10244581"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Meningkatkan kesadaran kewargaan dan kesehatan</a:t>
            </a:r>
            <a:endParaRPr lang="en-US" sz="32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1946053" y="2485536"/>
            <a:ext cx="6964640" cy="3078536"/>
            <a:chOff x="0" y="0"/>
            <a:chExt cx="1834308" cy="810808"/>
          </a:xfrm>
        </p:grpSpPr>
        <p:sp>
          <p:nvSpPr>
            <p:cNvPr id="4" name="Freeform 4"/>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5" name="TextBox 5"/>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9377307" y="2485536"/>
            <a:ext cx="6964640" cy="3078536"/>
            <a:chOff x="0" y="0"/>
            <a:chExt cx="1834308" cy="810808"/>
          </a:xfrm>
        </p:grpSpPr>
        <p:sp>
          <p:nvSpPr>
            <p:cNvPr id="7" name="Freeform 7"/>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8" name="TextBox 8"/>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1946053" y="6114624"/>
            <a:ext cx="6964640" cy="3078536"/>
            <a:chOff x="0" y="0"/>
            <a:chExt cx="1834308" cy="810808"/>
          </a:xfrm>
        </p:grpSpPr>
        <p:sp>
          <p:nvSpPr>
            <p:cNvPr id="10" name="Freeform 10"/>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11" name="TextBox 11"/>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grpSp>
        <p:nvGrpSpPr>
          <p:cNvPr id="12" name="Group 12"/>
          <p:cNvGrpSpPr/>
          <p:nvPr/>
        </p:nvGrpSpPr>
        <p:grpSpPr>
          <a:xfrm>
            <a:off x="9377307" y="6114624"/>
            <a:ext cx="6964640" cy="3078536"/>
            <a:chOff x="0" y="0"/>
            <a:chExt cx="1834308" cy="810808"/>
          </a:xfrm>
        </p:grpSpPr>
        <p:sp>
          <p:nvSpPr>
            <p:cNvPr id="13" name="Freeform 13"/>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14" name="TextBox 14"/>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sp>
        <p:nvSpPr>
          <p:cNvPr id="15" name="Freeform 15"/>
          <p:cNvSpPr/>
          <p:nvPr/>
        </p:nvSpPr>
        <p:spPr>
          <a:xfrm>
            <a:off x="15515422" y="6827488"/>
            <a:ext cx="2772578" cy="3401936"/>
          </a:xfrm>
          <a:custGeom>
            <a:avLst/>
            <a:gdLst/>
            <a:ahLst/>
            <a:cxnLst/>
            <a:rect l="l" t="t" r="r" b="b"/>
            <a:pathLst>
              <a:path w="2772578" h="3401936">
                <a:moveTo>
                  <a:pt x="0" y="0"/>
                </a:moveTo>
                <a:lnTo>
                  <a:pt x="2772578" y="0"/>
                </a:lnTo>
                <a:lnTo>
                  <a:pt x="2772578" y="3401936"/>
                </a:lnTo>
                <a:lnTo>
                  <a:pt x="0" y="3401936"/>
                </a:lnTo>
                <a:lnTo>
                  <a:pt x="0" y="0"/>
                </a:lnTo>
                <a:close/>
              </a:path>
            </a:pathLst>
          </a:custGeom>
          <a:blipFill>
            <a:blip r:embed="rId3"/>
            <a:stretch>
              <a:fillRect/>
            </a:stretch>
          </a:blipFill>
        </p:spPr>
      </p:sp>
      <p:sp>
        <p:nvSpPr>
          <p:cNvPr id="16" name="TextBox 16"/>
          <p:cNvSpPr txBox="1"/>
          <p:nvPr/>
        </p:nvSpPr>
        <p:spPr>
          <a:xfrm>
            <a:off x="2269959" y="895350"/>
            <a:ext cx="13748081"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Kerangka Kerja</a:t>
            </a:r>
            <a:endParaRPr lang="en-US" sz="5895">
              <a:solidFill>
                <a:srgbClr val="000000"/>
              </a:solidFill>
              <a:latin typeface="Bobby Jones"/>
              <a:ea typeface="Bobby Jones"/>
              <a:cs typeface="Bobby Jones"/>
              <a:sym typeface="Bobby Jones"/>
            </a:endParaRPr>
          </a:p>
        </p:txBody>
      </p:sp>
      <p:sp>
        <p:nvSpPr>
          <p:cNvPr id="17" name="TextBox 17"/>
          <p:cNvSpPr txBox="1"/>
          <p:nvPr/>
        </p:nvSpPr>
        <p:spPr>
          <a:xfrm>
            <a:off x="2609630" y="2712190"/>
            <a:ext cx="5218139" cy="537882"/>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Dimensi Profil Lulusan</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8" name="TextBox 18"/>
          <p:cNvSpPr txBox="1"/>
          <p:nvPr/>
        </p:nvSpPr>
        <p:spPr>
          <a:xfrm>
            <a:off x="2323839" y="3495182"/>
            <a:ext cx="6209068" cy="1851660"/>
          </a:xfrm>
          <a:prstGeom prst="rect">
            <a:avLst/>
          </a:prstGeom>
        </p:spPr>
        <p:txBody>
          <a:bodyPr lIns="0" tIns="0" rIns="0" bIns="0" rtlCol="0" anchor="t">
            <a:spAutoFit/>
          </a:bodyPr>
          <a:lstStyle/>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Dimensi profil lulusan merupakan fokus profil lulusan yang akan dicapai yaitu keimanan dan ketakwaan terhadap Tuhan YME, kewargaan, kreativitas, penalaran kritis, kolaborasi, kemandirian, kesehatan, dan komunikasi</a:t>
            </a:r>
            <a:endParaRPr lang="en-US" sz="2100">
              <a:solidFill>
                <a:srgbClr val="000000"/>
              </a:solidFill>
              <a:latin typeface="Glacial Indifference"/>
              <a:ea typeface="Glacial Indifference"/>
              <a:cs typeface="Glacial Indifference"/>
              <a:sym typeface="Glacial Indifference"/>
            </a:endParaRPr>
          </a:p>
        </p:txBody>
      </p:sp>
      <p:sp>
        <p:nvSpPr>
          <p:cNvPr id="19" name="TextBox 19"/>
          <p:cNvSpPr txBox="1"/>
          <p:nvPr/>
        </p:nvSpPr>
        <p:spPr>
          <a:xfrm>
            <a:off x="10130257" y="6529972"/>
            <a:ext cx="5458739" cy="537882"/>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Prinsip Pembelajaran</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20" name="TextBox 20"/>
          <p:cNvSpPr txBox="1"/>
          <p:nvPr/>
        </p:nvSpPr>
        <p:spPr>
          <a:xfrm>
            <a:off x="10130257" y="7396008"/>
            <a:ext cx="5458739" cy="1108710"/>
          </a:xfrm>
          <a:prstGeom prst="rect">
            <a:avLst/>
          </a:prstGeom>
        </p:spPr>
        <p:txBody>
          <a:bodyPr lIns="0" tIns="0" rIns="0" bIns="0" rtlCol="0" anchor="t">
            <a:spAutoFit/>
          </a:bodyPr>
          <a:lstStyle/>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Prinsip Pembelajaran merupakan dasar karakteristik pembelajaran mendalam yaitu berkesadaran, bermakna, menggembirakan</a:t>
            </a:r>
            <a:endParaRPr lang="en-US" sz="2100">
              <a:solidFill>
                <a:srgbClr val="000000"/>
              </a:solidFill>
              <a:latin typeface="Glacial Indifference"/>
              <a:ea typeface="Glacial Indifference"/>
              <a:cs typeface="Glacial Indifference"/>
              <a:sym typeface="Glacial Indifference"/>
            </a:endParaRPr>
          </a:p>
        </p:txBody>
      </p:sp>
      <p:sp>
        <p:nvSpPr>
          <p:cNvPr id="21" name="TextBox 21"/>
          <p:cNvSpPr txBox="1"/>
          <p:nvPr/>
        </p:nvSpPr>
        <p:spPr>
          <a:xfrm>
            <a:off x="2609630" y="6529972"/>
            <a:ext cx="5218139" cy="537882"/>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Pengalaman Belajar</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22" name="TextBox 22"/>
          <p:cNvSpPr txBox="1"/>
          <p:nvPr/>
        </p:nvSpPr>
        <p:spPr>
          <a:xfrm>
            <a:off x="2323839" y="7396008"/>
            <a:ext cx="6331990" cy="1108710"/>
          </a:xfrm>
          <a:prstGeom prst="rect">
            <a:avLst/>
          </a:prstGeom>
        </p:spPr>
        <p:txBody>
          <a:bodyPr lIns="0" tIns="0" rIns="0" bIns="0" rtlCol="0" anchor="t">
            <a:spAutoFit/>
          </a:bodyPr>
          <a:lstStyle/>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Pengalaman belajar sebagai proses yang dialami </a:t>
            </a:r>
            <a:endParaRPr lang="en-US" sz="2100">
              <a:solidFill>
                <a:srgbClr val="000000"/>
              </a:solidFill>
              <a:latin typeface="Glacial Indifference"/>
              <a:ea typeface="Glacial Indifference"/>
              <a:cs typeface="Glacial Indifference"/>
              <a:sym typeface="Glacial Indifference"/>
            </a:endParaRPr>
          </a:p>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peserta didik dalam pembelajaran yaitu memahami, </a:t>
            </a:r>
            <a:endParaRPr lang="en-US" sz="2100">
              <a:solidFill>
                <a:srgbClr val="000000"/>
              </a:solidFill>
              <a:latin typeface="Glacial Indifference"/>
              <a:ea typeface="Glacial Indifference"/>
              <a:cs typeface="Glacial Indifference"/>
              <a:sym typeface="Glacial Indifference"/>
            </a:endParaRPr>
          </a:p>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mengaplikasi, merefleksi</a:t>
            </a:r>
            <a:endParaRPr lang="en-US" sz="2100">
              <a:solidFill>
                <a:srgbClr val="000000"/>
              </a:solidFill>
              <a:latin typeface="Glacial Indifference"/>
              <a:ea typeface="Glacial Indifference"/>
              <a:cs typeface="Glacial Indifference"/>
              <a:sym typeface="Glacial Indifference"/>
            </a:endParaRPr>
          </a:p>
        </p:txBody>
      </p:sp>
      <p:sp>
        <p:nvSpPr>
          <p:cNvPr id="23" name="TextBox 23"/>
          <p:cNvSpPr txBox="1"/>
          <p:nvPr/>
        </p:nvSpPr>
        <p:spPr>
          <a:xfrm>
            <a:off x="10241869" y="2712190"/>
            <a:ext cx="5218139" cy="537882"/>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Kerangka Pembelajaran</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24" name="TextBox 24"/>
          <p:cNvSpPr txBox="1"/>
          <p:nvPr/>
        </p:nvSpPr>
        <p:spPr>
          <a:xfrm>
            <a:off x="9969929" y="3562156"/>
            <a:ext cx="6016772" cy="1480185"/>
          </a:xfrm>
          <a:prstGeom prst="rect">
            <a:avLst/>
          </a:prstGeom>
        </p:spPr>
        <p:txBody>
          <a:bodyPr lIns="0" tIns="0" rIns="0" bIns="0" rtlCol="0" anchor="t">
            <a:spAutoFit/>
          </a:bodyPr>
          <a:lstStyle/>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 Kerangka pembelajaran sebagai panduan sistematis dalam menyusun desain pembelajaran, yaitu praktik pedagogis, kemitraan pembelajaran, lingkungan pembelajaran, dan pemanfaatan digital</a:t>
            </a:r>
            <a:endParaRPr lang="en-US" sz="21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1028700" y="2482749"/>
            <a:ext cx="7885183" cy="1408138"/>
            <a:chOff x="0" y="0"/>
            <a:chExt cx="2076756" cy="370868"/>
          </a:xfrm>
        </p:grpSpPr>
        <p:sp>
          <p:nvSpPr>
            <p:cNvPr id="4" name="Freeform 4"/>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5" name="TextBox 5"/>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9374117" y="2482749"/>
            <a:ext cx="7885183" cy="1408138"/>
            <a:chOff x="0" y="0"/>
            <a:chExt cx="2076756" cy="370868"/>
          </a:xfrm>
        </p:grpSpPr>
        <p:sp>
          <p:nvSpPr>
            <p:cNvPr id="7" name="Freeform 7"/>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8" name="TextBox 8"/>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1028700" y="4271887"/>
            <a:ext cx="7885183" cy="1408138"/>
            <a:chOff x="0" y="0"/>
            <a:chExt cx="2076756" cy="370868"/>
          </a:xfrm>
        </p:grpSpPr>
        <p:sp>
          <p:nvSpPr>
            <p:cNvPr id="10" name="Freeform 10"/>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11" name="TextBox 11"/>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12" name="Group 12"/>
          <p:cNvGrpSpPr/>
          <p:nvPr/>
        </p:nvGrpSpPr>
        <p:grpSpPr>
          <a:xfrm>
            <a:off x="9374117" y="4271887"/>
            <a:ext cx="7885183" cy="1408138"/>
            <a:chOff x="0" y="0"/>
            <a:chExt cx="2076756" cy="370868"/>
          </a:xfrm>
        </p:grpSpPr>
        <p:sp>
          <p:nvSpPr>
            <p:cNvPr id="13" name="Freeform 13"/>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14" name="TextBox 14"/>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15" name="Group 15"/>
          <p:cNvGrpSpPr/>
          <p:nvPr/>
        </p:nvGrpSpPr>
        <p:grpSpPr>
          <a:xfrm>
            <a:off x="1028700" y="6061025"/>
            <a:ext cx="7885183" cy="1408138"/>
            <a:chOff x="0" y="0"/>
            <a:chExt cx="2076756" cy="370868"/>
          </a:xfrm>
        </p:grpSpPr>
        <p:sp>
          <p:nvSpPr>
            <p:cNvPr id="16" name="Freeform 16"/>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17" name="TextBox 17"/>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18" name="Group 18"/>
          <p:cNvGrpSpPr/>
          <p:nvPr/>
        </p:nvGrpSpPr>
        <p:grpSpPr>
          <a:xfrm>
            <a:off x="9374117" y="6061025"/>
            <a:ext cx="7885183" cy="1408138"/>
            <a:chOff x="0" y="0"/>
            <a:chExt cx="2076756" cy="370868"/>
          </a:xfrm>
        </p:grpSpPr>
        <p:sp>
          <p:nvSpPr>
            <p:cNvPr id="19" name="Freeform 19"/>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20" name="TextBox 20"/>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21" name="Group 21"/>
          <p:cNvGrpSpPr/>
          <p:nvPr/>
        </p:nvGrpSpPr>
        <p:grpSpPr>
          <a:xfrm>
            <a:off x="1028700" y="7850162"/>
            <a:ext cx="7885183" cy="1408138"/>
            <a:chOff x="0" y="0"/>
            <a:chExt cx="2076756" cy="370868"/>
          </a:xfrm>
        </p:grpSpPr>
        <p:sp>
          <p:nvSpPr>
            <p:cNvPr id="22" name="Freeform 22"/>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23" name="TextBox 23"/>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grpSp>
        <p:nvGrpSpPr>
          <p:cNvPr id="24" name="Group 24"/>
          <p:cNvGrpSpPr/>
          <p:nvPr/>
        </p:nvGrpSpPr>
        <p:grpSpPr>
          <a:xfrm>
            <a:off x="9374117" y="7850162"/>
            <a:ext cx="7885183" cy="1408138"/>
            <a:chOff x="0" y="0"/>
            <a:chExt cx="2076756" cy="370868"/>
          </a:xfrm>
        </p:grpSpPr>
        <p:sp>
          <p:nvSpPr>
            <p:cNvPr id="25" name="Freeform 25"/>
            <p:cNvSpPr/>
            <p:nvPr/>
          </p:nvSpPr>
          <p:spPr>
            <a:xfrm>
              <a:off x="0" y="0"/>
              <a:ext cx="2076756" cy="370868"/>
            </a:xfrm>
            <a:custGeom>
              <a:avLst/>
              <a:gdLst/>
              <a:ahLst/>
              <a:cxnLst/>
              <a:rect l="l" t="t" r="r" b="b"/>
              <a:pathLst>
                <a:path w="2076756" h="370868">
                  <a:moveTo>
                    <a:pt x="64801" y="0"/>
                  </a:moveTo>
                  <a:lnTo>
                    <a:pt x="2011955" y="0"/>
                  </a:lnTo>
                  <a:cubicBezTo>
                    <a:pt x="2029142" y="0"/>
                    <a:pt x="2045624" y="6827"/>
                    <a:pt x="2057777" y="18980"/>
                  </a:cubicBezTo>
                  <a:cubicBezTo>
                    <a:pt x="2069929" y="31132"/>
                    <a:pt x="2076756" y="47615"/>
                    <a:pt x="2076756" y="64801"/>
                  </a:cubicBezTo>
                  <a:lnTo>
                    <a:pt x="2076756" y="306067"/>
                  </a:lnTo>
                  <a:cubicBezTo>
                    <a:pt x="2076756" y="341855"/>
                    <a:pt x="2047744" y="370868"/>
                    <a:pt x="2011955" y="370868"/>
                  </a:cubicBezTo>
                  <a:lnTo>
                    <a:pt x="64801" y="370868"/>
                  </a:lnTo>
                  <a:cubicBezTo>
                    <a:pt x="29012" y="370868"/>
                    <a:pt x="0" y="341855"/>
                    <a:pt x="0" y="306067"/>
                  </a:cubicBezTo>
                  <a:lnTo>
                    <a:pt x="0" y="64801"/>
                  </a:lnTo>
                  <a:cubicBezTo>
                    <a:pt x="0" y="47615"/>
                    <a:pt x="6827" y="31132"/>
                    <a:pt x="18980" y="18980"/>
                  </a:cubicBezTo>
                  <a:cubicBezTo>
                    <a:pt x="31132" y="6827"/>
                    <a:pt x="47615" y="0"/>
                    <a:pt x="64801" y="0"/>
                  </a:cubicBezTo>
                  <a:close/>
                </a:path>
              </a:pathLst>
            </a:custGeom>
            <a:solidFill>
              <a:srgbClr val="6EABC8"/>
            </a:solidFill>
            <a:ln w="38100" cap="rnd">
              <a:solidFill>
                <a:srgbClr val="000000"/>
              </a:solidFill>
              <a:prstDash val="sysDot"/>
              <a:round/>
            </a:ln>
          </p:spPr>
        </p:sp>
        <p:sp>
          <p:nvSpPr>
            <p:cNvPr id="26" name="TextBox 26"/>
            <p:cNvSpPr txBox="1"/>
            <p:nvPr/>
          </p:nvSpPr>
          <p:spPr>
            <a:xfrm>
              <a:off x="0" y="-38100"/>
              <a:ext cx="2076756" cy="408968"/>
            </a:xfrm>
            <a:prstGeom prst="rect">
              <a:avLst/>
            </a:prstGeom>
          </p:spPr>
          <p:txBody>
            <a:bodyPr lIns="50800" tIns="50800" rIns="50800" bIns="50800" rtlCol="0" anchor="ctr"/>
            <a:lstStyle/>
            <a:p>
              <a:pPr algn="ctr">
                <a:lnSpc>
                  <a:spcPts val="2660"/>
                </a:lnSpc>
                <a:spcBef>
                  <a:spcPct val="0"/>
                </a:spcBef>
              </a:pPr>
            </a:p>
          </p:txBody>
        </p:sp>
      </p:grpSp>
      <p:sp>
        <p:nvSpPr>
          <p:cNvPr id="27" name="Freeform 27"/>
          <p:cNvSpPr/>
          <p:nvPr/>
        </p:nvSpPr>
        <p:spPr>
          <a:xfrm>
            <a:off x="1795450" y="2874931"/>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8" name="TextBox 28"/>
          <p:cNvSpPr txBox="1"/>
          <p:nvPr/>
        </p:nvSpPr>
        <p:spPr>
          <a:xfrm>
            <a:off x="2424897" y="743743"/>
            <a:ext cx="13438206" cy="1177032"/>
          </a:xfrm>
          <a:prstGeom prst="rect">
            <a:avLst/>
          </a:prstGeom>
        </p:spPr>
        <p:txBody>
          <a:bodyPr lIns="0" tIns="0" rIns="0" bIns="0" rtlCol="0" anchor="t">
            <a:spAutoFit/>
          </a:bodyPr>
          <a:lstStyle/>
          <a:p>
            <a:pPr algn="ctr">
              <a:lnSpc>
                <a:spcPts val="9415"/>
              </a:lnSpc>
              <a:spcBef>
                <a:spcPct val="0"/>
              </a:spcBef>
            </a:pPr>
            <a:r>
              <a:rPr lang="en-US" sz="6725">
                <a:solidFill>
                  <a:srgbClr val="000000"/>
                </a:solidFill>
                <a:latin typeface="Bobby Jones"/>
                <a:ea typeface="Bobby Jones"/>
                <a:cs typeface="Bobby Jones"/>
                <a:sym typeface="Bobby Jones"/>
              </a:rPr>
              <a:t>8 Dimensi Profil Lulusan</a:t>
            </a:r>
            <a:endParaRPr lang="en-US" sz="6725">
              <a:solidFill>
                <a:srgbClr val="000000"/>
              </a:solidFill>
              <a:latin typeface="Bobby Jones"/>
              <a:ea typeface="Bobby Jones"/>
              <a:cs typeface="Bobby Jones"/>
              <a:sym typeface="Bobby Jones"/>
            </a:endParaRPr>
          </a:p>
        </p:txBody>
      </p:sp>
      <p:sp>
        <p:nvSpPr>
          <p:cNvPr id="29" name="TextBox 29"/>
          <p:cNvSpPr txBox="1"/>
          <p:nvPr/>
        </p:nvSpPr>
        <p:spPr>
          <a:xfrm>
            <a:off x="3055342" y="2608296"/>
            <a:ext cx="5340529" cy="1099894"/>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Keimanan dan ketakwaan kepada Tuhan YME</a:t>
            </a:r>
            <a:endParaRPr lang="en-US" sz="3200">
              <a:solidFill>
                <a:srgbClr val="000000"/>
              </a:solidFill>
              <a:latin typeface="Glacial Indifference"/>
              <a:ea typeface="Glacial Indifference"/>
              <a:cs typeface="Glacial Indifference"/>
              <a:sym typeface="Glacial Indifference"/>
            </a:endParaRPr>
          </a:p>
        </p:txBody>
      </p:sp>
      <p:sp>
        <p:nvSpPr>
          <p:cNvPr id="30" name="TextBox 30"/>
          <p:cNvSpPr txBox="1"/>
          <p:nvPr/>
        </p:nvSpPr>
        <p:spPr>
          <a:xfrm>
            <a:off x="3055342" y="4678440"/>
            <a:ext cx="608865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Kewargaan</a:t>
            </a:r>
            <a:endParaRPr lang="en-US" sz="3200">
              <a:solidFill>
                <a:srgbClr val="000000"/>
              </a:solidFill>
              <a:latin typeface="Glacial Indifference"/>
              <a:ea typeface="Glacial Indifference"/>
              <a:cs typeface="Glacial Indifference"/>
              <a:sym typeface="Glacial Indifference"/>
            </a:endParaRPr>
          </a:p>
        </p:txBody>
      </p:sp>
      <p:sp>
        <p:nvSpPr>
          <p:cNvPr id="31" name="TextBox 31"/>
          <p:cNvSpPr txBox="1"/>
          <p:nvPr/>
        </p:nvSpPr>
        <p:spPr>
          <a:xfrm>
            <a:off x="3055342" y="6467577"/>
            <a:ext cx="608865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Kreativitas</a:t>
            </a:r>
            <a:endParaRPr lang="en-US" sz="3200">
              <a:solidFill>
                <a:srgbClr val="000000"/>
              </a:solidFill>
              <a:latin typeface="Glacial Indifference"/>
              <a:ea typeface="Glacial Indifference"/>
              <a:cs typeface="Glacial Indifference"/>
              <a:sym typeface="Glacial Indifference"/>
            </a:endParaRPr>
          </a:p>
        </p:txBody>
      </p:sp>
      <p:sp>
        <p:nvSpPr>
          <p:cNvPr id="32" name="TextBox 32"/>
          <p:cNvSpPr txBox="1"/>
          <p:nvPr/>
        </p:nvSpPr>
        <p:spPr>
          <a:xfrm>
            <a:off x="3055342" y="8256715"/>
            <a:ext cx="608865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Penalaran kritis</a:t>
            </a:r>
            <a:endParaRPr lang="en-US" sz="3200">
              <a:solidFill>
                <a:srgbClr val="000000"/>
              </a:solidFill>
              <a:latin typeface="Glacial Indifference"/>
              <a:ea typeface="Glacial Indifference"/>
              <a:cs typeface="Glacial Indifference"/>
              <a:sym typeface="Glacial Indifference"/>
            </a:endParaRPr>
          </a:p>
        </p:txBody>
      </p:sp>
      <p:sp>
        <p:nvSpPr>
          <p:cNvPr id="33" name="TextBox 33"/>
          <p:cNvSpPr txBox="1"/>
          <p:nvPr/>
        </p:nvSpPr>
        <p:spPr>
          <a:xfrm>
            <a:off x="11499455" y="2886280"/>
            <a:ext cx="519372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Kolaborasi</a:t>
            </a:r>
            <a:endParaRPr lang="en-US" sz="3200">
              <a:solidFill>
                <a:srgbClr val="000000"/>
              </a:solidFill>
              <a:latin typeface="Glacial Indifference"/>
              <a:ea typeface="Glacial Indifference"/>
              <a:cs typeface="Glacial Indifference"/>
              <a:sym typeface="Glacial Indifference"/>
            </a:endParaRPr>
          </a:p>
        </p:txBody>
      </p:sp>
      <p:sp>
        <p:nvSpPr>
          <p:cNvPr id="34" name="TextBox 34"/>
          <p:cNvSpPr txBox="1"/>
          <p:nvPr/>
        </p:nvSpPr>
        <p:spPr>
          <a:xfrm>
            <a:off x="11499455" y="4672395"/>
            <a:ext cx="519372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Kemandirian</a:t>
            </a:r>
            <a:endParaRPr lang="en-US" sz="3200">
              <a:solidFill>
                <a:srgbClr val="000000"/>
              </a:solidFill>
              <a:latin typeface="Glacial Indifference"/>
              <a:ea typeface="Glacial Indifference"/>
              <a:cs typeface="Glacial Indifference"/>
              <a:sym typeface="Glacial Indifference"/>
            </a:endParaRPr>
          </a:p>
        </p:txBody>
      </p:sp>
      <p:sp>
        <p:nvSpPr>
          <p:cNvPr id="35" name="TextBox 35"/>
          <p:cNvSpPr txBox="1"/>
          <p:nvPr/>
        </p:nvSpPr>
        <p:spPr>
          <a:xfrm>
            <a:off x="11499455" y="6464555"/>
            <a:ext cx="519372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Kesehatan</a:t>
            </a:r>
            <a:endParaRPr lang="en-US" sz="3200">
              <a:solidFill>
                <a:srgbClr val="000000"/>
              </a:solidFill>
              <a:latin typeface="Glacial Indifference"/>
              <a:ea typeface="Glacial Indifference"/>
              <a:cs typeface="Glacial Indifference"/>
              <a:sym typeface="Glacial Indifference"/>
            </a:endParaRPr>
          </a:p>
        </p:txBody>
      </p:sp>
      <p:sp>
        <p:nvSpPr>
          <p:cNvPr id="36" name="TextBox 36"/>
          <p:cNvSpPr txBox="1"/>
          <p:nvPr/>
        </p:nvSpPr>
        <p:spPr>
          <a:xfrm>
            <a:off x="11499455" y="8256715"/>
            <a:ext cx="5193728" cy="537882"/>
          </a:xfrm>
          <a:prstGeom prst="rect">
            <a:avLst/>
          </a:prstGeom>
        </p:spPr>
        <p:txBody>
          <a:bodyPr lIns="0" tIns="0" rIns="0" bIns="0" rtlCol="0" anchor="t">
            <a:spAutoFit/>
          </a:bodyPr>
          <a:lstStyle/>
          <a:p>
            <a:pPr algn="l">
              <a:lnSpc>
                <a:spcPts val="4480"/>
              </a:lnSpc>
            </a:pPr>
            <a:r>
              <a:rPr lang="en-US" sz="3200">
                <a:solidFill>
                  <a:srgbClr val="000000"/>
                </a:solidFill>
                <a:latin typeface="Glacial Indifference"/>
                <a:ea typeface="Glacial Indifference"/>
                <a:cs typeface="Glacial Indifference"/>
                <a:sym typeface="Glacial Indifference"/>
              </a:rPr>
              <a:t>Komunikasi</a:t>
            </a:r>
            <a:endParaRPr lang="en-US" sz="3200">
              <a:solidFill>
                <a:srgbClr val="000000"/>
              </a:solidFill>
              <a:latin typeface="Glacial Indifference"/>
              <a:ea typeface="Glacial Indifference"/>
              <a:cs typeface="Glacial Indifference"/>
              <a:sym typeface="Glacial Indifference"/>
            </a:endParaRPr>
          </a:p>
        </p:txBody>
      </p:sp>
      <p:sp>
        <p:nvSpPr>
          <p:cNvPr id="37" name="Freeform 37"/>
          <p:cNvSpPr/>
          <p:nvPr/>
        </p:nvSpPr>
        <p:spPr>
          <a:xfrm>
            <a:off x="1795450" y="4661047"/>
            <a:ext cx="736016" cy="623774"/>
          </a:xfrm>
          <a:custGeom>
            <a:avLst/>
            <a:gdLst/>
            <a:ahLst/>
            <a:cxnLst/>
            <a:rect l="l" t="t" r="r" b="b"/>
            <a:pathLst>
              <a:path w="736016" h="623774">
                <a:moveTo>
                  <a:pt x="0" y="0"/>
                </a:moveTo>
                <a:lnTo>
                  <a:pt x="736017" y="0"/>
                </a:lnTo>
                <a:lnTo>
                  <a:pt x="736017" y="623773"/>
                </a:lnTo>
                <a:lnTo>
                  <a:pt x="0" y="6237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8" name="Freeform 38"/>
          <p:cNvSpPr/>
          <p:nvPr/>
        </p:nvSpPr>
        <p:spPr>
          <a:xfrm>
            <a:off x="1795450" y="6453206"/>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9" name="Freeform 39"/>
          <p:cNvSpPr/>
          <p:nvPr/>
        </p:nvSpPr>
        <p:spPr>
          <a:xfrm>
            <a:off x="1795450" y="8245366"/>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0" name="Freeform 40"/>
          <p:cNvSpPr/>
          <p:nvPr/>
        </p:nvSpPr>
        <p:spPr>
          <a:xfrm>
            <a:off x="10241319" y="2877953"/>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1" name="Freeform 41"/>
          <p:cNvSpPr/>
          <p:nvPr/>
        </p:nvSpPr>
        <p:spPr>
          <a:xfrm>
            <a:off x="10241319" y="4667091"/>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2" name="Freeform 42"/>
          <p:cNvSpPr/>
          <p:nvPr/>
        </p:nvSpPr>
        <p:spPr>
          <a:xfrm>
            <a:off x="10241319" y="6456229"/>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3" name="Freeform 43"/>
          <p:cNvSpPr/>
          <p:nvPr/>
        </p:nvSpPr>
        <p:spPr>
          <a:xfrm>
            <a:off x="10241319" y="8245366"/>
            <a:ext cx="736016" cy="623774"/>
          </a:xfrm>
          <a:custGeom>
            <a:avLst/>
            <a:gdLst/>
            <a:ahLst/>
            <a:cxnLst/>
            <a:rect l="l" t="t" r="r" b="b"/>
            <a:pathLst>
              <a:path w="736016" h="623774">
                <a:moveTo>
                  <a:pt x="0" y="0"/>
                </a:moveTo>
                <a:lnTo>
                  <a:pt x="736017" y="0"/>
                </a:lnTo>
                <a:lnTo>
                  <a:pt x="736017" y="623774"/>
                </a:lnTo>
                <a:lnTo>
                  <a:pt x="0" y="6237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4" name="Freeform 44"/>
          <p:cNvSpPr/>
          <p:nvPr/>
        </p:nvSpPr>
        <p:spPr>
          <a:xfrm>
            <a:off x="4971292" y="7404366"/>
            <a:ext cx="7306144" cy="3707868"/>
          </a:xfrm>
          <a:custGeom>
            <a:avLst/>
            <a:gdLst/>
            <a:ahLst/>
            <a:cxnLst/>
            <a:rect l="l" t="t" r="r" b="b"/>
            <a:pathLst>
              <a:path w="7306144" h="3707868">
                <a:moveTo>
                  <a:pt x="0" y="0"/>
                </a:moveTo>
                <a:lnTo>
                  <a:pt x="7306144" y="0"/>
                </a:lnTo>
                <a:lnTo>
                  <a:pt x="7306144" y="3707868"/>
                </a:lnTo>
                <a:lnTo>
                  <a:pt x="0" y="3707868"/>
                </a:lnTo>
                <a:lnTo>
                  <a:pt x="0" y="0"/>
                </a:lnTo>
                <a:close/>
              </a:path>
            </a:pathLst>
          </a:custGeom>
          <a:blipFill>
            <a:blip r:embed="rId5"/>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419575" y="8077007"/>
            <a:ext cx="19127151" cy="3086100"/>
            <a:chOff x="0" y="0"/>
            <a:chExt cx="5037604" cy="812800"/>
          </a:xfrm>
        </p:grpSpPr>
        <p:sp>
          <p:nvSpPr>
            <p:cNvPr id="4" name="Freeform 4"/>
            <p:cNvSpPr/>
            <p:nvPr/>
          </p:nvSpPr>
          <p:spPr>
            <a:xfrm>
              <a:off x="0" y="0"/>
              <a:ext cx="5037603" cy="812800"/>
            </a:xfrm>
            <a:custGeom>
              <a:avLst/>
              <a:gdLst/>
              <a:ahLst/>
              <a:cxnLst/>
              <a:rect l="l" t="t" r="r" b="b"/>
              <a:pathLst>
                <a:path w="5037603" h="812800">
                  <a:moveTo>
                    <a:pt x="0" y="0"/>
                  </a:moveTo>
                  <a:lnTo>
                    <a:pt x="5037603" y="0"/>
                  </a:lnTo>
                  <a:lnTo>
                    <a:pt x="5037603" y="812800"/>
                  </a:lnTo>
                  <a:lnTo>
                    <a:pt x="0" y="812800"/>
                  </a:lnTo>
                  <a:close/>
                </a:path>
              </a:pathLst>
            </a:custGeom>
            <a:solidFill>
              <a:srgbClr val="DC6760"/>
            </a:solidFill>
          </p:spPr>
        </p:sp>
        <p:sp>
          <p:nvSpPr>
            <p:cNvPr id="5" name="TextBox 5"/>
            <p:cNvSpPr txBox="1"/>
            <p:nvPr/>
          </p:nvSpPr>
          <p:spPr>
            <a:xfrm>
              <a:off x="0" y="-38100"/>
              <a:ext cx="5037604" cy="850900"/>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1028700" y="2670312"/>
            <a:ext cx="5122290" cy="4946376"/>
            <a:chOff x="0" y="0"/>
            <a:chExt cx="1349081" cy="1302749"/>
          </a:xfrm>
        </p:grpSpPr>
        <p:sp>
          <p:nvSpPr>
            <p:cNvPr id="7" name="Freeform 7"/>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8" name="TextBox 8"/>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6582855" y="2670312"/>
            <a:ext cx="5122290" cy="4946376"/>
            <a:chOff x="0" y="0"/>
            <a:chExt cx="1349081" cy="1302749"/>
          </a:xfrm>
        </p:grpSpPr>
        <p:sp>
          <p:nvSpPr>
            <p:cNvPr id="10" name="Freeform 10"/>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11" name="TextBox 11"/>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grpSp>
        <p:nvGrpSpPr>
          <p:cNvPr id="12" name="Group 12"/>
          <p:cNvGrpSpPr/>
          <p:nvPr/>
        </p:nvGrpSpPr>
        <p:grpSpPr>
          <a:xfrm>
            <a:off x="12137010" y="2670312"/>
            <a:ext cx="5122290" cy="4946376"/>
            <a:chOff x="0" y="0"/>
            <a:chExt cx="1349081" cy="1302749"/>
          </a:xfrm>
        </p:grpSpPr>
        <p:sp>
          <p:nvSpPr>
            <p:cNvPr id="13" name="Freeform 13"/>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14" name="TextBox 14"/>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sp>
        <p:nvSpPr>
          <p:cNvPr id="15" name="TextBox 15"/>
          <p:cNvSpPr txBox="1"/>
          <p:nvPr/>
        </p:nvSpPr>
        <p:spPr>
          <a:xfrm>
            <a:off x="3327480" y="895350"/>
            <a:ext cx="10902626"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Prinsip Pembelajaran</a:t>
            </a:r>
            <a:endParaRPr lang="en-US" sz="5895">
              <a:solidFill>
                <a:srgbClr val="000000"/>
              </a:solidFill>
              <a:latin typeface="Bobby Jones"/>
              <a:ea typeface="Bobby Jones"/>
              <a:cs typeface="Bobby Jones"/>
              <a:sym typeface="Bobby Jones"/>
            </a:endParaRPr>
          </a:p>
        </p:txBody>
      </p:sp>
      <p:sp>
        <p:nvSpPr>
          <p:cNvPr id="16" name="TextBox 16"/>
          <p:cNvSpPr txBox="1"/>
          <p:nvPr/>
        </p:nvSpPr>
        <p:spPr>
          <a:xfrm>
            <a:off x="1672867"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Berkesadaran</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7" name="TextBox 17"/>
          <p:cNvSpPr txBox="1"/>
          <p:nvPr/>
        </p:nvSpPr>
        <p:spPr>
          <a:xfrm>
            <a:off x="7227022"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Bermakna</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8" name="TextBox 18"/>
          <p:cNvSpPr txBox="1"/>
          <p:nvPr/>
        </p:nvSpPr>
        <p:spPr>
          <a:xfrm>
            <a:off x="12781177"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Menggembirakan</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9" name="TextBox 19"/>
          <p:cNvSpPr txBox="1"/>
          <p:nvPr/>
        </p:nvSpPr>
        <p:spPr>
          <a:xfrm>
            <a:off x="1490228" y="4016493"/>
            <a:ext cx="4199234" cy="2594610"/>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Kenyamanan peserta didik dalam belajar dipengaruhi oleh fokus, konsentrasi, perhatian, kesadaran berpikir, keterbukaan terhadap perspektif baru, dan keingintahuan terhadap pengetahuan serta pengalaman baru.</a:t>
            </a:r>
            <a:endParaRPr lang="en-US" sz="2100">
              <a:solidFill>
                <a:srgbClr val="000000"/>
              </a:solidFill>
              <a:latin typeface="Glacial Indifference"/>
              <a:ea typeface="Glacial Indifference"/>
              <a:cs typeface="Glacial Indifference"/>
              <a:sym typeface="Glacial Indifference"/>
            </a:endParaRPr>
          </a:p>
        </p:txBody>
      </p:sp>
      <p:sp>
        <p:nvSpPr>
          <p:cNvPr id="20" name="TextBox 20"/>
          <p:cNvSpPr txBox="1"/>
          <p:nvPr/>
        </p:nvSpPr>
        <p:spPr>
          <a:xfrm>
            <a:off x="7151322" y="3824815"/>
            <a:ext cx="4446884" cy="3338047"/>
          </a:xfrm>
          <a:prstGeom prst="rect">
            <a:avLst/>
          </a:prstGeom>
        </p:spPr>
        <p:txBody>
          <a:bodyPr lIns="0" tIns="0" rIns="0" bIns="0" rtlCol="0" anchor="t">
            <a:spAutoFit/>
          </a:bodyPr>
          <a:lstStyle/>
          <a:p>
            <a:pPr marL="0" lvl="0" indent="0" algn="l">
              <a:lnSpc>
                <a:spcPts val="2940"/>
              </a:lnSpc>
            </a:pPr>
            <a:r>
              <a:rPr lang="en-US" sz="2100">
                <a:solidFill>
                  <a:srgbClr val="000000"/>
                </a:solidFill>
                <a:latin typeface="Glacial Indifference"/>
                <a:ea typeface="Glacial Indifference"/>
                <a:cs typeface="Glacial Indifference"/>
                <a:sym typeface="Glacial Indifference"/>
              </a:rPr>
              <a:t>Pengalaman belajar yang terkait dengan Kontekstual dan/atau relevan dengan kehidupan</a:t>
            </a:r>
            <a:endParaRPr lang="en-US" sz="2100">
              <a:solidFill>
                <a:srgbClr val="000000"/>
              </a:solidFill>
              <a:latin typeface="Glacial Indifference"/>
              <a:ea typeface="Glacial Indifference"/>
              <a:cs typeface="Glacial Indifference"/>
              <a:sym typeface="Glacial Indifference"/>
            </a:endParaRPr>
          </a:p>
          <a:p>
            <a:pPr algn="l">
              <a:lnSpc>
                <a:spcPts val="2940"/>
              </a:lnSpc>
            </a:pPr>
            <a:r>
              <a:rPr lang="en-US" sz="2100">
                <a:solidFill>
                  <a:srgbClr val="000000"/>
                </a:solidFill>
                <a:latin typeface="Glacial Indifference"/>
                <a:ea typeface="Glacial Indifference"/>
                <a:cs typeface="Glacial Indifference"/>
                <a:sym typeface="Glacial Indifference"/>
              </a:rPr>
              <a:t>nyata, Keterkaitan dengan pengalaman sebelumnya, Kebermanfaatan pengalaman belajar untuk diterapkan dalam konteks baru,Keterkaitan dengan bidang ilmu lain, Pembelajar sepanjang hayat</a:t>
            </a:r>
            <a:endParaRPr lang="en-US" sz="2100">
              <a:solidFill>
                <a:srgbClr val="000000"/>
              </a:solidFill>
              <a:latin typeface="Glacial Indifference"/>
              <a:ea typeface="Glacial Indifference"/>
              <a:cs typeface="Glacial Indifference"/>
              <a:sym typeface="Glacial Indifference"/>
            </a:endParaRPr>
          </a:p>
        </p:txBody>
      </p:sp>
      <p:sp>
        <p:nvSpPr>
          <p:cNvPr id="21" name="TextBox 21"/>
          <p:cNvSpPr txBox="1"/>
          <p:nvPr/>
        </p:nvSpPr>
        <p:spPr>
          <a:xfrm>
            <a:off x="12598538" y="4022833"/>
            <a:ext cx="4199234" cy="2223460"/>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Lingkungan pembelajaran yang interaktif, Aktivitas pembelajaran yang menarik, Menginspirasi, Tantangan yang memotivasi, kercapainya keberhasilan belajar (AHA moment)</a:t>
            </a:r>
            <a:endParaRPr lang="en-US" sz="21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419575" y="8077007"/>
            <a:ext cx="19127151" cy="3086100"/>
            <a:chOff x="0" y="0"/>
            <a:chExt cx="5037604" cy="812800"/>
          </a:xfrm>
        </p:grpSpPr>
        <p:sp>
          <p:nvSpPr>
            <p:cNvPr id="4" name="Freeform 4"/>
            <p:cNvSpPr/>
            <p:nvPr/>
          </p:nvSpPr>
          <p:spPr>
            <a:xfrm>
              <a:off x="0" y="0"/>
              <a:ext cx="5037603" cy="812800"/>
            </a:xfrm>
            <a:custGeom>
              <a:avLst/>
              <a:gdLst/>
              <a:ahLst/>
              <a:cxnLst/>
              <a:rect l="l" t="t" r="r" b="b"/>
              <a:pathLst>
                <a:path w="5037603" h="812800">
                  <a:moveTo>
                    <a:pt x="0" y="0"/>
                  </a:moveTo>
                  <a:lnTo>
                    <a:pt x="5037603" y="0"/>
                  </a:lnTo>
                  <a:lnTo>
                    <a:pt x="5037603" y="812800"/>
                  </a:lnTo>
                  <a:lnTo>
                    <a:pt x="0" y="812800"/>
                  </a:lnTo>
                  <a:close/>
                </a:path>
              </a:pathLst>
            </a:custGeom>
            <a:solidFill>
              <a:srgbClr val="6EABC8"/>
            </a:solidFill>
          </p:spPr>
        </p:sp>
        <p:sp>
          <p:nvSpPr>
            <p:cNvPr id="5" name="TextBox 5"/>
            <p:cNvSpPr txBox="1"/>
            <p:nvPr/>
          </p:nvSpPr>
          <p:spPr>
            <a:xfrm>
              <a:off x="0" y="-38100"/>
              <a:ext cx="5037604" cy="850900"/>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1028700" y="2670312"/>
            <a:ext cx="5122290" cy="4946376"/>
            <a:chOff x="0" y="0"/>
            <a:chExt cx="1349081" cy="1302749"/>
          </a:xfrm>
        </p:grpSpPr>
        <p:sp>
          <p:nvSpPr>
            <p:cNvPr id="7" name="Freeform 7"/>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8" name="TextBox 8"/>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6582855" y="2670312"/>
            <a:ext cx="5122290" cy="4946376"/>
            <a:chOff x="0" y="0"/>
            <a:chExt cx="1349081" cy="1302749"/>
          </a:xfrm>
        </p:grpSpPr>
        <p:sp>
          <p:nvSpPr>
            <p:cNvPr id="10" name="Freeform 10"/>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11" name="TextBox 11"/>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grpSp>
        <p:nvGrpSpPr>
          <p:cNvPr id="12" name="Group 12"/>
          <p:cNvGrpSpPr/>
          <p:nvPr/>
        </p:nvGrpSpPr>
        <p:grpSpPr>
          <a:xfrm>
            <a:off x="12137010" y="2670312"/>
            <a:ext cx="5122290" cy="4946376"/>
            <a:chOff x="0" y="0"/>
            <a:chExt cx="1349081" cy="1302749"/>
          </a:xfrm>
        </p:grpSpPr>
        <p:sp>
          <p:nvSpPr>
            <p:cNvPr id="13" name="Freeform 13"/>
            <p:cNvSpPr/>
            <p:nvPr/>
          </p:nvSpPr>
          <p:spPr>
            <a:xfrm>
              <a:off x="0" y="0"/>
              <a:ext cx="1349081" cy="1302749"/>
            </a:xfrm>
            <a:custGeom>
              <a:avLst/>
              <a:gdLst/>
              <a:ahLst/>
              <a:cxnLst/>
              <a:rect l="l" t="t" r="r" b="b"/>
              <a:pathLst>
                <a:path w="1349081" h="1302749">
                  <a:moveTo>
                    <a:pt x="99754" y="0"/>
                  </a:moveTo>
                  <a:lnTo>
                    <a:pt x="1249327" y="0"/>
                  </a:lnTo>
                  <a:cubicBezTo>
                    <a:pt x="1275783" y="0"/>
                    <a:pt x="1301156" y="10510"/>
                    <a:pt x="1319863" y="29217"/>
                  </a:cubicBezTo>
                  <a:cubicBezTo>
                    <a:pt x="1338571" y="47925"/>
                    <a:pt x="1349081" y="73297"/>
                    <a:pt x="1349081" y="99754"/>
                  </a:cubicBezTo>
                  <a:lnTo>
                    <a:pt x="1349081" y="1202996"/>
                  </a:lnTo>
                  <a:cubicBezTo>
                    <a:pt x="1349081" y="1229452"/>
                    <a:pt x="1338571" y="1254825"/>
                    <a:pt x="1319863" y="1273532"/>
                  </a:cubicBezTo>
                  <a:cubicBezTo>
                    <a:pt x="1301156" y="1292239"/>
                    <a:pt x="1275783" y="1302749"/>
                    <a:pt x="1249327" y="1302749"/>
                  </a:cubicBezTo>
                  <a:lnTo>
                    <a:pt x="99754" y="1302749"/>
                  </a:lnTo>
                  <a:cubicBezTo>
                    <a:pt x="44661" y="1302749"/>
                    <a:pt x="0" y="1258088"/>
                    <a:pt x="0" y="1202996"/>
                  </a:cubicBezTo>
                  <a:lnTo>
                    <a:pt x="0" y="99754"/>
                  </a:lnTo>
                  <a:cubicBezTo>
                    <a:pt x="0" y="73297"/>
                    <a:pt x="10510" y="47925"/>
                    <a:pt x="29217" y="29217"/>
                  </a:cubicBezTo>
                  <a:cubicBezTo>
                    <a:pt x="47925" y="10510"/>
                    <a:pt x="73297" y="0"/>
                    <a:pt x="99754" y="0"/>
                  </a:cubicBezTo>
                  <a:close/>
                </a:path>
              </a:pathLst>
            </a:custGeom>
            <a:solidFill>
              <a:srgbClr val="FFF8F2"/>
            </a:solidFill>
            <a:ln w="38100" cap="rnd">
              <a:solidFill>
                <a:srgbClr val="000000"/>
              </a:solidFill>
              <a:prstDash val="sysDot"/>
              <a:round/>
            </a:ln>
          </p:spPr>
        </p:sp>
        <p:sp>
          <p:nvSpPr>
            <p:cNvPr id="14" name="TextBox 14"/>
            <p:cNvSpPr txBox="1"/>
            <p:nvPr/>
          </p:nvSpPr>
          <p:spPr>
            <a:xfrm>
              <a:off x="0" y="-38100"/>
              <a:ext cx="1349081" cy="1340849"/>
            </a:xfrm>
            <a:prstGeom prst="rect">
              <a:avLst/>
            </a:prstGeom>
          </p:spPr>
          <p:txBody>
            <a:bodyPr lIns="50800" tIns="50800" rIns="50800" bIns="50800" rtlCol="0" anchor="ctr"/>
            <a:lstStyle/>
            <a:p>
              <a:pPr algn="ctr">
                <a:lnSpc>
                  <a:spcPts val="2660"/>
                </a:lnSpc>
                <a:spcBef>
                  <a:spcPct val="0"/>
                </a:spcBef>
              </a:pPr>
            </a:p>
          </p:txBody>
        </p:sp>
      </p:grpSp>
      <p:sp>
        <p:nvSpPr>
          <p:cNvPr id="15" name="Freeform 15"/>
          <p:cNvSpPr/>
          <p:nvPr/>
        </p:nvSpPr>
        <p:spPr>
          <a:xfrm>
            <a:off x="5308696" y="6038725"/>
            <a:ext cx="7670608" cy="5983074"/>
          </a:xfrm>
          <a:custGeom>
            <a:avLst/>
            <a:gdLst/>
            <a:ahLst/>
            <a:cxnLst/>
            <a:rect l="l" t="t" r="r" b="b"/>
            <a:pathLst>
              <a:path w="7670608" h="5983074">
                <a:moveTo>
                  <a:pt x="0" y="0"/>
                </a:moveTo>
                <a:lnTo>
                  <a:pt x="7670608" y="0"/>
                </a:lnTo>
                <a:lnTo>
                  <a:pt x="7670608" y="5983074"/>
                </a:lnTo>
                <a:lnTo>
                  <a:pt x="0" y="5983074"/>
                </a:lnTo>
                <a:lnTo>
                  <a:pt x="0" y="0"/>
                </a:lnTo>
                <a:close/>
              </a:path>
            </a:pathLst>
          </a:custGeom>
          <a:blipFill>
            <a:blip r:embed="rId3"/>
            <a:stretch>
              <a:fillRect/>
            </a:stretch>
          </a:blipFill>
        </p:spPr>
      </p:sp>
      <p:sp>
        <p:nvSpPr>
          <p:cNvPr id="16" name="TextBox 16"/>
          <p:cNvSpPr txBox="1"/>
          <p:nvPr/>
        </p:nvSpPr>
        <p:spPr>
          <a:xfrm>
            <a:off x="4143548" y="895350"/>
            <a:ext cx="10244581"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Pengalaman Belajar</a:t>
            </a:r>
            <a:endParaRPr lang="en-US" sz="5895">
              <a:solidFill>
                <a:srgbClr val="000000"/>
              </a:solidFill>
              <a:latin typeface="Bobby Jones"/>
              <a:ea typeface="Bobby Jones"/>
              <a:cs typeface="Bobby Jones"/>
              <a:sym typeface="Bobby Jones"/>
            </a:endParaRPr>
          </a:p>
        </p:txBody>
      </p:sp>
      <p:sp>
        <p:nvSpPr>
          <p:cNvPr id="17" name="TextBox 17"/>
          <p:cNvSpPr txBox="1"/>
          <p:nvPr/>
        </p:nvSpPr>
        <p:spPr>
          <a:xfrm>
            <a:off x="1490228"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Memahami</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8" name="TextBox 18"/>
          <p:cNvSpPr txBox="1"/>
          <p:nvPr/>
        </p:nvSpPr>
        <p:spPr>
          <a:xfrm>
            <a:off x="7227022"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Mengaplikasi</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9" name="TextBox 19"/>
          <p:cNvSpPr txBox="1"/>
          <p:nvPr/>
        </p:nvSpPr>
        <p:spPr>
          <a:xfrm>
            <a:off x="12781177" y="3029758"/>
            <a:ext cx="3833957" cy="537882"/>
          </a:xfrm>
          <a:prstGeom prst="rect">
            <a:avLst/>
          </a:prstGeom>
        </p:spPr>
        <p:txBody>
          <a:bodyPr lIns="0" tIns="0" rIns="0" bIns="0" rtlCol="0" anchor="t">
            <a:spAutoFit/>
          </a:bodyPr>
          <a:lstStyle/>
          <a:p>
            <a:pPr algn="ctr">
              <a:lnSpc>
                <a:spcPts val="4480"/>
              </a:lnSpc>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Merefleksi</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20" name="TextBox 20"/>
          <p:cNvSpPr txBox="1"/>
          <p:nvPr/>
        </p:nvSpPr>
        <p:spPr>
          <a:xfrm>
            <a:off x="1490228" y="4016493"/>
            <a:ext cx="4199234" cy="2223135"/>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Tahap awal peserta didik melibatkan konstruksi pengetahuan untuk memahami konsep dari berbagai sumber. Pengetahuan di fase ini mencakup pengetahuan esensial, aplikatif, serta nilai dan karakter.</a:t>
            </a:r>
            <a:endParaRPr lang="en-US" sz="2100">
              <a:solidFill>
                <a:srgbClr val="000000"/>
              </a:solidFill>
              <a:latin typeface="Glacial Indifference"/>
              <a:ea typeface="Glacial Indifference"/>
              <a:cs typeface="Glacial Indifference"/>
              <a:sym typeface="Glacial Indifference"/>
            </a:endParaRPr>
          </a:p>
        </p:txBody>
      </p:sp>
      <p:sp>
        <p:nvSpPr>
          <p:cNvPr id="21" name="TextBox 21"/>
          <p:cNvSpPr txBox="1"/>
          <p:nvPr/>
        </p:nvSpPr>
        <p:spPr>
          <a:xfrm>
            <a:off x="7044383" y="4016493"/>
            <a:ext cx="4199234" cy="1851660"/>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Pengalaman belajar menunjukkan bagaimana peserta didik mengaplikasikan pengetahuan secara kontekstual, yang diperoleh melalui pendalaman pengetahuan.</a:t>
            </a:r>
            <a:endParaRPr lang="en-US" sz="2100">
              <a:solidFill>
                <a:srgbClr val="000000"/>
              </a:solidFill>
              <a:latin typeface="Glacial Indifference"/>
              <a:ea typeface="Glacial Indifference"/>
              <a:cs typeface="Glacial Indifference"/>
              <a:sym typeface="Glacial Indifference"/>
            </a:endParaRPr>
          </a:p>
        </p:txBody>
      </p:sp>
      <p:sp>
        <p:nvSpPr>
          <p:cNvPr id="22" name="TextBox 22"/>
          <p:cNvSpPr txBox="1"/>
          <p:nvPr/>
        </p:nvSpPr>
        <p:spPr>
          <a:xfrm>
            <a:off x="12598538" y="4022833"/>
            <a:ext cx="4199234" cy="2594610"/>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Proses di mana peserta didik mengevaluasi dan memaknai tindakan nyata yang telah dilakukan, melibatkan regulasi diri, termasuk perencanaan, pelaksanaan, pengawasan, dan evaluasi cara belajar mandiri.</a:t>
            </a:r>
            <a:endParaRPr lang="en-US" sz="21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sp>
        <p:nvSpPr>
          <p:cNvPr id="3" name="TextBox 3"/>
          <p:cNvSpPr txBox="1"/>
          <p:nvPr/>
        </p:nvSpPr>
        <p:spPr>
          <a:xfrm>
            <a:off x="3103533" y="1114517"/>
            <a:ext cx="12080935"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Kerangka Pembelajaran</a:t>
            </a:r>
            <a:endParaRPr lang="en-US" sz="5895">
              <a:solidFill>
                <a:srgbClr val="000000"/>
              </a:solidFill>
              <a:latin typeface="Bobby Jones"/>
              <a:ea typeface="Bobby Jones"/>
              <a:cs typeface="Bobby Jones"/>
              <a:sym typeface="Bobby Jones"/>
            </a:endParaRPr>
          </a:p>
        </p:txBody>
      </p:sp>
      <p:grpSp>
        <p:nvGrpSpPr>
          <p:cNvPr id="4" name="Group 4"/>
          <p:cNvGrpSpPr/>
          <p:nvPr/>
        </p:nvGrpSpPr>
        <p:grpSpPr>
          <a:xfrm>
            <a:off x="2202669" y="2991750"/>
            <a:ext cx="6625109" cy="2498763"/>
            <a:chOff x="0" y="0"/>
            <a:chExt cx="1744885" cy="658111"/>
          </a:xfrm>
        </p:grpSpPr>
        <p:sp>
          <p:nvSpPr>
            <p:cNvPr id="5" name="Freeform 5"/>
            <p:cNvSpPr/>
            <p:nvPr/>
          </p:nvSpPr>
          <p:spPr>
            <a:xfrm>
              <a:off x="0" y="0"/>
              <a:ext cx="1744885" cy="658111"/>
            </a:xfrm>
            <a:custGeom>
              <a:avLst/>
              <a:gdLst/>
              <a:ahLst/>
              <a:cxnLst/>
              <a:rect l="l" t="t" r="r" b="b"/>
              <a:pathLst>
                <a:path w="1744885" h="658111">
                  <a:moveTo>
                    <a:pt x="77126" y="0"/>
                  </a:moveTo>
                  <a:lnTo>
                    <a:pt x="1667759" y="0"/>
                  </a:lnTo>
                  <a:cubicBezTo>
                    <a:pt x="1710354" y="0"/>
                    <a:pt x="1744885" y="34530"/>
                    <a:pt x="1744885" y="77126"/>
                  </a:cubicBezTo>
                  <a:lnTo>
                    <a:pt x="1744885" y="580985"/>
                  </a:lnTo>
                  <a:cubicBezTo>
                    <a:pt x="1744885" y="623580"/>
                    <a:pt x="1710354" y="658111"/>
                    <a:pt x="1667759" y="658111"/>
                  </a:cubicBezTo>
                  <a:lnTo>
                    <a:pt x="77126" y="658111"/>
                  </a:lnTo>
                  <a:cubicBezTo>
                    <a:pt x="34530" y="658111"/>
                    <a:pt x="0" y="623580"/>
                    <a:pt x="0" y="580985"/>
                  </a:cubicBezTo>
                  <a:lnTo>
                    <a:pt x="0" y="77126"/>
                  </a:lnTo>
                  <a:cubicBezTo>
                    <a:pt x="0" y="34530"/>
                    <a:pt x="34530" y="0"/>
                    <a:pt x="77126" y="0"/>
                  </a:cubicBezTo>
                  <a:close/>
                </a:path>
              </a:pathLst>
            </a:custGeom>
            <a:solidFill>
              <a:srgbClr val="D87A74"/>
            </a:solidFill>
            <a:ln w="38100" cap="rnd">
              <a:solidFill>
                <a:srgbClr val="000000"/>
              </a:solidFill>
              <a:prstDash val="sysDot"/>
              <a:round/>
            </a:ln>
          </p:spPr>
        </p:sp>
        <p:sp>
          <p:nvSpPr>
            <p:cNvPr id="6" name="TextBox 6"/>
            <p:cNvSpPr txBox="1"/>
            <p:nvPr/>
          </p:nvSpPr>
          <p:spPr>
            <a:xfrm>
              <a:off x="0" y="-38100"/>
              <a:ext cx="1744885" cy="696211"/>
            </a:xfrm>
            <a:prstGeom prst="rect">
              <a:avLst/>
            </a:prstGeom>
          </p:spPr>
          <p:txBody>
            <a:bodyPr lIns="50800" tIns="50800" rIns="50800" bIns="50800" rtlCol="0" anchor="ctr"/>
            <a:lstStyle/>
            <a:p>
              <a:pPr algn="ctr">
                <a:lnSpc>
                  <a:spcPts val="2660"/>
                </a:lnSpc>
                <a:spcBef>
                  <a:spcPct val="0"/>
                </a:spcBef>
              </a:pPr>
            </a:p>
          </p:txBody>
        </p:sp>
      </p:grpSp>
      <p:grpSp>
        <p:nvGrpSpPr>
          <p:cNvPr id="7" name="Group 7"/>
          <p:cNvGrpSpPr/>
          <p:nvPr/>
        </p:nvGrpSpPr>
        <p:grpSpPr>
          <a:xfrm>
            <a:off x="9460222" y="2991750"/>
            <a:ext cx="6625109" cy="2498763"/>
            <a:chOff x="0" y="0"/>
            <a:chExt cx="1744885" cy="658111"/>
          </a:xfrm>
        </p:grpSpPr>
        <p:sp>
          <p:nvSpPr>
            <p:cNvPr id="8" name="Freeform 8"/>
            <p:cNvSpPr/>
            <p:nvPr/>
          </p:nvSpPr>
          <p:spPr>
            <a:xfrm>
              <a:off x="0" y="0"/>
              <a:ext cx="1744885" cy="658111"/>
            </a:xfrm>
            <a:custGeom>
              <a:avLst/>
              <a:gdLst/>
              <a:ahLst/>
              <a:cxnLst/>
              <a:rect l="l" t="t" r="r" b="b"/>
              <a:pathLst>
                <a:path w="1744885" h="658111">
                  <a:moveTo>
                    <a:pt x="77126" y="0"/>
                  </a:moveTo>
                  <a:lnTo>
                    <a:pt x="1667759" y="0"/>
                  </a:lnTo>
                  <a:cubicBezTo>
                    <a:pt x="1710354" y="0"/>
                    <a:pt x="1744885" y="34530"/>
                    <a:pt x="1744885" y="77126"/>
                  </a:cubicBezTo>
                  <a:lnTo>
                    <a:pt x="1744885" y="580985"/>
                  </a:lnTo>
                  <a:cubicBezTo>
                    <a:pt x="1744885" y="623580"/>
                    <a:pt x="1710354" y="658111"/>
                    <a:pt x="1667759" y="658111"/>
                  </a:cubicBezTo>
                  <a:lnTo>
                    <a:pt x="77126" y="658111"/>
                  </a:lnTo>
                  <a:cubicBezTo>
                    <a:pt x="34530" y="658111"/>
                    <a:pt x="0" y="623580"/>
                    <a:pt x="0" y="580985"/>
                  </a:cubicBezTo>
                  <a:lnTo>
                    <a:pt x="0" y="77126"/>
                  </a:lnTo>
                  <a:cubicBezTo>
                    <a:pt x="0" y="34530"/>
                    <a:pt x="34530" y="0"/>
                    <a:pt x="77126" y="0"/>
                  </a:cubicBezTo>
                  <a:close/>
                </a:path>
              </a:pathLst>
            </a:custGeom>
            <a:solidFill>
              <a:srgbClr val="D87A74"/>
            </a:solidFill>
            <a:ln w="38100" cap="rnd">
              <a:solidFill>
                <a:srgbClr val="000000"/>
              </a:solidFill>
              <a:prstDash val="sysDot"/>
              <a:round/>
            </a:ln>
          </p:spPr>
        </p:sp>
        <p:sp>
          <p:nvSpPr>
            <p:cNvPr id="9" name="TextBox 9"/>
            <p:cNvSpPr txBox="1"/>
            <p:nvPr/>
          </p:nvSpPr>
          <p:spPr>
            <a:xfrm>
              <a:off x="0" y="-38100"/>
              <a:ext cx="1744885" cy="696211"/>
            </a:xfrm>
            <a:prstGeom prst="rect">
              <a:avLst/>
            </a:prstGeom>
          </p:spPr>
          <p:txBody>
            <a:bodyPr lIns="50800" tIns="50800" rIns="50800" bIns="50800" rtlCol="0" anchor="ctr"/>
            <a:lstStyle/>
            <a:p>
              <a:pPr algn="ctr">
                <a:lnSpc>
                  <a:spcPts val="2660"/>
                </a:lnSpc>
                <a:spcBef>
                  <a:spcPct val="0"/>
                </a:spcBef>
              </a:pPr>
            </a:p>
          </p:txBody>
        </p:sp>
      </p:grpSp>
      <p:grpSp>
        <p:nvGrpSpPr>
          <p:cNvPr id="10" name="Group 10"/>
          <p:cNvGrpSpPr/>
          <p:nvPr/>
        </p:nvGrpSpPr>
        <p:grpSpPr>
          <a:xfrm>
            <a:off x="2202669" y="6262039"/>
            <a:ext cx="6625109" cy="2498763"/>
            <a:chOff x="0" y="0"/>
            <a:chExt cx="1744885" cy="658111"/>
          </a:xfrm>
        </p:grpSpPr>
        <p:sp>
          <p:nvSpPr>
            <p:cNvPr id="11" name="Freeform 11"/>
            <p:cNvSpPr/>
            <p:nvPr/>
          </p:nvSpPr>
          <p:spPr>
            <a:xfrm>
              <a:off x="0" y="0"/>
              <a:ext cx="1744885" cy="658111"/>
            </a:xfrm>
            <a:custGeom>
              <a:avLst/>
              <a:gdLst/>
              <a:ahLst/>
              <a:cxnLst/>
              <a:rect l="l" t="t" r="r" b="b"/>
              <a:pathLst>
                <a:path w="1744885" h="658111">
                  <a:moveTo>
                    <a:pt x="77126" y="0"/>
                  </a:moveTo>
                  <a:lnTo>
                    <a:pt x="1667759" y="0"/>
                  </a:lnTo>
                  <a:cubicBezTo>
                    <a:pt x="1710354" y="0"/>
                    <a:pt x="1744885" y="34530"/>
                    <a:pt x="1744885" y="77126"/>
                  </a:cubicBezTo>
                  <a:lnTo>
                    <a:pt x="1744885" y="580985"/>
                  </a:lnTo>
                  <a:cubicBezTo>
                    <a:pt x="1744885" y="623580"/>
                    <a:pt x="1710354" y="658111"/>
                    <a:pt x="1667759" y="658111"/>
                  </a:cubicBezTo>
                  <a:lnTo>
                    <a:pt x="77126" y="658111"/>
                  </a:lnTo>
                  <a:cubicBezTo>
                    <a:pt x="34530" y="658111"/>
                    <a:pt x="0" y="623580"/>
                    <a:pt x="0" y="580985"/>
                  </a:cubicBezTo>
                  <a:lnTo>
                    <a:pt x="0" y="77126"/>
                  </a:lnTo>
                  <a:cubicBezTo>
                    <a:pt x="0" y="34530"/>
                    <a:pt x="34530" y="0"/>
                    <a:pt x="77126" y="0"/>
                  </a:cubicBezTo>
                  <a:close/>
                </a:path>
              </a:pathLst>
            </a:custGeom>
            <a:solidFill>
              <a:srgbClr val="D87A74"/>
            </a:solidFill>
            <a:ln w="38100" cap="rnd">
              <a:solidFill>
                <a:srgbClr val="000000"/>
              </a:solidFill>
              <a:prstDash val="sysDot"/>
              <a:round/>
            </a:ln>
          </p:spPr>
        </p:sp>
        <p:sp>
          <p:nvSpPr>
            <p:cNvPr id="12" name="TextBox 12"/>
            <p:cNvSpPr txBox="1"/>
            <p:nvPr/>
          </p:nvSpPr>
          <p:spPr>
            <a:xfrm>
              <a:off x="0" y="-38100"/>
              <a:ext cx="1744885" cy="696211"/>
            </a:xfrm>
            <a:prstGeom prst="rect">
              <a:avLst/>
            </a:prstGeom>
          </p:spPr>
          <p:txBody>
            <a:bodyPr lIns="50800" tIns="50800" rIns="50800" bIns="50800" rtlCol="0" anchor="ctr"/>
            <a:lstStyle/>
            <a:p>
              <a:pPr algn="ctr">
                <a:lnSpc>
                  <a:spcPts val="2660"/>
                </a:lnSpc>
                <a:spcBef>
                  <a:spcPct val="0"/>
                </a:spcBef>
              </a:pPr>
            </a:p>
          </p:txBody>
        </p:sp>
      </p:grpSp>
      <p:grpSp>
        <p:nvGrpSpPr>
          <p:cNvPr id="13" name="Group 13"/>
          <p:cNvGrpSpPr/>
          <p:nvPr/>
        </p:nvGrpSpPr>
        <p:grpSpPr>
          <a:xfrm>
            <a:off x="9460222" y="6262039"/>
            <a:ext cx="6625109" cy="2498763"/>
            <a:chOff x="0" y="0"/>
            <a:chExt cx="1744885" cy="658111"/>
          </a:xfrm>
        </p:grpSpPr>
        <p:sp>
          <p:nvSpPr>
            <p:cNvPr id="14" name="Freeform 14"/>
            <p:cNvSpPr/>
            <p:nvPr/>
          </p:nvSpPr>
          <p:spPr>
            <a:xfrm>
              <a:off x="0" y="0"/>
              <a:ext cx="1744885" cy="658111"/>
            </a:xfrm>
            <a:custGeom>
              <a:avLst/>
              <a:gdLst/>
              <a:ahLst/>
              <a:cxnLst/>
              <a:rect l="l" t="t" r="r" b="b"/>
              <a:pathLst>
                <a:path w="1744885" h="658111">
                  <a:moveTo>
                    <a:pt x="77126" y="0"/>
                  </a:moveTo>
                  <a:lnTo>
                    <a:pt x="1667759" y="0"/>
                  </a:lnTo>
                  <a:cubicBezTo>
                    <a:pt x="1710354" y="0"/>
                    <a:pt x="1744885" y="34530"/>
                    <a:pt x="1744885" y="77126"/>
                  </a:cubicBezTo>
                  <a:lnTo>
                    <a:pt x="1744885" y="580985"/>
                  </a:lnTo>
                  <a:cubicBezTo>
                    <a:pt x="1744885" y="623580"/>
                    <a:pt x="1710354" y="658111"/>
                    <a:pt x="1667759" y="658111"/>
                  </a:cubicBezTo>
                  <a:lnTo>
                    <a:pt x="77126" y="658111"/>
                  </a:lnTo>
                  <a:cubicBezTo>
                    <a:pt x="34530" y="658111"/>
                    <a:pt x="0" y="623580"/>
                    <a:pt x="0" y="580985"/>
                  </a:cubicBezTo>
                  <a:lnTo>
                    <a:pt x="0" y="77126"/>
                  </a:lnTo>
                  <a:cubicBezTo>
                    <a:pt x="0" y="34530"/>
                    <a:pt x="34530" y="0"/>
                    <a:pt x="77126" y="0"/>
                  </a:cubicBezTo>
                  <a:close/>
                </a:path>
              </a:pathLst>
            </a:custGeom>
            <a:solidFill>
              <a:srgbClr val="D87A74"/>
            </a:solidFill>
            <a:ln w="38100" cap="rnd">
              <a:solidFill>
                <a:srgbClr val="000000"/>
              </a:solidFill>
              <a:prstDash val="sysDot"/>
              <a:round/>
            </a:ln>
          </p:spPr>
        </p:sp>
        <p:sp>
          <p:nvSpPr>
            <p:cNvPr id="15" name="TextBox 15"/>
            <p:cNvSpPr txBox="1"/>
            <p:nvPr/>
          </p:nvSpPr>
          <p:spPr>
            <a:xfrm>
              <a:off x="0" y="-38100"/>
              <a:ext cx="1744885" cy="696211"/>
            </a:xfrm>
            <a:prstGeom prst="rect">
              <a:avLst/>
            </a:prstGeom>
          </p:spPr>
          <p:txBody>
            <a:bodyPr lIns="50800" tIns="50800" rIns="50800" bIns="50800" rtlCol="0" anchor="ctr"/>
            <a:lstStyle/>
            <a:p>
              <a:pPr algn="ctr">
                <a:lnSpc>
                  <a:spcPts val="2660"/>
                </a:lnSpc>
                <a:spcBef>
                  <a:spcPct val="0"/>
                </a:spcBef>
              </a:pPr>
            </a:p>
          </p:txBody>
        </p:sp>
      </p:grpSp>
      <p:sp>
        <p:nvSpPr>
          <p:cNvPr id="16" name="TextBox 16"/>
          <p:cNvSpPr txBox="1"/>
          <p:nvPr/>
        </p:nvSpPr>
        <p:spPr>
          <a:xfrm>
            <a:off x="3169043" y="3901108"/>
            <a:ext cx="4692359" cy="613373"/>
          </a:xfrm>
          <a:prstGeom prst="rect">
            <a:avLst/>
          </a:prstGeom>
        </p:spPr>
        <p:txBody>
          <a:bodyPr lIns="0" tIns="0" rIns="0" bIns="0" rtlCol="0" anchor="t">
            <a:spAutoFit/>
          </a:bodyPr>
          <a:lstStyle/>
          <a:p>
            <a:pPr algn="ctr">
              <a:lnSpc>
                <a:spcPts val="5040"/>
              </a:lnSpc>
            </a:pPr>
            <a:r>
              <a:rPr lang="en-US" sz="3600">
                <a:solidFill>
                  <a:srgbClr val="000000"/>
                </a:solidFill>
                <a:latin typeface="Glacial Indifference"/>
                <a:ea typeface="Glacial Indifference"/>
                <a:cs typeface="Glacial Indifference"/>
                <a:sym typeface="Glacial Indifference"/>
              </a:rPr>
              <a:t>Praktik pedagogis</a:t>
            </a:r>
            <a:endParaRPr lang="en-US" sz="3600">
              <a:solidFill>
                <a:srgbClr val="000000"/>
              </a:solidFill>
              <a:latin typeface="Glacial Indifference"/>
              <a:ea typeface="Glacial Indifference"/>
              <a:cs typeface="Glacial Indifference"/>
              <a:sym typeface="Glacial Indifference"/>
            </a:endParaRPr>
          </a:p>
        </p:txBody>
      </p:sp>
      <p:sp>
        <p:nvSpPr>
          <p:cNvPr id="17" name="TextBox 17"/>
          <p:cNvSpPr txBox="1"/>
          <p:nvPr/>
        </p:nvSpPr>
        <p:spPr>
          <a:xfrm>
            <a:off x="10426597" y="3582039"/>
            <a:ext cx="4692359" cy="1251511"/>
          </a:xfrm>
          <a:prstGeom prst="rect">
            <a:avLst/>
          </a:prstGeom>
        </p:spPr>
        <p:txBody>
          <a:bodyPr lIns="0" tIns="0" rIns="0" bIns="0" rtlCol="0" anchor="t">
            <a:spAutoFit/>
          </a:bodyPr>
          <a:lstStyle/>
          <a:p>
            <a:pPr algn="ctr">
              <a:lnSpc>
                <a:spcPts val="5040"/>
              </a:lnSpc>
            </a:pPr>
            <a:r>
              <a:rPr lang="en-US" sz="3600">
                <a:solidFill>
                  <a:srgbClr val="000000"/>
                </a:solidFill>
                <a:latin typeface="Glacial Indifference"/>
                <a:ea typeface="Glacial Indifference"/>
                <a:cs typeface="Glacial Indifference"/>
                <a:sym typeface="Glacial Indifference"/>
              </a:rPr>
              <a:t>Kemitraan pembelajaran</a:t>
            </a:r>
            <a:endParaRPr lang="en-US" sz="3600">
              <a:solidFill>
                <a:srgbClr val="000000"/>
              </a:solidFill>
              <a:latin typeface="Glacial Indifference"/>
              <a:ea typeface="Glacial Indifference"/>
              <a:cs typeface="Glacial Indifference"/>
              <a:sym typeface="Glacial Indifference"/>
            </a:endParaRPr>
          </a:p>
        </p:txBody>
      </p:sp>
      <p:sp>
        <p:nvSpPr>
          <p:cNvPr id="18" name="TextBox 18"/>
          <p:cNvSpPr txBox="1"/>
          <p:nvPr/>
        </p:nvSpPr>
        <p:spPr>
          <a:xfrm>
            <a:off x="3169043" y="6852328"/>
            <a:ext cx="4692359" cy="1251511"/>
          </a:xfrm>
          <a:prstGeom prst="rect">
            <a:avLst/>
          </a:prstGeom>
        </p:spPr>
        <p:txBody>
          <a:bodyPr lIns="0" tIns="0" rIns="0" bIns="0" rtlCol="0" anchor="t">
            <a:spAutoFit/>
          </a:bodyPr>
          <a:lstStyle/>
          <a:p>
            <a:pPr algn="ctr">
              <a:lnSpc>
                <a:spcPts val="5040"/>
              </a:lnSpc>
            </a:pPr>
            <a:r>
              <a:rPr lang="en-US" sz="3600">
                <a:solidFill>
                  <a:srgbClr val="000000"/>
                </a:solidFill>
                <a:latin typeface="Glacial Indifference"/>
                <a:ea typeface="Glacial Indifference"/>
                <a:cs typeface="Glacial Indifference"/>
                <a:sym typeface="Glacial Indifference"/>
              </a:rPr>
              <a:t>Lingkungan pembelajaran</a:t>
            </a:r>
            <a:endParaRPr lang="en-US" sz="3600">
              <a:solidFill>
                <a:srgbClr val="000000"/>
              </a:solidFill>
              <a:latin typeface="Glacial Indifference"/>
              <a:ea typeface="Glacial Indifference"/>
              <a:cs typeface="Glacial Indifference"/>
              <a:sym typeface="Glacial Indifference"/>
            </a:endParaRPr>
          </a:p>
        </p:txBody>
      </p:sp>
      <p:sp>
        <p:nvSpPr>
          <p:cNvPr id="19" name="TextBox 19"/>
          <p:cNvSpPr txBox="1"/>
          <p:nvPr/>
        </p:nvSpPr>
        <p:spPr>
          <a:xfrm>
            <a:off x="10426597" y="7171397"/>
            <a:ext cx="4692359" cy="613373"/>
          </a:xfrm>
          <a:prstGeom prst="rect">
            <a:avLst/>
          </a:prstGeom>
        </p:spPr>
        <p:txBody>
          <a:bodyPr lIns="0" tIns="0" rIns="0" bIns="0" rtlCol="0" anchor="t">
            <a:spAutoFit/>
          </a:bodyPr>
          <a:lstStyle/>
          <a:p>
            <a:pPr algn="ctr">
              <a:lnSpc>
                <a:spcPts val="5040"/>
              </a:lnSpc>
            </a:pPr>
            <a:r>
              <a:rPr lang="en-US" sz="3600">
                <a:solidFill>
                  <a:srgbClr val="000000"/>
                </a:solidFill>
                <a:latin typeface="Glacial Indifference"/>
                <a:ea typeface="Glacial Indifference"/>
                <a:cs typeface="Glacial Indifference"/>
                <a:sym typeface="Glacial Indifference"/>
              </a:rPr>
              <a:t>Pemanfaatan digital</a:t>
            </a:r>
            <a:endParaRPr lang="en-US" sz="36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8004192" y="2553113"/>
            <a:ext cx="9255108" cy="1969111"/>
            <a:chOff x="0" y="0"/>
            <a:chExt cx="2437559" cy="518614"/>
          </a:xfrm>
        </p:grpSpPr>
        <p:sp>
          <p:nvSpPr>
            <p:cNvPr id="4" name="Freeform 4"/>
            <p:cNvSpPr/>
            <p:nvPr/>
          </p:nvSpPr>
          <p:spPr>
            <a:xfrm>
              <a:off x="0" y="0"/>
              <a:ext cx="2437559" cy="518613"/>
            </a:xfrm>
            <a:custGeom>
              <a:avLst/>
              <a:gdLst/>
              <a:ahLst/>
              <a:cxnLst/>
              <a:rect l="l" t="t" r="r" b="b"/>
              <a:pathLst>
                <a:path w="2437559" h="518613">
                  <a:moveTo>
                    <a:pt x="55209" y="0"/>
                  </a:moveTo>
                  <a:lnTo>
                    <a:pt x="2382350" y="0"/>
                  </a:lnTo>
                  <a:cubicBezTo>
                    <a:pt x="2396993" y="0"/>
                    <a:pt x="2411035" y="5817"/>
                    <a:pt x="2421389" y="16170"/>
                  </a:cubicBezTo>
                  <a:cubicBezTo>
                    <a:pt x="2431743" y="26524"/>
                    <a:pt x="2437559" y="40567"/>
                    <a:pt x="2437559" y="55209"/>
                  </a:cubicBezTo>
                  <a:lnTo>
                    <a:pt x="2437559" y="463404"/>
                  </a:lnTo>
                  <a:cubicBezTo>
                    <a:pt x="2437559" y="478047"/>
                    <a:pt x="2431743" y="492089"/>
                    <a:pt x="2421389" y="502443"/>
                  </a:cubicBezTo>
                  <a:cubicBezTo>
                    <a:pt x="2411035" y="512797"/>
                    <a:pt x="2396993" y="518613"/>
                    <a:pt x="2382350" y="518613"/>
                  </a:cubicBezTo>
                  <a:lnTo>
                    <a:pt x="55209" y="518613"/>
                  </a:lnTo>
                  <a:cubicBezTo>
                    <a:pt x="40567" y="518613"/>
                    <a:pt x="26524" y="512797"/>
                    <a:pt x="16170" y="502443"/>
                  </a:cubicBezTo>
                  <a:cubicBezTo>
                    <a:pt x="5817" y="492089"/>
                    <a:pt x="0" y="478047"/>
                    <a:pt x="0" y="463404"/>
                  </a:cubicBezTo>
                  <a:lnTo>
                    <a:pt x="0" y="55209"/>
                  </a:lnTo>
                  <a:cubicBezTo>
                    <a:pt x="0" y="40567"/>
                    <a:pt x="5817" y="26524"/>
                    <a:pt x="16170" y="16170"/>
                  </a:cubicBezTo>
                  <a:cubicBezTo>
                    <a:pt x="26524" y="5817"/>
                    <a:pt x="40567" y="0"/>
                    <a:pt x="55209" y="0"/>
                  </a:cubicBezTo>
                  <a:close/>
                </a:path>
              </a:pathLst>
            </a:custGeom>
            <a:solidFill>
              <a:srgbClr val="6EABC8"/>
            </a:solidFill>
            <a:ln w="38100" cap="rnd">
              <a:solidFill>
                <a:srgbClr val="000000"/>
              </a:solidFill>
              <a:prstDash val="sysDot"/>
              <a:round/>
            </a:ln>
          </p:spPr>
        </p:sp>
        <p:sp>
          <p:nvSpPr>
            <p:cNvPr id="5" name="TextBox 5"/>
            <p:cNvSpPr txBox="1"/>
            <p:nvPr/>
          </p:nvSpPr>
          <p:spPr>
            <a:xfrm>
              <a:off x="0" y="-38100"/>
              <a:ext cx="2437559" cy="556714"/>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8004192" y="4921151"/>
            <a:ext cx="9255108" cy="1969111"/>
            <a:chOff x="0" y="0"/>
            <a:chExt cx="2437559" cy="518614"/>
          </a:xfrm>
        </p:grpSpPr>
        <p:sp>
          <p:nvSpPr>
            <p:cNvPr id="7" name="Freeform 7"/>
            <p:cNvSpPr/>
            <p:nvPr/>
          </p:nvSpPr>
          <p:spPr>
            <a:xfrm>
              <a:off x="0" y="0"/>
              <a:ext cx="2437559" cy="518613"/>
            </a:xfrm>
            <a:custGeom>
              <a:avLst/>
              <a:gdLst/>
              <a:ahLst/>
              <a:cxnLst/>
              <a:rect l="l" t="t" r="r" b="b"/>
              <a:pathLst>
                <a:path w="2437559" h="518613">
                  <a:moveTo>
                    <a:pt x="55209" y="0"/>
                  </a:moveTo>
                  <a:lnTo>
                    <a:pt x="2382350" y="0"/>
                  </a:lnTo>
                  <a:cubicBezTo>
                    <a:pt x="2396993" y="0"/>
                    <a:pt x="2411035" y="5817"/>
                    <a:pt x="2421389" y="16170"/>
                  </a:cubicBezTo>
                  <a:cubicBezTo>
                    <a:pt x="2431743" y="26524"/>
                    <a:pt x="2437559" y="40567"/>
                    <a:pt x="2437559" y="55209"/>
                  </a:cubicBezTo>
                  <a:lnTo>
                    <a:pt x="2437559" y="463404"/>
                  </a:lnTo>
                  <a:cubicBezTo>
                    <a:pt x="2437559" y="478047"/>
                    <a:pt x="2431743" y="492089"/>
                    <a:pt x="2421389" y="502443"/>
                  </a:cubicBezTo>
                  <a:cubicBezTo>
                    <a:pt x="2411035" y="512797"/>
                    <a:pt x="2396993" y="518613"/>
                    <a:pt x="2382350" y="518613"/>
                  </a:cubicBezTo>
                  <a:lnTo>
                    <a:pt x="55209" y="518613"/>
                  </a:lnTo>
                  <a:cubicBezTo>
                    <a:pt x="40567" y="518613"/>
                    <a:pt x="26524" y="512797"/>
                    <a:pt x="16170" y="502443"/>
                  </a:cubicBezTo>
                  <a:cubicBezTo>
                    <a:pt x="5817" y="492089"/>
                    <a:pt x="0" y="478047"/>
                    <a:pt x="0" y="463404"/>
                  </a:cubicBezTo>
                  <a:lnTo>
                    <a:pt x="0" y="55209"/>
                  </a:lnTo>
                  <a:cubicBezTo>
                    <a:pt x="0" y="40567"/>
                    <a:pt x="5817" y="26524"/>
                    <a:pt x="16170" y="16170"/>
                  </a:cubicBezTo>
                  <a:cubicBezTo>
                    <a:pt x="26524" y="5817"/>
                    <a:pt x="40567" y="0"/>
                    <a:pt x="55209" y="0"/>
                  </a:cubicBezTo>
                  <a:close/>
                </a:path>
              </a:pathLst>
            </a:custGeom>
            <a:solidFill>
              <a:srgbClr val="6EABC8"/>
            </a:solidFill>
            <a:ln w="38100" cap="rnd">
              <a:solidFill>
                <a:srgbClr val="000000"/>
              </a:solidFill>
              <a:prstDash val="sysDot"/>
              <a:round/>
            </a:ln>
          </p:spPr>
        </p:sp>
        <p:sp>
          <p:nvSpPr>
            <p:cNvPr id="8" name="TextBox 8"/>
            <p:cNvSpPr txBox="1"/>
            <p:nvPr/>
          </p:nvSpPr>
          <p:spPr>
            <a:xfrm>
              <a:off x="0" y="-38100"/>
              <a:ext cx="2437559" cy="556714"/>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8004192" y="7289189"/>
            <a:ext cx="9255108" cy="1969111"/>
            <a:chOff x="0" y="0"/>
            <a:chExt cx="2437559" cy="518614"/>
          </a:xfrm>
        </p:grpSpPr>
        <p:sp>
          <p:nvSpPr>
            <p:cNvPr id="10" name="Freeform 10"/>
            <p:cNvSpPr/>
            <p:nvPr/>
          </p:nvSpPr>
          <p:spPr>
            <a:xfrm>
              <a:off x="0" y="0"/>
              <a:ext cx="2437559" cy="518613"/>
            </a:xfrm>
            <a:custGeom>
              <a:avLst/>
              <a:gdLst/>
              <a:ahLst/>
              <a:cxnLst/>
              <a:rect l="l" t="t" r="r" b="b"/>
              <a:pathLst>
                <a:path w="2437559" h="518613">
                  <a:moveTo>
                    <a:pt x="55209" y="0"/>
                  </a:moveTo>
                  <a:lnTo>
                    <a:pt x="2382350" y="0"/>
                  </a:lnTo>
                  <a:cubicBezTo>
                    <a:pt x="2396993" y="0"/>
                    <a:pt x="2411035" y="5817"/>
                    <a:pt x="2421389" y="16170"/>
                  </a:cubicBezTo>
                  <a:cubicBezTo>
                    <a:pt x="2431743" y="26524"/>
                    <a:pt x="2437559" y="40567"/>
                    <a:pt x="2437559" y="55209"/>
                  </a:cubicBezTo>
                  <a:lnTo>
                    <a:pt x="2437559" y="463404"/>
                  </a:lnTo>
                  <a:cubicBezTo>
                    <a:pt x="2437559" y="478047"/>
                    <a:pt x="2431743" y="492089"/>
                    <a:pt x="2421389" y="502443"/>
                  </a:cubicBezTo>
                  <a:cubicBezTo>
                    <a:pt x="2411035" y="512797"/>
                    <a:pt x="2396993" y="518613"/>
                    <a:pt x="2382350" y="518613"/>
                  </a:cubicBezTo>
                  <a:lnTo>
                    <a:pt x="55209" y="518613"/>
                  </a:lnTo>
                  <a:cubicBezTo>
                    <a:pt x="40567" y="518613"/>
                    <a:pt x="26524" y="512797"/>
                    <a:pt x="16170" y="502443"/>
                  </a:cubicBezTo>
                  <a:cubicBezTo>
                    <a:pt x="5817" y="492089"/>
                    <a:pt x="0" y="478047"/>
                    <a:pt x="0" y="463404"/>
                  </a:cubicBezTo>
                  <a:lnTo>
                    <a:pt x="0" y="55209"/>
                  </a:lnTo>
                  <a:cubicBezTo>
                    <a:pt x="0" y="40567"/>
                    <a:pt x="5817" y="26524"/>
                    <a:pt x="16170" y="16170"/>
                  </a:cubicBezTo>
                  <a:cubicBezTo>
                    <a:pt x="26524" y="5817"/>
                    <a:pt x="40567" y="0"/>
                    <a:pt x="55209" y="0"/>
                  </a:cubicBezTo>
                  <a:close/>
                </a:path>
              </a:pathLst>
            </a:custGeom>
            <a:solidFill>
              <a:srgbClr val="6EABC8"/>
            </a:solidFill>
            <a:ln w="38100" cap="rnd">
              <a:solidFill>
                <a:srgbClr val="000000"/>
              </a:solidFill>
              <a:prstDash val="sysDot"/>
              <a:round/>
            </a:ln>
          </p:spPr>
        </p:sp>
        <p:sp>
          <p:nvSpPr>
            <p:cNvPr id="11" name="TextBox 11"/>
            <p:cNvSpPr txBox="1"/>
            <p:nvPr/>
          </p:nvSpPr>
          <p:spPr>
            <a:xfrm>
              <a:off x="0" y="-38100"/>
              <a:ext cx="2437559" cy="556714"/>
            </a:xfrm>
            <a:prstGeom prst="rect">
              <a:avLst/>
            </a:prstGeom>
          </p:spPr>
          <p:txBody>
            <a:bodyPr lIns="50800" tIns="50800" rIns="50800" bIns="50800" rtlCol="0" anchor="ctr"/>
            <a:lstStyle/>
            <a:p>
              <a:pPr algn="ctr">
                <a:lnSpc>
                  <a:spcPts val="2660"/>
                </a:lnSpc>
                <a:spcBef>
                  <a:spcPct val="0"/>
                </a:spcBef>
              </a:pPr>
            </a:p>
          </p:txBody>
        </p:sp>
      </p:grpSp>
      <p:sp>
        <p:nvSpPr>
          <p:cNvPr id="12" name="Freeform 12"/>
          <p:cNvSpPr/>
          <p:nvPr/>
        </p:nvSpPr>
        <p:spPr>
          <a:xfrm>
            <a:off x="8338247" y="3192706"/>
            <a:ext cx="805753" cy="689926"/>
          </a:xfrm>
          <a:custGeom>
            <a:avLst/>
            <a:gdLst/>
            <a:ahLst/>
            <a:cxnLst/>
            <a:rect l="l" t="t" r="r" b="b"/>
            <a:pathLst>
              <a:path w="805753" h="689926">
                <a:moveTo>
                  <a:pt x="0" y="0"/>
                </a:moveTo>
                <a:lnTo>
                  <a:pt x="805753" y="0"/>
                </a:lnTo>
                <a:lnTo>
                  <a:pt x="805753" y="689926"/>
                </a:lnTo>
                <a:lnTo>
                  <a:pt x="0" y="68992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3" name="Freeform 13"/>
          <p:cNvSpPr/>
          <p:nvPr/>
        </p:nvSpPr>
        <p:spPr>
          <a:xfrm>
            <a:off x="8338247" y="5560744"/>
            <a:ext cx="805753" cy="689926"/>
          </a:xfrm>
          <a:custGeom>
            <a:avLst/>
            <a:gdLst/>
            <a:ahLst/>
            <a:cxnLst/>
            <a:rect l="l" t="t" r="r" b="b"/>
            <a:pathLst>
              <a:path w="805753" h="689926">
                <a:moveTo>
                  <a:pt x="0" y="0"/>
                </a:moveTo>
                <a:lnTo>
                  <a:pt x="805753" y="0"/>
                </a:lnTo>
                <a:lnTo>
                  <a:pt x="805753" y="689926"/>
                </a:lnTo>
                <a:lnTo>
                  <a:pt x="0" y="68992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4" name="Freeform 14"/>
          <p:cNvSpPr/>
          <p:nvPr/>
        </p:nvSpPr>
        <p:spPr>
          <a:xfrm>
            <a:off x="8338247" y="7928781"/>
            <a:ext cx="805753" cy="689926"/>
          </a:xfrm>
          <a:custGeom>
            <a:avLst/>
            <a:gdLst/>
            <a:ahLst/>
            <a:cxnLst/>
            <a:rect l="l" t="t" r="r" b="b"/>
            <a:pathLst>
              <a:path w="805753" h="689926">
                <a:moveTo>
                  <a:pt x="0" y="0"/>
                </a:moveTo>
                <a:lnTo>
                  <a:pt x="805753" y="0"/>
                </a:lnTo>
                <a:lnTo>
                  <a:pt x="805753" y="689927"/>
                </a:lnTo>
                <a:lnTo>
                  <a:pt x="0" y="6899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5" name="Freeform 15"/>
          <p:cNvSpPr/>
          <p:nvPr/>
        </p:nvSpPr>
        <p:spPr>
          <a:xfrm>
            <a:off x="2750204" y="1790907"/>
            <a:ext cx="3351692" cy="8229600"/>
          </a:xfrm>
          <a:custGeom>
            <a:avLst/>
            <a:gdLst/>
            <a:ahLst/>
            <a:cxnLst/>
            <a:rect l="l" t="t" r="r" b="b"/>
            <a:pathLst>
              <a:path w="3351692" h="8229600">
                <a:moveTo>
                  <a:pt x="0" y="0"/>
                </a:moveTo>
                <a:lnTo>
                  <a:pt x="3351691" y="0"/>
                </a:lnTo>
                <a:lnTo>
                  <a:pt x="3351691" y="8229600"/>
                </a:lnTo>
                <a:lnTo>
                  <a:pt x="0" y="82296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6" name="TextBox 16"/>
          <p:cNvSpPr txBox="1"/>
          <p:nvPr/>
        </p:nvSpPr>
        <p:spPr>
          <a:xfrm>
            <a:off x="4949273" y="895350"/>
            <a:ext cx="8389454" cy="1031398"/>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Peran Guru</a:t>
            </a:r>
            <a:endParaRPr lang="en-US" sz="5895">
              <a:solidFill>
                <a:srgbClr val="000000"/>
              </a:solidFill>
              <a:latin typeface="Bobby Jones"/>
              <a:ea typeface="Bobby Jones"/>
              <a:cs typeface="Bobby Jones"/>
              <a:sym typeface="Bobby Jones"/>
            </a:endParaRPr>
          </a:p>
        </p:txBody>
      </p:sp>
      <p:sp>
        <p:nvSpPr>
          <p:cNvPr id="17" name="TextBox 17"/>
          <p:cNvSpPr txBox="1"/>
          <p:nvPr/>
        </p:nvSpPr>
        <p:spPr>
          <a:xfrm>
            <a:off x="9337455" y="2959147"/>
            <a:ext cx="7921845" cy="1099894"/>
          </a:xfrm>
          <a:prstGeom prst="rect">
            <a:avLst/>
          </a:prstGeom>
        </p:spPr>
        <p:txBody>
          <a:bodyPr lIns="0" tIns="0" rIns="0" bIns="0" rtlCol="0" anchor="t">
            <a:spAutoFit/>
          </a:bodyPr>
          <a:lstStyle/>
          <a:p>
            <a:pPr algn="l">
              <a:lnSpc>
                <a:spcPts val="4480"/>
              </a:lnSpc>
              <a:spcBef>
                <a:spcPct val="0"/>
              </a:spcBef>
            </a:pPr>
            <a:r>
              <a:rPr lang="en-US" sz="3200">
                <a:solidFill>
                  <a:srgbClr val="000000"/>
                </a:solidFill>
                <a:latin typeface="Glacial Indifference"/>
                <a:ea typeface="Glacial Indifference"/>
                <a:cs typeface="Glacial Indifference"/>
                <a:sym typeface="Glacial Indifference"/>
              </a:rPr>
              <a:t>Menyusun pembelajaran yang kontekstual dan kolaboratif</a:t>
            </a:r>
            <a:endParaRPr lang="en-US" sz="3200">
              <a:solidFill>
                <a:srgbClr val="000000"/>
              </a:solidFill>
              <a:latin typeface="Glacial Indifference"/>
              <a:ea typeface="Glacial Indifference"/>
              <a:cs typeface="Glacial Indifference"/>
              <a:sym typeface="Glacial Indifference"/>
            </a:endParaRPr>
          </a:p>
        </p:txBody>
      </p:sp>
      <p:sp>
        <p:nvSpPr>
          <p:cNvPr id="18" name="TextBox 18"/>
          <p:cNvSpPr txBox="1"/>
          <p:nvPr/>
        </p:nvSpPr>
        <p:spPr>
          <a:xfrm>
            <a:off x="9337455" y="5327185"/>
            <a:ext cx="7574831" cy="1099894"/>
          </a:xfrm>
          <a:prstGeom prst="rect">
            <a:avLst/>
          </a:prstGeom>
        </p:spPr>
        <p:txBody>
          <a:bodyPr lIns="0" tIns="0" rIns="0" bIns="0" rtlCol="0" anchor="t">
            <a:spAutoFit/>
          </a:bodyPr>
          <a:lstStyle/>
          <a:p>
            <a:pPr algn="l">
              <a:lnSpc>
                <a:spcPts val="4480"/>
              </a:lnSpc>
              <a:spcBef>
                <a:spcPct val="0"/>
              </a:spcBef>
            </a:pPr>
            <a:r>
              <a:rPr lang="en-US" sz="3200">
                <a:solidFill>
                  <a:srgbClr val="000000"/>
                </a:solidFill>
                <a:latin typeface="Glacial Indifference"/>
                <a:ea typeface="Glacial Indifference"/>
                <a:cs typeface="Glacial Indifference"/>
                <a:sym typeface="Glacial Indifference"/>
              </a:rPr>
              <a:t>Menjadi fasilitator dalam proses berpikir kritis dan reflektif</a:t>
            </a:r>
            <a:endParaRPr lang="en-US" sz="3200">
              <a:solidFill>
                <a:srgbClr val="000000"/>
              </a:solidFill>
              <a:latin typeface="Glacial Indifference"/>
              <a:ea typeface="Glacial Indifference"/>
              <a:cs typeface="Glacial Indifference"/>
              <a:sym typeface="Glacial Indifference"/>
            </a:endParaRPr>
          </a:p>
        </p:txBody>
      </p:sp>
      <p:sp>
        <p:nvSpPr>
          <p:cNvPr id="19" name="TextBox 19"/>
          <p:cNvSpPr txBox="1"/>
          <p:nvPr/>
        </p:nvSpPr>
        <p:spPr>
          <a:xfrm>
            <a:off x="9337455" y="7695222"/>
            <a:ext cx="7921845" cy="1099894"/>
          </a:xfrm>
          <a:prstGeom prst="rect">
            <a:avLst/>
          </a:prstGeom>
        </p:spPr>
        <p:txBody>
          <a:bodyPr lIns="0" tIns="0" rIns="0" bIns="0" rtlCol="0" anchor="t">
            <a:spAutoFit/>
          </a:bodyPr>
          <a:lstStyle/>
          <a:p>
            <a:pPr algn="l">
              <a:lnSpc>
                <a:spcPts val="4480"/>
              </a:lnSpc>
              <a:spcBef>
                <a:spcPct val="0"/>
              </a:spcBef>
            </a:pPr>
            <a:r>
              <a:rPr lang="en-US" sz="3200">
                <a:solidFill>
                  <a:srgbClr val="000000"/>
                </a:solidFill>
                <a:latin typeface="Glacial Indifference"/>
                <a:ea typeface="Glacial Indifference"/>
                <a:cs typeface="Glacial Indifference"/>
                <a:sym typeface="Glacial Indifference"/>
              </a:rPr>
              <a:t>Menumbuhkan lingkungan belajar yang inspiratif dan aman</a:t>
            </a:r>
            <a:endParaRPr lang="en-US" sz="32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8F2"/>
        </a:solidFill>
        <a:effectLst/>
      </p:bgPr>
    </p:bg>
    <p:spTree>
      <p:nvGrpSpPr>
        <p:cNvPr id="1" name=""/>
        <p:cNvGrpSpPr/>
        <p:nvPr/>
      </p:nvGrpSpPr>
      <p:grpSpPr>
        <a:xfrm>
          <a:off x="0" y="0"/>
          <a:ext cx="0" cy="0"/>
          <a:chOff x="0" y="0"/>
          <a:chExt cx="0" cy="0"/>
        </a:xfrm>
      </p:grpSpPr>
      <p:sp>
        <p:nvSpPr>
          <p:cNvPr id="2" name="Freeform 2"/>
          <p:cNvSpPr/>
          <p:nvPr/>
        </p:nvSpPr>
        <p:spPr>
          <a:xfrm>
            <a:off x="-258209" y="-259557"/>
            <a:ext cx="18804418" cy="10806114"/>
          </a:xfrm>
          <a:custGeom>
            <a:avLst/>
            <a:gdLst/>
            <a:ahLst/>
            <a:cxnLst/>
            <a:rect l="l" t="t" r="r" b="b"/>
            <a:pathLst>
              <a:path w="18804418" h="10806114">
                <a:moveTo>
                  <a:pt x="0" y="0"/>
                </a:moveTo>
                <a:lnTo>
                  <a:pt x="18804418" y="0"/>
                </a:lnTo>
                <a:lnTo>
                  <a:pt x="18804418" y="10806114"/>
                </a:lnTo>
                <a:lnTo>
                  <a:pt x="0" y="10806114"/>
                </a:lnTo>
                <a:lnTo>
                  <a:pt x="0" y="0"/>
                </a:lnTo>
                <a:close/>
              </a:path>
            </a:pathLst>
          </a:custGeom>
          <a:blipFill>
            <a:blip r:embed="rId1">
              <a:extLst>
                <a:ext uri="{96DAC541-7B7A-43D3-8B79-37D633B846F1}">
                  <asvg:svgBlip xmlns:asvg="http://schemas.microsoft.com/office/drawing/2016/SVG/main" r:embed="rId2"/>
                </a:ext>
              </a:extLst>
            </a:blip>
            <a:stretch>
              <a:fillRect r="-18082" b="-105482"/>
            </a:stretch>
          </a:blipFill>
        </p:spPr>
      </p:sp>
      <p:grpSp>
        <p:nvGrpSpPr>
          <p:cNvPr id="3" name="Group 3"/>
          <p:cNvGrpSpPr/>
          <p:nvPr/>
        </p:nvGrpSpPr>
        <p:grpSpPr>
          <a:xfrm>
            <a:off x="1946053" y="2485536"/>
            <a:ext cx="6964640" cy="3078536"/>
            <a:chOff x="0" y="0"/>
            <a:chExt cx="1834308" cy="810808"/>
          </a:xfrm>
        </p:grpSpPr>
        <p:sp>
          <p:nvSpPr>
            <p:cNvPr id="4" name="Freeform 4"/>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5" name="TextBox 5"/>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grpSp>
        <p:nvGrpSpPr>
          <p:cNvPr id="6" name="Group 6"/>
          <p:cNvGrpSpPr/>
          <p:nvPr/>
        </p:nvGrpSpPr>
        <p:grpSpPr>
          <a:xfrm>
            <a:off x="9580657" y="2485536"/>
            <a:ext cx="6964640" cy="3078536"/>
            <a:chOff x="0" y="0"/>
            <a:chExt cx="1834308" cy="810808"/>
          </a:xfrm>
        </p:grpSpPr>
        <p:sp>
          <p:nvSpPr>
            <p:cNvPr id="7" name="Freeform 7"/>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8" name="TextBox 8"/>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grpSp>
        <p:nvGrpSpPr>
          <p:cNvPr id="9" name="Group 9"/>
          <p:cNvGrpSpPr/>
          <p:nvPr/>
        </p:nvGrpSpPr>
        <p:grpSpPr>
          <a:xfrm>
            <a:off x="5661680" y="6402272"/>
            <a:ext cx="6964640" cy="3078536"/>
            <a:chOff x="0" y="0"/>
            <a:chExt cx="1834308" cy="810808"/>
          </a:xfrm>
        </p:grpSpPr>
        <p:sp>
          <p:nvSpPr>
            <p:cNvPr id="10" name="Freeform 10"/>
            <p:cNvSpPr/>
            <p:nvPr/>
          </p:nvSpPr>
          <p:spPr>
            <a:xfrm>
              <a:off x="0" y="0"/>
              <a:ext cx="1834308" cy="810808"/>
            </a:xfrm>
            <a:custGeom>
              <a:avLst/>
              <a:gdLst/>
              <a:ahLst/>
              <a:cxnLst/>
              <a:rect l="l" t="t" r="r" b="b"/>
              <a:pathLst>
                <a:path w="1834308" h="810808">
                  <a:moveTo>
                    <a:pt x="73366" y="0"/>
                  </a:moveTo>
                  <a:lnTo>
                    <a:pt x="1760943" y="0"/>
                  </a:lnTo>
                  <a:cubicBezTo>
                    <a:pt x="1801461" y="0"/>
                    <a:pt x="1834308" y="32847"/>
                    <a:pt x="1834308" y="73366"/>
                  </a:cubicBezTo>
                  <a:lnTo>
                    <a:pt x="1834308" y="737442"/>
                  </a:lnTo>
                  <a:cubicBezTo>
                    <a:pt x="1834308" y="777961"/>
                    <a:pt x="1801461" y="810808"/>
                    <a:pt x="1760943" y="810808"/>
                  </a:cubicBezTo>
                  <a:lnTo>
                    <a:pt x="73366" y="810808"/>
                  </a:lnTo>
                  <a:cubicBezTo>
                    <a:pt x="32847" y="810808"/>
                    <a:pt x="0" y="777961"/>
                    <a:pt x="0" y="737442"/>
                  </a:cubicBezTo>
                  <a:lnTo>
                    <a:pt x="0" y="73366"/>
                  </a:lnTo>
                  <a:cubicBezTo>
                    <a:pt x="0" y="32847"/>
                    <a:pt x="32847" y="0"/>
                    <a:pt x="73366" y="0"/>
                  </a:cubicBezTo>
                  <a:close/>
                </a:path>
              </a:pathLst>
            </a:custGeom>
            <a:solidFill>
              <a:srgbClr val="FFF8F2"/>
            </a:solidFill>
            <a:ln w="38100" cap="rnd">
              <a:solidFill>
                <a:srgbClr val="000000"/>
              </a:solidFill>
              <a:prstDash val="sysDot"/>
              <a:round/>
            </a:ln>
          </p:spPr>
        </p:sp>
        <p:sp>
          <p:nvSpPr>
            <p:cNvPr id="11" name="TextBox 11"/>
            <p:cNvSpPr txBox="1"/>
            <p:nvPr/>
          </p:nvSpPr>
          <p:spPr>
            <a:xfrm>
              <a:off x="0" y="-38100"/>
              <a:ext cx="1834308" cy="848908"/>
            </a:xfrm>
            <a:prstGeom prst="rect">
              <a:avLst/>
            </a:prstGeom>
          </p:spPr>
          <p:txBody>
            <a:bodyPr lIns="50800" tIns="50800" rIns="50800" bIns="50800" rtlCol="0" anchor="ctr"/>
            <a:lstStyle/>
            <a:p>
              <a:pPr algn="ctr">
                <a:lnSpc>
                  <a:spcPts val="2660"/>
                </a:lnSpc>
                <a:spcBef>
                  <a:spcPct val="0"/>
                </a:spcBef>
              </a:pPr>
            </a:p>
          </p:txBody>
        </p:sp>
      </p:grpSp>
      <p:sp>
        <p:nvSpPr>
          <p:cNvPr id="12" name="TextBox 12"/>
          <p:cNvSpPr txBox="1"/>
          <p:nvPr/>
        </p:nvSpPr>
        <p:spPr>
          <a:xfrm>
            <a:off x="2269959" y="895350"/>
            <a:ext cx="13748081" cy="1031361"/>
          </a:xfrm>
          <a:prstGeom prst="rect">
            <a:avLst/>
          </a:prstGeom>
        </p:spPr>
        <p:txBody>
          <a:bodyPr lIns="0" tIns="0" rIns="0" bIns="0" rtlCol="0" anchor="t">
            <a:spAutoFit/>
          </a:bodyPr>
          <a:lstStyle/>
          <a:p>
            <a:pPr algn="ctr">
              <a:lnSpc>
                <a:spcPts val="8255"/>
              </a:lnSpc>
              <a:spcBef>
                <a:spcPct val="0"/>
              </a:spcBef>
            </a:pPr>
            <a:r>
              <a:rPr lang="en-US" sz="5895">
                <a:solidFill>
                  <a:srgbClr val="000000"/>
                </a:solidFill>
                <a:latin typeface="Bobby Jones"/>
                <a:ea typeface="Bobby Jones"/>
                <a:cs typeface="Bobby Jones"/>
                <a:sym typeface="Bobby Jones"/>
              </a:rPr>
              <a:t>asesmen pembelajaran</a:t>
            </a:r>
            <a:endParaRPr lang="en-US" sz="5895">
              <a:solidFill>
                <a:srgbClr val="000000"/>
              </a:solidFill>
              <a:latin typeface="Bobby Jones"/>
              <a:ea typeface="Bobby Jones"/>
              <a:cs typeface="Bobby Jones"/>
              <a:sym typeface="Bobby Jones"/>
            </a:endParaRPr>
          </a:p>
        </p:txBody>
      </p:sp>
      <p:sp>
        <p:nvSpPr>
          <p:cNvPr id="13" name="TextBox 13"/>
          <p:cNvSpPr txBox="1"/>
          <p:nvPr/>
        </p:nvSpPr>
        <p:spPr>
          <a:xfrm>
            <a:off x="2609630" y="2712190"/>
            <a:ext cx="5923277" cy="537899"/>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Asesmen Awal Pembelajaran </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4" name="TextBox 14"/>
          <p:cNvSpPr txBox="1"/>
          <p:nvPr/>
        </p:nvSpPr>
        <p:spPr>
          <a:xfrm>
            <a:off x="6545030" y="6642295"/>
            <a:ext cx="5458739" cy="537899"/>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Asesmen Sumatif </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5" name="TextBox 15"/>
          <p:cNvSpPr txBox="1"/>
          <p:nvPr/>
        </p:nvSpPr>
        <p:spPr>
          <a:xfrm>
            <a:off x="2323839" y="3442500"/>
            <a:ext cx="6331990" cy="1480401"/>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Mengetahui pemahaman awal, pengalaman, dan kesiapan siswa.</a:t>
            </a:r>
            <a:endParaRPr lang="en-US" sz="2100">
              <a:solidFill>
                <a:srgbClr val="000000"/>
              </a:solidFill>
              <a:latin typeface="Glacial Indifference"/>
              <a:ea typeface="Glacial Indifference"/>
              <a:cs typeface="Glacial Indifference"/>
              <a:sym typeface="Glacial Indifference"/>
            </a:endParaRPr>
          </a:p>
          <a:p>
            <a:pPr algn="l">
              <a:lnSpc>
                <a:spcPts val="2940"/>
              </a:lnSpc>
              <a:spcBef>
                <a:spcPct val="0"/>
              </a:spcBef>
            </a:pPr>
            <a:r>
              <a:rPr lang="en-US" sz="2100">
                <a:solidFill>
                  <a:srgbClr val="000000"/>
                </a:solidFill>
                <a:latin typeface="Glacial Indifference"/>
                <a:ea typeface="Glacial Indifference"/>
                <a:cs typeface="Glacial Indifference"/>
                <a:sym typeface="Glacial Indifference"/>
              </a:rPr>
              <a:t>Contoh : Pertanyaan pemantik, kuis cepat, diskusi singkat untuk megetahui pengetahuan awal murid</a:t>
            </a:r>
            <a:endParaRPr lang="en-US" sz="2100">
              <a:solidFill>
                <a:srgbClr val="000000"/>
              </a:solidFill>
              <a:latin typeface="Glacial Indifference"/>
              <a:ea typeface="Glacial Indifference"/>
              <a:cs typeface="Glacial Indifference"/>
              <a:sym typeface="Glacial Indifference"/>
            </a:endParaRPr>
          </a:p>
        </p:txBody>
      </p:sp>
      <p:sp>
        <p:nvSpPr>
          <p:cNvPr id="16" name="TextBox 16"/>
          <p:cNvSpPr txBox="1"/>
          <p:nvPr/>
        </p:nvSpPr>
        <p:spPr>
          <a:xfrm>
            <a:off x="10566883" y="2714118"/>
            <a:ext cx="5218139" cy="537899"/>
          </a:xfrm>
          <a:prstGeom prst="rect">
            <a:avLst/>
          </a:prstGeom>
        </p:spPr>
        <p:txBody>
          <a:bodyPr lIns="0" tIns="0" rIns="0" bIns="0" rtlCol="0" anchor="t">
            <a:spAutoFit/>
          </a:bodyPr>
          <a:lstStyle/>
          <a:p>
            <a:pPr algn="ctr">
              <a:lnSpc>
                <a:spcPts val="4480"/>
              </a:lnSpc>
              <a:spcBef>
                <a:spcPct val="0"/>
              </a:spcBef>
            </a:pPr>
            <a:r>
              <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rPr>
              <a:t>Asesmen Formatif</a:t>
            </a:r>
            <a:endParaRPr lang="en-US" sz="3200" b="1">
              <a:solidFill>
                <a:srgbClr val="000000"/>
              </a:solidFill>
              <a:latin typeface="Glacial Indifference Bold" panose="00000800000000000000"/>
              <a:ea typeface="Glacial Indifference Bold" panose="00000800000000000000"/>
              <a:cs typeface="Glacial Indifference Bold" panose="00000800000000000000"/>
              <a:sym typeface="Glacial Indifference Bold" panose="00000800000000000000"/>
            </a:endParaRPr>
          </a:p>
        </p:txBody>
      </p:sp>
      <p:sp>
        <p:nvSpPr>
          <p:cNvPr id="17" name="TextBox 17"/>
          <p:cNvSpPr txBox="1"/>
          <p:nvPr/>
        </p:nvSpPr>
        <p:spPr>
          <a:xfrm>
            <a:off x="10009957" y="3442500"/>
            <a:ext cx="6331990" cy="1851930"/>
          </a:xfrm>
          <a:prstGeom prst="rect">
            <a:avLst/>
          </a:prstGeom>
        </p:spPr>
        <p:txBody>
          <a:bodyPr lIns="0" tIns="0" rIns="0" bIns="0" rtlCol="0" anchor="t">
            <a:spAutoFit/>
          </a:bodyPr>
          <a:lstStyle/>
          <a:p>
            <a:pPr algn="l">
              <a:lnSpc>
                <a:spcPts val="2940"/>
              </a:lnSpc>
            </a:pPr>
            <a:r>
              <a:rPr lang="en-US" sz="2100">
                <a:solidFill>
                  <a:srgbClr val="000000"/>
                </a:solidFill>
                <a:latin typeface="Glacial Indifference"/>
                <a:ea typeface="Glacial Indifference"/>
                <a:cs typeface="Glacial Indifference"/>
                <a:sym typeface="Glacial Indifference"/>
              </a:rPr>
              <a:t>Memantau perkembangan, memberi umpan balik, dan memperbaiki proses belajar</a:t>
            </a:r>
            <a:endParaRPr lang="en-US" sz="2100">
              <a:solidFill>
                <a:srgbClr val="000000"/>
              </a:solidFill>
              <a:latin typeface="Glacial Indifference"/>
              <a:ea typeface="Glacial Indifference"/>
              <a:cs typeface="Glacial Indifference"/>
              <a:sym typeface="Glacial Indifference"/>
            </a:endParaRPr>
          </a:p>
          <a:p>
            <a:pPr marL="453390" lvl="1" indent="-226695" algn="l">
              <a:lnSpc>
                <a:spcPts val="2940"/>
              </a:lnSpc>
              <a:buFont typeface="Arial" panose="020B0604020202020204"/>
              <a:buChar char="•"/>
            </a:pPr>
            <a:r>
              <a:rPr lang="en-US" sz="2100">
                <a:solidFill>
                  <a:srgbClr val="000000"/>
                </a:solidFill>
                <a:latin typeface="Glacial Indifference"/>
                <a:ea typeface="Glacial Indifference"/>
                <a:cs typeface="Glacial Indifference"/>
                <a:sym typeface="Glacial Indifference"/>
              </a:rPr>
              <a:t>Contoh : Observasi praktik, Kinerja proyek, Diskusi kelompok &amp; presentasi </a:t>
            </a:r>
            <a:endParaRPr lang="en-US" sz="2100">
              <a:solidFill>
                <a:srgbClr val="000000"/>
              </a:solidFill>
              <a:latin typeface="Glacial Indifference"/>
              <a:ea typeface="Glacial Indifference"/>
              <a:cs typeface="Glacial Indifference"/>
              <a:sym typeface="Glacial Indifference"/>
            </a:endParaRPr>
          </a:p>
          <a:p>
            <a:pPr algn="l">
              <a:lnSpc>
                <a:spcPts val="2940"/>
              </a:lnSpc>
              <a:spcBef>
                <a:spcPct val="0"/>
              </a:spcBef>
            </a:pPr>
            <a:endParaRPr lang="en-US" sz="2100">
              <a:solidFill>
                <a:srgbClr val="000000"/>
              </a:solidFill>
              <a:latin typeface="Glacial Indifference"/>
              <a:ea typeface="Glacial Indifference"/>
              <a:cs typeface="Glacial Indifference"/>
              <a:sym typeface="Glacial Indifference"/>
            </a:endParaRPr>
          </a:p>
        </p:txBody>
      </p:sp>
      <p:sp>
        <p:nvSpPr>
          <p:cNvPr id="18" name="TextBox 18"/>
          <p:cNvSpPr txBox="1"/>
          <p:nvPr/>
        </p:nvSpPr>
        <p:spPr>
          <a:xfrm>
            <a:off x="5978005" y="7406370"/>
            <a:ext cx="6331990" cy="1851930"/>
          </a:xfrm>
          <a:prstGeom prst="rect">
            <a:avLst/>
          </a:prstGeom>
        </p:spPr>
        <p:txBody>
          <a:bodyPr lIns="0" tIns="0" rIns="0" bIns="0" rtlCol="0" anchor="t">
            <a:spAutoFit/>
          </a:bodyPr>
          <a:lstStyle/>
          <a:p>
            <a:pPr algn="just">
              <a:lnSpc>
                <a:spcPts val="2940"/>
              </a:lnSpc>
            </a:pPr>
            <a:r>
              <a:rPr lang="en-US" sz="2100">
                <a:solidFill>
                  <a:srgbClr val="000000"/>
                </a:solidFill>
                <a:latin typeface="Glacial Indifference"/>
                <a:ea typeface="Glacial Indifference"/>
                <a:cs typeface="Glacial Indifference"/>
                <a:sym typeface="Glacial Indifference"/>
              </a:rPr>
              <a:t>Asesmen untuk mengukur capaian</a:t>
            </a:r>
            <a:endParaRPr lang="en-US" sz="2100">
              <a:solidFill>
                <a:srgbClr val="000000"/>
              </a:solidFill>
              <a:latin typeface="Glacial Indifference"/>
              <a:ea typeface="Glacial Indifference"/>
              <a:cs typeface="Glacial Indifference"/>
              <a:sym typeface="Glacial Indifference"/>
            </a:endParaRPr>
          </a:p>
          <a:p>
            <a:pPr algn="just">
              <a:lnSpc>
                <a:spcPts val="2940"/>
              </a:lnSpc>
            </a:pPr>
            <a:r>
              <a:rPr lang="en-US" sz="2100">
                <a:solidFill>
                  <a:srgbClr val="000000"/>
                </a:solidFill>
                <a:latin typeface="Glacial Indifference"/>
                <a:ea typeface="Glacial Indifference"/>
                <a:cs typeface="Glacial Indifference"/>
                <a:sym typeface="Glacial Indifference"/>
              </a:rPr>
              <a:t>pembelajaran peserta didik pada akhir</a:t>
            </a:r>
            <a:endParaRPr lang="en-US" sz="2100">
              <a:solidFill>
                <a:srgbClr val="000000"/>
              </a:solidFill>
              <a:latin typeface="Glacial Indifference"/>
              <a:ea typeface="Glacial Indifference"/>
              <a:cs typeface="Glacial Indifference"/>
              <a:sym typeface="Glacial Indifference"/>
            </a:endParaRPr>
          </a:p>
          <a:p>
            <a:pPr algn="just">
              <a:lnSpc>
                <a:spcPts val="2940"/>
              </a:lnSpc>
            </a:pPr>
            <a:r>
              <a:rPr lang="en-US" sz="2100">
                <a:solidFill>
                  <a:srgbClr val="000000"/>
                </a:solidFill>
                <a:latin typeface="Glacial Indifference"/>
                <a:ea typeface="Glacial Indifference"/>
                <a:cs typeface="Glacial Indifference"/>
                <a:sym typeface="Glacial Indifference"/>
              </a:rPr>
              <a:t>pembelajaran</a:t>
            </a:r>
            <a:endParaRPr lang="en-US" sz="2100">
              <a:solidFill>
                <a:srgbClr val="000000"/>
              </a:solidFill>
              <a:latin typeface="Glacial Indifference"/>
              <a:ea typeface="Glacial Indifference"/>
              <a:cs typeface="Glacial Indifference"/>
              <a:sym typeface="Glacial Indifference"/>
            </a:endParaRPr>
          </a:p>
          <a:p>
            <a:pPr algn="just">
              <a:lnSpc>
                <a:spcPts val="2940"/>
              </a:lnSpc>
              <a:spcBef>
                <a:spcPct val="0"/>
              </a:spcBef>
            </a:pPr>
            <a:r>
              <a:rPr lang="en-US" sz="2100">
                <a:solidFill>
                  <a:srgbClr val="000000"/>
                </a:solidFill>
                <a:latin typeface="Glacial Indifference"/>
                <a:ea typeface="Glacial Indifference"/>
                <a:cs typeface="Glacial Indifference"/>
                <a:sym typeface="Glacial Indifference"/>
              </a:rPr>
              <a:t>Contoh : Tes lisan, tes tertulis, laporan, penilaian proyek, portofolio, dan lainnya</a:t>
            </a:r>
            <a:endParaRPr lang="en-US" sz="2100">
              <a:solidFill>
                <a:srgbClr val="000000"/>
              </a:solidFill>
              <a:latin typeface="Glacial Indifference"/>
              <a:ea typeface="Glacial Indifference"/>
              <a:cs typeface="Glacial Indifference"/>
              <a:sym typeface="Glacial Indifference"/>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3543</Words>
  <Application>WPS Presentation</Application>
  <PresentationFormat>Custom</PresentationFormat>
  <Paragraphs>131</Paragraphs>
  <Slides>10</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10</vt:i4>
      </vt:variant>
    </vt:vector>
  </HeadingPairs>
  <TitlesOfParts>
    <vt:vector size="21" baseType="lpstr">
      <vt:lpstr>Arial</vt:lpstr>
      <vt:lpstr>SimSun</vt:lpstr>
      <vt:lpstr>Wingdings</vt:lpstr>
      <vt:lpstr>Glacial Indifference</vt:lpstr>
      <vt:lpstr>Bobby Jones</vt:lpstr>
      <vt:lpstr>Glacial Indifference Bold</vt:lpstr>
      <vt:lpstr>Arial</vt:lpstr>
      <vt:lpstr>Calibri</vt:lpstr>
      <vt:lpstr>Microsoft YaHei</vt:lpstr>
      <vt:lpstr>Arial Unicode MS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Pembelajaran Mendalam merupakan pendekatan yang memuliakan dengan menekankan pada penciptaan suasana belajar dan proses pembelajaran berkesadaran, bermakna, dan menggembirakan melalui olah pikir, olah hati, olah rasa, dan olah raga secara holistik dan</dc:title>
  <dc:creator/>
  <cp:lastModifiedBy>Yenny Mariana</cp:lastModifiedBy>
  <cp:revision>4</cp:revision>
  <dcterms:created xsi:type="dcterms:W3CDTF">2006-08-16T00:00:00Z</dcterms:created>
  <dcterms:modified xsi:type="dcterms:W3CDTF">2026-09-03T04:11:14Z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E334891F16F4408786A3AE6A2C69BF93_12</vt:lpwstr>
  </property>
  <property fmtid="{D5CDD505-2E9C-101B-9397-08002B2CF9AE}" pid="3" name="KSOProductBuildVer">
    <vt:lpwstr>1033-12.2.0.23155</vt:lpwstr>
  </property>
</Properties>
</file>