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804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0F0F0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F0F0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F0F0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0" i="0">
                <a:solidFill>
                  <a:srgbClr val="0F0F0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1322" y="1027844"/>
            <a:ext cx="11480043" cy="6415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0" i="0">
                <a:solidFill>
                  <a:srgbClr val="0F0F0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5706" y="4052232"/>
            <a:ext cx="20080605" cy="777875"/>
          </a:xfrm>
          <a:custGeom>
            <a:avLst/>
            <a:gdLst/>
            <a:ahLst/>
            <a:cxnLst/>
            <a:rect l="l" t="t" r="r" b="b"/>
            <a:pathLst>
              <a:path w="20080605" h="777875">
                <a:moveTo>
                  <a:pt x="20080541" y="777463"/>
                </a:moveTo>
                <a:lnTo>
                  <a:pt x="0" y="777463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777463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986885" y="3851056"/>
            <a:ext cx="12506960" cy="9683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6150" spc="320" dirty="0">
                <a:solidFill>
                  <a:srgbClr val="FFFFFF"/>
                </a:solidFill>
              </a:rPr>
              <a:t>Pengembangan</a:t>
            </a:r>
            <a:r>
              <a:rPr sz="6150" spc="595" dirty="0">
                <a:solidFill>
                  <a:srgbClr val="FFFFFF"/>
                </a:solidFill>
              </a:rPr>
              <a:t> </a:t>
            </a:r>
            <a:r>
              <a:rPr sz="6150" spc="225" dirty="0">
                <a:solidFill>
                  <a:srgbClr val="FFFFFF"/>
                </a:solidFill>
              </a:rPr>
              <a:t>Wawasan</a:t>
            </a:r>
            <a:r>
              <a:rPr sz="6150" spc="165" dirty="0">
                <a:solidFill>
                  <a:srgbClr val="FFFFFF"/>
                </a:solidFill>
              </a:rPr>
              <a:t> </a:t>
            </a:r>
            <a:r>
              <a:rPr sz="6150" spc="305" dirty="0">
                <a:solidFill>
                  <a:srgbClr val="FFFFFF"/>
                </a:solidFill>
              </a:rPr>
              <a:t>Dunia</a:t>
            </a:r>
            <a:endParaRPr sz="6150" dirty="0"/>
          </a:p>
        </p:txBody>
      </p:sp>
      <p:sp>
        <p:nvSpPr>
          <p:cNvPr id="6" name="object 6"/>
          <p:cNvSpPr/>
          <p:nvPr/>
        </p:nvSpPr>
        <p:spPr>
          <a:xfrm>
            <a:off x="15706" y="4994612"/>
            <a:ext cx="20080605" cy="777875"/>
          </a:xfrm>
          <a:custGeom>
            <a:avLst/>
            <a:gdLst/>
            <a:ahLst/>
            <a:cxnLst/>
            <a:rect l="l" t="t" r="r" b="b"/>
            <a:pathLst>
              <a:path w="20080605" h="777875">
                <a:moveTo>
                  <a:pt x="20080541" y="777463"/>
                </a:moveTo>
                <a:lnTo>
                  <a:pt x="0" y="777463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777463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86357" y="4744354"/>
            <a:ext cx="10067925" cy="10267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50" spc="55" dirty="0">
                <a:solidFill>
                  <a:srgbClr val="FFFFFF"/>
                </a:solidFill>
                <a:latin typeface="Arial"/>
                <a:cs typeface="Arial"/>
              </a:rPr>
              <a:t>Kerja</a:t>
            </a:r>
            <a:r>
              <a:rPr sz="655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50" spc="195" dirty="0">
                <a:solidFill>
                  <a:srgbClr val="FFFFFF"/>
                </a:solidFill>
                <a:latin typeface="Arial"/>
                <a:cs typeface="Arial"/>
              </a:rPr>
              <a:t>Bidang</a:t>
            </a:r>
            <a:r>
              <a:rPr sz="655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550" spc="-45" dirty="0">
                <a:solidFill>
                  <a:srgbClr val="FFFFFF"/>
                </a:solidFill>
                <a:latin typeface="Arial"/>
                <a:cs typeface="Arial"/>
              </a:rPr>
              <a:t>E-</a:t>
            </a:r>
            <a:r>
              <a:rPr sz="6550" spc="-10" dirty="0">
                <a:solidFill>
                  <a:srgbClr val="FFFFFF"/>
                </a:solidFill>
                <a:latin typeface="Arial"/>
                <a:cs typeface="Arial"/>
              </a:rPr>
              <a:t>Commerce</a:t>
            </a:r>
            <a:endParaRPr sz="65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5706" y="6141174"/>
            <a:ext cx="20080605" cy="322580"/>
          </a:xfrm>
          <a:custGeom>
            <a:avLst/>
            <a:gdLst/>
            <a:ahLst/>
            <a:cxnLst/>
            <a:rect l="l" t="t" r="r" b="b"/>
            <a:pathLst>
              <a:path w="20080605" h="322579">
                <a:moveTo>
                  <a:pt x="20080541" y="321979"/>
                </a:moveTo>
                <a:lnTo>
                  <a:pt x="0" y="321979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321979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06" y="6612363"/>
            <a:ext cx="20080605" cy="322580"/>
          </a:xfrm>
          <a:custGeom>
            <a:avLst/>
            <a:gdLst/>
            <a:ahLst/>
            <a:cxnLst/>
            <a:rect l="l" t="t" r="r" b="b"/>
            <a:pathLst>
              <a:path w="20080605" h="322579">
                <a:moveTo>
                  <a:pt x="20080541" y="321979"/>
                </a:moveTo>
                <a:lnTo>
                  <a:pt x="0" y="321979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321979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5706" y="7523331"/>
            <a:ext cx="20080605" cy="196850"/>
          </a:xfrm>
          <a:custGeom>
            <a:avLst/>
            <a:gdLst/>
            <a:ahLst/>
            <a:cxnLst/>
            <a:rect l="l" t="t" r="r" b="b"/>
            <a:pathLst>
              <a:path w="20080605" h="196850">
                <a:moveTo>
                  <a:pt x="20080541" y="196329"/>
                </a:moveTo>
                <a:lnTo>
                  <a:pt x="0" y="196329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196329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1873" y="5949324"/>
            <a:ext cx="10153015" cy="181356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700" spc="-55" dirty="0">
                <a:solidFill>
                  <a:srgbClr val="AAAAAA"/>
                </a:solidFill>
                <a:latin typeface="Arial"/>
                <a:cs typeface="Arial"/>
              </a:rPr>
              <a:t>Integrasi</a:t>
            </a:r>
            <a:r>
              <a:rPr sz="2700" spc="-3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700" spc="-40" dirty="0">
                <a:solidFill>
                  <a:srgbClr val="AFAFAF"/>
                </a:solidFill>
                <a:latin typeface="Arial"/>
                <a:cs typeface="Arial"/>
              </a:rPr>
              <a:t>Kompetensi</a:t>
            </a:r>
            <a:r>
              <a:rPr sz="2700" dirty="0">
                <a:solidFill>
                  <a:srgbClr val="AFAFAF"/>
                </a:solidFill>
                <a:latin typeface="Arial"/>
                <a:cs typeface="Arial"/>
              </a:rPr>
              <a:t> </a:t>
            </a:r>
            <a:r>
              <a:rPr sz="2700" spc="-135" dirty="0">
                <a:solidFill>
                  <a:srgbClr val="AAAAAA"/>
                </a:solidFill>
                <a:latin typeface="Arial"/>
                <a:cs typeface="Arial"/>
              </a:rPr>
              <a:t>Manajemen</a:t>
            </a:r>
            <a:r>
              <a:rPr sz="2700" spc="-2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700" spc="-105" dirty="0">
                <a:solidFill>
                  <a:srgbClr val="ACACAC"/>
                </a:solidFill>
                <a:latin typeface="Arial"/>
                <a:cs typeface="Arial"/>
              </a:rPr>
              <a:t>Perkant</a:t>
            </a:r>
            <a:r>
              <a:rPr sz="2700" spc="-315" dirty="0">
                <a:solidFill>
                  <a:srgbClr val="ACACAC"/>
                </a:solidFill>
                <a:latin typeface="Arial"/>
                <a:cs typeface="Arial"/>
              </a:rPr>
              <a:t> </a:t>
            </a:r>
            <a:r>
              <a:rPr sz="2700" spc="-105" dirty="0">
                <a:solidFill>
                  <a:srgbClr val="AAAAAA"/>
                </a:solidFill>
                <a:latin typeface="Arial"/>
                <a:cs typeface="Arial"/>
              </a:rPr>
              <a:t>oran</a:t>
            </a:r>
            <a:r>
              <a:rPr sz="2700" spc="-24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700" spc="-204" dirty="0">
                <a:solidFill>
                  <a:srgbClr val="82899A"/>
                </a:solidFill>
                <a:latin typeface="Arial"/>
                <a:cs typeface="Arial"/>
              </a:rPr>
              <a:t>&amp;</a:t>
            </a:r>
            <a:r>
              <a:rPr sz="2700" spc="-145" dirty="0">
                <a:solidFill>
                  <a:srgbClr val="82899A"/>
                </a:solidFill>
                <a:latin typeface="Arial"/>
                <a:cs typeface="Arial"/>
              </a:rPr>
              <a:t> </a:t>
            </a:r>
            <a:r>
              <a:rPr sz="2700" spc="-160" dirty="0">
                <a:solidFill>
                  <a:srgbClr val="ACACAC"/>
                </a:solidFill>
                <a:latin typeface="Arial"/>
                <a:cs typeface="Arial"/>
              </a:rPr>
              <a:t>Layanan</a:t>
            </a:r>
            <a:r>
              <a:rPr sz="2700" spc="-190" dirty="0">
                <a:solidFill>
                  <a:srgbClr val="ACACAC"/>
                </a:solidFill>
                <a:latin typeface="Arial"/>
                <a:cs typeface="Arial"/>
              </a:rPr>
              <a:t> </a:t>
            </a:r>
            <a:r>
              <a:rPr sz="2700" spc="-114" dirty="0">
                <a:solidFill>
                  <a:srgbClr val="ACACAC"/>
                </a:solidFill>
                <a:latin typeface="Arial"/>
                <a:cs typeface="Arial"/>
              </a:rPr>
              <a:t>Bisnis</a:t>
            </a:r>
            <a:r>
              <a:rPr sz="2700" spc="-90" dirty="0">
                <a:solidFill>
                  <a:srgbClr val="ACACAC"/>
                </a:solidFill>
                <a:latin typeface="Arial"/>
                <a:cs typeface="Arial"/>
              </a:rPr>
              <a:t> </a:t>
            </a:r>
            <a:r>
              <a:rPr sz="2700" spc="-10" dirty="0">
                <a:solidFill>
                  <a:srgbClr val="A5A5A5"/>
                </a:solidFill>
                <a:latin typeface="Arial"/>
                <a:cs typeface="Arial"/>
              </a:rPr>
              <a:t>dalam</a:t>
            </a:r>
            <a:endParaRPr sz="2700" dirty="0">
              <a:latin typeface="Arial"/>
              <a:cs typeface="Arial"/>
            </a:endParaRPr>
          </a:p>
          <a:p>
            <a:pPr marL="18415">
              <a:lnSpc>
                <a:spcPct val="100000"/>
              </a:lnSpc>
              <a:spcBef>
                <a:spcPts val="620"/>
              </a:spcBef>
            </a:pPr>
            <a:r>
              <a:rPr sz="2550" spc="-25" dirty="0">
                <a:solidFill>
                  <a:srgbClr val="AFAFAF"/>
                </a:solidFill>
                <a:latin typeface="Arial"/>
                <a:cs typeface="Arial"/>
              </a:rPr>
              <a:t>Ekosist</a:t>
            </a:r>
            <a:r>
              <a:rPr sz="2550" spc="-254" dirty="0">
                <a:solidFill>
                  <a:srgbClr val="AFAFAF"/>
                </a:solidFill>
                <a:latin typeface="Arial"/>
                <a:cs typeface="Arial"/>
              </a:rPr>
              <a:t> </a:t>
            </a:r>
            <a:r>
              <a:rPr sz="2550" dirty="0">
                <a:solidFill>
                  <a:srgbClr val="8991A3"/>
                </a:solidFill>
                <a:latin typeface="Arial"/>
                <a:cs typeface="Arial"/>
              </a:rPr>
              <a:t>em</a:t>
            </a:r>
            <a:r>
              <a:rPr sz="2550" spc="-215" dirty="0">
                <a:solidFill>
                  <a:srgbClr val="8991A3"/>
                </a:solidFill>
                <a:latin typeface="Arial"/>
                <a:cs typeface="Arial"/>
              </a:rPr>
              <a:t> </a:t>
            </a:r>
            <a:r>
              <a:rPr sz="2550" spc="-40" dirty="0">
                <a:solidFill>
                  <a:srgbClr val="5B6274"/>
                </a:solidFill>
                <a:latin typeface="Arial"/>
                <a:cs typeface="Arial"/>
              </a:rPr>
              <a:t>P</a:t>
            </a:r>
            <a:r>
              <a:rPr sz="2550" spc="-40" dirty="0">
                <a:solidFill>
                  <a:srgbClr val="A5A5A5"/>
                </a:solidFill>
                <a:latin typeface="Arial"/>
                <a:cs typeface="Arial"/>
              </a:rPr>
              <a:t>erdagangdD </a:t>
            </a:r>
            <a:r>
              <a:rPr sz="2550" spc="55" dirty="0">
                <a:solidFill>
                  <a:srgbClr val="A1A1A1"/>
                </a:solidFill>
                <a:latin typeface="Arial"/>
                <a:cs typeface="Arial"/>
              </a:rPr>
              <a:t>Digit</a:t>
            </a:r>
            <a:r>
              <a:rPr sz="2550" spc="-380" dirty="0">
                <a:solidFill>
                  <a:srgbClr val="A1A1A1"/>
                </a:solidFill>
                <a:latin typeface="Arial"/>
                <a:cs typeface="Arial"/>
              </a:rPr>
              <a:t> </a:t>
            </a:r>
            <a:r>
              <a:rPr sz="2550" spc="-25" dirty="0">
                <a:solidFill>
                  <a:srgbClr val="909AAC"/>
                </a:solidFill>
                <a:latin typeface="Arial"/>
                <a:cs typeface="Arial"/>
              </a:rPr>
              <a:t>al</a:t>
            </a:r>
            <a:endParaRPr sz="2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35"/>
              </a:spcBef>
            </a:pPr>
            <a:endParaRPr sz="2550" dirty="0">
              <a:latin typeface="Arial"/>
              <a:cs typeface="Arial"/>
            </a:endParaRPr>
          </a:p>
          <a:p>
            <a:pPr marL="1023619">
              <a:lnSpc>
                <a:spcPct val="100000"/>
              </a:lnSpc>
            </a:pPr>
            <a:r>
              <a:rPr sz="1800" spc="-10" dirty="0">
                <a:solidFill>
                  <a:srgbClr val="E2E2E2"/>
                </a:solidFill>
                <a:latin typeface="Arial"/>
                <a:cs typeface="Arial"/>
              </a:rPr>
              <a:t>JURUSAN </a:t>
            </a:r>
            <a:r>
              <a:rPr sz="1800" spc="-20" dirty="0">
                <a:solidFill>
                  <a:srgbClr val="DFDFDF"/>
                </a:solidFill>
                <a:latin typeface="Arial"/>
                <a:cs typeface="Arial"/>
              </a:rPr>
              <a:t>M</a:t>
            </a:r>
            <a:r>
              <a:rPr sz="1800" spc="-20" dirty="0">
                <a:solidFill>
                  <a:srgbClr val="E4E4E4"/>
                </a:solidFill>
                <a:latin typeface="Arial"/>
                <a:cs typeface="Arial"/>
              </a:rPr>
              <a:t>PLB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88975" y="708482"/>
            <a:ext cx="200278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D54CA"/>
                </a:solidFill>
                <a:latin typeface="Calibri"/>
                <a:cs typeface="Calibri"/>
              </a:rPr>
              <a:t>P</a:t>
            </a:r>
            <a:r>
              <a:rPr sz="1800" spc="-140" dirty="0">
                <a:solidFill>
                  <a:srgbClr val="2D54CA"/>
                </a:solidFill>
                <a:latin typeface="Calibri"/>
                <a:cs typeface="Calibri"/>
              </a:rPr>
              <a:t> </a:t>
            </a:r>
            <a:r>
              <a:rPr sz="1800" spc="75" dirty="0">
                <a:solidFill>
                  <a:srgbClr val="2467D6"/>
                </a:solidFill>
                <a:latin typeface="Calibri"/>
                <a:cs typeface="Calibri"/>
              </a:rPr>
              <a:t>ERAN</a:t>
            </a:r>
            <a:r>
              <a:rPr sz="1800" spc="415" dirty="0">
                <a:solidFill>
                  <a:srgbClr val="2467D6"/>
                </a:solidFill>
                <a:latin typeface="Calibri"/>
                <a:cs typeface="Calibri"/>
              </a:rPr>
              <a:t> </a:t>
            </a:r>
            <a:r>
              <a:rPr sz="1800" spc="65" dirty="0">
                <a:solidFill>
                  <a:srgbClr val="4272D1"/>
                </a:solidFill>
                <a:latin typeface="Calibri"/>
                <a:cs typeface="Calibri"/>
              </a:rPr>
              <a:t>ST</a:t>
            </a:r>
            <a:r>
              <a:rPr sz="1800" spc="35" dirty="0">
                <a:solidFill>
                  <a:srgbClr val="4272D1"/>
                </a:solidFill>
                <a:latin typeface="Calibri"/>
                <a:cs typeface="Calibri"/>
              </a:rPr>
              <a:t> </a:t>
            </a:r>
            <a:r>
              <a:rPr sz="1800" spc="60" dirty="0">
                <a:solidFill>
                  <a:srgbClr val="2F64C8"/>
                </a:solidFill>
                <a:latin typeface="Calibri"/>
                <a:cs typeface="Calibri"/>
              </a:rPr>
              <a:t>RAT</a:t>
            </a:r>
            <a:r>
              <a:rPr sz="1800" spc="-160" dirty="0">
                <a:solidFill>
                  <a:srgbClr val="2F64C8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2CD"/>
                </a:solidFill>
                <a:latin typeface="Calibri"/>
                <a:cs typeface="Calibri"/>
              </a:rPr>
              <a:t>EG</a:t>
            </a:r>
            <a:r>
              <a:rPr sz="1800" spc="-229" dirty="0">
                <a:solidFill>
                  <a:srgbClr val="2F52CD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A5EC1"/>
                </a:solidFill>
                <a:latin typeface="Calibri"/>
                <a:cs typeface="Calibri"/>
              </a:rPr>
              <a:t>IS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dirty="0">
                <a:solidFill>
                  <a:srgbClr val="111111"/>
                </a:solidFill>
                <a:latin typeface="Calibri"/>
                <a:cs typeface="Calibri"/>
              </a:rPr>
              <a:t>RelevansiAdministrasiPerkantoran</a:t>
            </a:r>
            <a:r>
              <a:rPr sz="4000" spc="-130" dirty="0">
                <a:solidFill>
                  <a:srgbClr val="111111"/>
                </a:solidFill>
                <a:latin typeface="Calibri"/>
                <a:cs typeface="Calibri"/>
              </a:rPr>
              <a:t> </a:t>
            </a:r>
            <a:r>
              <a:rPr sz="4000" spc="114" dirty="0">
                <a:solidFill>
                  <a:srgbClr val="161616"/>
                </a:solidFill>
                <a:latin typeface="Calibri"/>
                <a:cs typeface="Calibri"/>
              </a:rPr>
              <a:t>diE-</a:t>
            </a:r>
            <a:r>
              <a:rPr sz="4000" spc="160" dirty="0">
                <a:solidFill>
                  <a:srgbClr val="161616"/>
                </a:solidFill>
                <a:latin typeface="Calibri"/>
                <a:cs typeface="Calibri"/>
              </a:rPr>
              <a:t>Commerce</a:t>
            </a:r>
            <a:endParaRPr sz="4000">
              <a:latin typeface="Calibri"/>
              <a:cs typeface="Calibri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5205" y="4641219"/>
            <a:ext cx="204182" cy="32826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45219" y="4546982"/>
            <a:ext cx="353392" cy="31412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1607823" y="4319106"/>
            <a:ext cx="5412740" cy="7296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300" dirty="0">
                <a:solidFill>
                  <a:srgbClr val="081D36"/>
                </a:solidFill>
                <a:latin typeface="Calibri"/>
                <a:cs typeface="Calibri"/>
              </a:rPr>
              <a:t>Tata</a:t>
            </a:r>
            <a:r>
              <a:rPr sz="2300" spc="-140" dirty="0">
                <a:solidFill>
                  <a:srgbClr val="081D36"/>
                </a:solidFill>
                <a:latin typeface="Calibri"/>
                <a:cs typeface="Calibri"/>
              </a:rPr>
              <a:t> </a:t>
            </a:r>
            <a:r>
              <a:rPr sz="2300" spc="10" dirty="0">
                <a:solidFill>
                  <a:srgbClr val="0F0F0F"/>
                </a:solidFill>
                <a:latin typeface="Calibri"/>
                <a:cs typeface="Calibri"/>
              </a:rPr>
              <a:t>Kelola</a:t>
            </a:r>
            <a:r>
              <a:rPr sz="2300" spc="-145" dirty="0">
                <a:solidFill>
                  <a:srgbClr val="0F0F0F"/>
                </a:solidFill>
                <a:latin typeface="Calibri"/>
                <a:cs typeface="Calibri"/>
              </a:rPr>
              <a:t> </a:t>
            </a:r>
            <a:r>
              <a:rPr sz="2300" spc="45" dirty="0">
                <a:solidFill>
                  <a:srgbClr val="000F28"/>
                </a:solidFill>
                <a:latin typeface="Calibri"/>
                <a:cs typeface="Calibri"/>
              </a:rPr>
              <a:t>Data</a:t>
            </a:r>
            <a:endParaRPr sz="2300">
              <a:latin typeface="Calibri"/>
              <a:cs typeface="Calibri"/>
            </a:endParaRPr>
          </a:p>
          <a:p>
            <a:pPr marL="17780">
              <a:lnSpc>
                <a:spcPct val="100000"/>
              </a:lnSpc>
              <a:spcBef>
                <a:spcPts val="235"/>
              </a:spcBef>
            </a:pPr>
            <a:r>
              <a:rPr sz="1900" spc="20" dirty="0">
                <a:solidFill>
                  <a:srgbClr val="676767"/>
                </a:solidFill>
                <a:latin typeface="Calibri"/>
                <a:cs typeface="Calibri"/>
              </a:rPr>
              <a:t>Inte</a:t>
            </a:r>
            <a:r>
              <a:rPr sz="1900" spc="20" dirty="0">
                <a:solidFill>
                  <a:srgbClr val="757575"/>
                </a:solidFill>
                <a:latin typeface="Calibri"/>
                <a:cs typeface="Calibri"/>
              </a:rPr>
              <a:t>prasi</a:t>
            </a:r>
            <a:r>
              <a:rPr sz="1900" spc="-70" dirty="0">
                <a:solidFill>
                  <a:srgbClr val="757575"/>
                </a:solidFill>
                <a:latin typeface="Calibri"/>
                <a:cs typeface="Calibri"/>
              </a:rPr>
              <a:t> </a:t>
            </a:r>
            <a:r>
              <a:rPr sz="1900" spc="20" dirty="0">
                <a:solidFill>
                  <a:srgbClr val="6E6E6E"/>
                </a:solidFill>
                <a:latin typeface="Calibri"/>
                <a:cs typeface="Calibri"/>
              </a:rPr>
              <a:t>k</a:t>
            </a:r>
            <a:r>
              <a:rPr sz="1900" spc="20" dirty="0">
                <a:solidFill>
                  <a:srgbClr val="747474"/>
                </a:solidFill>
                <a:latin typeface="Calibri"/>
                <a:cs typeface="Calibri"/>
              </a:rPr>
              <a:t>e</a:t>
            </a:r>
            <a:r>
              <a:rPr sz="1900" spc="20" dirty="0">
                <a:solidFill>
                  <a:srgbClr val="696969"/>
                </a:solidFill>
                <a:latin typeface="Calibri"/>
                <a:cs typeface="Calibri"/>
              </a:rPr>
              <a:t>arsioan</a:t>
            </a:r>
            <a:r>
              <a:rPr sz="1900" spc="-20" dirty="0">
                <a:solidFill>
                  <a:srgbClr val="696969"/>
                </a:solidFill>
                <a:latin typeface="Calibri"/>
                <a:cs typeface="Calibri"/>
              </a:rPr>
              <a:t> </a:t>
            </a:r>
            <a:r>
              <a:rPr sz="1900" spc="20" dirty="0">
                <a:solidFill>
                  <a:srgbClr val="898989"/>
                </a:solidFill>
                <a:latin typeface="Calibri"/>
                <a:cs typeface="Calibri"/>
              </a:rPr>
              <a:t>k</a:t>
            </a:r>
            <a:r>
              <a:rPr sz="1900" spc="20" dirty="0">
                <a:solidFill>
                  <a:srgbClr val="707070"/>
                </a:solidFill>
                <a:latin typeface="Calibri"/>
                <a:cs typeface="Calibri"/>
              </a:rPr>
              <a:t>onvensional</a:t>
            </a:r>
            <a:r>
              <a:rPr sz="1900" spc="65" dirty="0">
                <a:solidFill>
                  <a:srgbClr val="707070"/>
                </a:solidFill>
                <a:latin typeface="Calibri"/>
                <a:cs typeface="Calibri"/>
              </a:rPr>
              <a:t> </a:t>
            </a:r>
            <a:r>
              <a:rPr sz="1900" spc="95" dirty="0">
                <a:solidFill>
                  <a:srgbClr val="6E6E6E"/>
                </a:solidFill>
                <a:latin typeface="Calibri"/>
                <a:cs typeface="Calibri"/>
              </a:rPr>
              <a:t>ke</a:t>
            </a:r>
            <a:r>
              <a:rPr sz="1900" spc="-10" dirty="0">
                <a:solidFill>
                  <a:srgbClr val="6E6E6E"/>
                </a:solidFill>
                <a:latin typeface="Calibri"/>
                <a:cs typeface="Calibri"/>
              </a:rPr>
              <a:t> </a:t>
            </a:r>
            <a:r>
              <a:rPr sz="1900" spc="20" dirty="0">
                <a:solidFill>
                  <a:srgbClr val="676767"/>
                </a:solidFill>
                <a:latin typeface="Calibri"/>
                <a:cs typeface="Calibri"/>
              </a:rPr>
              <a:t>basis</a:t>
            </a:r>
            <a:r>
              <a:rPr sz="1900" spc="60" dirty="0">
                <a:solidFill>
                  <a:srgbClr val="676767"/>
                </a:solidFill>
                <a:latin typeface="Calibri"/>
                <a:cs typeface="Calibri"/>
              </a:rPr>
              <a:t> </a:t>
            </a:r>
            <a:r>
              <a:rPr sz="1900" spc="20" dirty="0">
                <a:solidFill>
                  <a:srgbClr val="646464"/>
                </a:solidFill>
                <a:latin typeface="Calibri"/>
                <a:cs typeface="Calibri"/>
              </a:rPr>
              <a:t>data</a:t>
            </a:r>
            <a:r>
              <a:rPr sz="1900" spc="-4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6B6B6B"/>
                </a:solidFill>
                <a:latin typeface="Calibri"/>
                <a:cs typeface="Calibri"/>
              </a:rPr>
              <a:t>cloud.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84274" y="5100364"/>
            <a:ext cx="7455534" cy="229552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20955" marR="353060" indent="10795">
              <a:lnSpc>
                <a:spcPct val="101299"/>
              </a:lnSpc>
              <a:spcBef>
                <a:spcPts val="65"/>
              </a:spcBef>
            </a:pPr>
            <a:r>
              <a:rPr sz="2950" dirty="0">
                <a:solidFill>
                  <a:srgbClr val="163472"/>
                </a:solidFill>
                <a:latin typeface="Arial"/>
                <a:cs typeface="Arial"/>
              </a:rPr>
              <a:t>"Administrasi</a:t>
            </a:r>
            <a:r>
              <a:rPr sz="2950" spc="185" dirty="0">
                <a:solidFill>
                  <a:srgbClr val="163472"/>
                </a:solidFill>
                <a:latin typeface="Arial"/>
                <a:cs typeface="Arial"/>
              </a:rPr>
              <a:t> </a:t>
            </a:r>
            <a:r>
              <a:rPr sz="2950" dirty="0">
                <a:solidFill>
                  <a:srgbClr val="1A3483"/>
                </a:solidFill>
                <a:latin typeface="Arial"/>
                <a:cs typeface="Arial"/>
              </a:rPr>
              <a:t>rapi</a:t>
            </a:r>
            <a:r>
              <a:rPr sz="2950" spc="-130" dirty="0">
                <a:solidFill>
                  <a:srgbClr val="1A3483"/>
                </a:solidFill>
                <a:latin typeface="Arial"/>
                <a:cs typeface="Arial"/>
              </a:rPr>
              <a:t> </a:t>
            </a:r>
            <a:r>
              <a:rPr sz="2950" spc="-10" dirty="0">
                <a:solidFill>
                  <a:srgbClr val="133887"/>
                </a:solidFill>
                <a:latin typeface="Arial"/>
                <a:cs typeface="Arial"/>
              </a:rPr>
              <a:t>adalah</a:t>
            </a:r>
            <a:r>
              <a:rPr sz="2950" spc="-70" dirty="0">
                <a:solidFill>
                  <a:srgbClr val="133887"/>
                </a:solidFill>
                <a:latin typeface="Arial"/>
                <a:cs typeface="Arial"/>
              </a:rPr>
              <a:t> </a:t>
            </a:r>
            <a:r>
              <a:rPr sz="2950" dirty="0">
                <a:solidFill>
                  <a:srgbClr val="0A3177"/>
                </a:solidFill>
                <a:latin typeface="Arial"/>
                <a:cs typeface="Arial"/>
              </a:rPr>
              <a:t>tulang</a:t>
            </a:r>
            <a:r>
              <a:rPr sz="2950" spc="-130" dirty="0">
                <a:solidFill>
                  <a:srgbClr val="0A3177"/>
                </a:solidFill>
                <a:latin typeface="Arial"/>
                <a:cs typeface="Arial"/>
              </a:rPr>
              <a:t> </a:t>
            </a:r>
            <a:r>
              <a:rPr sz="2950" spc="-10" dirty="0">
                <a:solidFill>
                  <a:srgbClr val="16348C"/>
                </a:solidFill>
                <a:latin typeface="Arial"/>
                <a:cs typeface="Arial"/>
              </a:rPr>
              <a:t>punggung </a:t>
            </a:r>
            <a:r>
              <a:rPr sz="2950" dirty="0">
                <a:solidFill>
                  <a:srgbClr val="163680"/>
                </a:solidFill>
                <a:latin typeface="Arial"/>
                <a:cs typeface="Arial"/>
              </a:rPr>
              <a:t>operasional</a:t>
            </a:r>
            <a:r>
              <a:rPr sz="2950" spc="-120" dirty="0">
                <a:solidFill>
                  <a:srgbClr val="163680"/>
                </a:solidFill>
                <a:latin typeface="Arial"/>
                <a:cs typeface="Arial"/>
              </a:rPr>
              <a:t> </a:t>
            </a:r>
            <a:r>
              <a:rPr sz="2950" spc="120" dirty="0">
                <a:solidFill>
                  <a:srgbClr val="1C3D80"/>
                </a:solidFill>
                <a:latin typeface="Arial"/>
                <a:cs typeface="Arial"/>
              </a:rPr>
              <a:t>toko</a:t>
            </a:r>
            <a:r>
              <a:rPr sz="2950" spc="-235" dirty="0">
                <a:solidFill>
                  <a:srgbClr val="1C3D80"/>
                </a:solidFill>
                <a:latin typeface="Arial"/>
                <a:cs typeface="Arial"/>
              </a:rPr>
              <a:t> </a:t>
            </a:r>
            <a:r>
              <a:rPr sz="2950" spc="114" dirty="0">
                <a:solidFill>
                  <a:srgbClr val="1F4FA3"/>
                </a:solidFill>
                <a:latin typeface="Arial"/>
                <a:cs typeface="Arial"/>
              </a:rPr>
              <a:t>digital.</a:t>
            </a:r>
            <a:r>
              <a:rPr sz="2950" spc="114" dirty="0">
                <a:solidFill>
                  <a:srgbClr val="243F70"/>
                </a:solidFill>
                <a:latin typeface="Arial"/>
                <a:cs typeface="Arial"/>
              </a:rPr>
              <a:t>"</a:t>
            </a:r>
            <a:endParaRPr sz="2950">
              <a:latin typeface="Arial"/>
              <a:cs typeface="Arial"/>
            </a:endParaRPr>
          </a:p>
          <a:p>
            <a:pPr marL="12700" marR="5080" indent="5080">
              <a:lnSpc>
                <a:spcPct val="119500"/>
              </a:lnSpc>
              <a:spcBef>
                <a:spcPts val="1270"/>
              </a:spcBef>
            </a:pPr>
            <a:r>
              <a:rPr sz="2200" dirty="0">
                <a:solidFill>
                  <a:srgbClr val="526B85"/>
                </a:solidFill>
                <a:latin typeface="Calibri"/>
                <a:cs typeface="Calibri"/>
              </a:rPr>
              <a:t>Lulusan</a:t>
            </a:r>
            <a:r>
              <a:rPr sz="2200" spc="-20" dirty="0">
                <a:solidFill>
                  <a:srgbClr val="526B8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6547B"/>
                </a:solidFill>
                <a:latin typeface="Calibri"/>
                <a:cs typeface="Calibri"/>
              </a:rPr>
              <a:t>MPLB</a:t>
            </a:r>
            <a:r>
              <a:rPr sz="2200" spc="-25" dirty="0">
                <a:solidFill>
                  <a:srgbClr val="36547B"/>
                </a:solidFill>
                <a:latin typeface="Calibri"/>
                <a:cs typeface="Calibri"/>
              </a:rPr>
              <a:t> </a:t>
            </a:r>
            <a:r>
              <a:rPr sz="2200" spc="110" dirty="0">
                <a:solidFill>
                  <a:srgbClr val="3D3D3D"/>
                </a:solidFill>
                <a:latin typeface="Calibri"/>
                <a:cs typeface="Calibri"/>
              </a:rPr>
              <a:t>me</a:t>
            </a:r>
            <a:r>
              <a:rPr sz="2200" spc="110" dirty="0">
                <a:solidFill>
                  <a:srgbClr val="2B4460"/>
                </a:solidFill>
                <a:latin typeface="Calibri"/>
                <a:cs typeface="Calibri"/>
              </a:rPr>
              <a:t>me</a:t>
            </a:r>
            <a:r>
              <a:rPr sz="2200" spc="110" dirty="0">
                <a:solidFill>
                  <a:srgbClr val="567595"/>
                </a:solidFill>
                <a:latin typeface="Calibri"/>
                <a:cs typeface="Calibri"/>
              </a:rPr>
              <a:t>gang</a:t>
            </a:r>
            <a:r>
              <a:rPr sz="2200" spc="145" dirty="0">
                <a:solidFill>
                  <a:srgbClr val="567595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2D4664"/>
                </a:solidFill>
                <a:latin typeface="Calibri"/>
                <a:cs typeface="Calibri"/>
              </a:rPr>
              <a:t>peranan</a:t>
            </a:r>
            <a:r>
              <a:rPr sz="2200" spc="40" dirty="0">
                <a:solidFill>
                  <a:srgbClr val="2D4664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D3D3D"/>
                </a:solidFill>
                <a:latin typeface="Calibri"/>
                <a:cs typeface="Calibri"/>
              </a:rPr>
              <a:t>krusial</a:t>
            </a:r>
            <a:r>
              <a:rPr sz="2200" spc="100" dirty="0">
                <a:solidFill>
                  <a:srgbClr val="3D3D3D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B3B3B"/>
                </a:solidFill>
                <a:latin typeface="Calibri"/>
                <a:cs typeface="Calibri"/>
              </a:rPr>
              <a:t>dalam</a:t>
            </a:r>
            <a:r>
              <a:rPr sz="2200" spc="25" dirty="0">
                <a:solidFill>
                  <a:srgbClr val="3B3B3B"/>
                </a:solidFill>
                <a:latin typeface="Calibri"/>
                <a:cs typeface="Calibri"/>
              </a:rPr>
              <a:t> </a:t>
            </a:r>
            <a:r>
              <a:rPr sz="2200" spc="65" dirty="0">
                <a:solidFill>
                  <a:srgbClr val="3A3A3A"/>
                </a:solidFill>
                <a:latin typeface="Calibri"/>
                <a:cs typeface="Calibri"/>
              </a:rPr>
              <a:t>menjaga </a:t>
            </a:r>
            <a:r>
              <a:rPr sz="2200" dirty="0">
                <a:solidFill>
                  <a:srgbClr val="343434"/>
                </a:solidFill>
                <a:latin typeface="Calibri"/>
                <a:cs typeface="Calibri"/>
              </a:rPr>
              <a:t>akurasi</a:t>
            </a:r>
            <a:r>
              <a:rPr sz="2200" spc="204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2200" spc="65" dirty="0">
                <a:solidFill>
                  <a:srgbClr val="3A3A3A"/>
                </a:solidFill>
                <a:latin typeface="Calibri"/>
                <a:cs typeface="Calibri"/>
              </a:rPr>
              <a:t>data</a:t>
            </a:r>
            <a:r>
              <a:rPr sz="2200" spc="-65" dirty="0">
                <a:solidFill>
                  <a:srgbClr val="3A3A3A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83838"/>
                </a:solidFill>
                <a:latin typeface="Calibri"/>
                <a:cs typeface="Calibri"/>
              </a:rPr>
              <a:t>pesanan,</a:t>
            </a:r>
            <a:r>
              <a:rPr sz="2200" spc="9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2200" spc="65" dirty="0">
                <a:solidFill>
                  <a:srgbClr val="343434"/>
                </a:solidFill>
                <a:latin typeface="Calibri"/>
                <a:cs typeface="Calibri"/>
              </a:rPr>
              <a:t>pengelolaan</a:t>
            </a:r>
            <a:r>
              <a:rPr sz="2200" spc="160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63636"/>
                </a:solidFill>
                <a:latin typeface="Calibri"/>
                <a:cs typeface="Calibri"/>
              </a:rPr>
              <a:t>dokumen</a:t>
            </a:r>
            <a:r>
              <a:rPr sz="2200" spc="105" dirty="0">
                <a:solidFill>
                  <a:srgbClr val="363636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33"/>
                </a:solidFill>
                <a:latin typeface="Calibri"/>
                <a:cs typeface="Calibri"/>
              </a:rPr>
              <a:t>pengiriman,</a:t>
            </a:r>
            <a:r>
              <a:rPr sz="2200" spc="260" dirty="0">
                <a:solidFill>
                  <a:srgbClr val="333333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B3B3B"/>
                </a:solidFill>
                <a:latin typeface="Calibri"/>
                <a:cs typeface="Calibri"/>
              </a:rPr>
              <a:t>serta </a:t>
            </a:r>
            <a:r>
              <a:rPr sz="2200" dirty="0">
                <a:solidFill>
                  <a:srgbClr val="343434"/>
                </a:solidFill>
                <a:latin typeface="Calibri"/>
                <a:cs typeface="Calibri"/>
              </a:rPr>
              <a:t>hubungan</a:t>
            </a:r>
            <a:r>
              <a:rPr sz="2200" spc="85" dirty="0">
                <a:solidFill>
                  <a:srgbClr val="343434"/>
                </a:solidFill>
                <a:latin typeface="Calibri"/>
                <a:cs typeface="Calibri"/>
              </a:rPr>
              <a:t> </a:t>
            </a:r>
            <a:r>
              <a:rPr sz="2200" spc="85" dirty="0">
                <a:solidFill>
                  <a:srgbClr val="313131"/>
                </a:solidFill>
                <a:latin typeface="Calibri"/>
                <a:cs typeface="Calibri"/>
              </a:rPr>
              <a:t>pelanggan</a:t>
            </a:r>
            <a:r>
              <a:rPr sz="2200" spc="40" dirty="0">
                <a:solidFill>
                  <a:srgbClr val="313131"/>
                </a:solidFill>
                <a:latin typeface="Calibri"/>
                <a:cs typeface="Calibri"/>
              </a:rPr>
              <a:t> </a:t>
            </a:r>
            <a:r>
              <a:rPr sz="2200" spc="75" dirty="0">
                <a:solidFill>
                  <a:srgbClr val="2D2D2D"/>
                </a:solidFill>
                <a:latin typeface="Calibri"/>
                <a:cs typeface="Calibri"/>
              </a:rPr>
              <a:t>berkecepatan</a:t>
            </a:r>
            <a:r>
              <a:rPr sz="2200" spc="200" dirty="0">
                <a:solidFill>
                  <a:srgbClr val="2D2D2D"/>
                </a:solidFill>
                <a:latin typeface="Calibri"/>
                <a:cs typeface="Calibri"/>
              </a:rPr>
              <a:t> </a:t>
            </a:r>
            <a:r>
              <a:rPr sz="2200" spc="45" dirty="0">
                <a:solidFill>
                  <a:srgbClr val="343434"/>
                </a:solidFill>
                <a:latin typeface="Calibri"/>
                <a:cs typeface="Calibri"/>
              </a:rPr>
              <a:t>tinggi.</a:t>
            </a:r>
            <a:endParaRPr sz="2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68779" y="6117614"/>
            <a:ext cx="314126" cy="314126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1602333" y="5881894"/>
            <a:ext cx="5342890" cy="73406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200" spc="55" dirty="0">
                <a:solidFill>
                  <a:srgbClr val="0C0C0C"/>
                </a:solidFill>
                <a:latin typeface="Calibri"/>
                <a:cs typeface="Calibri"/>
              </a:rPr>
              <a:t>Layanan</a:t>
            </a:r>
            <a:r>
              <a:rPr sz="2200" spc="-185" dirty="0">
                <a:solidFill>
                  <a:srgbClr val="0C0C0C"/>
                </a:solidFill>
                <a:latin typeface="Calibri"/>
                <a:cs typeface="Calibri"/>
              </a:rPr>
              <a:t> </a:t>
            </a:r>
            <a:r>
              <a:rPr sz="2200" spc="65" dirty="0">
                <a:solidFill>
                  <a:srgbClr val="0F0F0F"/>
                </a:solidFill>
                <a:latin typeface="Calibri"/>
                <a:cs typeface="Calibri"/>
              </a:rPr>
              <a:t>Pelanggan</a:t>
            </a:r>
            <a:endParaRPr sz="2200">
              <a:latin typeface="Calibri"/>
              <a:cs typeface="Calibri"/>
            </a:endParaRPr>
          </a:p>
          <a:p>
            <a:pPr marL="27940">
              <a:lnSpc>
                <a:spcPct val="100000"/>
              </a:lnSpc>
              <a:spcBef>
                <a:spcPts val="355"/>
              </a:spcBef>
            </a:pPr>
            <a:r>
              <a:rPr sz="1800" spc="75" dirty="0">
                <a:solidFill>
                  <a:srgbClr val="646464"/>
                </a:solidFill>
                <a:latin typeface="Calibri"/>
                <a:cs typeface="Calibri"/>
              </a:rPr>
              <a:t>Standar</a:t>
            </a:r>
            <a:r>
              <a:rPr sz="1800" spc="-35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1800" spc="75" dirty="0">
                <a:solidFill>
                  <a:srgbClr val="6D7780"/>
                </a:solidFill>
                <a:latin typeface="Calibri"/>
                <a:cs typeface="Calibri"/>
              </a:rPr>
              <a:t>k</a:t>
            </a:r>
            <a:r>
              <a:rPr sz="1800" spc="75" dirty="0">
                <a:solidFill>
                  <a:srgbClr val="696969"/>
                </a:solidFill>
                <a:latin typeface="Calibri"/>
                <a:cs typeface="Calibri"/>
              </a:rPr>
              <a:t>omunik</a:t>
            </a:r>
            <a:r>
              <a:rPr sz="1800" spc="-195" dirty="0">
                <a:solidFill>
                  <a:srgbClr val="696969"/>
                </a:solidFill>
                <a:latin typeface="Calibri"/>
                <a:cs typeface="Calibri"/>
              </a:rPr>
              <a:t> </a:t>
            </a:r>
            <a:r>
              <a:rPr sz="1800" spc="55" dirty="0">
                <a:solidFill>
                  <a:srgbClr val="646464"/>
                </a:solidFill>
                <a:latin typeface="Calibri"/>
                <a:cs typeface="Calibri"/>
              </a:rPr>
              <a:t>asi</a:t>
            </a:r>
            <a:r>
              <a:rPr sz="1800" spc="-14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1800" spc="50" dirty="0">
                <a:solidFill>
                  <a:srgbClr val="646464"/>
                </a:solidFill>
                <a:latin typeface="Calibri"/>
                <a:cs typeface="Calibri"/>
              </a:rPr>
              <a:t>bisnis</a:t>
            </a:r>
            <a:r>
              <a:rPr sz="1800" spc="15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1800" spc="60" dirty="0">
                <a:solidFill>
                  <a:srgbClr val="6D6D6D"/>
                </a:solidFill>
                <a:latin typeface="Calibri"/>
                <a:cs typeface="Calibri"/>
              </a:rPr>
              <a:t>tinggi</a:t>
            </a:r>
            <a:r>
              <a:rPr sz="1800" spc="-100" dirty="0">
                <a:solidFill>
                  <a:srgbClr val="6D6D6D"/>
                </a:solidFill>
                <a:latin typeface="Calibri"/>
                <a:cs typeface="Calibri"/>
              </a:rPr>
              <a:t> </a:t>
            </a:r>
            <a:r>
              <a:rPr sz="1800" spc="135" dirty="0">
                <a:solidFill>
                  <a:srgbClr val="747474"/>
                </a:solidFill>
                <a:latin typeface="Calibri"/>
                <a:cs typeface="Calibri"/>
              </a:rPr>
              <a:t>pada</a:t>
            </a:r>
            <a:r>
              <a:rPr sz="1800" spc="-150" dirty="0">
                <a:solidFill>
                  <a:srgbClr val="747474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5E5E5E"/>
                </a:solidFill>
                <a:latin typeface="Calibri"/>
                <a:cs typeface="Calibri"/>
              </a:rPr>
              <a:t>kanal</a:t>
            </a:r>
            <a:r>
              <a:rPr sz="1800" spc="-114" dirty="0">
                <a:solidFill>
                  <a:srgbClr val="5E5E5E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696969"/>
                </a:solidFill>
                <a:latin typeface="Calibri"/>
                <a:cs typeface="Calibri"/>
              </a:rPr>
              <a:t>live</a:t>
            </a:r>
            <a:r>
              <a:rPr sz="1800" spc="40" dirty="0">
                <a:solidFill>
                  <a:srgbClr val="696969"/>
                </a:solidFill>
                <a:latin typeface="Calibri"/>
                <a:cs typeface="Calibri"/>
              </a:rPr>
              <a:t> </a:t>
            </a:r>
            <a:r>
              <a:rPr sz="1800" spc="40" dirty="0">
                <a:solidFill>
                  <a:srgbClr val="707070"/>
                </a:solidFill>
                <a:latin typeface="Calibri"/>
                <a:cs typeface="Calibri"/>
              </a:rPr>
              <a:t>chat.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829513" y="7688247"/>
            <a:ext cx="392658" cy="31412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603708" y="7443979"/>
            <a:ext cx="5812155" cy="739775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0"/>
              </a:spcBef>
            </a:pPr>
            <a:r>
              <a:rPr sz="2050" spc="105" dirty="0">
                <a:solidFill>
                  <a:srgbClr val="0E0E0E"/>
                </a:solidFill>
                <a:latin typeface="Calibri"/>
                <a:cs typeface="Calibri"/>
              </a:rPr>
              <a:t>Efisiensi</a:t>
            </a:r>
            <a:r>
              <a:rPr sz="2050" spc="-60" dirty="0">
                <a:solidFill>
                  <a:srgbClr val="0E0E0E"/>
                </a:solidFill>
                <a:latin typeface="Calibri"/>
                <a:cs typeface="Calibri"/>
              </a:rPr>
              <a:t> </a:t>
            </a:r>
            <a:r>
              <a:rPr sz="2050" spc="140" dirty="0">
                <a:solidFill>
                  <a:srgbClr val="0C0C0C"/>
                </a:solidFill>
                <a:latin typeface="Calibri"/>
                <a:cs typeface="Calibri"/>
              </a:rPr>
              <a:t>Logistik</a:t>
            </a:r>
            <a:endParaRPr sz="2050">
              <a:latin typeface="Calibri"/>
              <a:cs typeface="Calibri"/>
            </a:endParaRPr>
          </a:p>
          <a:p>
            <a:pPr marL="24130">
              <a:lnSpc>
                <a:spcPct val="100000"/>
              </a:lnSpc>
              <a:spcBef>
                <a:spcPts val="535"/>
              </a:spcBef>
            </a:pPr>
            <a:r>
              <a:rPr sz="1650" spc="170" dirty="0">
                <a:solidFill>
                  <a:srgbClr val="646464"/>
                </a:solidFill>
                <a:latin typeface="Calibri"/>
                <a:cs typeface="Calibri"/>
              </a:rPr>
              <a:t>Penge</a:t>
            </a:r>
            <a:r>
              <a:rPr sz="1650" spc="170" dirty="0">
                <a:solidFill>
                  <a:srgbClr val="727272"/>
                </a:solidFill>
                <a:latin typeface="Calibri"/>
                <a:cs typeface="Calibri"/>
              </a:rPr>
              <a:t>lolaan</a:t>
            </a:r>
            <a:r>
              <a:rPr sz="1650" spc="-114" dirty="0">
                <a:solidFill>
                  <a:srgbClr val="727272"/>
                </a:solidFill>
                <a:latin typeface="Calibri"/>
                <a:cs typeface="Calibri"/>
              </a:rPr>
              <a:t> </a:t>
            </a:r>
            <a:r>
              <a:rPr sz="1650" spc="120" dirty="0">
                <a:solidFill>
                  <a:srgbClr val="696969"/>
                </a:solidFill>
                <a:latin typeface="Calibri"/>
                <a:cs typeface="Calibri"/>
              </a:rPr>
              <a:t>jadwal</a:t>
            </a:r>
            <a:r>
              <a:rPr sz="1650" spc="-25" dirty="0">
                <a:solidFill>
                  <a:srgbClr val="696969"/>
                </a:solidFill>
                <a:latin typeface="Calibri"/>
                <a:cs typeface="Calibri"/>
              </a:rPr>
              <a:t> </a:t>
            </a:r>
            <a:r>
              <a:rPr sz="1650" spc="220" dirty="0">
                <a:solidFill>
                  <a:srgbClr val="727272"/>
                </a:solidFill>
                <a:latin typeface="Calibri"/>
                <a:cs typeface="Calibri"/>
              </a:rPr>
              <a:t>peng</a:t>
            </a:r>
            <a:r>
              <a:rPr sz="1650" spc="-180" dirty="0">
                <a:solidFill>
                  <a:srgbClr val="727272"/>
                </a:solidFill>
                <a:latin typeface="Calibri"/>
                <a:cs typeface="Calibri"/>
              </a:rPr>
              <a:t> </a:t>
            </a:r>
            <a:r>
              <a:rPr sz="1650" spc="60" dirty="0">
                <a:solidFill>
                  <a:srgbClr val="757575"/>
                </a:solidFill>
                <a:latin typeface="Calibri"/>
                <a:cs typeface="Calibri"/>
              </a:rPr>
              <a:t>irim</a:t>
            </a:r>
            <a:r>
              <a:rPr sz="1650" spc="60" dirty="0">
                <a:solidFill>
                  <a:srgbClr val="6D6D6D"/>
                </a:solidFill>
                <a:latin typeface="Calibri"/>
                <a:cs typeface="Calibri"/>
              </a:rPr>
              <a:t>an</a:t>
            </a:r>
            <a:r>
              <a:rPr sz="1650" spc="110" dirty="0">
                <a:solidFill>
                  <a:srgbClr val="6D6D6D"/>
                </a:solidFill>
                <a:latin typeface="Calibri"/>
                <a:cs typeface="Calibri"/>
              </a:rPr>
              <a:t> </a:t>
            </a:r>
            <a:r>
              <a:rPr sz="1650" spc="65" dirty="0">
                <a:solidFill>
                  <a:srgbClr val="6E7C90"/>
                </a:solidFill>
                <a:latin typeface="Calibri"/>
                <a:cs typeface="Calibri"/>
              </a:rPr>
              <a:t>&amp;</a:t>
            </a:r>
            <a:r>
              <a:rPr sz="1650" spc="-65" dirty="0">
                <a:solidFill>
                  <a:srgbClr val="6E7C90"/>
                </a:solidFill>
                <a:latin typeface="Calibri"/>
                <a:cs typeface="Calibri"/>
              </a:rPr>
              <a:t> </a:t>
            </a:r>
            <a:r>
              <a:rPr sz="1650" spc="200" dirty="0">
                <a:solidFill>
                  <a:srgbClr val="646464"/>
                </a:solidFill>
                <a:latin typeface="Calibri"/>
                <a:cs typeface="Calibri"/>
              </a:rPr>
              <a:t>dokumen</a:t>
            </a:r>
            <a:r>
              <a:rPr sz="1650" spc="-50" dirty="0">
                <a:solidFill>
                  <a:srgbClr val="646464"/>
                </a:solidFill>
                <a:latin typeface="Calibri"/>
                <a:cs typeface="Calibri"/>
              </a:rPr>
              <a:t> </a:t>
            </a:r>
            <a:r>
              <a:rPr sz="1650" spc="90" dirty="0">
                <a:solidFill>
                  <a:srgbClr val="6D6D6D"/>
                </a:solidFill>
                <a:latin typeface="Calibri"/>
                <a:cs typeface="Calibri"/>
              </a:rPr>
              <a:t>retur</a:t>
            </a:r>
            <a:r>
              <a:rPr sz="1650" spc="-40" dirty="0">
                <a:solidFill>
                  <a:srgbClr val="6D6D6D"/>
                </a:solidFill>
                <a:latin typeface="Calibri"/>
                <a:cs typeface="Calibri"/>
              </a:rPr>
              <a:t> </a:t>
            </a:r>
            <a:r>
              <a:rPr sz="1650" spc="140" dirty="0">
                <a:solidFill>
                  <a:srgbClr val="606060"/>
                </a:solidFill>
                <a:latin typeface="Calibri"/>
                <a:cs typeface="Calibri"/>
              </a:rPr>
              <a:t>barang.</a:t>
            </a:r>
            <a:endParaRPr sz="16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91722" y="741203"/>
            <a:ext cx="220091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150" dirty="0">
                <a:solidFill>
                  <a:srgbClr val="2D54CA"/>
                </a:solidFill>
                <a:latin typeface="Calibri"/>
                <a:cs typeface="Calibri"/>
              </a:rPr>
              <a:t>P</a:t>
            </a:r>
            <a:r>
              <a:rPr sz="1550" spc="-130" dirty="0">
                <a:solidFill>
                  <a:srgbClr val="2D54CA"/>
                </a:solidFill>
                <a:latin typeface="Calibri"/>
                <a:cs typeface="Calibri"/>
              </a:rPr>
              <a:t> </a:t>
            </a:r>
            <a:r>
              <a:rPr sz="1550" spc="215" dirty="0">
                <a:solidFill>
                  <a:srgbClr val="2467D6"/>
                </a:solidFill>
                <a:latin typeface="Calibri"/>
                <a:cs typeface="Calibri"/>
              </a:rPr>
              <a:t>EM</a:t>
            </a:r>
            <a:r>
              <a:rPr sz="1550" spc="215" dirty="0">
                <a:solidFill>
                  <a:srgbClr val="2364DD"/>
                </a:solidFill>
                <a:latin typeface="Calibri"/>
                <a:cs typeface="Calibri"/>
              </a:rPr>
              <a:t>ETAAN</a:t>
            </a:r>
            <a:r>
              <a:rPr sz="1550" spc="340" dirty="0">
                <a:solidFill>
                  <a:srgbClr val="2364DD"/>
                </a:solidFill>
                <a:latin typeface="Calibri"/>
                <a:cs typeface="Calibri"/>
              </a:rPr>
              <a:t> </a:t>
            </a:r>
            <a:r>
              <a:rPr sz="1550" spc="295" dirty="0">
                <a:solidFill>
                  <a:srgbClr val="3452C1"/>
                </a:solidFill>
                <a:latin typeface="Calibri"/>
                <a:cs typeface="Calibri"/>
              </a:rPr>
              <a:t>P</a:t>
            </a:r>
            <a:r>
              <a:rPr sz="1550" spc="295" dirty="0">
                <a:solidFill>
                  <a:srgbClr val="3162DF"/>
                </a:solidFill>
                <a:latin typeface="Calibri"/>
                <a:cs typeface="Calibri"/>
              </a:rPr>
              <a:t>R</a:t>
            </a:r>
            <a:r>
              <a:rPr sz="1550" spc="-165" dirty="0">
                <a:solidFill>
                  <a:srgbClr val="3162DF"/>
                </a:solidFill>
                <a:latin typeface="Calibri"/>
                <a:cs typeface="Calibri"/>
              </a:rPr>
              <a:t> </a:t>
            </a:r>
            <a:r>
              <a:rPr sz="1550" spc="200" dirty="0">
                <a:solidFill>
                  <a:srgbClr val="5067CD"/>
                </a:solidFill>
                <a:latin typeface="Calibri"/>
                <a:cs typeface="Calibri"/>
              </a:rPr>
              <a:t>0</a:t>
            </a:r>
            <a:r>
              <a:rPr sz="1550" spc="-180" dirty="0">
                <a:solidFill>
                  <a:srgbClr val="5067CD"/>
                </a:solidFill>
                <a:latin typeface="Calibri"/>
                <a:cs typeface="Calibri"/>
              </a:rPr>
              <a:t> </a:t>
            </a:r>
            <a:r>
              <a:rPr sz="1550" spc="185" dirty="0">
                <a:solidFill>
                  <a:srgbClr val="365BD6"/>
                </a:solidFill>
                <a:latin typeface="Calibri"/>
                <a:cs typeface="Calibri"/>
              </a:rPr>
              <a:t>F</a:t>
            </a:r>
            <a:r>
              <a:rPr sz="1550" spc="-200" dirty="0">
                <a:solidFill>
                  <a:srgbClr val="365BD6"/>
                </a:solidFill>
                <a:latin typeface="Calibri"/>
                <a:cs typeface="Calibri"/>
              </a:rPr>
              <a:t> </a:t>
            </a:r>
            <a:r>
              <a:rPr sz="1550" spc="185" dirty="0">
                <a:solidFill>
                  <a:srgbClr val="2859E2"/>
                </a:solidFill>
                <a:latin typeface="Calibri"/>
                <a:cs typeface="Calibri"/>
              </a:rPr>
              <a:t>ES</a:t>
            </a:r>
            <a:r>
              <a:rPr sz="1550" spc="-40" dirty="0">
                <a:solidFill>
                  <a:srgbClr val="2859E2"/>
                </a:solidFill>
                <a:latin typeface="Calibri"/>
                <a:cs typeface="Calibri"/>
              </a:rPr>
              <a:t> </a:t>
            </a:r>
            <a:r>
              <a:rPr sz="1550" spc="50" dirty="0">
                <a:solidFill>
                  <a:srgbClr val="365DC1"/>
                </a:solidFill>
                <a:latin typeface="Calibri"/>
                <a:cs typeface="Calibri"/>
              </a:rPr>
              <a:t>I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15"/>
              </a:spcBef>
            </a:pPr>
            <a:r>
              <a:rPr spc="-195" dirty="0">
                <a:solidFill>
                  <a:srgbClr val="151515"/>
                </a:solidFill>
              </a:rPr>
              <a:t>Peluang</a:t>
            </a:r>
            <a:r>
              <a:rPr spc="-365" dirty="0">
                <a:solidFill>
                  <a:srgbClr val="151515"/>
                </a:solidFill>
              </a:rPr>
              <a:t> </a:t>
            </a:r>
            <a:r>
              <a:rPr spc="-155" dirty="0">
                <a:solidFill>
                  <a:srgbClr val="111111"/>
                </a:solidFill>
              </a:rPr>
              <a:t>Karir</a:t>
            </a:r>
            <a:r>
              <a:rPr spc="-335" dirty="0">
                <a:solidFill>
                  <a:srgbClr val="111111"/>
                </a:solidFill>
              </a:rPr>
              <a:t> </a:t>
            </a:r>
            <a:r>
              <a:rPr spc="-204" dirty="0">
                <a:solidFill>
                  <a:srgbClr val="111111"/>
                </a:solidFill>
              </a:rPr>
              <a:t>Lulusan</a:t>
            </a:r>
            <a:r>
              <a:rPr spc="-400" dirty="0">
                <a:solidFill>
                  <a:srgbClr val="111111"/>
                </a:solidFill>
              </a:rPr>
              <a:t> </a:t>
            </a:r>
            <a:r>
              <a:rPr spc="-100" dirty="0">
                <a:solidFill>
                  <a:srgbClr val="151515"/>
                </a:solidFill>
              </a:rPr>
              <a:t>MPLBdi</a:t>
            </a:r>
            <a:r>
              <a:rPr spc="-490" dirty="0">
                <a:solidFill>
                  <a:srgbClr val="151515"/>
                </a:solidFill>
              </a:rPr>
              <a:t> </a:t>
            </a:r>
            <a:r>
              <a:rPr spc="-50" dirty="0">
                <a:solidFill>
                  <a:srgbClr val="131313"/>
                </a:solidFill>
              </a:rPr>
              <a:t>E-</a:t>
            </a:r>
            <a:r>
              <a:rPr spc="-10" dirty="0">
                <a:solidFill>
                  <a:srgbClr val="131313"/>
                </a:solidFill>
              </a:rPr>
              <a:t>Commerce</a:t>
            </a: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39220" y="5245913"/>
            <a:ext cx="361245" cy="36124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33320" y="5269472"/>
            <a:ext cx="392658" cy="31412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3806" y="5269472"/>
            <a:ext cx="235594" cy="31412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337229" y="5308738"/>
            <a:ext cx="392658" cy="23559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66830" y="5836336"/>
            <a:ext cx="2974340" cy="1631314"/>
          </a:xfrm>
          <a:prstGeom prst="rect">
            <a:avLst/>
          </a:prstGeom>
        </p:spPr>
        <p:txBody>
          <a:bodyPr vert="horz" wrap="square" lIns="0" tIns="177165" rIns="0" bIns="0" rtlCol="0">
            <a:spAutoFit/>
          </a:bodyPr>
          <a:lstStyle/>
          <a:p>
            <a:pPr marL="20320">
              <a:lnSpc>
                <a:spcPct val="100000"/>
              </a:lnSpc>
              <a:spcBef>
                <a:spcPts val="1395"/>
              </a:spcBef>
            </a:pPr>
            <a:r>
              <a:rPr sz="2300" spc="105" dirty="0">
                <a:solidFill>
                  <a:srgbClr val="0A0A0A"/>
                </a:solidFill>
                <a:latin typeface="Calibri"/>
                <a:cs typeface="Calibri"/>
              </a:rPr>
              <a:t>Store</a:t>
            </a:r>
            <a:r>
              <a:rPr sz="2300" spc="-175" dirty="0">
                <a:solidFill>
                  <a:srgbClr val="0A0A0A"/>
                </a:solidFill>
                <a:latin typeface="Calibri"/>
                <a:cs typeface="Calibri"/>
              </a:rPr>
              <a:t> </a:t>
            </a:r>
            <a:r>
              <a:rPr sz="2300" spc="55" dirty="0">
                <a:solidFill>
                  <a:srgbClr val="0F0F0F"/>
                </a:solidFill>
                <a:latin typeface="Calibri"/>
                <a:cs typeface="Calibri"/>
              </a:rPr>
              <a:t>Admin</a:t>
            </a:r>
            <a:endParaRPr sz="2300">
              <a:latin typeface="Calibri"/>
              <a:cs typeface="Calibri"/>
            </a:endParaRPr>
          </a:p>
          <a:p>
            <a:pPr marL="12700" marR="5080" indent="5080">
              <a:lnSpc>
                <a:spcPct val="113900"/>
              </a:lnSpc>
              <a:spcBef>
                <a:spcPts val="790"/>
              </a:spcBef>
            </a:pPr>
            <a:r>
              <a:rPr sz="1900" spc="20" dirty="0">
                <a:solidFill>
                  <a:srgbClr val="667587"/>
                </a:solidFill>
                <a:latin typeface="Calibri"/>
                <a:cs typeface="Calibri"/>
              </a:rPr>
              <a:t>P</a:t>
            </a:r>
            <a:r>
              <a:rPr sz="1900" spc="20" dirty="0">
                <a:solidFill>
                  <a:srgbClr val="424242"/>
                </a:solidFill>
                <a:latin typeface="Calibri"/>
                <a:cs typeface="Calibri"/>
              </a:rPr>
              <a:t>engelolaan</a:t>
            </a:r>
            <a:r>
              <a:rPr sz="1900" spc="180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1900" spc="20" dirty="0">
                <a:solidFill>
                  <a:srgbClr val="494949"/>
                </a:solidFill>
                <a:latin typeface="Calibri"/>
                <a:cs typeface="Calibri"/>
              </a:rPr>
              <a:t>katalog</a:t>
            </a:r>
            <a:r>
              <a:rPr sz="1900" spc="204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24242"/>
                </a:solidFill>
                <a:latin typeface="Calibri"/>
                <a:cs typeface="Calibri"/>
              </a:rPr>
              <a:t>produk, </a:t>
            </a:r>
            <a:r>
              <a:rPr sz="1900" spc="70" dirty="0">
                <a:solidFill>
                  <a:srgbClr val="3F3F3F"/>
                </a:solidFill>
                <a:latin typeface="Calibri"/>
                <a:cs typeface="Calibri"/>
              </a:rPr>
              <a:t>pemrosesan</a:t>
            </a:r>
            <a:r>
              <a:rPr sz="1900" spc="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1900" spc="10" dirty="0">
                <a:solidFill>
                  <a:srgbClr val="414141"/>
                </a:solidFill>
                <a:latin typeface="Calibri"/>
                <a:cs typeface="Calibri"/>
              </a:rPr>
              <a:t>pesan</a:t>
            </a:r>
            <a:r>
              <a:rPr sz="1900" spc="10" dirty="0">
                <a:solidFill>
                  <a:srgbClr val="4D4D4D"/>
                </a:solidFill>
                <a:latin typeface="Calibri"/>
                <a:cs typeface="Calibri"/>
              </a:rPr>
              <a:t>an,</a:t>
            </a:r>
            <a:r>
              <a:rPr sz="1900" spc="130" dirty="0">
                <a:solidFill>
                  <a:srgbClr val="4D4D4D"/>
                </a:solidFill>
                <a:latin typeface="Calibri"/>
                <a:cs typeface="Calibri"/>
              </a:rPr>
              <a:t> </a:t>
            </a:r>
            <a:r>
              <a:rPr sz="1900" spc="-25" dirty="0">
                <a:solidFill>
                  <a:srgbClr val="4D4D4D"/>
                </a:solidFill>
                <a:latin typeface="Calibri"/>
                <a:cs typeface="Calibri"/>
              </a:rPr>
              <a:t>dan </a:t>
            </a:r>
            <a:r>
              <a:rPr sz="1900" dirty="0">
                <a:solidFill>
                  <a:srgbClr val="4B4B4B"/>
                </a:solidFill>
                <a:latin typeface="Calibri"/>
                <a:cs typeface="Calibri"/>
              </a:rPr>
              <a:t>pemantauan</a:t>
            </a:r>
            <a:r>
              <a:rPr sz="1900" spc="20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900" spc="50" dirty="0">
                <a:solidFill>
                  <a:srgbClr val="464646"/>
                </a:solidFill>
                <a:latin typeface="Calibri"/>
                <a:cs typeface="Calibri"/>
              </a:rPr>
              <a:t>stok</a:t>
            </a:r>
            <a:r>
              <a:rPr sz="1900" spc="20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D4D4D"/>
                </a:solidFill>
                <a:latin typeface="Calibri"/>
                <a:cs typeface="Calibri"/>
              </a:rPr>
              <a:t>harian.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0006" y="5803689"/>
            <a:ext cx="3188970" cy="1660525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1655"/>
              </a:spcBef>
            </a:pPr>
            <a:r>
              <a:rPr sz="2300" spc="105" dirty="0">
                <a:solidFill>
                  <a:srgbClr val="131313"/>
                </a:solidFill>
                <a:latin typeface="Calibri"/>
                <a:cs typeface="Calibri"/>
              </a:rPr>
              <a:t>Customer</a:t>
            </a:r>
            <a:r>
              <a:rPr sz="2300" spc="-140" dirty="0">
                <a:solidFill>
                  <a:srgbClr val="131313"/>
                </a:solidFill>
                <a:latin typeface="Calibri"/>
                <a:cs typeface="Calibri"/>
              </a:rPr>
              <a:t> </a:t>
            </a:r>
            <a:r>
              <a:rPr sz="2300" spc="65" dirty="0">
                <a:solidFill>
                  <a:srgbClr val="0C0C0C"/>
                </a:solidFill>
                <a:latin typeface="Calibri"/>
                <a:cs typeface="Calibri"/>
              </a:rPr>
              <a:t>Experience</a:t>
            </a:r>
            <a:endParaRPr sz="2300">
              <a:latin typeface="Calibri"/>
              <a:cs typeface="Calibri"/>
            </a:endParaRPr>
          </a:p>
          <a:p>
            <a:pPr marL="12700" marR="5080" indent="5715">
              <a:lnSpc>
                <a:spcPct val="120200"/>
              </a:lnSpc>
              <a:spcBef>
                <a:spcPts val="765"/>
              </a:spcBef>
            </a:pPr>
            <a:r>
              <a:rPr sz="1800" spc="95" dirty="0">
                <a:solidFill>
                  <a:srgbClr val="747C93"/>
                </a:solidFill>
                <a:latin typeface="Calibri"/>
                <a:cs typeface="Calibri"/>
              </a:rPr>
              <a:t>P</a:t>
            </a:r>
            <a:r>
              <a:rPr sz="1800" spc="95" dirty="0">
                <a:solidFill>
                  <a:srgbClr val="494949"/>
                </a:solidFill>
                <a:latin typeface="Calibri"/>
                <a:cs typeface="Calibri"/>
              </a:rPr>
              <a:t>enanganan</a:t>
            </a:r>
            <a:r>
              <a:rPr sz="1800" spc="-2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1800" spc="65" dirty="0">
                <a:solidFill>
                  <a:srgbClr val="4B4B4B"/>
                </a:solidFill>
                <a:latin typeface="Calibri"/>
                <a:cs typeface="Calibri"/>
              </a:rPr>
              <a:t>diskusi</a:t>
            </a:r>
            <a:r>
              <a:rPr sz="1800" spc="-8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424242"/>
                </a:solidFill>
                <a:latin typeface="Calibri"/>
                <a:cs typeface="Calibri"/>
              </a:rPr>
              <a:t>produk, </a:t>
            </a:r>
            <a:r>
              <a:rPr sz="1800" spc="80" dirty="0">
                <a:solidFill>
                  <a:srgbClr val="414141"/>
                </a:solidFill>
                <a:latin typeface="Calibri"/>
                <a:cs typeface="Calibri"/>
              </a:rPr>
              <a:t>komplain</a:t>
            </a:r>
            <a:r>
              <a:rPr sz="1800" spc="-8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1800" spc="80" dirty="0">
                <a:solidFill>
                  <a:srgbClr val="3F3F3F"/>
                </a:solidFill>
                <a:latin typeface="Calibri"/>
                <a:cs typeface="Calibri"/>
              </a:rPr>
              <a:t>pembeli,</a:t>
            </a:r>
            <a:r>
              <a:rPr sz="1800" spc="4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1800" spc="80" dirty="0">
                <a:solidFill>
                  <a:srgbClr val="424242"/>
                </a:solidFill>
                <a:latin typeface="Calibri"/>
                <a:cs typeface="Calibri"/>
              </a:rPr>
              <a:t>serta</a:t>
            </a:r>
            <a:r>
              <a:rPr sz="1800" spc="-114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1800" spc="45" dirty="0">
                <a:solidFill>
                  <a:srgbClr val="414141"/>
                </a:solidFill>
                <a:latin typeface="Calibri"/>
                <a:cs typeface="Calibri"/>
              </a:rPr>
              <a:t>ulasan </a:t>
            </a:r>
            <a:r>
              <a:rPr sz="1800" spc="100" dirty="0">
                <a:solidFill>
                  <a:srgbClr val="3F3F3F"/>
                </a:solidFill>
                <a:latin typeface="Calibri"/>
                <a:cs typeface="Calibri"/>
              </a:rPr>
              <a:t>toko</a:t>
            </a:r>
            <a:r>
              <a:rPr sz="1800" spc="-6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64646"/>
                </a:solidFill>
                <a:latin typeface="Calibri"/>
                <a:cs typeface="Calibri"/>
              </a:rPr>
              <a:t>online.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568700" y="5826921"/>
            <a:ext cx="3418840" cy="1637664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2200" dirty="0">
                <a:solidFill>
                  <a:srgbClr val="161616"/>
                </a:solidFill>
                <a:latin typeface="Arial"/>
                <a:cs typeface="Arial"/>
              </a:rPr>
              <a:t>Logistics</a:t>
            </a:r>
            <a:r>
              <a:rPr sz="2200" spc="40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61616"/>
                </a:solidFill>
                <a:latin typeface="Arial"/>
                <a:cs typeface="Arial"/>
              </a:rPr>
              <a:t>Admin</a:t>
            </a:r>
            <a:endParaRPr sz="2200">
              <a:latin typeface="Arial"/>
              <a:cs typeface="Arial"/>
            </a:endParaRPr>
          </a:p>
          <a:p>
            <a:pPr marL="15875" marR="5080" indent="5715">
              <a:lnSpc>
                <a:spcPct val="120200"/>
              </a:lnSpc>
              <a:spcBef>
                <a:spcPts val="790"/>
              </a:spcBef>
            </a:pPr>
            <a:r>
              <a:rPr sz="1800" spc="70" dirty="0">
                <a:solidFill>
                  <a:srgbClr val="4F4F4F"/>
                </a:solidFill>
                <a:latin typeface="Calibri"/>
                <a:cs typeface="Calibri"/>
              </a:rPr>
              <a:t>P</a:t>
            </a:r>
            <a:r>
              <a:rPr sz="1800" spc="70" dirty="0">
                <a:solidFill>
                  <a:srgbClr val="424242"/>
                </a:solidFill>
                <a:latin typeface="Calibri"/>
                <a:cs typeface="Calibri"/>
              </a:rPr>
              <a:t>enerbitan</a:t>
            </a:r>
            <a:r>
              <a:rPr sz="1800" spc="-5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1800" spc="55" dirty="0">
                <a:solidFill>
                  <a:srgbClr val="424242"/>
                </a:solidFill>
                <a:latin typeface="Calibri"/>
                <a:cs typeface="Calibri"/>
              </a:rPr>
              <a:t>invoice, </a:t>
            </a:r>
            <a:r>
              <a:rPr sz="1800" spc="120" dirty="0">
                <a:solidFill>
                  <a:srgbClr val="464646"/>
                </a:solidFill>
                <a:latin typeface="Calibri"/>
                <a:cs typeface="Calibri"/>
              </a:rPr>
              <a:t>cetak</a:t>
            </a:r>
            <a:r>
              <a:rPr sz="1800" spc="-7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800" spc="50" dirty="0">
                <a:solidFill>
                  <a:srgbClr val="424242"/>
                </a:solidFill>
                <a:latin typeface="Calibri"/>
                <a:cs typeface="Calibri"/>
              </a:rPr>
              <a:t>resi </a:t>
            </a:r>
            <a:r>
              <a:rPr sz="1800" spc="65" dirty="0">
                <a:solidFill>
                  <a:srgbClr val="3F3F3F"/>
                </a:solidFill>
                <a:latin typeface="Calibri"/>
                <a:cs typeface="Calibri"/>
              </a:rPr>
              <a:t>pengiriman,</a:t>
            </a:r>
            <a:r>
              <a:rPr sz="1800" spc="110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1800" spc="75" dirty="0">
                <a:solidFill>
                  <a:srgbClr val="464646"/>
                </a:solidFill>
                <a:latin typeface="Calibri"/>
                <a:cs typeface="Calibri"/>
              </a:rPr>
              <a:t>dan</a:t>
            </a:r>
            <a:r>
              <a:rPr sz="1800" spc="-135" dirty="0">
                <a:solidFill>
                  <a:srgbClr val="464646"/>
                </a:solidFill>
                <a:latin typeface="Calibri"/>
                <a:cs typeface="Calibri"/>
              </a:rPr>
              <a:t> </a:t>
            </a:r>
            <a:r>
              <a:rPr sz="1800" spc="55" dirty="0">
                <a:solidFill>
                  <a:srgbClr val="3F3F3F"/>
                </a:solidFill>
                <a:latin typeface="Calibri"/>
                <a:cs typeface="Calibri"/>
              </a:rPr>
              <a:t>rekapitulasi</a:t>
            </a:r>
            <a:r>
              <a:rPr sz="1800" spc="45" dirty="0">
                <a:solidFill>
                  <a:srgbClr val="3F3F3F"/>
                </a:solidFill>
                <a:latin typeface="Calibri"/>
                <a:cs typeface="Calibri"/>
              </a:rPr>
              <a:t> </a:t>
            </a:r>
            <a:r>
              <a:rPr sz="1800" spc="70" dirty="0">
                <a:solidFill>
                  <a:srgbClr val="464646"/>
                </a:solidFill>
                <a:latin typeface="Calibri"/>
                <a:cs typeface="Calibri"/>
              </a:rPr>
              <a:t>data </a:t>
            </a:r>
            <a:r>
              <a:rPr sz="1800" spc="90" dirty="0">
                <a:solidFill>
                  <a:srgbClr val="414141"/>
                </a:solidFill>
                <a:latin typeface="Calibri"/>
                <a:cs typeface="Calibri"/>
              </a:rPr>
              <a:t>ekspe</a:t>
            </a:r>
            <a:r>
              <a:rPr sz="1800" spc="90" dirty="0">
                <a:solidFill>
                  <a:srgbClr val="424242"/>
                </a:solidFill>
                <a:latin typeface="Calibri"/>
                <a:cs typeface="Calibri"/>
              </a:rPr>
              <a:t>disi.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173914" y="5803689"/>
            <a:ext cx="3343275" cy="1660525"/>
          </a:xfrm>
          <a:prstGeom prst="rect">
            <a:avLst/>
          </a:prstGeom>
        </p:spPr>
        <p:txBody>
          <a:bodyPr vert="horz" wrap="square" lIns="0" tIns="210185" rIns="0" bIns="0" rtlCol="0">
            <a:spAutoFit/>
          </a:bodyPr>
          <a:lstStyle/>
          <a:p>
            <a:pPr marL="16510" algn="just">
              <a:lnSpc>
                <a:spcPct val="100000"/>
              </a:lnSpc>
              <a:spcBef>
                <a:spcPts val="1655"/>
              </a:spcBef>
            </a:pPr>
            <a:r>
              <a:rPr sz="2300" dirty="0">
                <a:solidFill>
                  <a:srgbClr val="080808"/>
                </a:solidFill>
                <a:latin typeface="Calibri"/>
                <a:cs typeface="Calibri"/>
              </a:rPr>
              <a:t>Vendor</a:t>
            </a:r>
            <a:r>
              <a:rPr sz="2300" spc="95" dirty="0">
                <a:solidFill>
                  <a:srgbClr val="080808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131313"/>
                </a:solidFill>
                <a:latin typeface="Calibri"/>
                <a:cs typeface="Calibri"/>
              </a:rPr>
              <a:t>Relation</a:t>
            </a:r>
            <a:endParaRPr sz="2300">
              <a:latin typeface="Calibri"/>
              <a:cs typeface="Calibri"/>
            </a:endParaRPr>
          </a:p>
          <a:p>
            <a:pPr marL="12700" marR="5080" indent="5715" algn="just">
              <a:lnSpc>
                <a:spcPct val="120200"/>
              </a:lnSpc>
              <a:spcBef>
                <a:spcPts val="765"/>
              </a:spcBef>
            </a:pPr>
            <a:r>
              <a:rPr sz="1800" spc="75" dirty="0">
                <a:solidFill>
                  <a:srgbClr val="575757"/>
                </a:solidFill>
                <a:latin typeface="Calibri"/>
                <a:cs typeface="Calibri"/>
              </a:rPr>
              <a:t>P</a:t>
            </a:r>
            <a:r>
              <a:rPr sz="1800" spc="75" dirty="0">
                <a:solidFill>
                  <a:srgbClr val="424242"/>
                </a:solidFill>
                <a:latin typeface="Calibri"/>
                <a:cs typeface="Calibri"/>
              </a:rPr>
              <a:t>enyusunan</a:t>
            </a:r>
            <a:r>
              <a:rPr sz="1800" spc="2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1800" spc="55" dirty="0">
                <a:solidFill>
                  <a:srgbClr val="4B4B4B"/>
                </a:solidFill>
                <a:latin typeface="Calibri"/>
                <a:cs typeface="Calibri"/>
              </a:rPr>
              <a:t>draf</a:t>
            </a:r>
            <a:r>
              <a:rPr sz="1800" spc="40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800" spc="90" dirty="0">
                <a:solidFill>
                  <a:srgbClr val="3D3D3D"/>
                </a:solidFill>
                <a:latin typeface="Calibri"/>
                <a:cs typeface="Calibri"/>
              </a:rPr>
              <a:t>korespondensi </a:t>
            </a:r>
            <a:r>
              <a:rPr sz="1800" spc="60" dirty="0">
                <a:solidFill>
                  <a:srgbClr val="424242"/>
                </a:solidFill>
                <a:latin typeface="Calibri"/>
                <a:cs typeface="Calibri"/>
              </a:rPr>
              <a:t>bisnis</a:t>
            </a:r>
            <a:r>
              <a:rPr sz="1800" spc="-65" dirty="0">
                <a:solidFill>
                  <a:srgbClr val="424242"/>
                </a:solidFill>
                <a:latin typeface="Calibri"/>
                <a:cs typeface="Calibri"/>
              </a:rPr>
              <a:t> </a:t>
            </a:r>
            <a:r>
              <a:rPr sz="1800" spc="110" dirty="0">
                <a:solidFill>
                  <a:srgbClr val="414141"/>
                </a:solidFill>
                <a:latin typeface="Calibri"/>
                <a:cs typeface="Calibri"/>
              </a:rPr>
              <a:t>dengan</a:t>
            </a:r>
            <a:r>
              <a:rPr sz="1800" spc="-10" dirty="0">
                <a:solidFill>
                  <a:srgbClr val="414141"/>
                </a:solidFill>
                <a:latin typeface="Calibri"/>
                <a:cs typeface="Calibri"/>
              </a:rPr>
              <a:t> </a:t>
            </a:r>
            <a:r>
              <a:rPr sz="1800" spc="50" dirty="0">
                <a:solidFill>
                  <a:srgbClr val="4B4B4B"/>
                </a:solidFill>
                <a:latin typeface="Calibri"/>
                <a:cs typeface="Calibri"/>
              </a:rPr>
              <a:t>supplier</a:t>
            </a:r>
            <a:r>
              <a:rPr sz="1800" spc="65" dirty="0">
                <a:solidFill>
                  <a:srgbClr val="4B4B4B"/>
                </a:solidFill>
                <a:latin typeface="Calibri"/>
                <a:cs typeface="Calibri"/>
              </a:rPr>
              <a:t> </a:t>
            </a:r>
            <a:r>
              <a:rPr sz="1800" spc="55" dirty="0">
                <a:solidFill>
                  <a:srgbClr val="494949"/>
                </a:solidFill>
                <a:latin typeface="Calibri"/>
                <a:cs typeface="Calibri"/>
              </a:rPr>
              <a:t>dan</a:t>
            </a:r>
            <a:r>
              <a:rPr sz="1800" spc="-105" dirty="0">
                <a:solidFill>
                  <a:srgbClr val="494949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44444"/>
                </a:solidFill>
                <a:latin typeface="Calibri"/>
                <a:cs typeface="Calibri"/>
              </a:rPr>
              <a:t>mitra </a:t>
            </a:r>
            <a:r>
              <a:rPr sz="1800" spc="90" dirty="0">
                <a:solidFill>
                  <a:srgbClr val="424242"/>
                </a:solidFill>
                <a:latin typeface="Calibri"/>
                <a:cs typeface="Calibri"/>
              </a:rPr>
              <a:t>ekspedisi.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5756" y="733350"/>
            <a:ext cx="348869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45" dirty="0">
                <a:solidFill>
                  <a:srgbClr val="3167CC"/>
                </a:solidFill>
                <a:latin typeface="Arial"/>
                <a:cs typeface="Arial"/>
              </a:rPr>
              <a:t>T</a:t>
            </a:r>
            <a:r>
              <a:rPr sz="1550" spc="-185" dirty="0">
                <a:solidFill>
                  <a:srgbClr val="3167CC"/>
                </a:solidFill>
                <a:latin typeface="Arial"/>
                <a:cs typeface="Arial"/>
              </a:rPr>
              <a:t> </a:t>
            </a:r>
            <a:r>
              <a:rPr sz="1550" spc="-65" dirty="0">
                <a:solidFill>
                  <a:srgbClr val="3660CC"/>
                </a:solidFill>
                <a:latin typeface="Arial"/>
                <a:cs typeface="Arial"/>
              </a:rPr>
              <a:t>RA</a:t>
            </a:r>
            <a:r>
              <a:rPr sz="1550" spc="-185" dirty="0">
                <a:solidFill>
                  <a:srgbClr val="3660CC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F62CF"/>
                </a:solidFill>
                <a:latin typeface="Arial"/>
                <a:cs typeface="Arial"/>
              </a:rPr>
              <a:t>NS</a:t>
            </a:r>
            <a:r>
              <a:rPr sz="1550" spc="-225" dirty="0">
                <a:solidFill>
                  <a:srgbClr val="2F62CF"/>
                </a:solidFill>
                <a:latin typeface="Arial"/>
                <a:cs typeface="Arial"/>
              </a:rPr>
              <a:t> </a:t>
            </a:r>
            <a:r>
              <a:rPr sz="1550" spc="-120" dirty="0">
                <a:solidFill>
                  <a:srgbClr val="315BC6"/>
                </a:solidFill>
                <a:latin typeface="Arial"/>
                <a:cs typeface="Arial"/>
              </a:rPr>
              <a:t>F</a:t>
            </a:r>
            <a:r>
              <a:rPr sz="1550" spc="-140" dirty="0">
                <a:solidFill>
                  <a:srgbClr val="315BC6"/>
                </a:solidFill>
                <a:latin typeface="Arial"/>
                <a:cs typeface="Arial"/>
              </a:rPr>
              <a:t> </a:t>
            </a:r>
            <a:r>
              <a:rPr sz="1550" spc="-110" dirty="0">
                <a:solidFill>
                  <a:srgbClr val="3D70E1"/>
                </a:solidFill>
                <a:latin typeface="Arial"/>
                <a:cs typeface="Arial"/>
              </a:rPr>
              <a:t>0</a:t>
            </a:r>
            <a:r>
              <a:rPr sz="1550" spc="5" dirty="0">
                <a:solidFill>
                  <a:srgbClr val="3D70E1"/>
                </a:solidFill>
                <a:latin typeface="Arial"/>
                <a:cs typeface="Arial"/>
              </a:rPr>
              <a:t> </a:t>
            </a:r>
            <a:r>
              <a:rPr sz="1550" spc="-245" dirty="0">
                <a:solidFill>
                  <a:srgbClr val="335DCD"/>
                </a:solidFill>
                <a:latin typeface="Arial"/>
                <a:cs typeface="Arial"/>
              </a:rPr>
              <a:t>R</a:t>
            </a:r>
            <a:r>
              <a:rPr sz="1550" spc="-125" dirty="0">
                <a:solidFill>
                  <a:srgbClr val="335DCD"/>
                </a:solidFill>
                <a:latin typeface="Arial"/>
                <a:cs typeface="Arial"/>
              </a:rPr>
              <a:t> </a:t>
            </a:r>
            <a:r>
              <a:rPr sz="1550" spc="75" dirty="0">
                <a:solidFill>
                  <a:srgbClr val="3869C8"/>
                </a:solidFill>
                <a:latin typeface="Arial"/>
                <a:cs typeface="Arial"/>
              </a:rPr>
              <a:t>MAS</a:t>
            </a:r>
            <a:r>
              <a:rPr sz="1550" spc="-229" dirty="0">
                <a:solidFill>
                  <a:srgbClr val="3869C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365DBF"/>
                </a:solidFill>
                <a:latin typeface="Arial"/>
                <a:cs typeface="Arial"/>
              </a:rPr>
              <a:t>I</a:t>
            </a:r>
            <a:r>
              <a:rPr sz="1550" spc="229" dirty="0">
                <a:solidFill>
                  <a:srgbClr val="365DBF"/>
                </a:solidFill>
                <a:latin typeface="Arial"/>
                <a:cs typeface="Arial"/>
              </a:rPr>
              <a:t> </a:t>
            </a:r>
            <a:r>
              <a:rPr sz="1550" spc="-165" dirty="0">
                <a:solidFill>
                  <a:srgbClr val="365DD4"/>
                </a:solidFill>
                <a:latin typeface="Arial"/>
                <a:cs typeface="Arial"/>
              </a:rPr>
              <a:t>K</a:t>
            </a:r>
            <a:r>
              <a:rPr sz="1550" spc="-200" dirty="0">
                <a:solidFill>
                  <a:srgbClr val="365DD4"/>
                </a:solidFill>
                <a:latin typeface="Arial"/>
                <a:cs typeface="Arial"/>
              </a:rPr>
              <a:t> </a:t>
            </a:r>
            <a:r>
              <a:rPr sz="1550" spc="-20" dirty="0">
                <a:solidFill>
                  <a:srgbClr val="2D62E1"/>
                </a:solidFill>
                <a:latin typeface="Arial"/>
                <a:cs typeface="Arial"/>
              </a:rPr>
              <a:t>ET</a:t>
            </a:r>
            <a:r>
              <a:rPr sz="1550" spc="-165" dirty="0">
                <a:solidFill>
                  <a:srgbClr val="2D62E1"/>
                </a:solidFill>
                <a:latin typeface="Arial"/>
                <a:cs typeface="Arial"/>
              </a:rPr>
              <a:t> </a:t>
            </a:r>
            <a:r>
              <a:rPr sz="1550" spc="-160" dirty="0">
                <a:solidFill>
                  <a:srgbClr val="2A5EE8"/>
                </a:solidFill>
                <a:latin typeface="Arial"/>
                <a:cs typeface="Arial"/>
              </a:rPr>
              <a:t>ER</a:t>
            </a:r>
            <a:r>
              <a:rPr sz="1550" spc="-45" dirty="0">
                <a:solidFill>
                  <a:srgbClr val="2A5EE8"/>
                </a:solidFill>
                <a:latin typeface="Arial"/>
                <a:cs typeface="Arial"/>
              </a:rPr>
              <a:t> </a:t>
            </a:r>
            <a:r>
              <a:rPr sz="1550" dirty="0">
                <a:solidFill>
                  <a:srgbClr val="2B60D1"/>
                </a:solidFill>
                <a:latin typeface="Arial"/>
                <a:cs typeface="Arial"/>
              </a:rPr>
              <a:t>AM</a:t>
            </a:r>
            <a:r>
              <a:rPr sz="1550" spc="-260" dirty="0">
                <a:solidFill>
                  <a:srgbClr val="2B60D1"/>
                </a:solidFill>
                <a:latin typeface="Arial"/>
                <a:cs typeface="Arial"/>
              </a:rPr>
              <a:t> </a:t>
            </a:r>
            <a:r>
              <a:rPr sz="1550" spc="50" dirty="0">
                <a:solidFill>
                  <a:srgbClr val="2362CD"/>
                </a:solidFill>
                <a:latin typeface="Arial"/>
                <a:cs typeface="Arial"/>
              </a:rPr>
              <a:t>P</a:t>
            </a:r>
            <a:r>
              <a:rPr sz="1550" spc="50" dirty="0">
                <a:solidFill>
                  <a:srgbClr val="2D5EC4"/>
                </a:solidFill>
                <a:latin typeface="Arial"/>
                <a:cs typeface="Arial"/>
              </a:rPr>
              <a:t>I</a:t>
            </a:r>
            <a:r>
              <a:rPr sz="1550" spc="50" dirty="0">
                <a:solidFill>
                  <a:srgbClr val="0F49C1"/>
                </a:solidFill>
                <a:latin typeface="Arial"/>
                <a:cs typeface="Arial"/>
              </a:rPr>
              <a:t>L</a:t>
            </a:r>
            <a:r>
              <a:rPr sz="1550" spc="-135" dirty="0">
                <a:solidFill>
                  <a:srgbClr val="0F49C1"/>
                </a:solidFill>
                <a:latin typeface="Arial"/>
                <a:cs typeface="Arial"/>
              </a:rPr>
              <a:t> </a:t>
            </a:r>
            <a:r>
              <a:rPr sz="1550" spc="-25" dirty="0">
                <a:solidFill>
                  <a:srgbClr val="4660D6"/>
                </a:solidFill>
                <a:latin typeface="Arial"/>
                <a:cs typeface="Arial"/>
              </a:rPr>
              <a:t>AN</a:t>
            </a:r>
            <a:endParaRPr sz="155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15"/>
              </a:spcBef>
            </a:pPr>
            <a:r>
              <a:rPr spc="-100" dirty="0">
                <a:solidFill>
                  <a:srgbClr val="131313"/>
                </a:solidFill>
              </a:rPr>
              <a:t>Perkontoran</a:t>
            </a:r>
            <a:r>
              <a:rPr spc="-30" dirty="0">
                <a:solidFill>
                  <a:srgbClr val="131313"/>
                </a:solidFill>
              </a:rPr>
              <a:t> </a:t>
            </a:r>
            <a:r>
              <a:rPr spc="-50" dirty="0">
                <a:solidFill>
                  <a:srgbClr val="131313"/>
                </a:solidFill>
              </a:rPr>
              <a:t>KonvensionalvsOperasionalE-</a:t>
            </a:r>
            <a:r>
              <a:rPr spc="-10" dirty="0">
                <a:solidFill>
                  <a:srgbClr val="131313"/>
                </a:solidFill>
              </a:rPr>
              <a:t>Commerce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52589" y="5221434"/>
            <a:ext cx="398208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677789"/>
                </a:solidFill>
                <a:latin typeface="Arial"/>
                <a:cs typeface="Arial"/>
              </a:rPr>
              <a:t>Îã</a:t>
            </a:r>
            <a:r>
              <a:rPr sz="2300" spc="455" dirty="0">
                <a:solidFill>
                  <a:srgbClr val="677789"/>
                </a:solidFill>
                <a:latin typeface="Arial"/>
                <a:cs typeface="Arial"/>
              </a:rPr>
              <a:t> </a:t>
            </a:r>
            <a:r>
              <a:rPr sz="2300" spc="50" dirty="0">
                <a:solidFill>
                  <a:srgbClr val="38526B"/>
                </a:solidFill>
                <a:latin typeface="Arial"/>
                <a:cs typeface="Arial"/>
              </a:rPr>
              <a:t>Perkantoran</a:t>
            </a:r>
            <a:r>
              <a:rPr sz="2300" spc="-114" dirty="0">
                <a:solidFill>
                  <a:srgbClr val="38526B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385B7B"/>
                </a:solidFill>
                <a:latin typeface="Arial"/>
                <a:cs typeface="Arial"/>
              </a:rPr>
              <a:t>Konvensional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203086" y="5221434"/>
            <a:ext cx="365823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spc="60" dirty="0">
                <a:solidFill>
                  <a:srgbClr val="1A49A5"/>
                </a:solidFill>
                <a:latin typeface="Arial"/>
                <a:cs typeface="Arial"/>
              </a:rPr>
              <a:t>Operasional</a:t>
            </a:r>
            <a:r>
              <a:rPr sz="2300" spc="-20" dirty="0">
                <a:solidFill>
                  <a:srgbClr val="1A49A5"/>
                </a:solidFill>
                <a:latin typeface="Arial"/>
                <a:cs typeface="Arial"/>
              </a:rPr>
              <a:t> </a:t>
            </a:r>
            <a:r>
              <a:rPr sz="2300" spc="110" dirty="0">
                <a:solidFill>
                  <a:srgbClr val="243AB8"/>
                </a:solidFill>
                <a:latin typeface="Arial"/>
                <a:cs typeface="Arial"/>
              </a:rPr>
              <a:t>E-</a:t>
            </a:r>
            <a:r>
              <a:rPr sz="2300" spc="125" dirty="0">
                <a:solidFill>
                  <a:srgbClr val="243AB8"/>
                </a:solidFill>
                <a:latin typeface="Arial"/>
                <a:cs typeface="Arial"/>
              </a:rPr>
              <a:t>Commerce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2613" y="5890916"/>
            <a:ext cx="625475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solidFill>
                  <a:srgbClr val="363636"/>
                </a:solidFill>
                <a:latin typeface="Arial"/>
                <a:cs typeface="Arial"/>
              </a:rPr>
              <a:t>Penataan</a:t>
            </a:r>
            <a:r>
              <a:rPr sz="1900" spc="105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343434"/>
                </a:solidFill>
                <a:latin typeface="Arial"/>
                <a:cs typeface="Arial"/>
              </a:rPr>
              <a:t>Berkas:</a:t>
            </a:r>
            <a:r>
              <a:rPr sz="1900" spc="215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576E80"/>
                </a:solidFill>
                <a:latin typeface="Arial"/>
                <a:cs typeface="Arial"/>
              </a:rPr>
              <a:t>P</a:t>
            </a:r>
            <a:r>
              <a:rPr sz="1900" dirty="0">
                <a:solidFill>
                  <a:srgbClr val="2D2D2D"/>
                </a:solidFill>
                <a:latin typeface="Arial"/>
                <a:cs typeface="Arial"/>
              </a:rPr>
              <a:t>engarsipan</a:t>
            </a:r>
            <a:r>
              <a:rPr sz="1900" spc="270" dirty="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83838"/>
                </a:solidFill>
                <a:latin typeface="Arial"/>
                <a:cs typeface="Arial"/>
              </a:rPr>
              <a:t>surat</a:t>
            </a:r>
            <a:r>
              <a:rPr sz="1900" spc="204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64758E"/>
                </a:solidFill>
                <a:latin typeface="Arial"/>
                <a:cs typeface="Arial"/>
              </a:rPr>
              <a:t>fisik</a:t>
            </a:r>
            <a:r>
              <a:rPr sz="1900" spc="70" dirty="0">
                <a:solidFill>
                  <a:srgbClr val="64758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2F2F2F"/>
                </a:solidFill>
                <a:latin typeface="Arial"/>
                <a:cs typeface="Arial"/>
              </a:rPr>
              <a:t>dalam</a:t>
            </a:r>
            <a:r>
              <a:rPr sz="1900" spc="170" dirty="0">
                <a:solidFill>
                  <a:srgbClr val="2F2F2F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333333"/>
                </a:solidFill>
                <a:latin typeface="Arial"/>
                <a:cs typeface="Arial"/>
              </a:rPr>
              <a:t>ordner.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91524" y="5890916"/>
            <a:ext cx="619696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70" dirty="0">
                <a:solidFill>
                  <a:srgbClr val="1F1F1F"/>
                </a:solidFill>
                <a:latin typeface="Arial"/>
                <a:cs typeface="Arial"/>
              </a:rPr>
              <a:t>Arsip</a:t>
            </a:r>
            <a:r>
              <a:rPr sz="19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900" spc="80" dirty="0">
                <a:solidFill>
                  <a:srgbClr val="232323"/>
                </a:solidFill>
                <a:latin typeface="Arial"/>
                <a:cs typeface="Arial"/>
              </a:rPr>
              <a:t>Digital:</a:t>
            </a:r>
            <a:r>
              <a:rPr sz="1900" spc="114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A1A1A"/>
                </a:solidFill>
                <a:latin typeface="Arial"/>
                <a:cs typeface="Arial"/>
              </a:rPr>
              <a:t>Database</a:t>
            </a:r>
            <a:r>
              <a:rPr sz="1900" spc="1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1A1A1A"/>
                </a:solidFill>
                <a:latin typeface="Arial"/>
                <a:cs typeface="Arial"/>
              </a:rPr>
              <a:t>stok</a:t>
            </a:r>
            <a:r>
              <a:rPr sz="1900" spc="15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D1D1D"/>
                </a:solidFill>
                <a:latin typeface="Arial"/>
                <a:cs typeface="Arial"/>
              </a:rPr>
              <a:t>&amp; </a:t>
            </a:r>
            <a:r>
              <a:rPr sz="1900" spc="75" dirty="0">
                <a:solidFill>
                  <a:srgbClr val="1C1C1C"/>
                </a:solidFill>
                <a:latin typeface="Arial"/>
                <a:cs typeface="Arial"/>
              </a:rPr>
              <a:t>cloud</a:t>
            </a:r>
            <a:r>
              <a:rPr sz="1900" spc="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161616"/>
                </a:solidFill>
                <a:latin typeface="Arial"/>
                <a:cs typeface="Arial"/>
              </a:rPr>
              <a:t>storage</a:t>
            </a:r>
            <a:r>
              <a:rPr sz="1900" spc="-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A1A1A"/>
                </a:solidFill>
                <a:latin typeface="Arial"/>
                <a:cs typeface="Arial"/>
              </a:rPr>
              <a:t>bersama.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53571" y="6409225"/>
            <a:ext cx="582104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60" dirty="0">
                <a:solidFill>
                  <a:srgbClr val="313131"/>
                </a:solidFill>
                <a:latin typeface="Arial"/>
                <a:cs typeface="Arial"/>
              </a:rPr>
              <a:t>Komunikasi:</a:t>
            </a:r>
            <a:r>
              <a:rPr sz="1900" spc="150" dirty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A3A3A"/>
                </a:solidFill>
                <a:latin typeface="Arial"/>
                <a:cs typeface="Arial"/>
              </a:rPr>
              <a:t>Surat</a:t>
            </a:r>
            <a:r>
              <a:rPr sz="1900" spc="80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63636"/>
                </a:solidFill>
                <a:latin typeface="Arial"/>
                <a:cs typeface="Arial"/>
              </a:rPr>
              <a:t>resmi</a:t>
            </a:r>
            <a:r>
              <a:rPr sz="1900" spc="-95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3A3A3A"/>
                </a:solidFill>
                <a:latin typeface="Arial"/>
                <a:cs typeface="Arial"/>
              </a:rPr>
              <a:t>cetak</a:t>
            </a:r>
            <a:r>
              <a:rPr sz="1900" spc="-25" dirty="0">
                <a:solidFill>
                  <a:srgbClr val="3A3A3A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F4D72"/>
                </a:solidFill>
                <a:latin typeface="Arial"/>
                <a:cs typeface="Arial"/>
              </a:rPr>
              <a:t>&amp;</a:t>
            </a:r>
            <a:r>
              <a:rPr sz="1900" spc="-40" dirty="0">
                <a:solidFill>
                  <a:srgbClr val="3F4D72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63636"/>
                </a:solidFill>
                <a:latin typeface="Arial"/>
                <a:cs typeface="Arial"/>
              </a:rPr>
              <a:t>layanan</a:t>
            </a:r>
            <a:r>
              <a:rPr sz="1900" spc="45" dirty="0">
                <a:solidFill>
                  <a:srgbClr val="363636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2A2A2A"/>
                </a:solidFill>
                <a:latin typeface="Arial"/>
                <a:cs typeface="Arial"/>
              </a:rPr>
              <a:t>tamu</a:t>
            </a:r>
            <a:r>
              <a:rPr sz="1900" spc="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313131"/>
                </a:solidFill>
                <a:latin typeface="Arial"/>
                <a:cs typeface="Arial"/>
              </a:rPr>
              <a:t>flsik.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688893" y="6409225"/>
            <a:ext cx="6399530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80" dirty="0">
                <a:solidFill>
                  <a:srgbClr val="161616"/>
                </a:solidFill>
                <a:latin typeface="Arial"/>
                <a:cs typeface="Arial"/>
              </a:rPr>
              <a:t>Korespondensi:</a:t>
            </a:r>
            <a:r>
              <a:rPr sz="1900" spc="-2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900" spc="-30" dirty="0">
                <a:solidFill>
                  <a:srgbClr val="212121"/>
                </a:solidFill>
                <a:latin typeface="Arial"/>
                <a:cs typeface="Arial"/>
              </a:rPr>
              <a:t>Live</a:t>
            </a:r>
            <a:r>
              <a:rPr sz="1900" spc="-9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212121"/>
                </a:solidFill>
                <a:latin typeface="Arial"/>
                <a:cs typeface="Arial"/>
              </a:rPr>
              <a:t>chat,</a:t>
            </a:r>
            <a:r>
              <a:rPr sz="1900" spc="-13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spc="-100" dirty="0">
                <a:solidFill>
                  <a:srgbClr val="1F1F1F"/>
                </a:solidFill>
                <a:latin typeface="Arial"/>
                <a:cs typeface="Arial"/>
              </a:rPr>
              <a:t>auto—</a:t>
            </a:r>
            <a:r>
              <a:rPr sz="1900" spc="-35" dirty="0">
                <a:solidFill>
                  <a:srgbClr val="1F1F1F"/>
                </a:solidFill>
                <a:latin typeface="Arial"/>
                <a:cs typeface="Arial"/>
              </a:rPr>
              <a:t>reply,</a:t>
            </a:r>
            <a:r>
              <a:rPr sz="1900" spc="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61616"/>
                </a:solidFill>
                <a:latin typeface="Arial"/>
                <a:cs typeface="Arial"/>
              </a:rPr>
              <a:t>&amp;</a:t>
            </a:r>
            <a:r>
              <a:rPr sz="1900" spc="-6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212121"/>
                </a:solidFill>
                <a:latin typeface="Arial"/>
                <a:cs typeface="Arial"/>
              </a:rPr>
              <a:t>template</a:t>
            </a:r>
            <a:r>
              <a:rPr sz="1900" spc="-65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F1F1F"/>
                </a:solidFill>
                <a:latin typeface="Arial"/>
                <a:cs typeface="Arial"/>
              </a:rPr>
              <a:t>pesan.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53334" y="6927533"/>
            <a:ext cx="6529705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dirty="0">
                <a:solidFill>
                  <a:srgbClr val="343434"/>
                </a:solidFill>
                <a:latin typeface="Arial"/>
                <a:cs typeface="Arial"/>
              </a:rPr>
              <a:t>Manajemen</a:t>
            </a:r>
            <a:r>
              <a:rPr sz="1900" spc="155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1900" spc="60" dirty="0">
                <a:solidFill>
                  <a:srgbClr val="383838"/>
                </a:solidFill>
                <a:latin typeface="Arial"/>
                <a:cs typeface="Arial"/>
              </a:rPr>
              <a:t>Rapat:</a:t>
            </a:r>
            <a:r>
              <a:rPr sz="1900" spc="335" dirty="0">
                <a:solidFill>
                  <a:srgbClr val="383838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758C99"/>
                </a:solidFill>
                <a:latin typeface="Arial"/>
                <a:cs typeface="Arial"/>
              </a:rPr>
              <a:t>P</a:t>
            </a:r>
            <a:r>
              <a:rPr sz="1900" dirty="0">
                <a:solidFill>
                  <a:srgbClr val="313131"/>
                </a:solidFill>
                <a:latin typeface="Arial"/>
                <a:cs typeface="Arial"/>
              </a:rPr>
              <a:t>engaturan</a:t>
            </a:r>
            <a:r>
              <a:rPr sz="1900" spc="210" dirty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13131"/>
                </a:solidFill>
                <a:latin typeface="Arial"/>
                <a:cs typeface="Arial"/>
              </a:rPr>
              <a:t>jadwal</a:t>
            </a:r>
            <a:r>
              <a:rPr sz="1900" spc="45" dirty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313131"/>
                </a:solidFill>
                <a:latin typeface="Arial"/>
                <a:cs typeface="Arial"/>
              </a:rPr>
              <a:t>pimpinan</a:t>
            </a:r>
            <a:r>
              <a:rPr sz="1900" spc="405" dirty="0">
                <a:solidFill>
                  <a:srgbClr val="313131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3D3D3D"/>
                </a:solidFill>
                <a:latin typeface="Arial"/>
                <a:cs typeface="Arial"/>
              </a:rPr>
              <a:t>di</a:t>
            </a:r>
            <a:r>
              <a:rPr sz="1900" spc="-90" dirty="0">
                <a:solidFill>
                  <a:srgbClr val="3D3D3D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2D2D2D"/>
                </a:solidFill>
                <a:latin typeface="Arial"/>
                <a:cs typeface="Arial"/>
              </a:rPr>
              <a:t>kant</a:t>
            </a:r>
            <a:r>
              <a:rPr sz="1900" spc="-195" dirty="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sz="1900" spc="-25" dirty="0">
                <a:solidFill>
                  <a:srgbClr val="2A2A2A"/>
                </a:solidFill>
                <a:latin typeface="Arial"/>
                <a:cs typeface="Arial"/>
              </a:rPr>
              <a:t>or.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687439" y="6911172"/>
            <a:ext cx="69786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45" dirty="0">
                <a:solidFill>
                  <a:srgbClr val="181818"/>
                </a:solidFill>
                <a:latin typeface="Arial"/>
                <a:cs typeface="Arial"/>
              </a:rPr>
              <a:t>Manajemen</a:t>
            </a:r>
            <a:r>
              <a:rPr sz="2050" spc="-10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232323"/>
                </a:solidFill>
                <a:latin typeface="Arial"/>
                <a:cs typeface="Arial"/>
              </a:rPr>
              <a:t>Kampanye:</a:t>
            </a:r>
            <a:r>
              <a:rPr sz="2050" spc="16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050" spc="-85" dirty="0">
                <a:solidFill>
                  <a:srgbClr val="212121"/>
                </a:solidFill>
                <a:latin typeface="Arial"/>
                <a:cs typeface="Arial"/>
              </a:rPr>
              <a:t>Jadwal</a:t>
            </a:r>
            <a:r>
              <a:rPr sz="2050" spc="-160" dirty="0">
                <a:solidFill>
                  <a:srgbClr val="212121"/>
                </a:solidFill>
                <a:latin typeface="Arial"/>
                <a:cs typeface="Arial"/>
              </a:rPr>
              <a:t> </a:t>
            </a:r>
            <a:r>
              <a:rPr sz="2050" spc="-100" dirty="0">
                <a:solidFill>
                  <a:srgbClr val="232323"/>
                </a:solidFill>
                <a:latin typeface="Arial"/>
                <a:cs typeface="Arial"/>
              </a:rPr>
              <a:t>Flash</a:t>
            </a:r>
            <a:r>
              <a:rPr sz="2050" spc="-4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sz="2050" spc="-114" dirty="0">
                <a:solidFill>
                  <a:srgbClr val="1C1C1C"/>
                </a:solidFill>
                <a:latin typeface="Arial"/>
                <a:cs typeface="Arial"/>
              </a:rPr>
              <a:t>Sale</a:t>
            </a:r>
            <a:r>
              <a:rPr sz="2050" spc="-75" dirty="0">
                <a:solidFill>
                  <a:srgbClr val="1C1C1C"/>
                </a:solidFill>
                <a:latin typeface="Arial"/>
                <a:cs typeface="Arial"/>
              </a:rPr>
              <a:t> </a:t>
            </a:r>
            <a:r>
              <a:rPr sz="2050" spc="-105" dirty="0">
                <a:solidFill>
                  <a:srgbClr val="1F1F1F"/>
                </a:solidFill>
                <a:latin typeface="Arial"/>
                <a:cs typeface="Arial"/>
              </a:rPr>
              <a:t>&amp;</a:t>
            </a:r>
            <a:r>
              <a:rPr sz="2050" spc="-1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A1A1A"/>
                </a:solidFill>
                <a:latin typeface="Arial"/>
                <a:cs typeface="Arial"/>
              </a:rPr>
              <a:t>promo</a:t>
            </a:r>
            <a:r>
              <a:rPr sz="2050" spc="-30" dirty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sz="2050" spc="-150" dirty="0">
                <a:solidFill>
                  <a:srgbClr val="1A1A1A"/>
                </a:solidFill>
                <a:latin typeface="Arial"/>
                <a:cs typeface="Arial"/>
              </a:rPr>
              <a:t>twin—</a:t>
            </a:r>
            <a:r>
              <a:rPr sz="2050" spc="-10" dirty="0">
                <a:solidFill>
                  <a:srgbClr val="1A1A1A"/>
                </a:solidFill>
                <a:latin typeface="Arial"/>
                <a:cs typeface="Arial"/>
              </a:rPr>
              <a:t>date.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385" y="724842"/>
            <a:ext cx="2063750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dirty="0">
                <a:solidFill>
                  <a:srgbClr val="2662F6"/>
                </a:solidFill>
                <a:latin typeface="Arial"/>
                <a:cs typeface="Arial"/>
              </a:rPr>
              <a:t>ETIKA</a:t>
            </a:r>
            <a:r>
              <a:rPr sz="1650" spc="350" dirty="0">
                <a:solidFill>
                  <a:srgbClr val="2662F6"/>
                </a:solidFill>
                <a:latin typeface="Arial"/>
                <a:cs typeface="Arial"/>
              </a:rPr>
              <a:t> </a:t>
            </a:r>
            <a:r>
              <a:rPr sz="1650" spc="80" dirty="0">
                <a:solidFill>
                  <a:srgbClr val="5079BA"/>
                </a:solidFill>
                <a:latin typeface="Arial"/>
                <a:cs typeface="Arial"/>
              </a:rPr>
              <a:t>6</a:t>
            </a:r>
            <a:r>
              <a:rPr sz="1650" spc="210" dirty="0">
                <a:solidFill>
                  <a:srgbClr val="5079BA"/>
                </a:solidFill>
                <a:latin typeface="Arial"/>
                <a:cs typeface="Arial"/>
              </a:rPr>
              <a:t> </a:t>
            </a:r>
            <a:r>
              <a:rPr sz="1650" spc="-220" dirty="0">
                <a:solidFill>
                  <a:srgbClr val="3457BC"/>
                </a:solidFill>
                <a:latin typeface="Arial"/>
                <a:cs typeface="Arial"/>
              </a:rPr>
              <a:t>K</a:t>
            </a:r>
            <a:r>
              <a:rPr sz="1650" spc="-165" dirty="0">
                <a:solidFill>
                  <a:srgbClr val="3457BC"/>
                </a:solidFill>
                <a:latin typeface="Arial"/>
                <a:cs typeface="Arial"/>
              </a:rPr>
              <a:t> </a:t>
            </a:r>
            <a:r>
              <a:rPr sz="1650" spc="-155" dirty="0">
                <a:solidFill>
                  <a:srgbClr val="2864C6"/>
                </a:solidFill>
                <a:latin typeface="Arial"/>
                <a:cs typeface="Arial"/>
              </a:rPr>
              <a:t>AR</a:t>
            </a:r>
            <a:r>
              <a:rPr sz="1650" spc="-110" dirty="0">
                <a:solidFill>
                  <a:srgbClr val="2864C6"/>
                </a:solidFill>
                <a:latin typeface="Arial"/>
                <a:cs typeface="Arial"/>
              </a:rPr>
              <a:t> </a:t>
            </a:r>
            <a:r>
              <a:rPr sz="1650" spc="-120" dirty="0">
                <a:solidFill>
                  <a:srgbClr val="1A67E1"/>
                </a:solidFill>
                <a:latin typeface="Arial"/>
                <a:cs typeface="Arial"/>
              </a:rPr>
              <a:t>AK</a:t>
            </a:r>
            <a:r>
              <a:rPr sz="1650" spc="-200" dirty="0">
                <a:solidFill>
                  <a:srgbClr val="1A67E1"/>
                </a:solidFill>
                <a:latin typeface="Arial"/>
                <a:cs typeface="Arial"/>
              </a:rPr>
              <a:t> </a:t>
            </a:r>
            <a:r>
              <a:rPr sz="1650" spc="-120" dirty="0">
                <a:solidFill>
                  <a:srgbClr val="3666CA"/>
                </a:solidFill>
                <a:latin typeface="Arial"/>
                <a:cs typeface="Arial"/>
              </a:rPr>
              <a:t>T</a:t>
            </a:r>
            <a:r>
              <a:rPr sz="1650" spc="-290" dirty="0">
                <a:solidFill>
                  <a:srgbClr val="3666CA"/>
                </a:solidFill>
                <a:latin typeface="Arial"/>
                <a:cs typeface="Arial"/>
              </a:rPr>
              <a:t> </a:t>
            </a:r>
            <a:r>
              <a:rPr sz="1650" spc="-275" dirty="0">
                <a:solidFill>
                  <a:srgbClr val="2662E2"/>
                </a:solidFill>
                <a:latin typeface="Arial"/>
                <a:cs typeface="Arial"/>
              </a:rPr>
              <a:t>E</a:t>
            </a:r>
            <a:r>
              <a:rPr sz="1650" spc="-235" dirty="0">
                <a:solidFill>
                  <a:srgbClr val="2662E2"/>
                </a:solidFill>
                <a:latin typeface="Arial"/>
                <a:cs typeface="Arial"/>
              </a:rPr>
              <a:t> </a:t>
            </a:r>
            <a:r>
              <a:rPr sz="1650" spc="-350" dirty="0">
                <a:solidFill>
                  <a:srgbClr val="2D60C8"/>
                </a:solidFill>
                <a:latin typeface="Arial"/>
                <a:cs typeface="Arial"/>
              </a:rPr>
              <a:t>R</a:t>
            </a:r>
            <a:endParaRPr sz="165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15"/>
              </a:spcBef>
            </a:pPr>
            <a:r>
              <a:rPr dirty="0">
                <a:solidFill>
                  <a:srgbClr val="111111"/>
                </a:solidFill>
              </a:rPr>
              <a:t>Soft</a:t>
            </a:r>
            <a:r>
              <a:rPr spc="-355" dirty="0">
                <a:solidFill>
                  <a:srgbClr val="111111"/>
                </a:solidFill>
              </a:rPr>
              <a:t> </a:t>
            </a:r>
            <a:r>
              <a:rPr spc="-140" dirty="0">
                <a:solidFill>
                  <a:srgbClr val="131313"/>
                </a:solidFill>
              </a:rPr>
              <a:t>Skills</a:t>
            </a:r>
            <a:r>
              <a:rPr spc="-434" dirty="0">
                <a:solidFill>
                  <a:srgbClr val="131313"/>
                </a:solidFill>
              </a:rPr>
              <a:t> </a:t>
            </a:r>
            <a:r>
              <a:rPr spc="-25" dirty="0">
                <a:solidFill>
                  <a:srgbClr val="111111"/>
                </a:solidFill>
              </a:rPr>
              <a:t>Kunciuntuk</a:t>
            </a:r>
            <a:r>
              <a:rPr spc="-210" dirty="0">
                <a:solidFill>
                  <a:srgbClr val="111111"/>
                </a:solidFill>
              </a:rPr>
              <a:t> </a:t>
            </a:r>
            <a:r>
              <a:rPr spc="-30" dirty="0"/>
              <a:t>ProfesionalE-</a:t>
            </a:r>
            <a:r>
              <a:rPr spc="-10" dirty="0"/>
              <a:t>Commerce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351709" y="4576352"/>
            <a:ext cx="6130925" cy="1176020"/>
          </a:xfrm>
          <a:prstGeom prst="rect">
            <a:avLst/>
          </a:prstGeom>
        </p:spPr>
        <p:txBody>
          <a:bodyPr vert="horz" wrap="square" lIns="0" tIns="14922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175"/>
              </a:spcBef>
            </a:pPr>
            <a:r>
              <a:rPr sz="2300" spc="80" dirty="0">
                <a:solidFill>
                  <a:srgbClr val="0C1C34"/>
                </a:solidFill>
                <a:latin typeface="Arial"/>
                <a:cs typeface="Arial"/>
              </a:rPr>
              <a:t>Ketelitian</a:t>
            </a:r>
            <a:r>
              <a:rPr sz="2300" spc="-245" dirty="0">
                <a:solidFill>
                  <a:srgbClr val="0C1C34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070707"/>
                </a:solidFill>
                <a:latin typeface="Arial"/>
                <a:cs typeface="Arial"/>
              </a:rPr>
              <a:t>Tinggi</a:t>
            </a:r>
            <a:endParaRPr sz="2300">
              <a:latin typeface="Arial"/>
              <a:cs typeface="Arial"/>
            </a:endParaRPr>
          </a:p>
          <a:p>
            <a:pPr marL="12700" marR="5080" indent="5715">
              <a:lnSpc>
                <a:spcPct val="103099"/>
              </a:lnSpc>
              <a:spcBef>
                <a:spcPts val="765"/>
              </a:spcBef>
            </a:pPr>
            <a:r>
              <a:rPr sz="1800" dirty="0">
                <a:solidFill>
                  <a:srgbClr val="495B77"/>
                </a:solidFill>
                <a:latin typeface="Arial"/>
                <a:cs typeface="Arial"/>
              </a:rPr>
              <a:t>M</a:t>
            </a:r>
            <a:r>
              <a:rPr sz="1800" dirty="0">
                <a:solidFill>
                  <a:srgbClr val="4B4B4B"/>
                </a:solidFill>
                <a:latin typeface="Arial"/>
                <a:cs typeface="Arial"/>
              </a:rPr>
              <a:t>ence</a:t>
            </a:r>
            <a:r>
              <a:rPr sz="1800" spc="-285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D5D79"/>
                </a:solidFill>
                <a:latin typeface="Arial"/>
                <a:cs typeface="Arial"/>
              </a:rPr>
              <a:t>gah</a:t>
            </a:r>
            <a:r>
              <a:rPr sz="1800" spc="-155" dirty="0">
                <a:solidFill>
                  <a:srgbClr val="4D5D79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464646"/>
                </a:solidFill>
                <a:latin typeface="Arial"/>
                <a:cs typeface="Arial"/>
              </a:rPr>
              <a:t>kesalahan</a:t>
            </a:r>
            <a:r>
              <a:rPr sz="1800" spc="-3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F4F4F"/>
                </a:solidFill>
                <a:latin typeface="Arial"/>
                <a:cs typeface="Arial"/>
              </a:rPr>
              <a:t>input</a:t>
            </a:r>
            <a:r>
              <a:rPr sz="1800" spc="-45" dirty="0">
                <a:solidFill>
                  <a:srgbClr val="4F4F4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harga,</a:t>
            </a:r>
            <a:r>
              <a:rPr sz="1800" spc="-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444444"/>
                </a:solidFill>
                <a:latin typeface="Arial"/>
                <a:cs typeface="Arial"/>
              </a:rPr>
              <a:t>variasi</a:t>
            </a:r>
            <a:r>
              <a:rPr sz="1800" spc="-50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4B4B"/>
                </a:solidFill>
                <a:latin typeface="Arial"/>
                <a:cs typeface="Arial"/>
              </a:rPr>
              <a:t>produk, </a:t>
            </a:r>
            <a:r>
              <a:rPr sz="1800" spc="-20" dirty="0">
                <a:solidFill>
                  <a:srgbClr val="3B5277"/>
                </a:solidFill>
                <a:latin typeface="Arial"/>
                <a:cs typeface="Arial"/>
              </a:rPr>
              <a:t>dan</a:t>
            </a:r>
            <a:r>
              <a:rPr sz="1800" spc="-80" dirty="0">
                <a:solidFill>
                  <a:srgbClr val="3B5277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alamat </a:t>
            </a:r>
            <a:r>
              <a:rPr sz="1800" spc="-10" dirty="0">
                <a:solidFill>
                  <a:srgbClr val="494949"/>
                </a:solidFill>
                <a:latin typeface="Arial"/>
                <a:cs typeface="Arial"/>
              </a:rPr>
              <a:t>pengiriman.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570245" y="4604960"/>
            <a:ext cx="6339840" cy="1150620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950"/>
              </a:spcBef>
            </a:pPr>
            <a:r>
              <a:rPr sz="2300" dirty="0">
                <a:latin typeface="Arial"/>
                <a:cs typeface="Arial"/>
              </a:rPr>
              <a:t>Kecakapan</a:t>
            </a:r>
            <a:r>
              <a:rPr sz="2300" spc="180" dirty="0"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7112A"/>
                </a:solidFill>
                <a:latin typeface="Arial"/>
                <a:cs typeface="Arial"/>
              </a:rPr>
              <a:t>Emosional</a:t>
            </a:r>
            <a:endParaRPr sz="2300">
              <a:latin typeface="Arial"/>
              <a:cs typeface="Arial"/>
            </a:endParaRPr>
          </a:p>
          <a:p>
            <a:pPr marL="12700" marR="5080" indent="2540">
              <a:lnSpc>
                <a:spcPts val="2230"/>
              </a:lnSpc>
              <a:spcBef>
                <a:spcPts val="850"/>
              </a:spcBef>
            </a:pPr>
            <a:r>
              <a:rPr sz="1900" spc="-100" dirty="0">
                <a:solidFill>
                  <a:srgbClr val="4F4F4F"/>
                </a:solidFill>
                <a:latin typeface="Arial"/>
                <a:cs typeface="Arial"/>
              </a:rPr>
              <a:t>Tetap</a:t>
            </a:r>
            <a:r>
              <a:rPr sz="1900" spc="-110" dirty="0">
                <a:solidFill>
                  <a:srgbClr val="4F4F4F"/>
                </a:solidFill>
                <a:latin typeface="Arial"/>
                <a:cs typeface="Arial"/>
              </a:rPr>
              <a:t> </a:t>
            </a:r>
            <a:r>
              <a:rPr sz="1900" spc="-40" dirty="0">
                <a:solidFill>
                  <a:srgbClr val="494949"/>
                </a:solidFill>
                <a:latin typeface="Arial"/>
                <a:cs typeface="Arial"/>
              </a:rPr>
              <a:t>tenang</a:t>
            </a:r>
            <a:r>
              <a:rPr sz="1900" spc="-8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900" spc="-85" dirty="0">
                <a:solidFill>
                  <a:srgbClr val="3B5B77"/>
                </a:solidFill>
                <a:latin typeface="Arial"/>
                <a:cs typeface="Arial"/>
              </a:rPr>
              <a:t>dan</a:t>
            </a:r>
            <a:r>
              <a:rPr sz="1900" spc="-114" dirty="0">
                <a:solidFill>
                  <a:srgbClr val="3B5B77"/>
                </a:solidFill>
                <a:latin typeface="Arial"/>
                <a:cs typeface="Arial"/>
              </a:rPr>
              <a:t> </a:t>
            </a:r>
            <a:r>
              <a:rPr sz="1900" spc="-85" dirty="0">
                <a:solidFill>
                  <a:srgbClr val="424242"/>
                </a:solidFill>
                <a:latin typeface="Arial"/>
                <a:cs typeface="Arial"/>
              </a:rPr>
              <a:t>santun </a:t>
            </a:r>
            <a:r>
              <a:rPr sz="1900" spc="-90" dirty="0">
                <a:solidFill>
                  <a:srgbClr val="4F4F4F"/>
                </a:solidFill>
                <a:latin typeface="Arial"/>
                <a:cs typeface="Arial"/>
              </a:rPr>
              <a:t>saat</a:t>
            </a:r>
            <a:r>
              <a:rPr sz="1900" spc="-140" dirty="0">
                <a:solidFill>
                  <a:srgbClr val="4F4F4F"/>
                </a:solidFill>
                <a:latin typeface="Arial"/>
                <a:cs typeface="Arial"/>
              </a:rPr>
              <a:t> </a:t>
            </a:r>
            <a:r>
              <a:rPr sz="1900" spc="-65" dirty="0">
                <a:solidFill>
                  <a:srgbClr val="494949"/>
                </a:solidFill>
                <a:latin typeface="Arial"/>
                <a:cs typeface="Arial"/>
              </a:rPr>
              <a:t>menangani</a:t>
            </a:r>
            <a:r>
              <a:rPr sz="1900" spc="-85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900" spc="-35" dirty="0">
                <a:solidFill>
                  <a:srgbClr val="4B4B4B"/>
                </a:solidFill>
                <a:latin typeface="Arial"/>
                <a:cs typeface="Arial"/>
              </a:rPr>
              <a:t>komplain</a:t>
            </a:r>
            <a:r>
              <a:rPr sz="1900" spc="-65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1900" spc="-75" dirty="0">
                <a:solidFill>
                  <a:srgbClr val="424242"/>
                </a:solidFill>
                <a:latin typeface="Arial"/>
                <a:cs typeface="Arial"/>
              </a:rPr>
              <a:t>atau</a:t>
            </a:r>
            <a:r>
              <a:rPr sz="1900" spc="-18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900" spc="-55" dirty="0">
                <a:solidFill>
                  <a:srgbClr val="4B4B4B"/>
                </a:solidFill>
                <a:latin typeface="Arial"/>
                <a:cs typeface="Arial"/>
              </a:rPr>
              <a:t>ulasan </a:t>
            </a:r>
            <a:r>
              <a:rPr sz="1900" spc="-10" dirty="0">
                <a:solidFill>
                  <a:srgbClr val="4D4D4D"/>
                </a:solidFill>
                <a:latin typeface="Arial"/>
                <a:cs typeface="Arial"/>
              </a:rPr>
              <a:t>negatif.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72114" y="6645895"/>
            <a:ext cx="6677659" cy="912494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2450" spc="60" dirty="0">
                <a:solidFill>
                  <a:srgbClr val="181818"/>
                </a:solidFill>
                <a:latin typeface="Calibri"/>
                <a:cs typeface="Calibri"/>
              </a:rPr>
              <a:t>Kerahasiaan</a:t>
            </a:r>
            <a:r>
              <a:rPr sz="2450" spc="-25" dirty="0">
                <a:solidFill>
                  <a:srgbClr val="181818"/>
                </a:solidFill>
                <a:latin typeface="Calibri"/>
                <a:cs typeface="Calibri"/>
              </a:rPr>
              <a:t> </a:t>
            </a:r>
            <a:r>
              <a:rPr sz="2450" spc="60" dirty="0">
                <a:solidFill>
                  <a:srgbClr val="111111"/>
                </a:solidFill>
                <a:latin typeface="Calibri"/>
                <a:cs typeface="Calibri"/>
              </a:rPr>
              <a:t>Data</a:t>
            </a:r>
            <a:endParaRPr sz="2450">
              <a:latin typeface="Calibri"/>
              <a:cs typeface="Calibri"/>
            </a:endParaRPr>
          </a:p>
          <a:p>
            <a:pPr marL="21590">
              <a:lnSpc>
                <a:spcPct val="100000"/>
              </a:lnSpc>
              <a:spcBef>
                <a:spcPts val="800"/>
              </a:spcBef>
            </a:pP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M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elindungi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94949"/>
                </a:solidFill>
                <a:latin typeface="Arial"/>
                <a:cs typeface="Arial"/>
              </a:rPr>
              <a:t>data</a:t>
            </a:r>
            <a:r>
              <a:rPr sz="1800" spc="-110" dirty="0">
                <a:solidFill>
                  <a:srgbClr val="494949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D4D4D"/>
                </a:solidFill>
                <a:latin typeface="Arial"/>
                <a:cs typeface="Arial"/>
              </a:rPr>
              <a:t>pribadi</a:t>
            </a:r>
            <a:r>
              <a:rPr sz="1800" spc="-105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24242"/>
                </a:solidFill>
                <a:latin typeface="Arial"/>
                <a:cs typeface="Arial"/>
              </a:rPr>
              <a:t>pembeli</a:t>
            </a:r>
            <a:r>
              <a:rPr sz="1800" spc="-4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4B4B4B"/>
                </a:solidFill>
                <a:latin typeface="Arial"/>
                <a:cs typeface="Arial"/>
              </a:rPr>
              <a:t>sesuai</a:t>
            </a:r>
            <a:r>
              <a:rPr sz="1800" spc="-35" dirty="0">
                <a:solidFill>
                  <a:srgbClr val="4B4B4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etika</a:t>
            </a:r>
            <a:r>
              <a:rPr sz="1800" spc="-114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B4B4B"/>
                </a:solidFill>
                <a:latin typeface="Arial"/>
                <a:cs typeface="Arial"/>
              </a:rPr>
              <a:t>ke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arsipan</a:t>
            </a:r>
            <a:r>
              <a:rPr sz="1800" spc="-1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424242"/>
                </a:solidFill>
                <a:latin typeface="Arial"/>
                <a:cs typeface="Arial"/>
              </a:rPr>
              <a:t>aokumen.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3289" y="6645895"/>
            <a:ext cx="7121525" cy="119570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180"/>
              </a:spcBef>
            </a:pPr>
            <a:r>
              <a:rPr sz="2450" dirty="0">
                <a:solidFill>
                  <a:srgbClr val="131313"/>
                </a:solidFill>
                <a:latin typeface="Arial"/>
                <a:cs typeface="Arial"/>
              </a:rPr>
              <a:t>Agilitas</a:t>
            </a:r>
            <a:r>
              <a:rPr sz="2450" spc="-9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2450" spc="-105" dirty="0">
                <a:solidFill>
                  <a:srgbClr val="030E2D"/>
                </a:solidFill>
                <a:latin typeface="Arial"/>
                <a:cs typeface="Arial"/>
              </a:rPr>
              <a:t>&amp;</a:t>
            </a:r>
            <a:r>
              <a:rPr sz="2450" spc="-210" dirty="0">
                <a:solidFill>
                  <a:srgbClr val="030E2D"/>
                </a:solidFill>
                <a:latin typeface="Arial"/>
                <a:cs typeface="Arial"/>
              </a:rPr>
              <a:t> </a:t>
            </a:r>
            <a:r>
              <a:rPr sz="2450" spc="-95" dirty="0">
                <a:solidFill>
                  <a:srgbClr val="131313"/>
                </a:solidFill>
                <a:latin typeface="Arial"/>
                <a:cs typeface="Arial"/>
              </a:rPr>
              <a:t>Respon</a:t>
            </a:r>
            <a:r>
              <a:rPr sz="2450" spc="-140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0F0F0F"/>
                </a:solidFill>
                <a:latin typeface="Arial"/>
                <a:cs typeface="Arial"/>
              </a:rPr>
              <a:t>Cepat</a:t>
            </a:r>
            <a:endParaRPr sz="2450">
              <a:latin typeface="Arial"/>
              <a:cs typeface="Arial"/>
            </a:endParaRPr>
          </a:p>
          <a:p>
            <a:pPr marL="12700" marR="5080" indent="4445">
              <a:lnSpc>
                <a:spcPct val="103099"/>
              </a:lnSpc>
              <a:spcBef>
                <a:spcPts val="735"/>
              </a:spcBef>
            </a:pP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Merespons</a:t>
            </a:r>
            <a:r>
              <a:rPr sz="1800" spc="-114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64646"/>
                </a:solidFill>
                <a:latin typeface="Arial"/>
                <a:cs typeface="Arial"/>
              </a:rPr>
              <a:t>pesan</a:t>
            </a:r>
            <a:r>
              <a:rPr sz="1800" spc="-135" dirty="0">
                <a:solidFill>
                  <a:srgbClr val="464646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pelanggan</a:t>
            </a:r>
            <a:r>
              <a:rPr sz="1800" spc="2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spc="-35" dirty="0">
                <a:solidFill>
                  <a:srgbClr val="424242"/>
                </a:solidFill>
                <a:latin typeface="Arial"/>
                <a:cs typeface="Arial"/>
              </a:rPr>
              <a:t>sesuai</a:t>
            </a:r>
            <a:r>
              <a:rPr sz="1800" spc="-50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424242"/>
                </a:solidFill>
                <a:latin typeface="Arial"/>
                <a:cs typeface="Arial"/>
              </a:rPr>
              <a:t>standar</a:t>
            </a:r>
            <a:r>
              <a:rPr sz="1800" spc="25" dirty="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3F3F3F"/>
                </a:solidFill>
                <a:latin typeface="Arial"/>
                <a:cs typeface="Arial"/>
              </a:rPr>
              <a:t>Service </a:t>
            </a:r>
            <a:r>
              <a:rPr sz="1800" spc="-30" dirty="0">
                <a:solidFill>
                  <a:srgbClr val="444444"/>
                </a:solidFill>
                <a:latin typeface="Arial"/>
                <a:cs typeface="Arial"/>
              </a:rPr>
              <a:t>Level</a:t>
            </a:r>
            <a:r>
              <a:rPr sz="1800" spc="-80" dirty="0">
                <a:solidFill>
                  <a:srgbClr val="444444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3F3F3F"/>
                </a:solidFill>
                <a:latin typeface="Arial"/>
                <a:cs typeface="Arial"/>
              </a:rPr>
              <a:t>Agreement </a:t>
            </a:r>
            <a:r>
              <a:rPr sz="1800" spc="-10" dirty="0">
                <a:solidFill>
                  <a:srgbClr val="464646"/>
                </a:solidFill>
                <a:latin typeface="Arial"/>
                <a:cs typeface="Arial"/>
              </a:rPr>
              <a:t>(SLA).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1433" y="708482"/>
            <a:ext cx="340550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5" dirty="0">
                <a:solidFill>
                  <a:srgbClr val="1150D1"/>
                </a:solidFill>
                <a:latin typeface="Arial"/>
                <a:cs typeface="Arial"/>
              </a:rPr>
              <a:t>LEM</a:t>
            </a:r>
            <a:r>
              <a:rPr sz="1800" spc="-330" dirty="0">
                <a:solidFill>
                  <a:srgbClr val="1150D1"/>
                </a:solidFill>
                <a:latin typeface="Arial"/>
                <a:cs typeface="Arial"/>
              </a:rPr>
              <a:t> </a:t>
            </a:r>
            <a:r>
              <a:rPr sz="1800" spc="-55" dirty="0">
                <a:solidFill>
                  <a:srgbClr val="2856CD"/>
                </a:solidFill>
                <a:latin typeface="Arial"/>
                <a:cs typeface="Arial"/>
              </a:rPr>
              <a:t>BAR</a:t>
            </a:r>
            <a:r>
              <a:rPr sz="1800" spc="5" dirty="0">
                <a:solidFill>
                  <a:srgbClr val="2856CD"/>
                </a:solidFill>
                <a:latin typeface="Arial"/>
                <a:cs typeface="Arial"/>
              </a:rPr>
              <a:t> </a:t>
            </a:r>
            <a:r>
              <a:rPr sz="1800" spc="-325" dirty="0">
                <a:solidFill>
                  <a:srgbClr val="2362CD"/>
                </a:solidFill>
                <a:latin typeface="Arial"/>
                <a:cs typeface="Arial"/>
              </a:rPr>
              <a:t>K</a:t>
            </a:r>
            <a:r>
              <a:rPr sz="1800" spc="-215" dirty="0">
                <a:solidFill>
                  <a:srgbClr val="2362CD"/>
                </a:solidFill>
                <a:latin typeface="Arial"/>
                <a:cs typeface="Arial"/>
              </a:rPr>
              <a:t> </a:t>
            </a:r>
            <a:r>
              <a:rPr sz="1800" spc="-315" dirty="0">
                <a:solidFill>
                  <a:srgbClr val="2354CD"/>
                </a:solidFill>
                <a:latin typeface="Arial"/>
                <a:cs typeface="Arial"/>
              </a:rPr>
              <a:t>ER</a:t>
            </a:r>
            <a:r>
              <a:rPr sz="1800" spc="-185" dirty="0">
                <a:solidFill>
                  <a:srgbClr val="2354CD"/>
                </a:solidFill>
                <a:latin typeface="Arial"/>
                <a:cs typeface="Arial"/>
              </a:rPr>
              <a:t> </a:t>
            </a:r>
            <a:r>
              <a:rPr sz="1800" spc="-225" dirty="0">
                <a:solidFill>
                  <a:srgbClr val="3B64DB"/>
                </a:solidFill>
                <a:latin typeface="Arial"/>
                <a:cs typeface="Arial"/>
              </a:rPr>
              <a:t>J</a:t>
            </a:r>
            <a:r>
              <a:rPr sz="1800" spc="50" dirty="0">
                <a:solidFill>
                  <a:srgbClr val="3B64DB"/>
                </a:solidFill>
                <a:latin typeface="Arial"/>
                <a:cs typeface="Arial"/>
              </a:rPr>
              <a:t> </a:t>
            </a:r>
            <a:r>
              <a:rPr sz="1800" spc="-300" dirty="0">
                <a:solidFill>
                  <a:srgbClr val="2362E2"/>
                </a:solidFill>
                <a:latin typeface="Arial"/>
                <a:cs typeface="Arial"/>
              </a:rPr>
              <a:t>A</a:t>
            </a:r>
            <a:r>
              <a:rPr sz="1800" spc="175" dirty="0">
                <a:solidFill>
                  <a:srgbClr val="2362E2"/>
                </a:solidFill>
                <a:latin typeface="Arial"/>
                <a:cs typeface="Arial"/>
              </a:rPr>
              <a:t> </a:t>
            </a:r>
            <a:r>
              <a:rPr sz="1800" spc="-180" dirty="0">
                <a:solidFill>
                  <a:srgbClr val="2D54CA"/>
                </a:solidFill>
                <a:latin typeface="Arial"/>
                <a:cs typeface="Arial"/>
              </a:rPr>
              <a:t>PES</a:t>
            </a:r>
            <a:r>
              <a:rPr sz="1800" spc="-265" dirty="0">
                <a:solidFill>
                  <a:srgbClr val="2D54CA"/>
                </a:solidFill>
                <a:latin typeface="Arial"/>
                <a:cs typeface="Arial"/>
              </a:rPr>
              <a:t> </a:t>
            </a:r>
            <a:r>
              <a:rPr sz="1800" spc="-135" dirty="0">
                <a:solidFill>
                  <a:srgbClr val="2B69E8"/>
                </a:solidFill>
                <a:latin typeface="Arial"/>
                <a:cs typeface="Arial"/>
              </a:rPr>
              <a:t>ERTA</a:t>
            </a:r>
            <a:r>
              <a:rPr sz="1800" spc="125" dirty="0">
                <a:solidFill>
                  <a:srgbClr val="2B69E8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2859DF"/>
                </a:solidFill>
                <a:latin typeface="Arial"/>
                <a:cs typeface="Arial"/>
              </a:rPr>
              <a:t>D</a:t>
            </a:r>
            <a:r>
              <a:rPr sz="1800" spc="-20" dirty="0">
                <a:solidFill>
                  <a:srgbClr val="3859DD"/>
                </a:solidFill>
                <a:latin typeface="Arial"/>
                <a:cs typeface="Arial"/>
              </a:rPr>
              <a:t>I</a:t>
            </a:r>
            <a:r>
              <a:rPr sz="1800" spc="-20" dirty="0">
                <a:solidFill>
                  <a:srgbClr val="2456D1"/>
                </a:solidFill>
                <a:latin typeface="Arial"/>
                <a:cs typeface="Arial"/>
              </a:rPr>
              <a:t>D</a:t>
            </a:r>
            <a:r>
              <a:rPr sz="1800" spc="-20" dirty="0">
                <a:solidFill>
                  <a:srgbClr val="2F67B8"/>
                </a:solidFill>
                <a:latin typeface="Arial"/>
                <a:cs typeface="Arial"/>
              </a:rPr>
              <a:t>I</a:t>
            </a:r>
            <a:r>
              <a:rPr sz="1800" spc="-20" dirty="0">
                <a:solidFill>
                  <a:srgbClr val="2A5BDD"/>
                </a:solidFill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85427" y="1035043"/>
            <a:ext cx="9509125" cy="6343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000" spc="-190" dirty="0">
                <a:solidFill>
                  <a:srgbClr val="111111"/>
                </a:solidFill>
              </a:rPr>
              <a:t>StudiKasus</a:t>
            </a:r>
            <a:r>
              <a:rPr sz="4000" spc="-305" dirty="0">
                <a:solidFill>
                  <a:srgbClr val="111111"/>
                </a:solidFill>
              </a:rPr>
              <a:t> </a:t>
            </a:r>
            <a:r>
              <a:rPr sz="4000" spc="-325" dirty="0">
                <a:solidFill>
                  <a:srgbClr val="131313"/>
                </a:solidFill>
              </a:rPr>
              <a:t>Penanganan</a:t>
            </a:r>
            <a:r>
              <a:rPr sz="4000" spc="-155" dirty="0">
                <a:solidFill>
                  <a:srgbClr val="131313"/>
                </a:solidFill>
              </a:rPr>
              <a:t> </a:t>
            </a:r>
            <a:r>
              <a:rPr sz="4000" spc="-220" dirty="0">
                <a:solidFill>
                  <a:srgbClr val="111111"/>
                </a:solidFill>
              </a:rPr>
              <a:t>Komplain</a:t>
            </a:r>
            <a:r>
              <a:rPr sz="4000" spc="-375" dirty="0">
                <a:solidFill>
                  <a:srgbClr val="111111"/>
                </a:solidFill>
              </a:rPr>
              <a:t> </a:t>
            </a:r>
            <a:r>
              <a:rPr sz="4000" spc="-295" dirty="0">
                <a:solidFill>
                  <a:srgbClr val="111111"/>
                </a:solidFill>
              </a:rPr>
              <a:t>Toko</a:t>
            </a:r>
            <a:r>
              <a:rPr sz="4000" spc="-520" dirty="0">
                <a:solidFill>
                  <a:srgbClr val="111111"/>
                </a:solidFill>
              </a:rPr>
              <a:t> </a:t>
            </a:r>
            <a:r>
              <a:rPr sz="4000" spc="-60" dirty="0">
                <a:solidFill>
                  <a:srgbClr val="131313"/>
                </a:solidFill>
              </a:rPr>
              <a:t>Online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467056" y="4570929"/>
            <a:ext cx="13730605" cy="7480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50" spc="-125" dirty="0">
                <a:solidFill>
                  <a:srgbClr val="8C212A"/>
                </a:solidFill>
                <a:latin typeface="Arial"/>
                <a:cs typeface="Arial"/>
              </a:rPr>
              <a:t>Skenario </a:t>
            </a:r>
            <a:r>
              <a:rPr sz="2050" spc="-10" dirty="0">
                <a:solidFill>
                  <a:srgbClr val="970F23"/>
                </a:solidFill>
                <a:latin typeface="Arial"/>
                <a:cs typeface="Arial"/>
              </a:rPr>
              <a:t>Kasus: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sz="2050" spc="-45" dirty="0">
                <a:solidFill>
                  <a:srgbClr val="9C7E7E"/>
                </a:solidFill>
                <a:latin typeface="Arial"/>
                <a:cs typeface="Arial"/>
              </a:rPr>
              <a:t>Pelanggan</a:t>
            </a:r>
            <a:r>
              <a:rPr sz="2050" spc="-100" dirty="0">
                <a:solidFill>
                  <a:srgbClr val="9C7E7E"/>
                </a:solidFill>
                <a:latin typeface="Arial"/>
                <a:cs typeface="Arial"/>
              </a:rPr>
              <a:t> </a:t>
            </a:r>
            <a:r>
              <a:rPr sz="2050" spc="-40" dirty="0">
                <a:solidFill>
                  <a:srgbClr val="8C7582"/>
                </a:solidFill>
                <a:latin typeface="Arial"/>
                <a:cs typeface="Arial"/>
              </a:rPr>
              <a:t>memberikan</a:t>
            </a:r>
            <a:r>
              <a:rPr sz="2050" spc="5" dirty="0">
                <a:solidFill>
                  <a:srgbClr val="8C7582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916989"/>
                </a:solidFill>
                <a:latin typeface="Arial"/>
                <a:cs typeface="Arial"/>
              </a:rPr>
              <a:t>rating</a:t>
            </a:r>
            <a:r>
              <a:rPr sz="2050" spc="-140" dirty="0">
                <a:solidFill>
                  <a:srgbClr val="916989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752131"/>
                </a:solidFill>
                <a:latin typeface="Arial"/>
                <a:cs typeface="Arial"/>
              </a:rPr>
              <a:t>bintang</a:t>
            </a:r>
            <a:r>
              <a:rPr sz="2050" spc="-254" dirty="0">
                <a:solidFill>
                  <a:srgbClr val="752131"/>
                </a:solidFill>
                <a:latin typeface="Arial"/>
                <a:cs typeface="Arial"/>
              </a:rPr>
              <a:t> </a:t>
            </a:r>
            <a:r>
              <a:rPr sz="2050" spc="-200" dirty="0">
                <a:solidFill>
                  <a:srgbClr val="343434"/>
                </a:solidFill>
                <a:latin typeface="Arial"/>
                <a:cs typeface="Arial"/>
              </a:rPr>
              <a:t>1:</a:t>
            </a:r>
            <a:r>
              <a:rPr sz="2050" spc="20" dirty="0">
                <a:solidFill>
                  <a:srgbClr val="343434"/>
                </a:solidFill>
                <a:latin typeface="Arial"/>
                <a:cs typeface="Arial"/>
              </a:rPr>
              <a:t> </a:t>
            </a:r>
            <a:r>
              <a:rPr sz="2050" i="1" spc="-75" dirty="0">
                <a:solidFill>
                  <a:srgbClr val="774D50"/>
                </a:solidFill>
                <a:latin typeface="Arial"/>
                <a:cs typeface="Arial"/>
              </a:rPr>
              <a:t>"Barang</a:t>
            </a:r>
            <a:r>
              <a:rPr sz="2050" i="1" spc="-185" dirty="0">
                <a:solidFill>
                  <a:srgbClr val="774D50"/>
                </a:solidFill>
                <a:latin typeface="Arial"/>
                <a:cs typeface="Arial"/>
              </a:rPr>
              <a:t> </a:t>
            </a:r>
            <a:r>
              <a:rPr sz="2050" i="1" dirty="0">
                <a:solidFill>
                  <a:srgbClr val="691138"/>
                </a:solidFill>
                <a:latin typeface="Arial"/>
                <a:cs typeface="Arial"/>
              </a:rPr>
              <a:t>yang</a:t>
            </a:r>
            <a:r>
              <a:rPr sz="2050" i="1" spc="-105" dirty="0">
                <a:solidFill>
                  <a:srgbClr val="691138"/>
                </a:solidFill>
                <a:latin typeface="Arial"/>
                <a:cs typeface="Arial"/>
              </a:rPr>
              <a:t> </a:t>
            </a:r>
            <a:r>
              <a:rPr sz="2050" i="1" spc="-50" dirty="0">
                <a:solidFill>
                  <a:srgbClr val="70282D"/>
                </a:solidFill>
                <a:latin typeface="Arial"/>
                <a:cs typeface="Arial"/>
              </a:rPr>
              <a:t>dikirim</a:t>
            </a:r>
            <a:r>
              <a:rPr sz="2050" i="1" spc="-45" dirty="0">
                <a:solidFill>
                  <a:srgbClr val="70282D"/>
                </a:solidFill>
                <a:latin typeface="Arial"/>
                <a:cs typeface="Arial"/>
              </a:rPr>
              <a:t> </a:t>
            </a:r>
            <a:r>
              <a:rPr sz="2050" i="1" spc="-70" dirty="0">
                <a:solidFill>
                  <a:srgbClr val="91626D"/>
                </a:solidFill>
                <a:latin typeface="Arial"/>
                <a:cs typeface="Arial"/>
              </a:rPr>
              <a:t>salah</a:t>
            </a:r>
            <a:r>
              <a:rPr sz="2050" i="1" spc="-20" dirty="0">
                <a:solidFill>
                  <a:srgbClr val="91626D"/>
                </a:solidFill>
                <a:latin typeface="Arial"/>
                <a:cs typeface="Arial"/>
              </a:rPr>
              <a:t> </a:t>
            </a:r>
            <a:r>
              <a:rPr sz="2050" i="1" spc="-80" dirty="0">
                <a:solidFill>
                  <a:srgbClr val="660E26"/>
                </a:solidFill>
                <a:latin typeface="Arial"/>
                <a:cs typeface="Arial"/>
              </a:rPr>
              <a:t>warna, </a:t>
            </a:r>
            <a:r>
              <a:rPr sz="2050" i="1" spc="-25" dirty="0">
                <a:solidFill>
                  <a:srgbClr val="97626E"/>
                </a:solidFill>
                <a:latin typeface="Arial"/>
                <a:cs typeface="Arial"/>
              </a:rPr>
              <a:t>pengemasan</a:t>
            </a:r>
            <a:r>
              <a:rPr sz="2050" i="1" spc="80" dirty="0">
                <a:solidFill>
                  <a:srgbClr val="97626E"/>
                </a:solidFill>
                <a:latin typeface="Arial"/>
                <a:cs typeface="Arial"/>
              </a:rPr>
              <a:t> </a:t>
            </a:r>
            <a:r>
              <a:rPr sz="2050" i="1" spc="-25" dirty="0">
                <a:solidFill>
                  <a:srgbClr val="75505B"/>
                </a:solidFill>
                <a:latin typeface="Arial"/>
                <a:cs typeface="Arial"/>
              </a:rPr>
              <a:t>penyok,</a:t>
            </a:r>
            <a:r>
              <a:rPr sz="2050" i="1" spc="-55" dirty="0">
                <a:solidFill>
                  <a:srgbClr val="75505B"/>
                </a:solidFill>
                <a:latin typeface="Arial"/>
                <a:cs typeface="Arial"/>
              </a:rPr>
              <a:t> </a:t>
            </a:r>
            <a:r>
              <a:rPr sz="2050" i="1" spc="-30" dirty="0">
                <a:solidFill>
                  <a:srgbClr val="721A1F"/>
                </a:solidFill>
                <a:latin typeface="Arial"/>
                <a:cs typeface="Arial"/>
              </a:rPr>
              <a:t>dan</a:t>
            </a:r>
            <a:r>
              <a:rPr sz="2050" i="1" spc="-130" dirty="0">
                <a:solidFill>
                  <a:srgbClr val="721A1F"/>
                </a:solidFill>
                <a:latin typeface="Arial"/>
                <a:cs typeface="Arial"/>
              </a:rPr>
              <a:t> </a:t>
            </a:r>
            <a:r>
              <a:rPr sz="2050" i="1" spc="-20" dirty="0">
                <a:solidFill>
                  <a:srgbClr val="674431"/>
                </a:solidFill>
                <a:latin typeface="Arial"/>
                <a:cs typeface="Arial"/>
              </a:rPr>
              <a:t>respon</a:t>
            </a:r>
            <a:r>
              <a:rPr sz="2050" i="1" spc="-85" dirty="0">
                <a:solidFill>
                  <a:srgbClr val="674431"/>
                </a:solidFill>
                <a:latin typeface="Arial"/>
                <a:cs typeface="Arial"/>
              </a:rPr>
              <a:t> </a:t>
            </a:r>
            <a:r>
              <a:rPr sz="2050" i="1" dirty="0">
                <a:solidFill>
                  <a:srgbClr val="6E181F"/>
                </a:solidFill>
                <a:latin typeface="Arial"/>
                <a:cs typeface="Arial"/>
              </a:rPr>
              <a:t>chat</a:t>
            </a:r>
            <a:r>
              <a:rPr sz="2050" i="1" spc="-114" dirty="0">
                <a:solidFill>
                  <a:srgbClr val="6E181F"/>
                </a:solidFill>
                <a:latin typeface="Arial"/>
                <a:cs typeface="Arial"/>
              </a:rPr>
              <a:t> </a:t>
            </a:r>
            <a:r>
              <a:rPr sz="2050" i="1" spc="-10" dirty="0">
                <a:solidFill>
                  <a:srgbClr val="6E2F23"/>
                </a:solidFill>
                <a:latin typeface="Arial"/>
                <a:cs typeface="Arial"/>
              </a:rPr>
              <a:t>lambat!"</a:t>
            </a:r>
            <a:endParaRPr sz="2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8147" y="6253142"/>
            <a:ext cx="7773670" cy="15792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865"/>
              </a:spcBef>
            </a:pPr>
            <a:r>
              <a:rPr sz="1900" spc="-270" dirty="0">
                <a:solidFill>
                  <a:srgbClr val="345DB3"/>
                </a:solidFill>
                <a:latin typeface="Arial"/>
                <a:cs typeface="Arial"/>
              </a:rPr>
              <a:t>TUGAS</a:t>
            </a:r>
            <a:r>
              <a:rPr sz="1900" spc="-120" dirty="0">
                <a:solidFill>
                  <a:srgbClr val="345DB3"/>
                </a:solidFill>
                <a:latin typeface="Arial"/>
                <a:cs typeface="Arial"/>
              </a:rPr>
              <a:t> </a:t>
            </a:r>
            <a:r>
              <a:rPr sz="1900" spc="-95" dirty="0">
                <a:solidFill>
                  <a:srgbClr val="4870B8"/>
                </a:solidFill>
                <a:latin typeface="Arial"/>
                <a:cs typeface="Arial"/>
              </a:rPr>
              <a:t>1:</a:t>
            </a:r>
            <a:r>
              <a:rPr sz="1900" spc="-70" dirty="0">
                <a:solidFill>
                  <a:srgbClr val="4870B8"/>
                </a:solidFill>
                <a:latin typeface="Arial"/>
                <a:cs typeface="Arial"/>
              </a:rPr>
              <a:t> </a:t>
            </a:r>
            <a:r>
              <a:rPr sz="1900" spc="-290" dirty="0">
                <a:solidFill>
                  <a:srgbClr val="345DE8"/>
                </a:solidFill>
                <a:latin typeface="Arial"/>
                <a:cs typeface="Arial"/>
              </a:rPr>
              <a:t>KOLESPONDENSI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2300" spc="-95" dirty="0">
                <a:solidFill>
                  <a:srgbClr val="0F0F0F"/>
                </a:solidFill>
                <a:latin typeface="Arial"/>
                <a:cs typeface="Arial"/>
              </a:rPr>
              <a:t>Draf</a:t>
            </a:r>
            <a:r>
              <a:rPr sz="2300" spc="-20" dirty="0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sz="2300" spc="-165" dirty="0">
                <a:solidFill>
                  <a:srgbClr val="0F0F0F"/>
                </a:solidFill>
                <a:latin typeface="Arial"/>
                <a:cs typeface="Arial"/>
              </a:rPr>
              <a:t>Balasan</a:t>
            </a:r>
            <a:r>
              <a:rPr sz="2300" spc="-210" dirty="0">
                <a:solidFill>
                  <a:srgbClr val="0F0F0F"/>
                </a:solidFill>
                <a:latin typeface="Arial"/>
                <a:cs typeface="Arial"/>
              </a:rPr>
              <a:t> </a:t>
            </a:r>
            <a:r>
              <a:rPr sz="2300" spc="-20" dirty="0">
                <a:solidFill>
                  <a:srgbClr val="131313"/>
                </a:solidFill>
                <a:latin typeface="Arial"/>
                <a:cs typeface="Arial"/>
              </a:rPr>
              <a:t>Chat</a:t>
            </a:r>
            <a:endParaRPr sz="2300">
              <a:latin typeface="Arial"/>
              <a:cs typeface="Arial"/>
            </a:endParaRPr>
          </a:p>
          <a:p>
            <a:pPr marL="27305" marR="5080" indent="-3810">
              <a:lnSpc>
                <a:spcPts val="2230"/>
              </a:lnSpc>
              <a:spcBef>
                <a:spcPts val="1095"/>
              </a:spcBef>
            </a:pPr>
            <a:r>
              <a:rPr sz="2050" spc="-220" dirty="0">
                <a:solidFill>
                  <a:srgbClr val="6D6D6D"/>
                </a:solidFill>
                <a:latin typeface="Arial"/>
                <a:cs typeface="Arial"/>
              </a:rPr>
              <a:t>Susun</a:t>
            </a:r>
            <a:r>
              <a:rPr sz="2050" spc="-114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2050" spc="-105" dirty="0">
                <a:solidFill>
                  <a:srgbClr val="676767"/>
                </a:solidFill>
                <a:latin typeface="Arial"/>
                <a:cs typeface="Arial"/>
              </a:rPr>
              <a:t>draf</a:t>
            </a:r>
            <a:r>
              <a:rPr sz="2050" spc="-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30" dirty="0">
                <a:solidFill>
                  <a:srgbClr val="696969"/>
                </a:solidFill>
                <a:latin typeface="Arial"/>
                <a:cs typeface="Arial"/>
              </a:rPr>
              <a:t>tanppapan</a:t>
            </a:r>
            <a:r>
              <a:rPr sz="2050" spc="-35" dirty="0">
                <a:solidFill>
                  <a:srgbClr val="696969"/>
                </a:solidFill>
                <a:latin typeface="Arial"/>
                <a:cs typeface="Arial"/>
              </a:rPr>
              <a:t> </a:t>
            </a:r>
            <a:r>
              <a:rPr sz="2050" spc="-90" dirty="0">
                <a:solidFill>
                  <a:srgbClr val="676767"/>
                </a:solidFill>
                <a:latin typeface="Arial"/>
                <a:cs typeface="Arial"/>
              </a:rPr>
              <a:t>cepat</a:t>
            </a:r>
            <a:r>
              <a:rPr sz="2050" spc="-12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55" dirty="0">
                <a:solidFill>
                  <a:srgbClr val="727272"/>
                </a:solidFill>
                <a:latin typeface="Arial"/>
                <a:cs typeface="Arial"/>
              </a:rPr>
              <a:t>yanp</a:t>
            </a:r>
            <a:r>
              <a:rPr sz="2050" spc="-135" dirty="0">
                <a:solidFill>
                  <a:srgbClr val="727272"/>
                </a:solidFill>
                <a:latin typeface="Arial"/>
                <a:cs typeface="Arial"/>
              </a:rPr>
              <a:t> </a:t>
            </a:r>
            <a:r>
              <a:rPr sz="2050" spc="-160" dirty="0">
                <a:solidFill>
                  <a:srgbClr val="6B6B6B"/>
                </a:solidFill>
                <a:latin typeface="Arial"/>
                <a:cs typeface="Arial"/>
              </a:rPr>
              <a:t>ramah.</a:t>
            </a:r>
            <a:r>
              <a:rPr sz="2050" spc="-114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2050" spc="-125" dirty="0">
                <a:solidFill>
                  <a:srgbClr val="6B6B6B"/>
                </a:solidFill>
                <a:latin typeface="Arial"/>
                <a:cs typeface="Arial"/>
              </a:rPr>
              <a:t>memohon</a:t>
            </a:r>
            <a:r>
              <a:rPr sz="2050" spc="-100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2050" spc="-100" dirty="0">
                <a:solidFill>
                  <a:srgbClr val="646464"/>
                </a:solidFill>
                <a:latin typeface="Arial"/>
                <a:cs typeface="Arial"/>
              </a:rPr>
              <a:t>maaf.</a:t>
            </a:r>
            <a:r>
              <a:rPr sz="2050" spc="-85" dirty="0">
                <a:solidFill>
                  <a:srgbClr val="646464"/>
                </a:solidFill>
                <a:latin typeface="Arial"/>
                <a:cs typeface="Arial"/>
              </a:rPr>
              <a:t> </a:t>
            </a:r>
            <a:r>
              <a:rPr sz="2050" spc="-170" dirty="0">
                <a:solidFill>
                  <a:srgbClr val="676767"/>
                </a:solidFill>
                <a:latin typeface="Arial"/>
                <a:cs typeface="Arial"/>
              </a:rPr>
              <a:t>dan</a:t>
            </a:r>
            <a:r>
              <a:rPr sz="2050" spc="-23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05" dirty="0">
                <a:solidFill>
                  <a:srgbClr val="646464"/>
                </a:solidFill>
                <a:latin typeface="Arial"/>
                <a:cs typeface="Arial"/>
              </a:rPr>
              <a:t>menawarkan </a:t>
            </a:r>
            <a:r>
              <a:rPr sz="2050" spc="-155" dirty="0">
                <a:solidFill>
                  <a:srgbClr val="696969"/>
                </a:solidFill>
                <a:latin typeface="Arial"/>
                <a:cs typeface="Arial"/>
              </a:rPr>
              <a:t>solusi</a:t>
            </a:r>
            <a:r>
              <a:rPr sz="2050" spc="-80" dirty="0">
                <a:solidFill>
                  <a:srgbClr val="696969"/>
                </a:solidFill>
                <a:latin typeface="Arial"/>
                <a:cs typeface="Arial"/>
              </a:rPr>
              <a:t> </a:t>
            </a:r>
            <a:r>
              <a:rPr sz="2050" spc="-114" dirty="0">
                <a:solidFill>
                  <a:srgbClr val="676767"/>
                </a:solidFill>
                <a:latin typeface="Arial"/>
                <a:cs typeface="Arial"/>
              </a:rPr>
              <a:t>oe</a:t>
            </a:r>
            <a:r>
              <a:rPr sz="2050" spc="-114" dirty="0">
                <a:solidFill>
                  <a:srgbClr val="6E6E6E"/>
                </a:solidFill>
                <a:latin typeface="Arial"/>
                <a:cs typeface="Arial"/>
              </a:rPr>
              <a:t>nppantian</a:t>
            </a:r>
            <a:r>
              <a:rPr sz="2050" spc="-150" dirty="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646464"/>
                </a:solidFill>
                <a:latin typeface="Arial"/>
                <a:cs typeface="Arial"/>
              </a:rPr>
              <a:t>produk.</a:t>
            </a:r>
            <a:endParaRPr sz="20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622588" y="6253142"/>
            <a:ext cx="6957059" cy="157924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900" spc="-270" dirty="0">
                <a:solidFill>
                  <a:srgbClr val="4267BF"/>
                </a:solidFill>
                <a:latin typeface="Arial"/>
                <a:cs typeface="Arial"/>
              </a:rPr>
              <a:t>TUGAS</a:t>
            </a:r>
            <a:r>
              <a:rPr sz="1900" spc="35" dirty="0">
                <a:solidFill>
                  <a:srgbClr val="4267BF"/>
                </a:solidFill>
                <a:latin typeface="Arial"/>
                <a:cs typeface="Arial"/>
              </a:rPr>
              <a:t> </a:t>
            </a:r>
            <a:r>
              <a:rPr sz="1900" spc="-30" dirty="0">
                <a:solidFill>
                  <a:srgbClr val="4257FB"/>
                </a:solidFill>
                <a:latin typeface="Arial"/>
                <a:cs typeface="Arial"/>
              </a:rPr>
              <a:t>2:</a:t>
            </a:r>
            <a:r>
              <a:rPr sz="1900" spc="-114" dirty="0">
                <a:solidFill>
                  <a:srgbClr val="4257FB"/>
                </a:solidFill>
                <a:latin typeface="Arial"/>
                <a:cs typeface="Arial"/>
              </a:rPr>
              <a:t> </a:t>
            </a:r>
            <a:r>
              <a:rPr sz="1900" spc="-330" dirty="0">
                <a:solidFill>
                  <a:srgbClr val="314FC6"/>
                </a:solidFill>
                <a:latin typeface="Arial"/>
                <a:cs typeface="Arial"/>
              </a:rPr>
              <a:t>PROSEDUR</a:t>
            </a:r>
            <a:r>
              <a:rPr sz="1900" spc="315" dirty="0">
                <a:solidFill>
                  <a:srgbClr val="314FC6"/>
                </a:solidFill>
                <a:latin typeface="Arial"/>
                <a:cs typeface="Arial"/>
              </a:rPr>
              <a:t> </a:t>
            </a:r>
            <a:r>
              <a:rPr sz="1900" spc="-295" dirty="0">
                <a:solidFill>
                  <a:srgbClr val="346BC4"/>
                </a:solidFill>
                <a:latin typeface="Arial"/>
                <a:cs typeface="Arial"/>
              </a:rPr>
              <a:t>KANTOR</a:t>
            </a: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2300" spc="-125" dirty="0">
                <a:solidFill>
                  <a:srgbClr val="0C0C0C"/>
                </a:solidFill>
                <a:latin typeface="Arial"/>
                <a:cs typeface="Arial"/>
              </a:rPr>
              <a:t>SOPRetur</a:t>
            </a:r>
            <a:r>
              <a:rPr sz="2300" spc="-5" dirty="0">
                <a:solidFill>
                  <a:srgbClr val="0C0C0C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0F0F0F"/>
                </a:solidFill>
                <a:latin typeface="Arial"/>
                <a:cs typeface="Arial"/>
              </a:rPr>
              <a:t>Barang</a:t>
            </a:r>
            <a:endParaRPr sz="2300">
              <a:latin typeface="Arial"/>
              <a:cs typeface="Arial"/>
            </a:endParaRPr>
          </a:p>
          <a:p>
            <a:pPr marL="17145" marR="5080" indent="-3175">
              <a:lnSpc>
                <a:spcPts val="2230"/>
              </a:lnSpc>
              <a:spcBef>
                <a:spcPts val="1095"/>
              </a:spcBef>
            </a:pPr>
            <a:r>
              <a:rPr sz="2050" spc="-160" dirty="0">
                <a:solidFill>
                  <a:srgbClr val="676767"/>
                </a:solidFill>
                <a:latin typeface="Arial"/>
                <a:cs typeface="Arial"/>
              </a:rPr>
              <a:t>Buat</a:t>
            </a:r>
            <a:r>
              <a:rPr sz="2050" spc="-14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40" dirty="0">
                <a:solidFill>
                  <a:srgbClr val="707070"/>
                </a:solidFill>
                <a:latin typeface="Arial"/>
                <a:cs typeface="Arial"/>
              </a:rPr>
              <a:t>urutan</a:t>
            </a:r>
            <a:r>
              <a:rPr sz="2050" spc="-185" dirty="0">
                <a:solidFill>
                  <a:srgbClr val="707070"/>
                </a:solidFill>
                <a:latin typeface="Arial"/>
                <a:cs typeface="Arial"/>
              </a:rPr>
              <a:t> </a:t>
            </a:r>
            <a:r>
              <a:rPr sz="2050" spc="-140" dirty="0">
                <a:solidFill>
                  <a:srgbClr val="6B6B6B"/>
                </a:solidFill>
                <a:latin typeface="Arial"/>
                <a:cs typeface="Arial"/>
              </a:rPr>
              <a:t>langkah</a:t>
            </a:r>
            <a:r>
              <a:rPr sz="2050" spc="-70" dirty="0">
                <a:solidFill>
                  <a:srgbClr val="6B6B6B"/>
                </a:solidFill>
                <a:latin typeface="Arial"/>
                <a:cs typeface="Arial"/>
              </a:rPr>
              <a:t> </a:t>
            </a:r>
            <a:r>
              <a:rPr sz="2050" spc="-135" dirty="0">
                <a:solidFill>
                  <a:srgbClr val="676767"/>
                </a:solidFill>
                <a:latin typeface="Arial"/>
                <a:cs typeface="Arial"/>
              </a:rPr>
              <a:t>administrasi</a:t>
            </a:r>
            <a:r>
              <a:rPr sz="2050" spc="-2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20" dirty="0">
                <a:solidFill>
                  <a:srgbClr val="676767"/>
                </a:solidFill>
                <a:latin typeface="Arial"/>
                <a:cs typeface="Arial"/>
              </a:rPr>
              <a:t>penerima</a:t>
            </a:r>
            <a:r>
              <a:rPr sz="2050" spc="-305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225" dirty="0">
                <a:solidFill>
                  <a:srgbClr val="6E6E6E"/>
                </a:solidFill>
                <a:latin typeface="Arial"/>
                <a:cs typeface="Arial"/>
              </a:rPr>
              <a:t>an</a:t>
            </a:r>
            <a:r>
              <a:rPr sz="2050" spc="-235" dirty="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sz="2050" spc="-105" dirty="0">
                <a:solidFill>
                  <a:srgbClr val="676767"/>
                </a:solidFill>
                <a:latin typeface="Arial"/>
                <a:cs typeface="Arial"/>
              </a:rPr>
              <a:t>kembali</a:t>
            </a:r>
            <a:r>
              <a:rPr sz="2050" spc="-120" dirty="0">
                <a:solidFill>
                  <a:srgbClr val="676767"/>
                </a:solidFill>
                <a:latin typeface="Arial"/>
                <a:cs typeface="Arial"/>
              </a:rPr>
              <a:t> </a:t>
            </a:r>
            <a:r>
              <a:rPr sz="2050" spc="-140" dirty="0">
                <a:solidFill>
                  <a:srgbClr val="707070"/>
                </a:solidFill>
                <a:latin typeface="Arial"/>
                <a:cs typeface="Arial"/>
              </a:rPr>
              <a:t>baranp</a:t>
            </a:r>
            <a:r>
              <a:rPr sz="2050" spc="-125" dirty="0">
                <a:solidFill>
                  <a:srgbClr val="707070"/>
                </a:solidFill>
                <a:latin typeface="Arial"/>
                <a:cs typeface="Arial"/>
              </a:rPr>
              <a:t> </a:t>
            </a:r>
            <a:r>
              <a:rPr sz="2050" spc="-55" dirty="0">
                <a:solidFill>
                  <a:srgbClr val="6B6B6B"/>
                </a:solidFill>
                <a:latin typeface="Arial"/>
                <a:cs typeface="Arial"/>
              </a:rPr>
              <a:t>hinppa </a:t>
            </a:r>
            <a:r>
              <a:rPr sz="2050" spc="-120" dirty="0">
                <a:solidFill>
                  <a:srgbClr val="666666"/>
                </a:solidFill>
                <a:latin typeface="Arial"/>
                <a:cs typeface="Arial"/>
              </a:rPr>
              <a:t>oemutakhiran</a:t>
            </a:r>
            <a:r>
              <a:rPr sz="2050" spc="-30" dirty="0">
                <a:solidFill>
                  <a:srgbClr val="666666"/>
                </a:solidFill>
                <a:latin typeface="Arial"/>
                <a:cs typeface="Arial"/>
              </a:rPr>
              <a:t> </a:t>
            </a:r>
            <a:r>
              <a:rPr sz="2050" spc="-120" dirty="0">
                <a:solidFill>
                  <a:srgbClr val="6E6E6E"/>
                </a:solidFill>
                <a:latin typeface="Arial"/>
                <a:cs typeface="Arial"/>
              </a:rPr>
              <a:t>stok</a:t>
            </a:r>
            <a:r>
              <a:rPr sz="2050" spc="-80" dirty="0">
                <a:solidFill>
                  <a:srgbClr val="6E6E6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696969"/>
                </a:solidFill>
                <a:latin typeface="Arial"/>
                <a:cs typeface="Arial"/>
              </a:rPr>
              <a:t>toko.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706" y="3910875"/>
            <a:ext cx="20088860" cy="173355"/>
            <a:chOff x="15706" y="3910875"/>
            <a:chExt cx="20088860" cy="1733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0506" y="3918728"/>
              <a:ext cx="5167381" cy="1649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706" y="3910875"/>
              <a:ext cx="20088393" cy="172769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5706" y="4413478"/>
            <a:ext cx="20080605" cy="715010"/>
          </a:xfrm>
          <a:custGeom>
            <a:avLst/>
            <a:gdLst/>
            <a:ahLst/>
            <a:cxnLst/>
            <a:rect l="l" t="t" r="r" b="b"/>
            <a:pathLst>
              <a:path w="20080605" h="715010">
                <a:moveTo>
                  <a:pt x="20080541" y="714637"/>
                </a:moveTo>
                <a:lnTo>
                  <a:pt x="0" y="714637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714637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4147816" y="4214265"/>
            <a:ext cx="11737975" cy="909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5800" spc="170" dirty="0">
                <a:solidFill>
                  <a:srgbClr val="FFFFFF"/>
                </a:solidFill>
              </a:rPr>
              <a:t>Siap</a:t>
            </a:r>
            <a:r>
              <a:rPr sz="5800" spc="100" dirty="0">
                <a:solidFill>
                  <a:srgbClr val="FFFFFF"/>
                </a:solidFill>
              </a:rPr>
              <a:t> </a:t>
            </a:r>
            <a:r>
              <a:rPr sz="5800" spc="310" dirty="0">
                <a:solidFill>
                  <a:srgbClr val="FFFFFF"/>
                </a:solidFill>
              </a:rPr>
              <a:t>Menjadi</a:t>
            </a:r>
            <a:r>
              <a:rPr sz="5800" spc="20" dirty="0">
                <a:solidFill>
                  <a:srgbClr val="FFFFFF"/>
                </a:solidFill>
              </a:rPr>
              <a:t> </a:t>
            </a:r>
            <a:r>
              <a:rPr sz="5800" spc="229" dirty="0">
                <a:solidFill>
                  <a:srgbClr val="FFFFFF"/>
                </a:solidFill>
              </a:rPr>
              <a:t>Profesional</a:t>
            </a:r>
            <a:r>
              <a:rPr sz="5800" spc="160" dirty="0">
                <a:solidFill>
                  <a:srgbClr val="FFFFFF"/>
                </a:solidFill>
              </a:rPr>
              <a:t> </a:t>
            </a:r>
            <a:r>
              <a:rPr sz="5800" spc="360" dirty="0">
                <a:solidFill>
                  <a:srgbClr val="FFFFFF"/>
                </a:solidFill>
              </a:rPr>
              <a:t>Digital</a:t>
            </a:r>
            <a:r>
              <a:rPr sz="3450" spc="360" dirty="0">
                <a:solidFill>
                  <a:srgbClr val="FFFFFF"/>
                </a:solidFill>
              </a:rPr>
              <a:t>!</a:t>
            </a:r>
            <a:endParaRPr sz="3450"/>
          </a:p>
        </p:txBody>
      </p:sp>
      <p:sp>
        <p:nvSpPr>
          <p:cNvPr id="7" name="object 7"/>
          <p:cNvSpPr/>
          <p:nvPr/>
        </p:nvSpPr>
        <p:spPr>
          <a:xfrm>
            <a:off x="15706" y="5544333"/>
            <a:ext cx="20080605" cy="290830"/>
          </a:xfrm>
          <a:custGeom>
            <a:avLst/>
            <a:gdLst/>
            <a:ahLst/>
            <a:cxnLst/>
            <a:rect l="l" t="t" r="r" b="b"/>
            <a:pathLst>
              <a:path w="20080605" h="290829">
                <a:moveTo>
                  <a:pt x="20080541" y="290567"/>
                </a:moveTo>
                <a:lnTo>
                  <a:pt x="0" y="290567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290567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706" y="5968404"/>
            <a:ext cx="20080605" cy="227965"/>
          </a:xfrm>
          <a:custGeom>
            <a:avLst/>
            <a:gdLst/>
            <a:ahLst/>
            <a:cxnLst/>
            <a:rect l="l" t="t" r="r" b="b"/>
            <a:pathLst>
              <a:path w="20080605" h="227964">
                <a:moveTo>
                  <a:pt x="20080541" y="227741"/>
                </a:moveTo>
                <a:lnTo>
                  <a:pt x="0" y="227741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227741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5706" y="7020728"/>
            <a:ext cx="20080605" cy="274955"/>
          </a:xfrm>
          <a:custGeom>
            <a:avLst/>
            <a:gdLst/>
            <a:ahLst/>
            <a:cxnLst/>
            <a:rect l="l" t="t" r="r" b="b"/>
            <a:pathLst>
              <a:path w="20080605" h="274954">
                <a:moveTo>
                  <a:pt x="20080541" y="274860"/>
                </a:moveTo>
                <a:lnTo>
                  <a:pt x="0" y="274860"/>
                </a:lnTo>
                <a:lnTo>
                  <a:pt x="0" y="0"/>
                </a:lnTo>
                <a:lnTo>
                  <a:pt x="20080541" y="0"/>
                </a:lnTo>
                <a:lnTo>
                  <a:pt x="20080541" y="274860"/>
                </a:lnTo>
                <a:close/>
              </a:path>
            </a:pathLst>
          </a:custGeom>
          <a:solidFill>
            <a:srgbClr val="0F16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533621" y="5397716"/>
            <a:ext cx="9032240" cy="1884680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25"/>
              </a:spcBef>
            </a:pPr>
            <a:r>
              <a:rPr sz="2300" spc="-20" dirty="0">
                <a:solidFill>
                  <a:srgbClr val="AAAAAA"/>
                </a:solidFill>
                <a:latin typeface="Arial"/>
                <a:cs typeface="Arial"/>
              </a:rPr>
              <a:t>Kelola</a:t>
            </a:r>
            <a:r>
              <a:rPr sz="2300" spc="35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300" spc="-10" dirty="0">
                <a:solidFill>
                  <a:srgbClr val="AAAAAA"/>
                </a:solidFill>
                <a:latin typeface="Arial"/>
                <a:cs typeface="Arial"/>
              </a:rPr>
              <a:t>administrdsi</a:t>
            </a:r>
            <a:r>
              <a:rPr sz="2300" spc="25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838EA3"/>
                </a:solidFill>
                <a:latin typeface="Arial"/>
                <a:cs typeface="Arial"/>
              </a:rPr>
              <a:t>dengan</a:t>
            </a:r>
            <a:r>
              <a:rPr sz="2300" spc="-40" dirty="0">
                <a:solidFill>
                  <a:srgbClr val="838EA3"/>
                </a:solidFill>
                <a:latin typeface="Arial"/>
                <a:cs typeface="Arial"/>
              </a:rPr>
              <a:t> </a:t>
            </a:r>
            <a:r>
              <a:rPr sz="2300" spc="-30" dirty="0">
                <a:solidFill>
                  <a:srgbClr val="565D70"/>
                </a:solidFill>
                <a:latin typeface="Arial"/>
                <a:cs typeface="Arial"/>
              </a:rPr>
              <a:t>c</a:t>
            </a:r>
            <a:r>
              <a:rPr sz="2300" spc="-295" dirty="0">
                <a:solidFill>
                  <a:srgbClr val="565D70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B1B1B1"/>
                </a:solidFill>
                <a:latin typeface="Arial"/>
                <a:cs typeface="Arial"/>
              </a:rPr>
              <a:t>erm</a:t>
            </a:r>
            <a:r>
              <a:rPr sz="2300" dirty="0">
                <a:solidFill>
                  <a:srgbClr val="676E82"/>
                </a:solidFill>
                <a:latin typeface="Arial"/>
                <a:cs typeface="Arial"/>
              </a:rPr>
              <a:t>at.</a:t>
            </a:r>
            <a:r>
              <a:rPr sz="2300" spc="-60" dirty="0">
                <a:solidFill>
                  <a:srgbClr val="676E82"/>
                </a:solidFill>
                <a:latin typeface="Arial"/>
                <a:cs typeface="Arial"/>
              </a:rPr>
              <a:t> </a:t>
            </a:r>
            <a:r>
              <a:rPr sz="2300" spc="-60" dirty="0">
                <a:solidFill>
                  <a:srgbClr val="9AA7BA"/>
                </a:solidFill>
                <a:latin typeface="Arial"/>
                <a:cs typeface="Arial"/>
              </a:rPr>
              <a:t>layani</a:t>
            </a:r>
            <a:r>
              <a:rPr sz="2300" spc="10" dirty="0">
                <a:solidFill>
                  <a:srgbClr val="9AA7BA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AAAAAA"/>
                </a:solidFill>
                <a:latin typeface="Arial"/>
                <a:cs typeface="Arial"/>
              </a:rPr>
              <a:t>pelanggan</a:t>
            </a:r>
            <a:r>
              <a:rPr sz="2300" spc="60" dirty="0">
                <a:solidFill>
                  <a:srgbClr val="AAAAAA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A3A3A3"/>
                </a:solidFill>
                <a:latin typeface="Arial"/>
                <a:cs typeface="Arial"/>
              </a:rPr>
              <a:t>dengan</a:t>
            </a:r>
            <a:r>
              <a:rPr sz="2300" spc="-30" dirty="0">
                <a:solidFill>
                  <a:srgbClr val="A3A3A3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B3B3B3"/>
                </a:solidFill>
                <a:latin typeface="Arial"/>
                <a:cs typeface="Arial"/>
              </a:rPr>
              <a:t>empat</a:t>
            </a:r>
            <a:r>
              <a:rPr sz="2300" spc="-295" dirty="0">
                <a:solidFill>
                  <a:srgbClr val="B3B3B3"/>
                </a:solidFill>
                <a:latin typeface="Arial"/>
                <a:cs typeface="Arial"/>
              </a:rPr>
              <a:t> </a:t>
            </a:r>
            <a:r>
              <a:rPr sz="2300" spc="-25" dirty="0">
                <a:solidFill>
                  <a:srgbClr val="878EAC"/>
                </a:solidFill>
                <a:latin typeface="Arial"/>
                <a:cs typeface="Arial"/>
              </a:rPr>
              <a:t>l,</a:t>
            </a:r>
            <a:endParaRPr sz="2300">
              <a:latin typeface="Arial"/>
              <a:cs typeface="Arial"/>
            </a:endParaRPr>
          </a:p>
          <a:p>
            <a:pPr marR="12065" algn="ctr">
              <a:lnSpc>
                <a:spcPct val="100000"/>
              </a:lnSpc>
              <a:spcBef>
                <a:spcPts val="425"/>
              </a:spcBef>
            </a:pPr>
            <a:r>
              <a:rPr sz="2450" spc="-120" dirty="0">
                <a:solidFill>
                  <a:srgbClr val="ACACAC"/>
                </a:solidFill>
                <a:latin typeface="Arial"/>
                <a:cs typeface="Arial"/>
              </a:rPr>
              <a:t>dan</a:t>
            </a:r>
            <a:r>
              <a:rPr sz="2450" spc="-229" dirty="0">
                <a:solidFill>
                  <a:srgbClr val="ACACAC"/>
                </a:solidFill>
                <a:latin typeface="Arial"/>
                <a:cs typeface="Arial"/>
              </a:rPr>
              <a:t> </a:t>
            </a:r>
            <a:r>
              <a:rPr sz="2450" spc="-140" dirty="0">
                <a:solidFill>
                  <a:srgbClr val="A1A1A1"/>
                </a:solidFill>
                <a:latin typeface="Arial"/>
                <a:cs typeface="Arial"/>
              </a:rPr>
              <a:t>kuasai</a:t>
            </a:r>
            <a:r>
              <a:rPr sz="2450" spc="-105" dirty="0">
                <a:solidFill>
                  <a:srgbClr val="A1A1A1"/>
                </a:solidFill>
                <a:latin typeface="Arial"/>
                <a:cs typeface="Arial"/>
              </a:rPr>
              <a:t> </a:t>
            </a:r>
            <a:r>
              <a:rPr sz="2450" spc="-30" dirty="0">
                <a:solidFill>
                  <a:srgbClr val="ACACAC"/>
                </a:solidFill>
                <a:latin typeface="Arial"/>
                <a:cs typeface="Arial"/>
              </a:rPr>
              <a:t>ekosistem</a:t>
            </a:r>
            <a:r>
              <a:rPr sz="2450" spc="-40" dirty="0">
                <a:solidFill>
                  <a:srgbClr val="ACACAC"/>
                </a:solidFill>
                <a:latin typeface="Arial"/>
                <a:cs typeface="Arial"/>
              </a:rPr>
              <a:t> </a:t>
            </a:r>
            <a:r>
              <a:rPr sz="2450" spc="-204" dirty="0">
                <a:solidFill>
                  <a:srgbClr val="001123"/>
                </a:solidFill>
                <a:latin typeface="Arial"/>
                <a:cs typeface="Arial"/>
              </a:rPr>
              <a:t>e—</a:t>
            </a:r>
            <a:r>
              <a:rPr sz="2450" spc="-10" dirty="0">
                <a:solidFill>
                  <a:srgbClr val="707B93"/>
                </a:solidFill>
                <a:latin typeface="Arial"/>
                <a:cs typeface="Arial"/>
              </a:rPr>
              <a:t>commerce.</a:t>
            </a:r>
            <a:endParaRPr sz="24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05"/>
              </a:spcBef>
            </a:pPr>
            <a:endParaRPr sz="2450">
              <a:latin typeface="Arial"/>
              <a:cs typeface="Arial"/>
            </a:endParaRPr>
          </a:p>
          <a:p>
            <a:pPr marR="2540" algn="ctr">
              <a:lnSpc>
                <a:spcPct val="100000"/>
              </a:lnSpc>
            </a:pPr>
            <a:r>
              <a:rPr sz="2050" spc="-60" dirty="0">
                <a:solidFill>
                  <a:srgbClr val="FFFFFF"/>
                </a:solidFill>
                <a:latin typeface="Arial"/>
                <a:cs typeface="Arial"/>
              </a:rPr>
              <a:t>Sesi</a:t>
            </a:r>
            <a:r>
              <a:rPr sz="2050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50" spc="-20" dirty="0">
                <a:solidFill>
                  <a:srgbClr val="FFFFFF"/>
                </a:solidFill>
                <a:latin typeface="Arial"/>
                <a:cs typeface="Arial"/>
              </a:rPr>
              <a:t>Diskusi</a:t>
            </a:r>
            <a:r>
              <a:rPr sz="205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205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50" spc="-110" dirty="0">
                <a:solidFill>
                  <a:srgbClr val="FFFFFF"/>
                </a:solidFill>
                <a:latin typeface="Arial"/>
                <a:cs typeface="Arial"/>
              </a:rPr>
              <a:t>Tanya</a:t>
            </a:r>
            <a:r>
              <a:rPr sz="205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FFFFFF"/>
                </a:solidFill>
                <a:latin typeface="Arial"/>
                <a:cs typeface="Arial"/>
              </a:rPr>
              <a:t>Jawab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422</Words>
  <Application>Microsoft Office PowerPoint</Application>
  <PresentationFormat>Custom</PresentationFormat>
  <Paragraphs>61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Pengembangan Wawasan Dunia</vt:lpstr>
      <vt:lpstr>RelevansiAdministrasiPerkantoran diE-Commerce</vt:lpstr>
      <vt:lpstr>Peluang Karir Lulusan MPLBdi E-Commerce</vt:lpstr>
      <vt:lpstr>Perkontoran KonvensionalvsOperasionalE-Commerce</vt:lpstr>
      <vt:lpstr>Soft Skills Kunciuntuk ProfesionalE-Commerce</vt:lpstr>
      <vt:lpstr>StudiKasus Penanganan Komplain Toko Online</vt:lpstr>
      <vt:lpstr>Siap Menjadi Profesional Digital!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user</dc:creator>
  <cp:lastModifiedBy>zik ri</cp:lastModifiedBy>
  <cp:revision>1</cp:revision>
  <dcterms:created xsi:type="dcterms:W3CDTF">2026-10-12T14:29:25Z</dcterms:created>
  <dcterms:modified xsi:type="dcterms:W3CDTF">2026-10-12T14:31:39Z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2026-10-12T00:00:00Z</vt:filetime>
  </property>
  <property fmtid="{D5CDD505-2E9C-101B-9397-08002B2CF9AE}" pid="4" name="LastSaved">
    <vt:filetime>2026-10-12T00:00:00Z</vt:filetime>
  </property>
</Properties>
</file>