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flat_vector_illustration_infographic_sty.png">    </p:cNvPr>
          <p:cNvPicPr>
            <a:picLocks noChangeAspect="1"/>
          </p:cNvPicPr>
          <p:nvPr/>
        </p:nvPicPr>
        <p:blipFill>
          <a:blip r:embed="rId1"/>
          <a:srcRect l="21030" r="21030" t="0" b="0"/>
          <a:stretch/>
        </p:blipFill>
        <p:spPr>
          <a:xfrm>
            <a:off x="5486400" y="0"/>
            <a:ext cx="6702552" cy="65105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658368"/>
            <a:ext cx="1508760" cy="310896"/>
          </a:xfrm>
          <a:prstGeom prst="rect">
            <a:avLst/>
          </a:prstGeom>
          <a:solidFill>
            <a:srgbClr val="FF9F1C"/>
          </a:solidFill>
          <a:ln>
            <a:solidFill>
              <a:srgbClr val="FF9F1C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TKA GEOGRAFI</a:t>
            </a:r>
            <a:endParaRPr lang="en-US" sz="1020" dirty="0"/>
          </a:p>
        </p:txBody>
      </p:sp>
      <p:sp>
        <p:nvSpPr>
          <p:cNvPr id="4" name="Text 1"/>
          <p:cNvSpPr/>
          <p:nvPr/>
        </p:nvSpPr>
        <p:spPr>
          <a:xfrm>
            <a:off x="658368" y="1234440"/>
            <a:ext cx="4572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700" b="1" dirty="0">
                <a:solidFill>
                  <a:srgbClr val="0B3A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Analisis</a:t>
            </a:r>
            <a:endParaRPr lang="en-US" sz="4700" dirty="0"/>
          </a:p>
          <a:p>
            <a:pPr indent="0" marL="0">
              <a:buNone/>
            </a:pPr>
            <a:r>
              <a:rPr lang="en-US" sz="4700" b="1" dirty="0">
                <a:solidFill>
                  <a:srgbClr val="0B3A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Butir Soal</a:t>
            </a:r>
            <a:endParaRPr lang="en-US" sz="4700" dirty="0"/>
          </a:p>
        </p:txBody>
      </p:sp>
      <p:sp>
        <p:nvSpPr>
          <p:cNvPr id="5" name="Text 2"/>
          <p:cNvSpPr/>
          <p:nvPr/>
        </p:nvSpPr>
        <p:spPr>
          <a:xfrm>
            <a:off x="676656" y="2834640"/>
            <a:ext cx="452628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780" dirty="0">
                <a:solidFill>
                  <a:srgbClr val="12313E"/>
                </a:solidFill>
              </a:rPr>
              <a:t>Menguji kualitas soal melalui validitas, reliabilitas, tingkat kesukaran, daya beda, efektivitas distraktor, aplikasi analisis, dan rubrik sederhana.</a:t>
            </a:r>
            <a:endParaRPr lang="en-US" sz="1780" dirty="0"/>
          </a:p>
        </p:txBody>
      </p:sp>
      <p:sp>
        <p:nvSpPr>
          <p:cNvPr id="6" name="Text 3"/>
          <p:cNvSpPr/>
          <p:nvPr/>
        </p:nvSpPr>
        <p:spPr>
          <a:xfrm>
            <a:off x="676656" y="4069080"/>
            <a:ext cx="41605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5D7481"/>
                </a:solidFill>
              </a:rPr>
              <a:t>Tujuan: menghasilkan bank soal TKA Geografi yang adil, akurat, dan bermakna untuk membaca kemampuan siswa.</a:t>
            </a:r>
            <a:endParaRPr lang="en-US" sz="1340" dirty="0"/>
          </a:p>
        </p:txBody>
      </p:sp>
      <p:sp>
        <p:nvSpPr>
          <p:cNvPr id="7" name="Text 4"/>
          <p:cNvSpPr/>
          <p:nvPr/>
        </p:nvSpPr>
        <p:spPr>
          <a:xfrm>
            <a:off x="502920" y="6574536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9919C"/>
                </a:solidFill>
              </a:rPr>
              <a:t>Analisis Butir Soal TKA Geografi  •  1/10</a:t>
            </a:r>
            <a:endParaRPr lang="en-US" sz="7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7909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3A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Peta Jalan Analisis Butir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12064" y="832104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b="1" dirty="0">
                <a:solidFill>
                  <a:srgbClr val="146C94"/>
                </a:solidFill>
              </a:rPr>
              <a:t>Dari respons siswa menjadi keputusan revisi soal</a:t>
            </a:r>
            <a:endParaRPr lang="en-US" sz="1130" dirty="0"/>
          </a:p>
        </p:txBody>
      </p:sp>
      <p:sp>
        <p:nvSpPr>
          <p:cNvPr id="4" name="Shape 2"/>
          <p:cNvSpPr/>
          <p:nvPr/>
        </p:nvSpPr>
        <p:spPr>
          <a:xfrm>
            <a:off x="512064" y="1133856"/>
            <a:ext cx="1508760" cy="0"/>
          </a:xfrm>
          <a:prstGeom prst="line">
            <a:avLst/>
          </a:prstGeom>
          <a:noFill/>
          <a:ln w="12700">
            <a:solidFill>
              <a:srgbClr val="FF9F1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61288" y="1572768"/>
            <a:ext cx="676656" cy="475488"/>
          </a:xfrm>
          <a:prstGeom prst="rect">
            <a:avLst/>
          </a:prstGeom>
          <a:solidFill>
            <a:srgbClr val="FF9F1C"/>
          </a:solidFill>
          <a:ln>
            <a:solidFill>
              <a:srgbClr val="FF9F1C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331720"/>
            <a:ext cx="1737360" cy="1463040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80" dirty="0">
                <a:solidFill>
                  <a:srgbClr val="12313E"/>
                </a:solidFill>
              </a:rPr>
              <a:t>Kumpulkan respons</a:t>
            </a:r>
            <a:endParaRPr lang="en-US" sz="1380" dirty="0"/>
          </a:p>
          <a:p>
            <a:pPr algn="ctr" indent="0" marL="0">
              <a:buNone/>
            </a:pPr>
            <a:r>
              <a:rPr lang="en-US" sz="1380" dirty="0">
                <a:solidFill>
                  <a:srgbClr val="12313E"/>
                </a:solidFill>
              </a:rPr>
              <a:t>Jawaban siswa, kunci, skor, dan paket soal.</a:t>
            </a:r>
            <a:endParaRPr lang="en-US" sz="1380" dirty="0"/>
          </a:p>
        </p:txBody>
      </p:sp>
      <p:sp>
        <p:nvSpPr>
          <p:cNvPr id="7" name="Shape 5"/>
          <p:cNvSpPr/>
          <p:nvPr/>
        </p:nvSpPr>
        <p:spPr>
          <a:xfrm>
            <a:off x="2423160" y="2852928"/>
            <a:ext cx="457200" cy="347472"/>
          </a:xfrm>
          <a:prstGeom prst="chevron">
            <a:avLst/>
          </a:prstGeom>
          <a:solidFill>
            <a:srgbClr val="CBE9F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01568" y="1572768"/>
            <a:ext cx="676656" cy="475488"/>
          </a:xfrm>
          <a:prstGeom prst="rect">
            <a:avLst/>
          </a:prstGeom>
          <a:solidFill>
            <a:srgbClr val="2EC4B6"/>
          </a:solidFill>
          <a:ln>
            <a:solidFill>
              <a:srgbClr val="2EC4B6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880360" y="2331720"/>
            <a:ext cx="1737360" cy="1463040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80" dirty="0">
                <a:solidFill>
                  <a:srgbClr val="12313E"/>
                </a:solidFill>
              </a:rPr>
              <a:t>Hitung indikator</a:t>
            </a:r>
            <a:endParaRPr lang="en-US" sz="1380" dirty="0"/>
          </a:p>
          <a:p>
            <a:pPr algn="ctr" indent="0" marL="0">
              <a:buNone/>
            </a:pPr>
            <a:r>
              <a:rPr lang="en-US" sz="1380" dirty="0">
                <a:solidFill>
                  <a:srgbClr val="12313E"/>
                </a:solidFill>
              </a:rPr>
              <a:t>Validitas, reliabilitas, kesukaran, daya beda, distraktor.</a:t>
            </a:r>
            <a:endParaRPr lang="en-US" sz="1380" dirty="0"/>
          </a:p>
        </p:txBody>
      </p:sp>
      <p:sp>
        <p:nvSpPr>
          <p:cNvPr id="10" name="Shape 8"/>
          <p:cNvSpPr/>
          <p:nvPr/>
        </p:nvSpPr>
        <p:spPr>
          <a:xfrm>
            <a:off x="4663440" y="2852928"/>
            <a:ext cx="457200" cy="347472"/>
          </a:xfrm>
          <a:prstGeom prst="chevron">
            <a:avLst/>
          </a:prstGeom>
          <a:solidFill>
            <a:srgbClr val="CBE9F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41848" y="1572768"/>
            <a:ext cx="676656" cy="475488"/>
          </a:xfrm>
          <a:prstGeom prst="rect">
            <a:avLst/>
          </a:prstGeom>
          <a:solidFill>
            <a:srgbClr val="146C94"/>
          </a:solidFill>
          <a:ln>
            <a:solidFill>
              <a:srgbClr val="146C94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120640" y="2331720"/>
            <a:ext cx="1737360" cy="1463040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80" dirty="0">
                <a:solidFill>
                  <a:srgbClr val="12313E"/>
                </a:solidFill>
              </a:rPr>
              <a:t>Interpretasi</a:t>
            </a:r>
            <a:endParaRPr lang="en-US" sz="1380" dirty="0"/>
          </a:p>
          <a:p>
            <a:pPr algn="ctr" indent="0" marL="0">
              <a:buNone/>
            </a:pPr>
            <a:r>
              <a:rPr lang="en-US" sz="1380" dirty="0">
                <a:solidFill>
                  <a:srgbClr val="12313E"/>
                </a:solidFill>
              </a:rPr>
              <a:t>Bandingkan hasil dengan kriteria kualitas.</a:t>
            </a:r>
            <a:endParaRPr lang="en-US" sz="1380" dirty="0"/>
          </a:p>
        </p:txBody>
      </p:sp>
      <p:sp>
        <p:nvSpPr>
          <p:cNvPr id="13" name="Shape 11"/>
          <p:cNvSpPr/>
          <p:nvPr/>
        </p:nvSpPr>
        <p:spPr>
          <a:xfrm>
            <a:off x="6903720" y="2852928"/>
            <a:ext cx="457200" cy="347472"/>
          </a:xfrm>
          <a:prstGeom prst="chevron">
            <a:avLst/>
          </a:prstGeom>
          <a:solidFill>
            <a:srgbClr val="CBE9F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882128" y="1572768"/>
            <a:ext cx="676656" cy="475488"/>
          </a:xfrm>
          <a:prstGeom prst="rect">
            <a:avLst/>
          </a:prstGeom>
          <a:solidFill>
            <a:srgbClr val="FF6B35"/>
          </a:solidFill>
          <a:ln>
            <a:solidFill>
              <a:srgbClr val="FF6B35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7360920" y="2331720"/>
            <a:ext cx="1737360" cy="1463040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80" dirty="0">
                <a:solidFill>
                  <a:srgbClr val="12313E"/>
                </a:solidFill>
              </a:rPr>
              <a:t>Keputusan soal</a:t>
            </a:r>
            <a:endParaRPr lang="en-US" sz="1380" dirty="0"/>
          </a:p>
          <a:p>
            <a:pPr algn="ctr" indent="0" marL="0">
              <a:buNone/>
            </a:pPr>
            <a:r>
              <a:rPr lang="en-US" sz="1380" dirty="0">
                <a:solidFill>
                  <a:srgbClr val="12313E"/>
                </a:solidFill>
              </a:rPr>
              <a:t>Dipakai, direvisi, diuji ulang, atau dibuang.</a:t>
            </a:r>
            <a:endParaRPr lang="en-US" sz="1380" dirty="0"/>
          </a:p>
        </p:txBody>
      </p:sp>
      <p:sp>
        <p:nvSpPr>
          <p:cNvPr id="16" name="Shape 14"/>
          <p:cNvSpPr/>
          <p:nvPr/>
        </p:nvSpPr>
        <p:spPr>
          <a:xfrm>
            <a:off x="9144000" y="2852928"/>
            <a:ext cx="457200" cy="347472"/>
          </a:xfrm>
          <a:prstGeom prst="chevron">
            <a:avLst/>
          </a:prstGeom>
          <a:solidFill>
            <a:srgbClr val="CBE9F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122408" y="1572768"/>
            <a:ext cx="676656" cy="475488"/>
          </a:xfrm>
          <a:prstGeom prst="rect">
            <a:avLst/>
          </a:prstGeom>
          <a:solidFill>
            <a:srgbClr val="0B3A53"/>
          </a:solidFill>
          <a:ln>
            <a:solidFill>
              <a:srgbClr val="0B3A53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5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601200" y="2331720"/>
            <a:ext cx="1737360" cy="1463040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80" dirty="0">
                <a:solidFill>
                  <a:srgbClr val="12313E"/>
                </a:solidFill>
              </a:rPr>
              <a:t>Bank soal</a:t>
            </a:r>
            <a:endParaRPr lang="en-US" sz="1380" dirty="0"/>
          </a:p>
          <a:p>
            <a:pPr algn="ctr" indent="0" marL="0">
              <a:buNone/>
            </a:pPr>
            <a:r>
              <a:rPr lang="en-US" sz="1380" dirty="0">
                <a:solidFill>
                  <a:srgbClr val="12313E"/>
                </a:solidFill>
              </a:rPr>
              <a:t>Simpan butir yang layak beserta data statistiknya.</a:t>
            </a:r>
            <a:endParaRPr lang="en-US" sz="1380" dirty="0"/>
          </a:p>
        </p:txBody>
      </p:sp>
      <p:sp>
        <p:nvSpPr>
          <p:cNvPr id="19" name="Text 17"/>
          <p:cNvSpPr/>
          <p:nvPr/>
        </p:nvSpPr>
        <p:spPr>
          <a:xfrm>
            <a:off x="914400" y="5102352"/>
            <a:ext cx="10241280" cy="640080"/>
          </a:xfrm>
          <a:prstGeom prst="rect">
            <a:avLst/>
          </a:prstGeom>
          <a:solidFill>
            <a:srgbClr val="FFF8EC"/>
          </a:solidFill>
          <a:ln>
            <a:solidFill>
              <a:srgbClr val="FF9F1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450" dirty="0">
                <a:solidFill>
                  <a:srgbClr val="12313E"/>
                </a:solidFill>
              </a:rPr>
              <a:t>Prinsip penting: analisis statistik tidak menggantikan penilaian substansi. Butir tetap harus selaras dengan CP/TP, stimulus geografi, konteks spasial, dan level kognitif TKA.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502920" y="6574536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9919C"/>
                </a:solidFill>
              </a:rPr>
              <a:t>Analisis Butir Soal TKA Geografi  •  2/10</a:t>
            </a:r>
            <a:endParaRPr lang="en-US" sz="7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7909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3A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Validitas Soal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12064" y="832104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b="1" dirty="0">
                <a:solidFill>
                  <a:srgbClr val="146C94"/>
                </a:solidFill>
              </a:rPr>
              <a:t>Apakah butir benar-benar mengukur kompetensi yang dituju?</a:t>
            </a:r>
            <a:endParaRPr lang="en-US" sz="1130" dirty="0"/>
          </a:p>
        </p:txBody>
      </p:sp>
      <p:sp>
        <p:nvSpPr>
          <p:cNvPr id="4" name="Shape 2"/>
          <p:cNvSpPr/>
          <p:nvPr/>
        </p:nvSpPr>
        <p:spPr>
          <a:xfrm>
            <a:off x="512064" y="1133856"/>
            <a:ext cx="1508760" cy="0"/>
          </a:xfrm>
          <a:prstGeom prst="line">
            <a:avLst/>
          </a:prstGeom>
          <a:noFill/>
          <a:ln w="12700">
            <a:solidFill>
              <a:srgbClr val="FF9F1C"/>
            </a:solidFill>
            <a:prstDash val="solid"/>
          </a:ln>
        </p:spPr>
      </p:sp>
      <p:pic>
        <p:nvPicPr>
          <p:cNvPr id="5" name="Image 0" descr="/mnt/data/a_clean_3d_vector_cgi_icon_illustration_on_a_tran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09560" y="1325880"/>
            <a:ext cx="2788920" cy="2788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8368" y="1417320"/>
            <a:ext cx="5120640" cy="1261872"/>
          </a:xfrm>
          <a:prstGeom prst="rect">
            <a:avLst/>
          </a:prstGeom>
          <a:solidFill>
            <a:srgbClr val="FFFFFF"/>
          </a:solidFill>
          <a:ln>
            <a:solidFill>
              <a:srgbClr val="CDE6F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46C9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 item-total ≥ 0,30
</a:t>
            </a:r>
            <a:pPr indent="0" marL="0">
              <a:buNone/>
            </a:pPr>
            <a:r>
              <a:rPr lang="en-US" sz="1270" dirty="0">
                <a:solidFill>
                  <a:srgbClr val="5D7481"/>
                </a:solidFill>
              </a:rPr>
              <a:t>Validitas empiris dapat dilihat dari korelasi skor butir dengan skor total. Semakin tinggi korelasi, semakin selaras butir dengan kemampuan yang diuji.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841248" y="3017520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9F1C"/>
                </a:solidFill>
              </a:rPr>
              <a:t>•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097280" y="3035808"/>
            <a:ext cx="5806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12313E"/>
                </a:solidFill>
              </a:rPr>
              <a:t>Validitas isi: sesuai CP, TP, indikator, stimulus, dan level kognitif.</a:t>
            </a:r>
            <a:endParaRPr lang="en-US" sz="1520" dirty="0"/>
          </a:p>
        </p:txBody>
      </p:sp>
      <p:sp>
        <p:nvSpPr>
          <p:cNvPr id="9" name="Text 6"/>
          <p:cNvSpPr/>
          <p:nvPr/>
        </p:nvSpPr>
        <p:spPr>
          <a:xfrm>
            <a:off x="841248" y="3657600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9F1C"/>
                </a:solidFill>
              </a:rPr>
              <a:t>•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097280" y="3675888"/>
            <a:ext cx="5806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12313E"/>
                </a:solidFill>
              </a:rPr>
              <a:t>Validitas konstruk: menguji berpikir geografis, bukan hanya hafalan istilah.</a:t>
            </a:r>
            <a:endParaRPr lang="en-US" sz="1520" dirty="0"/>
          </a:p>
        </p:txBody>
      </p:sp>
      <p:sp>
        <p:nvSpPr>
          <p:cNvPr id="11" name="Text 8"/>
          <p:cNvSpPr/>
          <p:nvPr/>
        </p:nvSpPr>
        <p:spPr>
          <a:xfrm>
            <a:off x="841248" y="4297680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9F1C"/>
                </a:solidFill>
              </a:rPr>
              <a:t>•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097280" y="4315968"/>
            <a:ext cx="5806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12313E"/>
                </a:solidFill>
              </a:rPr>
              <a:t>Validitas empiris: skor butir bergerak searah dengan performa keseluruhan.</a:t>
            </a:r>
            <a:endParaRPr lang="en-US" sz="1520" dirty="0"/>
          </a:p>
        </p:txBody>
      </p:sp>
      <p:sp>
        <p:nvSpPr>
          <p:cNvPr id="13" name="Text 10"/>
          <p:cNvSpPr/>
          <p:nvPr/>
        </p:nvSpPr>
        <p:spPr>
          <a:xfrm>
            <a:off x="6720840" y="4882896"/>
            <a:ext cx="4343400" cy="685800"/>
          </a:xfrm>
          <a:prstGeom prst="rect">
            <a:avLst/>
          </a:prstGeom>
          <a:solidFill>
            <a:srgbClr val="DDF7F2"/>
          </a:solidFill>
          <a:ln>
            <a:solidFill>
              <a:srgbClr val="2EC4B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420" dirty="0">
                <a:solidFill>
                  <a:srgbClr val="12313E"/>
                </a:solidFill>
              </a:rPr>
              <a:t>Contoh: soal interpretasi peta sebaiknya menilai kemampuan membaca pola spasial, bukan sekadar mengenali nama wilayah.</a:t>
            </a:r>
            <a:endParaRPr lang="en-US" sz="1420" dirty="0"/>
          </a:p>
        </p:txBody>
      </p:sp>
      <p:sp>
        <p:nvSpPr>
          <p:cNvPr id="14" name="Text 11"/>
          <p:cNvSpPr/>
          <p:nvPr/>
        </p:nvSpPr>
        <p:spPr>
          <a:xfrm>
            <a:off x="502920" y="6574536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9919C"/>
                </a:solidFill>
              </a:rPr>
              <a:t>Analisis Butir Soal TKA Geografi  •  3/10</a:t>
            </a:r>
            <a:endParaRPr lang="en-US" sz="7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7909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3A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Reliabilitas Tes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12064" y="832104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b="1" dirty="0">
                <a:solidFill>
                  <a:srgbClr val="146C94"/>
                </a:solidFill>
              </a:rPr>
              <a:t>Apakah hasil tes konsisten dan dapat dipercaya?</a:t>
            </a:r>
            <a:endParaRPr lang="en-US" sz="1130" dirty="0"/>
          </a:p>
        </p:txBody>
      </p:sp>
      <p:sp>
        <p:nvSpPr>
          <p:cNvPr id="4" name="Shape 2"/>
          <p:cNvSpPr/>
          <p:nvPr/>
        </p:nvSpPr>
        <p:spPr>
          <a:xfrm>
            <a:off x="512064" y="1133856"/>
            <a:ext cx="1508760" cy="0"/>
          </a:xfrm>
          <a:prstGeom prst="line">
            <a:avLst/>
          </a:prstGeom>
          <a:noFill/>
          <a:ln w="12700">
            <a:solidFill>
              <a:srgbClr val="FF9F1C"/>
            </a:solidFill>
            <a:prstDash val="solid"/>
          </a:ln>
        </p:spPr>
      </p:sp>
      <p:pic>
        <p:nvPicPr>
          <p:cNvPr id="5" name="Image 0" descr="/mnt/data/a_clean_high_resolution_3d_style_icon_illustratio_batch_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3860" y="1325880"/>
            <a:ext cx="2697480" cy="2697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8368" y="1417320"/>
            <a:ext cx="5257800" cy="1261872"/>
          </a:xfrm>
          <a:prstGeom prst="rect">
            <a:avLst/>
          </a:prstGeom>
          <a:solidFill>
            <a:srgbClr val="FFFFFF"/>
          </a:solidFill>
          <a:ln>
            <a:solidFill>
              <a:srgbClr val="CDE6F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46C9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α / KR-20 ≥ 0,70
</a:t>
            </a:r>
            <a:pPr indent="0" marL="0">
              <a:buNone/>
            </a:pPr>
            <a:r>
              <a:rPr lang="en-US" sz="1270" dirty="0">
                <a:solidFill>
                  <a:srgbClr val="5D7481"/>
                </a:solidFill>
              </a:rPr>
              <a:t>Untuk soal objektif, reliabilitas dapat dihitung dengan KR-20/Cronbach’s Alpha. Nilai tinggi menunjukkan hasil tes relatif stabil.</a:t>
            </a:r>
            <a:endParaRPr lang="en-US" sz="2300" dirty="0"/>
          </a:p>
        </p:txBody>
      </p:sp>
      <p:sp>
        <p:nvSpPr>
          <p:cNvPr id="7" name="Shape 4"/>
          <p:cNvSpPr/>
          <p:nvPr/>
        </p:nvSpPr>
        <p:spPr>
          <a:xfrm>
            <a:off x="1097280" y="3337560"/>
            <a:ext cx="4754880" cy="0"/>
          </a:xfrm>
          <a:prstGeom prst="line">
            <a:avLst/>
          </a:prstGeom>
          <a:noFill/>
          <a:ln w="12700">
            <a:solidFill>
              <a:srgbClr val="BEDA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406144" y="2962656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6B35"/>
                </a:solidFill>
              </a:rPr>
              <a:t>0.5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1552448" y="3264408"/>
            <a:ext cx="146304" cy="146304"/>
          </a:xfrm>
          <a:prstGeom prst="ellipse">
            <a:avLst/>
          </a:prstGeom>
          <a:solidFill>
            <a:srgbClr val="FF6B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214120" y="3547872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D7481"/>
                </a:solidFill>
              </a:rPr>
              <a:t>Rendah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3519424" y="2962656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9F1C"/>
                </a:solidFill>
              </a:rPr>
              <a:t>0.7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3665728" y="3264408"/>
            <a:ext cx="146304" cy="146304"/>
          </a:xfrm>
          <a:prstGeom prst="ellipse">
            <a:avLst/>
          </a:prstGeom>
          <a:solidFill>
            <a:srgbClr val="FF9F1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327400" y="3547872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D7481"/>
                </a:solidFill>
              </a:rPr>
              <a:t>Cukup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5104384" y="2962656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C4B6"/>
                </a:solidFill>
              </a:rPr>
              <a:t>0.85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250688" y="3264408"/>
            <a:ext cx="146304" cy="146304"/>
          </a:xfrm>
          <a:prstGeom prst="ellipse">
            <a:avLst/>
          </a:prstGeom>
          <a:solidFill>
            <a:srgbClr val="2EC4B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912360" y="3547872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D7481"/>
                </a:solidFill>
              </a:rPr>
              <a:t>Kuat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822960" y="4590288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9F1C"/>
                </a:solidFill>
              </a:rPr>
              <a:t>•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078992" y="4608576"/>
            <a:ext cx="5760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12313E"/>
                </a:solidFill>
              </a:rPr>
              <a:t>Reliabilitas meningkat jika jumlah butir memadai dan butir mengukur konstruk yang sama.</a:t>
            </a:r>
            <a:endParaRPr lang="en-US" sz="1520" dirty="0"/>
          </a:p>
        </p:txBody>
      </p:sp>
      <p:sp>
        <p:nvSpPr>
          <p:cNvPr id="19" name="Text 16"/>
          <p:cNvSpPr/>
          <p:nvPr/>
        </p:nvSpPr>
        <p:spPr>
          <a:xfrm>
            <a:off x="822960" y="5193792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9F1C"/>
                </a:solidFill>
              </a:rPr>
              <a:t>•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1078992" y="5212080"/>
            <a:ext cx="5760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12313E"/>
                </a:solidFill>
              </a:rPr>
              <a:t>Reliabilitas rendah menandakan butir ambigu, tidak selevel, atau kunci tidak konsisten.</a:t>
            </a:r>
            <a:endParaRPr lang="en-US" sz="1520" dirty="0"/>
          </a:p>
        </p:txBody>
      </p:sp>
      <p:sp>
        <p:nvSpPr>
          <p:cNvPr id="21" name="Text 18"/>
          <p:cNvSpPr/>
          <p:nvPr/>
        </p:nvSpPr>
        <p:spPr>
          <a:xfrm>
            <a:off x="7040880" y="4846320"/>
            <a:ext cx="3977640" cy="621792"/>
          </a:xfrm>
          <a:prstGeom prst="rect">
            <a:avLst/>
          </a:prstGeom>
          <a:solidFill>
            <a:srgbClr val="FFF8EC"/>
          </a:solidFill>
          <a:ln>
            <a:solidFill>
              <a:srgbClr val="FF9F1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420" dirty="0">
                <a:solidFill>
                  <a:srgbClr val="12313E"/>
                </a:solidFill>
              </a:rPr>
              <a:t>Jangan hanya mengejar angka tinggi: sebaran materi TKA Geografi tetap harus proporsional.</a:t>
            </a:r>
            <a:endParaRPr lang="en-US" sz="1420" dirty="0"/>
          </a:p>
        </p:txBody>
      </p:sp>
      <p:sp>
        <p:nvSpPr>
          <p:cNvPr id="22" name="Text 19"/>
          <p:cNvSpPr/>
          <p:nvPr/>
        </p:nvSpPr>
        <p:spPr>
          <a:xfrm>
            <a:off x="502920" y="6574536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9919C"/>
                </a:solidFill>
              </a:rPr>
              <a:t>Analisis Butir Soal TKA Geografi  •  4/10</a:t>
            </a:r>
            <a:endParaRPr lang="en-US" sz="7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7909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3A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Tingkat Kesukaran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12064" y="832104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b="1" dirty="0">
                <a:solidFill>
                  <a:srgbClr val="146C94"/>
                </a:solidFill>
              </a:rPr>
              <a:t>Apakah soal terlalu mudah, terlalu sukar, atau seimbang?</a:t>
            </a:r>
            <a:endParaRPr lang="en-US" sz="1130" dirty="0"/>
          </a:p>
        </p:txBody>
      </p:sp>
      <p:sp>
        <p:nvSpPr>
          <p:cNvPr id="4" name="Shape 2"/>
          <p:cNvSpPr/>
          <p:nvPr/>
        </p:nvSpPr>
        <p:spPr>
          <a:xfrm>
            <a:off x="512064" y="1133856"/>
            <a:ext cx="1508760" cy="0"/>
          </a:xfrm>
          <a:prstGeom prst="line">
            <a:avLst/>
          </a:prstGeom>
          <a:noFill/>
          <a:ln w="12700">
            <a:solidFill>
              <a:srgbClr val="FF9F1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417320"/>
            <a:ext cx="4160520" cy="1051560"/>
          </a:xfrm>
          <a:prstGeom prst="rect">
            <a:avLst/>
          </a:prstGeom>
          <a:solidFill>
            <a:srgbClr val="FFFFFF"/>
          </a:solidFill>
          <a:ln>
            <a:solidFill>
              <a:srgbClr val="CDE6F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46C9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 = B / N
</a:t>
            </a:r>
            <a:pPr indent="0" marL="0">
              <a:buNone/>
            </a:pPr>
            <a:r>
              <a:rPr lang="en-US" sz="1270" dirty="0">
                <a:solidFill>
                  <a:srgbClr val="5D7481"/>
                </a:solidFill>
              </a:rPr>
              <a:t>P = indeks kesukaran, B = jumlah peserta yang menjawab benar, N = jumlah seluruh peserta.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777240" y="2834640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A53"/>
                </a:solidFill>
              </a:rPr>
              <a:t>Sukar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1874520" y="2862072"/>
            <a:ext cx="4206240" cy="201168"/>
          </a:xfrm>
          <a:prstGeom prst="rect">
            <a:avLst/>
          </a:prstGeom>
          <a:solidFill>
            <a:srgbClr val="E6F1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874520" y="2862072"/>
            <a:ext cx="1009498" cy="201168"/>
          </a:xfrm>
          <a:prstGeom prst="rect">
            <a:avLst/>
          </a:prstGeom>
          <a:solidFill>
            <a:srgbClr val="FF6B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263640" y="283464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7481"/>
                </a:solidFill>
              </a:rPr>
              <a:t>0,00–0,30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777240" y="3584448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A53"/>
                </a:solidFill>
              </a:rPr>
              <a:t>Sedang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1874520" y="3611880"/>
            <a:ext cx="4206240" cy="201168"/>
          </a:xfrm>
          <a:prstGeom prst="rect">
            <a:avLst/>
          </a:prstGeom>
          <a:solidFill>
            <a:srgbClr val="E6F1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874520" y="3611880"/>
            <a:ext cx="2607869" cy="201168"/>
          </a:xfrm>
          <a:prstGeom prst="rect">
            <a:avLst/>
          </a:prstGeom>
          <a:solidFill>
            <a:srgbClr val="2EC4B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63640" y="3584448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7481"/>
                </a:solidFill>
              </a:rPr>
              <a:t>0,31–0,70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777240" y="4334256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A53"/>
                </a:solidFill>
              </a:rPr>
              <a:t>Mudah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1874520" y="4361688"/>
            <a:ext cx="4206240" cy="201168"/>
          </a:xfrm>
          <a:prstGeom prst="rect">
            <a:avLst/>
          </a:prstGeom>
          <a:solidFill>
            <a:srgbClr val="E6F1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874520" y="4361688"/>
            <a:ext cx="3617366" cy="201168"/>
          </a:xfrm>
          <a:prstGeom prst="rect">
            <a:avLst/>
          </a:prstGeom>
          <a:solidFill>
            <a:srgbClr val="FF9F1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63640" y="4334256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7481"/>
                </a:solidFill>
              </a:rPr>
              <a:t>0,71–1,00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7635240" y="1481328"/>
            <a:ext cx="3383280" cy="1005840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12313E"/>
                </a:solidFill>
              </a:rPr>
              <a:t>Komposisi ideal TKA</a:t>
            </a:r>
            <a:endParaRPr lang="en-US" sz="1420" dirty="0"/>
          </a:p>
          <a:p>
            <a:pPr algn="ctr" indent="0" marL="0">
              <a:buNone/>
            </a:pPr>
            <a:r>
              <a:rPr lang="en-US" sz="1420" b="1" dirty="0">
                <a:solidFill>
                  <a:srgbClr val="12313E"/>
                </a:solidFill>
              </a:rPr>
              <a:t>Mayoritas butir berada pada kategori sedang, dengan sebagian mudah dan sukar agar kemampuan siswa tergambar lebih utuh.</a:t>
            </a:r>
            <a:endParaRPr lang="en-US" sz="1420" dirty="0"/>
          </a:p>
        </p:txBody>
      </p:sp>
      <p:sp>
        <p:nvSpPr>
          <p:cNvPr id="19" name="Shape 17"/>
          <p:cNvSpPr/>
          <p:nvPr/>
        </p:nvSpPr>
        <p:spPr>
          <a:xfrm>
            <a:off x="7909560" y="2834640"/>
            <a:ext cx="2194560" cy="182880"/>
          </a:xfrm>
          <a:prstGeom prst="rect">
            <a:avLst/>
          </a:prstGeom>
          <a:solidFill>
            <a:srgbClr val="E6F1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909560" y="2834640"/>
            <a:ext cx="1360627" cy="182880"/>
          </a:xfrm>
          <a:prstGeom prst="rect">
            <a:avLst/>
          </a:prstGeom>
          <a:solidFill>
            <a:srgbClr val="2EC4B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287000" y="2798064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5D7481"/>
                </a:solidFill>
              </a:rPr>
              <a:t>Sedang 60%</a:t>
            </a:r>
            <a:endParaRPr lang="en-US" sz="1020" dirty="0"/>
          </a:p>
        </p:txBody>
      </p:sp>
      <p:sp>
        <p:nvSpPr>
          <p:cNvPr id="22" name="Shape 20"/>
          <p:cNvSpPr/>
          <p:nvPr/>
        </p:nvSpPr>
        <p:spPr>
          <a:xfrm>
            <a:off x="7909560" y="3429000"/>
            <a:ext cx="2194560" cy="182880"/>
          </a:xfrm>
          <a:prstGeom prst="rect">
            <a:avLst/>
          </a:prstGeom>
          <a:solidFill>
            <a:srgbClr val="E6F1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909560" y="3429000"/>
            <a:ext cx="548640" cy="182880"/>
          </a:xfrm>
          <a:prstGeom prst="rect">
            <a:avLst/>
          </a:prstGeom>
          <a:solidFill>
            <a:srgbClr val="FF9F1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287000" y="3392424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5D7481"/>
                </a:solidFill>
              </a:rPr>
              <a:t>Mudah 20%</a:t>
            </a:r>
            <a:endParaRPr lang="en-US" sz="1020" dirty="0"/>
          </a:p>
        </p:txBody>
      </p:sp>
      <p:sp>
        <p:nvSpPr>
          <p:cNvPr id="25" name="Shape 23"/>
          <p:cNvSpPr/>
          <p:nvPr/>
        </p:nvSpPr>
        <p:spPr>
          <a:xfrm>
            <a:off x="7909560" y="4023360"/>
            <a:ext cx="2194560" cy="182880"/>
          </a:xfrm>
          <a:prstGeom prst="rect">
            <a:avLst/>
          </a:prstGeom>
          <a:solidFill>
            <a:srgbClr val="E6F1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909560" y="4023360"/>
            <a:ext cx="548640" cy="182880"/>
          </a:xfrm>
          <a:prstGeom prst="rect">
            <a:avLst/>
          </a:prstGeom>
          <a:solidFill>
            <a:srgbClr val="FF6B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287000" y="3986784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5D7481"/>
                </a:solidFill>
              </a:rPr>
              <a:t>Sukar 20%</a:t>
            </a:r>
            <a:endParaRPr lang="en-US" sz="1020" dirty="0"/>
          </a:p>
        </p:txBody>
      </p:sp>
      <p:sp>
        <p:nvSpPr>
          <p:cNvPr id="28" name="Text 26"/>
          <p:cNvSpPr/>
          <p:nvPr/>
        </p:nvSpPr>
        <p:spPr>
          <a:xfrm>
            <a:off x="868680" y="5559552"/>
            <a:ext cx="10241280" cy="512064"/>
          </a:xfrm>
          <a:prstGeom prst="rect">
            <a:avLst/>
          </a:prstGeom>
          <a:solidFill>
            <a:srgbClr val="DDF7F2"/>
          </a:solidFill>
          <a:ln>
            <a:solidFill>
              <a:srgbClr val="2EC4B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420" dirty="0">
                <a:solidFill>
                  <a:srgbClr val="12313E"/>
                </a:solidFill>
              </a:rPr>
              <a:t>Soal TKA yang baik tidak harus “sulit semua”. Yang penting mampu memetakan kemampuan siswa secara proporsional.</a:t>
            </a:r>
            <a:endParaRPr lang="en-US" sz="1420" dirty="0"/>
          </a:p>
        </p:txBody>
      </p:sp>
      <p:sp>
        <p:nvSpPr>
          <p:cNvPr id="29" name="Text 27"/>
          <p:cNvSpPr/>
          <p:nvPr/>
        </p:nvSpPr>
        <p:spPr>
          <a:xfrm>
            <a:off x="502920" y="6574536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9919C"/>
                </a:solidFill>
              </a:rPr>
              <a:t>Analisis Butir Soal TKA Geografi  •  5/10</a:t>
            </a:r>
            <a:endParaRPr lang="en-US" sz="7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7909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3A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Daya Beda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12064" y="832104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b="1" dirty="0">
                <a:solidFill>
                  <a:srgbClr val="146C94"/>
                </a:solidFill>
              </a:rPr>
              <a:t>Apakah soal mampu membedakan siswa kuat dan lemah?</a:t>
            </a:r>
            <a:endParaRPr lang="en-US" sz="1130" dirty="0"/>
          </a:p>
        </p:txBody>
      </p:sp>
      <p:sp>
        <p:nvSpPr>
          <p:cNvPr id="4" name="Shape 2"/>
          <p:cNvSpPr/>
          <p:nvPr/>
        </p:nvSpPr>
        <p:spPr>
          <a:xfrm>
            <a:off x="512064" y="1133856"/>
            <a:ext cx="1508760" cy="0"/>
          </a:xfrm>
          <a:prstGeom prst="line">
            <a:avLst/>
          </a:prstGeom>
          <a:noFill/>
          <a:ln w="12700">
            <a:solidFill>
              <a:srgbClr val="FF9F1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1417320"/>
            <a:ext cx="4343400" cy="1051560"/>
          </a:xfrm>
          <a:prstGeom prst="rect">
            <a:avLst/>
          </a:prstGeom>
          <a:solidFill>
            <a:srgbClr val="FFFFFF"/>
          </a:solidFill>
          <a:ln>
            <a:solidFill>
              <a:srgbClr val="CDE6F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46C9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 = P atas − P bawah
</a:t>
            </a:r>
            <a:pPr indent="0" marL="0">
              <a:buNone/>
            </a:pPr>
            <a:r>
              <a:rPr lang="en-US" sz="1270" dirty="0">
                <a:solidFill>
                  <a:srgbClr val="5D7481"/>
                </a:solidFill>
              </a:rPr>
              <a:t>P atas = proporsi benar kelompok kemampuan tinggi; P bawah = proporsi benar kelompok kemampuan rendah.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914400" y="2596896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EC4B6"/>
                </a:solidFill>
              </a:rPr>
              <a:t>80%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914400" y="2926080"/>
            <a:ext cx="822960" cy="1828800"/>
          </a:xfrm>
          <a:prstGeom prst="rect">
            <a:avLst/>
          </a:prstGeom>
          <a:solidFill>
            <a:srgbClr val="2EC4B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498348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3A53"/>
                </a:solidFill>
              </a:rPr>
              <a:t>Kelompok atas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2468880" y="3337560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9F1C"/>
                </a:solidFill>
              </a:rPr>
              <a:t>40%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468880" y="3657600"/>
            <a:ext cx="822960" cy="1097280"/>
          </a:xfrm>
          <a:prstGeom prst="rect">
            <a:avLst/>
          </a:prstGeom>
          <a:solidFill>
            <a:srgbClr val="FF9F1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121408" y="498348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3A53"/>
                </a:solidFill>
              </a:rPr>
              <a:t>Kelompok bawah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577840" y="14447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3A53"/>
                </a:solidFill>
              </a:rPr>
              <a:t>Interpretasi cepat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577840" y="1901952"/>
            <a:ext cx="1143000" cy="384048"/>
          </a:xfrm>
          <a:prstGeom prst="rect">
            <a:avLst/>
          </a:prstGeom>
          <a:solidFill>
            <a:srgbClr val="2EC4B6"/>
          </a:solidFill>
          <a:ln>
            <a:solidFill>
              <a:srgbClr val="2EC4B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≥0,40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6903720" y="1901952"/>
            <a:ext cx="3611880" cy="384048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2313E"/>
                </a:solidFill>
              </a:rPr>
              <a:t>Sangat baik — pakai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577840" y="2496312"/>
            <a:ext cx="1143000" cy="384048"/>
          </a:xfrm>
          <a:prstGeom prst="rect">
            <a:avLst/>
          </a:prstGeom>
          <a:solidFill>
            <a:srgbClr val="FF9F1C"/>
          </a:solidFill>
          <a:ln>
            <a:solidFill>
              <a:srgbClr val="FF9F1C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0,30–0,39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903720" y="2496312"/>
            <a:ext cx="3611880" cy="384048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2313E"/>
                </a:solidFill>
              </a:rPr>
              <a:t>Baik — pakai/revisi kecil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5577840" y="3090672"/>
            <a:ext cx="1143000" cy="384048"/>
          </a:xfrm>
          <a:prstGeom prst="rect">
            <a:avLst/>
          </a:prstGeom>
          <a:solidFill>
            <a:srgbClr val="146C94"/>
          </a:solidFill>
          <a:ln>
            <a:solidFill>
              <a:srgbClr val="146C94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0,20–0,29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6903720" y="3090672"/>
            <a:ext cx="3611880" cy="384048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2313E"/>
                </a:solidFill>
              </a:rPr>
              <a:t>Cukup — revisi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5577840" y="3685032"/>
            <a:ext cx="1143000" cy="384048"/>
          </a:xfrm>
          <a:prstGeom prst="rect">
            <a:avLst/>
          </a:prstGeom>
          <a:solidFill>
            <a:srgbClr val="FF6B35"/>
          </a:solidFill>
          <a:ln>
            <a:solidFill>
              <a:srgbClr val="FF6B35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&lt;0,20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903720" y="3685032"/>
            <a:ext cx="3611880" cy="384048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2313E"/>
                </a:solidFill>
              </a:rPr>
              <a:t>Lemah — revisi besar/buang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5577840" y="4279392"/>
            <a:ext cx="1143000" cy="384048"/>
          </a:xfrm>
          <a:prstGeom prst="rect">
            <a:avLst/>
          </a:prstGeom>
          <a:solidFill>
            <a:srgbClr val="0B3A53"/>
          </a:solidFill>
          <a:ln>
            <a:solidFill>
              <a:srgbClr val="0B3A53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Negatif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903720" y="4279392"/>
            <a:ext cx="3611880" cy="384048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2313E"/>
                </a:solidFill>
              </a:rPr>
              <a:t>Cek kunci, stimulus, bahasa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502920" y="6574536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9919C"/>
                </a:solidFill>
              </a:rPr>
              <a:t>Analisis Butir Soal TKA Geografi  •  6/10</a:t>
            </a:r>
            <a:endParaRPr lang="en-US" sz="7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7909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3A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5. Efektivitas Distraktor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12064" y="832104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b="1" dirty="0">
                <a:solidFill>
                  <a:srgbClr val="146C94"/>
                </a:solidFill>
              </a:rPr>
              <a:t>Apakah pengecoh bekerja untuk peserta yang belum memahami konsep?</a:t>
            </a:r>
            <a:endParaRPr lang="en-US" sz="1130" dirty="0"/>
          </a:p>
        </p:txBody>
      </p:sp>
      <p:sp>
        <p:nvSpPr>
          <p:cNvPr id="4" name="Shape 2"/>
          <p:cNvSpPr/>
          <p:nvPr/>
        </p:nvSpPr>
        <p:spPr>
          <a:xfrm>
            <a:off x="512064" y="1133856"/>
            <a:ext cx="1508760" cy="0"/>
          </a:xfrm>
          <a:prstGeom prst="line">
            <a:avLst/>
          </a:prstGeom>
          <a:noFill/>
          <a:ln w="12700">
            <a:solidFill>
              <a:srgbClr val="FF9F1C"/>
            </a:solidFill>
            <a:prstDash val="solid"/>
          </a:ln>
        </p:spPr>
      </p:sp>
      <p:pic>
        <p:nvPicPr>
          <p:cNvPr id="5" name="Image 0" descr="/mnt/data/a_clean_3d_vector_cgi_illustration_on_a_transparen_batch_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1261872"/>
            <a:ext cx="2971800" cy="2971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13232" y="1417320"/>
            <a:ext cx="539496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480" dirty="0">
                <a:solidFill>
                  <a:srgbClr val="12313E"/>
                </a:solidFill>
              </a:rPr>
              <a:t>Distraktor berfungsi bila dipilih sebagian peserta, terutama kelompok bawah, dan tidak terlalu menarik bagi kelompok atas.</a:t>
            </a:r>
            <a:endParaRPr lang="en-US" sz="1480" dirty="0"/>
          </a:p>
        </p:txBody>
      </p:sp>
      <p:sp>
        <p:nvSpPr>
          <p:cNvPr id="7" name="Text 4"/>
          <p:cNvSpPr/>
          <p:nvPr/>
        </p:nvSpPr>
        <p:spPr>
          <a:xfrm>
            <a:off x="822960" y="25146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3A53"/>
                </a:solidFill>
              </a:rPr>
              <a:t>Pola pilihan jawaban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68680" y="2971800"/>
            <a:ext cx="1188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b="1" dirty="0">
                <a:solidFill>
                  <a:srgbClr val="12313E"/>
                </a:solidFill>
              </a:rPr>
              <a:t>Kunci A</a:t>
            </a:r>
            <a:endParaRPr lang="en-US" sz="1120" dirty="0"/>
          </a:p>
        </p:txBody>
      </p:sp>
      <p:sp>
        <p:nvSpPr>
          <p:cNvPr id="9" name="Shape 6"/>
          <p:cNvSpPr/>
          <p:nvPr/>
        </p:nvSpPr>
        <p:spPr>
          <a:xfrm>
            <a:off x="2240280" y="2999232"/>
            <a:ext cx="1645920" cy="146304"/>
          </a:xfrm>
          <a:prstGeom prst="rect">
            <a:avLst/>
          </a:prstGeom>
          <a:solidFill>
            <a:srgbClr val="E6F1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240280" y="2999232"/>
            <a:ext cx="1283818" cy="146304"/>
          </a:xfrm>
          <a:prstGeom prst="rect">
            <a:avLst/>
          </a:prstGeom>
          <a:solidFill>
            <a:srgbClr val="2EC4B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160520" y="2999232"/>
            <a:ext cx="1645920" cy="146304"/>
          </a:xfrm>
          <a:prstGeom prst="rect">
            <a:avLst/>
          </a:prstGeom>
          <a:solidFill>
            <a:srgbClr val="E6F1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160520" y="2999232"/>
            <a:ext cx="559613" cy="146304"/>
          </a:xfrm>
          <a:prstGeom prst="rect">
            <a:avLst/>
          </a:prstGeom>
          <a:solidFill>
            <a:srgbClr val="FF9F1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68680" y="3483864"/>
            <a:ext cx="1188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b="1" dirty="0">
                <a:solidFill>
                  <a:srgbClr val="12313E"/>
                </a:solidFill>
              </a:rPr>
              <a:t>Distraktor B</a:t>
            </a:r>
            <a:endParaRPr lang="en-US" sz="1120" dirty="0"/>
          </a:p>
        </p:txBody>
      </p:sp>
      <p:sp>
        <p:nvSpPr>
          <p:cNvPr id="14" name="Shape 11"/>
          <p:cNvSpPr/>
          <p:nvPr/>
        </p:nvSpPr>
        <p:spPr>
          <a:xfrm>
            <a:off x="2240280" y="3511296"/>
            <a:ext cx="1645920" cy="146304"/>
          </a:xfrm>
          <a:prstGeom prst="rect">
            <a:avLst/>
          </a:prstGeom>
          <a:solidFill>
            <a:srgbClr val="E6F1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240280" y="3511296"/>
            <a:ext cx="98755" cy="146304"/>
          </a:xfrm>
          <a:prstGeom prst="rect">
            <a:avLst/>
          </a:prstGeom>
          <a:solidFill>
            <a:srgbClr val="2EC4B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160520" y="3511296"/>
            <a:ext cx="1645920" cy="146304"/>
          </a:xfrm>
          <a:prstGeom prst="rect">
            <a:avLst/>
          </a:prstGeom>
          <a:solidFill>
            <a:srgbClr val="E6F1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60520" y="3511296"/>
            <a:ext cx="444398" cy="146304"/>
          </a:xfrm>
          <a:prstGeom prst="rect">
            <a:avLst/>
          </a:prstGeom>
          <a:solidFill>
            <a:srgbClr val="FF9F1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68680" y="3995928"/>
            <a:ext cx="1188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b="1" dirty="0">
                <a:solidFill>
                  <a:srgbClr val="12313E"/>
                </a:solidFill>
              </a:rPr>
              <a:t>Distraktor C</a:t>
            </a:r>
            <a:endParaRPr lang="en-US" sz="1120" dirty="0"/>
          </a:p>
        </p:txBody>
      </p:sp>
      <p:sp>
        <p:nvSpPr>
          <p:cNvPr id="19" name="Shape 16"/>
          <p:cNvSpPr/>
          <p:nvPr/>
        </p:nvSpPr>
        <p:spPr>
          <a:xfrm>
            <a:off x="2240280" y="4023360"/>
            <a:ext cx="1645920" cy="146304"/>
          </a:xfrm>
          <a:prstGeom prst="rect">
            <a:avLst/>
          </a:prstGeom>
          <a:solidFill>
            <a:srgbClr val="E6F1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2240280" y="4023360"/>
            <a:ext cx="131674" cy="146304"/>
          </a:xfrm>
          <a:prstGeom prst="rect">
            <a:avLst/>
          </a:prstGeom>
          <a:solidFill>
            <a:srgbClr val="2EC4B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160520" y="4023360"/>
            <a:ext cx="1645920" cy="146304"/>
          </a:xfrm>
          <a:prstGeom prst="rect">
            <a:avLst/>
          </a:prstGeom>
          <a:solidFill>
            <a:srgbClr val="E6F1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60520" y="4023360"/>
            <a:ext cx="362102" cy="146304"/>
          </a:xfrm>
          <a:prstGeom prst="rect">
            <a:avLst/>
          </a:prstGeom>
          <a:solidFill>
            <a:srgbClr val="FF9F1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68680" y="4507992"/>
            <a:ext cx="1188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b="1" dirty="0">
                <a:solidFill>
                  <a:srgbClr val="12313E"/>
                </a:solidFill>
              </a:rPr>
              <a:t>Distraktor D</a:t>
            </a:r>
            <a:endParaRPr lang="en-US" sz="1120" dirty="0"/>
          </a:p>
        </p:txBody>
      </p:sp>
      <p:sp>
        <p:nvSpPr>
          <p:cNvPr id="24" name="Shape 21"/>
          <p:cNvSpPr/>
          <p:nvPr/>
        </p:nvSpPr>
        <p:spPr>
          <a:xfrm>
            <a:off x="2240280" y="4535424"/>
            <a:ext cx="1645920" cy="146304"/>
          </a:xfrm>
          <a:prstGeom prst="rect">
            <a:avLst/>
          </a:prstGeom>
          <a:solidFill>
            <a:srgbClr val="E6F1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2240280" y="4535424"/>
            <a:ext cx="131674" cy="146304"/>
          </a:xfrm>
          <a:prstGeom prst="rect">
            <a:avLst/>
          </a:prstGeom>
          <a:solidFill>
            <a:srgbClr val="2EC4B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160520" y="4535424"/>
            <a:ext cx="1645920" cy="146304"/>
          </a:xfrm>
          <a:prstGeom prst="rect">
            <a:avLst/>
          </a:prstGeom>
          <a:solidFill>
            <a:srgbClr val="E6F1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160520" y="4535424"/>
            <a:ext cx="279806" cy="146304"/>
          </a:xfrm>
          <a:prstGeom prst="rect">
            <a:avLst/>
          </a:prstGeom>
          <a:solidFill>
            <a:srgbClr val="FF9F1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2240280" y="5084064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D7481"/>
                </a:solidFill>
              </a:rPr>
              <a:t>Kelompok atas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4160520" y="5084064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D7481"/>
                </a:solidFill>
              </a:rPr>
              <a:t>Kelompok bawah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822960" y="5513832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9F1C"/>
                </a:solidFill>
              </a:rPr>
              <a:t>•</a:t>
            </a:r>
            <a:endParaRPr lang="en-US" sz="1800" dirty="0"/>
          </a:p>
        </p:txBody>
      </p:sp>
      <p:sp>
        <p:nvSpPr>
          <p:cNvPr id="31" name="Text 28"/>
          <p:cNvSpPr/>
          <p:nvPr/>
        </p:nvSpPr>
        <p:spPr>
          <a:xfrm>
            <a:off x="1078992" y="5532120"/>
            <a:ext cx="5760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dirty="0">
                <a:solidFill>
                  <a:srgbClr val="12313E"/>
                </a:solidFill>
              </a:rPr>
              <a:t>Distraktor “mati” bila dipilih 0% atau kurang dari ±5% peserta.</a:t>
            </a:r>
            <a:endParaRPr lang="en-US" sz="1420" dirty="0"/>
          </a:p>
        </p:txBody>
      </p:sp>
      <p:sp>
        <p:nvSpPr>
          <p:cNvPr id="32" name="Text 29"/>
          <p:cNvSpPr/>
          <p:nvPr/>
        </p:nvSpPr>
        <p:spPr>
          <a:xfrm>
            <a:off x="7040880" y="4773168"/>
            <a:ext cx="4023360" cy="841248"/>
          </a:xfrm>
          <a:prstGeom prst="rect">
            <a:avLst/>
          </a:prstGeom>
          <a:solidFill>
            <a:srgbClr val="FFF8EC"/>
          </a:solidFill>
          <a:ln>
            <a:solidFill>
              <a:srgbClr val="FF9F1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310" dirty="0">
                <a:solidFill>
                  <a:srgbClr val="12313E"/>
                </a:solidFill>
              </a:rPr>
              <a:t>Dalam TKA Geografi, distraktor yang baik berasal dari miskonsepsi nyata: salah baca skala peta, arah angin, data spasial, atau sebab-akibat geosfer.</a:t>
            </a:r>
            <a:endParaRPr lang="en-US" sz="1310" dirty="0"/>
          </a:p>
        </p:txBody>
      </p:sp>
      <p:sp>
        <p:nvSpPr>
          <p:cNvPr id="33" name="Text 30"/>
          <p:cNvSpPr/>
          <p:nvPr/>
        </p:nvSpPr>
        <p:spPr>
          <a:xfrm>
            <a:off x="502920" y="6574536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9919C"/>
                </a:solidFill>
              </a:rPr>
              <a:t>Analisis Butir Soal TKA Geografi  •  7/10</a:t>
            </a:r>
            <a:endParaRPr lang="en-US" sz="7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7909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3A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Aplikasi / Program untuk Uji Soal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12064" y="832104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b="1" dirty="0">
                <a:solidFill>
                  <a:srgbClr val="146C94"/>
                </a:solidFill>
              </a:rPr>
              <a:t>Pilih alat sesuai kebutuhan, jumlah data, dan kemampuan operator</a:t>
            </a:r>
            <a:endParaRPr lang="en-US" sz="1130" dirty="0"/>
          </a:p>
        </p:txBody>
      </p:sp>
      <p:sp>
        <p:nvSpPr>
          <p:cNvPr id="4" name="Shape 2"/>
          <p:cNvSpPr/>
          <p:nvPr/>
        </p:nvSpPr>
        <p:spPr>
          <a:xfrm>
            <a:off x="512064" y="1133856"/>
            <a:ext cx="1508760" cy="0"/>
          </a:xfrm>
          <a:prstGeom prst="line">
            <a:avLst/>
          </a:prstGeom>
          <a:noFill/>
          <a:ln w="12700">
            <a:solidFill>
              <a:srgbClr val="FF9F1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417320"/>
            <a:ext cx="3017520" cy="1298448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Excel / Google Sheets</a:t>
            </a:r>
            <a:endParaRPr lang="en-US" sz="1280" dirty="0"/>
          </a:p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Cepat untuk P, D, skor, grafik, dan rekap sederhana.</a:t>
            </a:r>
            <a:endParaRPr lang="en-US" sz="1280" dirty="0"/>
          </a:p>
        </p:txBody>
      </p:sp>
      <p:sp>
        <p:nvSpPr>
          <p:cNvPr id="6" name="Text 4"/>
          <p:cNvSpPr/>
          <p:nvPr/>
        </p:nvSpPr>
        <p:spPr>
          <a:xfrm>
            <a:off x="4343400" y="1417320"/>
            <a:ext cx="3017520" cy="1298448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ANATES</a:t>
            </a:r>
            <a:endParaRPr lang="en-US" sz="1280" dirty="0"/>
          </a:p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Praktis untuk analisis klasik: validitas, reliabilitas, kesukaran, daya beda, distraktor.</a:t>
            </a:r>
            <a:endParaRPr lang="en-US" sz="1280" dirty="0"/>
          </a:p>
        </p:txBody>
      </p:sp>
      <p:sp>
        <p:nvSpPr>
          <p:cNvPr id="7" name="Text 5"/>
          <p:cNvSpPr/>
          <p:nvPr/>
        </p:nvSpPr>
        <p:spPr>
          <a:xfrm>
            <a:off x="8001000" y="1417320"/>
            <a:ext cx="3017520" cy="1298448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Iteman / jMetrik / TAP</a:t>
            </a:r>
            <a:endParaRPr lang="en-US" sz="1280" dirty="0"/>
          </a:p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Analisis butir klasik yang rapi dan cocok untuk bank soal.</a:t>
            </a:r>
            <a:endParaRPr lang="en-US" sz="1280" dirty="0"/>
          </a:p>
        </p:txBody>
      </p:sp>
      <p:sp>
        <p:nvSpPr>
          <p:cNvPr id="8" name="Text 6"/>
          <p:cNvSpPr/>
          <p:nvPr/>
        </p:nvSpPr>
        <p:spPr>
          <a:xfrm>
            <a:off x="685800" y="3657600"/>
            <a:ext cx="3017520" cy="1298448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SPSS / JASP / Jamovi</a:t>
            </a:r>
            <a:endParaRPr lang="en-US" sz="1280" dirty="0"/>
          </a:p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Korelasi item-total, reliabilitas, dan statistik deskriptif.</a:t>
            </a:r>
            <a:endParaRPr lang="en-US" sz="1280" dirty="0"/>
          </a:p>
        </p:txBody>
      </p:sp>
      <p:sp>
        <p:nvSpPr>
          <p:cNvPr id="9" name="Text 7"/>
          <p:cNvSpPr/>
          <p:nvPr/>
        </p:nvSpPr>
        <p:spPr>
          <a:xfrm>
            <a:off x="4343400" y="3657600"/>
            <a:ext cx="3017520" cy="1298448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R / Python</a:t>
            </a:r>
            <a:endParaRPr lang="en-US" sz="1280" dirty="0"/>
          </a:p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Fleksibel untuk otomatisasi, visualisasi, CTT, IRT, dan laporan.</a:t>
            </a:r>
            <a:endParaRPr lang="en-US" sz="1280" dirty="0"/>
          </a:p>
        </p:txBody>
      </p:sp>
      <p:sp>
        <p:nvSpPr>
          <p:cNvPr id="10" name="Text 8"/>
          <p:cNvSpPr/>
          <p:nvPr/>
        </p:nvSpPr>
        <p:spPr>
          <a:xfrm>
            <a:off x="8001000" y="3657600"/>
            <a:ext cx="3017520" cy="1298448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Winsteps / Ministep</a:t>
            </a:r>
            <a:endParaRPr lang="en-US" sz="1280" dirty="0"/>
          </a:p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Analisis Rasch: kesulitan butir dan kemampuan peserta pada skala sama.</a:t>
            </a:r>
            <a:endParaRPr lang="en-US" sz="1280" dirty="0"/>
          </a:p>
        </p:txBody>
      </p:sp>
      <p:sp>
        <p:nvSpPr>
          <p:cNvPr id="11" name="Text 9"/>
          <p:cNvSpPr/>
          <p:nvPr/>
        </p:nvSpPr>
        <p:spPr>
          <a:xfrm>
            <a:off x="1143000" y="5806440"/>
            <a:ext cx="9875520" cy="438912"/>
          </a:xfrm>
          <a:prstGeom prst="rect">
            <a:avLst/>
          </a:prstGeom>
          <a:solidFill>
            <a:srgbClr val="DDF7F2"/>
          </a:solidFill>
          <a:ln>
            <a:solidFill>
              <a:srgbClr val="2EC4B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2313E"/>
                </a:solidFill>
              </a:rPr>
              <a:t>Saran praktis sekolah: mulai dari Excel/Sheets + ANATES untuk analisis rutin, lalu naik ke R/Python atau Rasch jika bank soal sudah besar.</a:t>
            </a:r>
            <a:endParaRPr lang="en-US" sz="1330" dirty="0"/>
          </a:p>
        </p:txBody>
      </p:sp>
      <p:sp>
        <p:nvSpPr>
          <p:cNvPr id="12" name="Text 10"/>
          <p:cNvSpPr/>
          <p:nvPr/>
        </p:nvSpPr>
        <p:spPr>
          <a:xfrm>
            <a:off x="502920" y="6574536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9919C"/>
                </a:solidFill>
              </a:rPr>
              <a:t>Analisis Butir Soal TKA Geografi  •  8/10</a:t>
            </a:r>
            <a:endParaRPr lang="en-US" sz="7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7909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3A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Contoh Rubrik Penilaian Kualitas Soal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12064" y="832104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b="1" dirty="0">
                <a:solidFill>
                  <a:srgbClr val="146C94"/>
                </a:solidFill>
              </a:rPr>
              <a:t>Skor 1–4 untuk keputusan cepat setelah uji coba</a:t>
            </a:r>
            <a:endParaRPr lang="en-US" sz="1130" dirty="0"/>
          </a:p>
        </p:txBody>
      </p:sp>
      <p:sp>
        <p:nvSpPr>
          <p:cNvPr id="4" name="Shape 2"/>
          <p:cNvSpPr/>
          <p:nvPr/>
        </p:nvSpPr>
        <p:spPr>
          <a:xfrm>
            <a:off x="512064" y="1133856"/>
            <a:ext cx="1508760" cy="0"/>
          </a:xfrm>
          <a:prstGeom prst="line">
            <a:avLst/>
          </a:prstGeom>
          <a:noFill/>
          <a:ln w="12700">
            <a:solidFill>
              <a:srgbClr val="FF9F1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325880"/>
            <a:ext cx="1417320" cy="393192"/>
          </a:xfrm>
          <a:prstGeom prst="rect">
            <a:avLst/>
          </a:prstGeom>
          <a:solidFill>
            <a:srgbClr val="0B3A53"/>
          </a:solidFill>
          <a:ln>
            <a:solidFill>
              <a:srgbClr val="0B3A53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FFFFF"/>
                </a:solidFill>
              </a:rPr>
              <a:t>Komponen</a:t>
            </a:r>
            <a:endParaRPr lang="en-US" sz="960" dirty="0"/>
          </a:p>
        </p:txBody>
      </p:sp>
      <p:sp>
        <p:nvSpPr>
          <p:cNvPr id="6" name="Text 4"/>
          <p:cNvSpPr/>
          <p:nvPr/>
        </p:nvSpPr>
        <p:spPr>
          <a:xfrm>
            <a:off x="1920240" y="1325880"/>
            <a:ext cx="2331720" cy="393192"/>
          </a:xfrm>
          <a:prstGeom prst="rect">
            <a:avLst/>
          </a:prstGeom>
          <a:solidFill>
            <a:srgbClr val="0B3A53"/>
          </a:solidFill>
          <a:ln>
            <a:solidFill>
              <a:srgbClr val="0B3A53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FFFFF"/>
                </a:solidFill>
              </a:rPr>
              <a:t>4: Sangat Baik</a:t>
            </a:r>
            <a:endParaRPr lang="en-US" sz="960" dirty="0"/>
          </a:p>
        </p:txBody>
      </p:sp>
      <p:sp>
        <p:nvSpPr>
          <p:cNvPr id="7" name="Text 5"/>
          <p:cNvSpPr/>
          <p:nvPr/>
        </p:nvSpPr>
        <p:spPr>
          <a:xfrm>
            <a:off x="4251960" y="1325880"/>
            <a:ext cx="2240280" cy="393192"/>
          </a:xfrm>
          <a:prstGeom prst="rect">
            <a:avLst/>
          </a:prstGeom>
          <a:solidFill>
            <a:srgbClr val="0B3A53"/>
          </a:solidFill>
          <a:ln>
            <a:solidFill>
              <a:srgbClr val="0B3A53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FFFFF"/>
                </a:solidFill>
              </a:rPr>
              <a:t>3: Baik</a:t>
            </a:r>
            <a:endParaRPr lang="en-US" sz="960" dirty="0"/>
          </a:p>
        </p:txBody>
      </p:sp>
      <p:sp>
        <p:nvSpPr>
          <p:cNvPr id="8" name="Text 6"/>
          <p:cNvSpPr/>
          <p:nvPr/>
        </p:nvSpPr>
        <p:spPr>
          <a:xfrm>
            <a:off x="6492240" y="1325880"/>
            <a:ext cx="2240280" cy="393192"/>
          </a:xfrm>
          <a:prstGeom prst="rect">
            <a:avLst/>
          </a:prstGeom>
          <a:solidFill>
            <a:srgbClr val="0B3A53"/>
          </a:solidFill>
          <a:ln>
            <a:solidFill>
              <a:srgbClr val="0B3A53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FFFFF"/>
                </a:solidFill>
              </a:rPr>
              <a:t>2: Revisi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8732520" y="1325880"/>
            <a:ext cx="2743200" cy="393192"/>
          </a:xfrm>
          <a:prstGeom prst="rect">
            <a:avLst/>
          </a:prstGeom>
          <a:solidFill>
            <a:srgbClr val="0B3A53"/>
          </a:solidFill>
          <a:ln>
            <a:solidFill>
              <a:srgbClr val="0B3A53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FFFFF"/>
                </a:solidFill>
              </a:rPr>
              <a:t>1: Buang/Uji ulang</a:t>
            </a:r>
            <a:endParaRPr lang="en-US" sz="960" dirty="0"/>
          </a:p>
        </p:txBody>
      </p:sp>
      <p:sp>
        <p:nvSpPr>
          <p:cNvPr id="10" name="Text 8"/>
          <p:cNvSpPr/>
          <p:nvPr/>
        </p:nvSpPr>
        <p:spPr>
          <a:xfrm>
            <a:off x="502920" y="1737360"/>
            <a:ext cx="141732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12313E"/>
                </a:solidFill>
              </a:rPr>
              <a:t>Validitas</a:t>
            </a:r>
            <a:endParaRPr lang="en-US" sz="1080" dirty="0"/>
          </a:p>
        </p:txBody>
      </p:sp>
      <p:sp>
        <p:nvSpPr>
          <p:cNvPr id="11" name="Text 9"/>
          <p:cNvSpPr/>
          <p:nvPr/>
        </p:nvSpPr>
        <p:spPr>
          <a:xfrm>
            <a:off x="1920240" y="1737360"/>
            <a:ext cx="233172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Sesuai indikator &amp; r ≥0,40</a:t>
            </a:r>
            <a:endParaRPr lang="en-US" sz="940" dirty="0"/>
          </a:p>
        </p:txBody>
      </p:sp>
      <p:sp>
        <p:nvSpPr>
          <p:cNvPr id="12" name="Text 10"/>
          <p:cNvSpPr/>
          <p:nvPr/>
        </p:nvSpPr>
        <p:spPr>
          <a:xfrm>
            <a:off x="4251960" y="1737360"/>
            <a:ext cx="224028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Sesuai &amp; r 0,30–0,39</a:t>
            </a:r>
            <a:endParaRPr lang="en-US" sz="940" dirty="0"/>
          </a:p>
        </p:txBody>
      </p:sp>
      <p:sp>
        <p:nvSpPr>
          <p:cNvPr id="13" name="Text 11"/>
          <p:cNvSpPr/>
          <p:nvPr/>
        </p:nvSpPr>
        <p:spPr>
          <a:xfrm>
            <a:off x="6492240" y="1737360"/>
            <a:ext cx="224028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Kurang tajam / r 0,20–0,29</a:t>
            </a:r>
            <a:endParaRPr lang="en-US" sz="940" dirty="0"/>
          </a:p>
        </p:txBody>
      </p:sp>
      <p:sp>
        <p:nvSpPr>
          <p:cNvPr id="14" name="Text 12"/>
          <p:cNvSpPr/>
          <p:nvPr/>
        </p:nvSpPr>
        <p:spPr>
          <a:xfrm>
            <a:off x="8732520" y="1737360"/>
            <a:ext cx="274320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Tidak sesuai / r &lt;0,20</a:t>
            </a:r>
            <a:endParaRPr lang="en-US" sz="940" dirty="0"/>
          </a:p>
        </p:txBody>
      </p:sp>
      <p:sp>
        <p:nvSpPr>
          <p:cNvPr id="15" name="Text 13"/>
          <p:cNvSpPr/>
          <p:nvPr/>
        </p:nvSpPr>
        <p:spPr>
          <a:xfrm>
            <a:off x="502920" y="2423160"/>
            <a:ext cx="1417320" cy="493776"/>
          </a:xfrm>
          <a:prstGeom prst="rect">
            <a:avLst/>
          </a:prstGeom>
          <a:solidFill>
            <a:srgbClr val="F8FC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12313E"/>
                </a:solidFill>
              </a:rPr>
              <a:t>Kesukaran</a:t>
            </a:r>
            <a:endParaRPr lang="en-US" sz="1080" dirty="0"/>
          </a:p>
        </p:txBody>
      </p:sp>
      <p:sp>
        <p:nvSpPr>
          <p:cNvPr id="16" name="Text 14"/>
          <p:cNvSpPr/>
          <p:nvPr/>
        </p:nvSpPr>
        <p:spPr>
          <a:xfrm>
            <a:off x="1920240" y="2423160"/>
            <a:ext cx="2331720" cy="493776"/>
          </a:xfrm>
          <a:prstGeom prst="rect">
            <a:avLst/>
          </a:prstGeom>
          <a:solidFill>
            <a:srgbClr val="F8FC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P sedang &amp; sesuai tujuan</a:t>
            </a:r>
            <a:endParaRPr lang="en-US" sz="940" dirty="0"/>
          </a:p>
        </p:txBody>
      </p:sp>
      <p:sp>
        <p:nvSpPr>
          <p:cNvPr id="17" name="Text 15"/>
          <p:cNvSpPr/>
          <p:nvPr/>
        </p:nvSpPr>
        <p:spPr>
          <a:xfrm>
            <a:off x="4251960" y="2423160"/>
            <a:ext cx="2240280" cy="493776"/>
          </a:xfrm>
          <a:prstGeom prst="rect">
            <a:avLst/>
          </a:prstGeom>
          <a:solidFill>
            <a:srgbClr val="F8FC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P mudah/sukar tapi berguna</a:t>
            </a:r>
            <a:endParaRPr lang="en-US" sz="940" dirty="0"/>
          </a:p>
        </p:txBody>
      </p:sp>
      <p:sp>
        <p:nvSpPr>
          <p:cNvPr id="18" name="Text 16"/>
          <p:cNvSpPr/>
          <p:nvPr/>
        </p:nvSpPr>
        <p:spPr>
          <a:xfrm>
            <a:off x="6492240" y="2423160"/>
            <a:ext cx="2240280" cy="493776"/>
          </a:xfrm>
          <a:prstGeom prst="rect">
            <a:avLst/>
          </a:prstGeom>
          <a:solidFill>
            <a:srgbClr val="F8FC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Terlalu mudah/sukar</a:t>
            </a:r>
            <a:endParaRPr lang="en-US" sz="940" dirty="0"/>
          </a:p>
        </p:txBody>
      </p:sp>
      <p:sp>
        <p:nvSpPr>
          <p:cNvPr id="19" name="Text 17"/>
          <p:cNvSpPr/>
          <p:nvPr/>
        </p:nvSpPr>
        <p:spPr>
          <a:xfrm>
            <a:off x="8732520" y="2423160"/>
            <a:ext cx="2743200" cy="493776"/>
          </a:xfrm>
          <a:prstGeom prst="rect">
            <a:avLst/>
          </a:prstGeom>
          <a:solidFill>
            <a:srgbClr val="F8FC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Tidak memberi informasi</a:t>
            </a:r>
            <a:endParaRPr lang="en-US" sz="940" dirty="0"/>
          </a:p>
        </p:txBody>
      </p:sp>
      <p:sp>
        <p:nvSpPr>
          <p:cNvPr id="20" name="Text 18"/>
          <p:cNvSpPr/>
          <p:nvPr/>
        </p:nvSpPr>
        <p:spPr>
          <a:xfrm>
            <a:off x="502920" y="3108960"/>
            <a:ext cx="141732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12313E"/>
                </a:solidFill>
              </a:rPr>
              <a:t>Daya beda</a:t>
            </a:r>
            <a:endParaRPr lang="en-US" sz="1080" dirty="0"/>
          </a:p>
        </p:txBody>
      </p:sp>
      <p:sp>
        <p:nvSpPr>
          <p:cNvPr id="21" name="Text 19"/>
          <p:cNvSpPr/>
          <p:nvPr/>
        </p:nvSpPr>
        <p:spPr>
          <a:xfrm>
            <a:off x="1920240" y="3108960"/>
            <a:ext cx="233172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D ≥0,40</a:t>
            </a:r>
            <a:endParaRPr lang="en-US" sz="940" dirty="0"/>
          </a:p>
        </p:txBody>
      </p:sp>
      <p:sp>
        <p:nvSpPr>
          <p:cNvPr id="22" name="Text 20"/>
          <p:cNvSpPr/>
          <p:nvPr/>
        </p:nvSpPr>
        <p:spPr>
          <a:xfrm>
            <a:off x="4251960" y="3108960"/>
            <a:ext cx="224028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D 0,30–0,39</a:t>
            </a:r>
            <a:endParaRPr lang="en-US" sz="940" dirty="0"/>
          </a:p>
        </p:txBody>
      </p:sp>
      <p:sp>
        <p:nvSpPr>
          <p:cNvPr id="23" name="Text 21"/>
          <p:cNvSpPr/>
          <p:nvPr/>
        </p:nvSpPr>
        <p:spPr>
          <a:xfrm>
            <a:off x="6492240" y="3108960"/>
            <a:ext cx="224028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D 0,20–0,29</a:t>
            </a:r>
            <a:endParaRPr lang="en-US" sz="940" dirty="0"/>
          </a:p>
        </p:txBody>
      </p:sp>
      <p:sp>
        <p:nvSpPr>
          <p:cNvPr id="24" name="Text 22"/>
          <p:cNvSpPr/>
          <p:nvPr/>
        </p:nvSpPr>
        <p:spPr>
          <a:xfrm>
            <a:off x="8732520" y="3108960"/>
            <a:ext cx="274320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D &lt;0,20 / negatif</a:t>
            </a:r>
            <a:endParaRPr lang="en-US" sz="940" dirty="0"/>
          </a:p>
        </p:txBody>
      </p:sp>
      <p:sp>
        <p:nvSpPr>
          <p:cNvPr id="25" name="Text 23"/>
          <p:cNvSpPr/>
          <p:nvPr/>
        </p:nvSpPr>
        <p:spPr>
          <a:xfrm>
            <a:off x="502920" y="3794760"/>
            <a:ext cx="1417320" cy="493776"/>
          </a:xfrm>
          <a:prstGeom prst="rect">
            <a:avLst/>
          </a:prstGeom>
          <a:solidFill>
            <a:srgbClr val="F8FC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12313E"/>
                </a:solidFill>
              </a:rPr>
              <a:t>Distraktor</a:t>
            </a:r>
            <a:endParaRPr lang="en-US" sz="1080" dirty="0"/>
          </a:p>
        </p:txBody>
      </p:sp>
      <p:sp>
        <p:nvSpPr>
          <p:cNvPr id="26" name="Text 24"/>
          <p:cNvSpPr/>
          <p:nvPr/>
        </p:nvSpPr>
        <p:spPr>
          <a:xfrm>
            <a:off x="1920240" y="3794760"/>
            <a:ext cx="2331720" cy="493776"/>
          </a:xfrm>
          <a:prstGeom prst="rect">
            <a:avLst/>
          </a:prstGeom>
          <a:solidFill>
            <a:srgbClr val="F8FC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Semua berfungsi</a:t>
            </a:r>
            <a:endParaRPr lang="en-US" sz="940" dirty="0"/>
          </a:p>
        </p:txBody>
      </p:sp>
      <p:sp>
        <p:nvSpPr>
          <p:cNvPr id="27" name="Text 25"/>
          <p:cNvSpPr/>
          <p:nvPr/>
        </p:nvSpPr>
        <p:spPr>
          <a:xfrm>
            <a:off x="4251960" y="3794760"/>
            <a:ext cx="2240280" cy="493776"/>
          </a:xfrm>
          <a:prstGeom prst="rect">
            <a:avLst/>
          </a:prstGeom>
          <a:solidFill>
            <a:srgbClr val="F8FC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Sebagian besar berfungsi</a:t>
            </a:r>
            <a:endParaRPr lang="en-US" sz="940" dirty="0"/>
          </a:p>
        </p:txBody>
      </p:sp>
      <p:sp>
        <p:nvSpPr>
          <p:cNvPr id="28" name="Text 26"/>
          <p:cNvSpPr/>
          <p:nvPr/>
        </p:nvSpPr>
        <p:spPr>
          <a:xfrm>
            <a:off x="6492240" y="3794760"/>
            <a:ext cx="2240280" cy="493776"/>
          </a:xfrm>
          <a:prstGeom prst="rect">
            <a:avLst/>
          </a:prstGeom>
          <a:solidFill>
            <a:srgbClr val="F8FC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Banyak distraktor mati</a:t>
            </a:r>
            <a:endParaRPr lang="en-US" sz="940" dirty="0"/>
          </a:p>
        </p:txBody>
      </p:sp>
      <p:sp>
        <p:nvSpPr>
          <p:cNvPr id="29" name="Text 27"/>
          <p:cNvSpPr/>
          <p:nvPr/>
        </p:nvSpPr>
        <p:spPr>
          <a:xfrm>
            <a:off x="8732520" y="3794760"/>
            <a:ext cx="2743200" cy="493776"/>
          </a:xfrm>
          <a:prstGeom prst="rect">
            <a:avLst/>
          </a:prstGeom>
          <a:solidFill>
            <a:srgbClr val="F8FC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Kunci kalah / pengecoh rancu</a:t>
            </a:r>
            <a:endParaRPr lang="en-US" sz="940" dirty="0"/>
          </a:p>
        </p:txBody>
      </p:sp>
      <p:sp>
        <p:nvSpPr>
          <p:cNvPr id="30" name="Text 28"/>
          <p:cNvSpPr/>
          <p:nvPr/>
        </p:nvSpPr>
        <p:spPr>
          <a:xfrm>
            <a:off x="502920" y="4480560"/>
            <a:ext cx="141732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12313E"/>
                </a:solidFill>
              </a:rPr>
              <a:t>Konstruksi</a:t>
            </a:r>
            <a:endParaRPr lang="en-US" sz="1080" dirty="0"/>
          </a:p>
        </p:txBody>
      </p:sp>
      <p:sp>
        <p:nvSpPr>
          <p:cNvPr id="31" name="Text 29"/>
          <p:cNvSpPr/>
          <p:nvPr/>
        </p:nvSpPr>
        <p:spPr>
          <a:xfrm>
            <a:off x="1920240" y="4480560"/>
            <a:ext cx="233172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Bahasa jelas, stimulus kuat</a:t>
            </a:r>
            <a:endParaRPr lang="en-US" sz="940" dirty="0"/>
          </a:p>
        </p:txBody>
      </p:sp>
      <p:sp>
        <p:nvSpPr>
          <p:cNvPr id="32" name="Text 30"/>
          <p:cNvSpPr/>
          <p:nvPr/>
        </p:nvSpPr>
        <p:spPr>
          <a:xfrm>
            <a:off x="4251960" y="4480560"/>
            <a:ext cx="224028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Ada revisi kecil</a:t>
            </a:r>
            <a:endParaRPr lang="en-US" sz="940" dirty="0"/>
          </a:p>
        </p:txBody>
      </p:sp>
      <p:sp>
        <p:nvSpPr>
          <p:cNvPr id="33" name="Text 31"/>
          <p:cNvSpPr/>
          <p:nvPr/>
        </p:nvSpPr>
        <p:spPr>
          <a:xfrm>
            <a:off x="6492240" y="4480560"/>
            <a:ext cx="224028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Ambigu atau terlalu panjang</a:t>
            </a:r>
            <a:endParaRPr lang="en-US" sz="940" dirty="0"/>
          </a:p>
        </p:txBody>
      </p:sp>
      <p:sp>
        <p:nvSpPr>
          <p:cNvPr id="34" name="Text 32"/>
          <p:cNvSpPr/>
          <p:nvPr/>
        </p:nvSpPr>
        <p:spPr>
          <a:xfrm>
            <a:off x="8732520" y="4480560"/>
            <a:ext cx="2743200" cy="493776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12313E"/>
                </a:solidFill>
              </a:rPr>
              <a:t>Kunci ganda/salah konsep</a:t>
            </a:r>
            <a:endParaRPr lang="en-US" sz="940" dirty="0"/>
          </a:p>
        </p:txBody>
      </p:sp>
      <p:sp>
        <p:nvSpPr>
          <p:cNvPr id="35" name="Text 33"/>
          <p:cNvSpPr/>
          <p:nvPr/>
        </p:nvSpPr>
        <p:spPr>
          <a:xfrm>
            <a:off x="777240" y="5925312"/>
            <a:ext cx="10652760" cy="402336"/>
          </a:xfrm>
          <a:prstGeom prst="rect">
            <a:avLst/>
          </a:prstGeom>
          <a:solidFill>
            <a:srgbClr val="FFF8EC"/>
          </a:solidFill>
          <a:ln>
            <a:solidFill>
              <a:srgbClr val="FF9F1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80" dirty="0">
                <a:solidFill>
                  <a:srgbClr val="12313E"/>
                </a:solidFill>
              </a:rPr>
              <a:t>Keputusan: total 18–20 = pakai; 14–17 = pakai dengan revisi kecil; 10–13 = revisi dan uji ulang; &lt;10 = buang/ganti.</a:t>
            </a:r>
            <a:endParaRPr lang="en-US" sz="1280" dirty="0"/>
          </a:p>
        </p:txBody>
      </p:sp>
      <p:sp>
        <p:nvSpPr>
          <p:cNvPr id="36" name="Text 34"/>
          <p:cNvSpPr/>
          <p:nvPr/>
        </p:nvSpPr>
        <p:spPr>
          <a:xfrm>
            <a:off x="502920" y="6574536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9919C"/>
                </a:solidFill>
              </a:rPr>
              <a:t>Analisis Butir Soal TKA Geografi  •  9/10</a:t>
            </a:r>
            <a:endParaRPr lang="en-US" sz="7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7909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3A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Keputusan Akhir Butir Soal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12064" y="832104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b="1" dirty="0">
                <a:solidFill>
                  <a:srgbClr val="146C94"/>
                </a:solidFill>
              </a:rPr>
              <a:t>Hasil analisis harus berakhir pada aksi yang jelas</a:t>
            </a:r>
            <a:endParaRPr lang="en-US" sz="1130" dirty="0"/>
          </a:p>
        </p:txBody>
      </p:sp>
      <p:sp>
        <p:nvSpPr>
          <p:cNvPr id="4" name="Shape 2"/>
          <p:cNvSpPr/>
          <p:nvPr/>
        </p:nvSpPr>
        <p:spPr>
          <a:xfrm>
            <a:off x="512064" y="1133856"/>
            <a:ext cx="1508760" cy="0"/>
          </a:xfrm>
          <a:prstGeom prst="line">
            <a:avLst/>
          </a:prstGeom>
          <a:noFill/>
          <a:ln w="12700">
            <a:solidFill>
              <a:srgbClr val="FF9F1C"/>
            </a:solidFill>
            <a:prstDash val="solid"/>
          </a:ln>
        </p:spPr>
      </p:sp>
      <p:pic>
        <p:nvPicPr>
          <p:cNvPr id="5" name="Image 0" descr="/mnt/data/a_clean_high_resolution_3d_style_icon_illustratio_batch_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216152"/>
            <a:ext cx="2331720" cy="23317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58952" y="1417320"/>
            <a:ext cx="5989320" cy="530352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Pakai — Valid, reliabel, sedang, daya beda baik, distraktor bekerja.</a:t>
            </a:r>
            <a:endParaRPr lang="en-US" sz="1280" dirty="0"/>
          </a:p>
        </p:txBody>
      </p:sp>
      <p:sp>
        <p:nvSpPr>
          <p:cNvPr id="7" name="Text 4"/>
          <p:cNvSpPr/>
          <p:nvPr/>
        </p:nvSpPr>
        <p:spPr>
          <a:xfrm>
            <a:off x="758952" y="2377440"/>
            <a:ext cx="5989320" cy="530352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Revisi kecil — Bahasa, stimulus, opsi jawaban, atau tata letak perlu dirapikan.</a:t>
            </a:r>
            <a:endParaRPr lang="en-US" sz="1280" dirty="0"/>
          </a:p>
        </p:txBody>
      </p:sp>
      <p:sp>
        <p:nvSpPr>
          <p:cNvPr id="8" name="Text 5"/>
          <p:cNvSpPr/>
          <p:nvPr/>
        </p:nvSpPr>
        <p:spPr>
          <a:xfrm>
            <a:off x="758952" y="3337560"/>
            <a:ext cx="5989320" cy="530352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Uji ulang — Statistik belum kuat karena sampel kecil atau data tidak stabil.</a:t>
            </a:r>
            <a:endParaRPr lang="en-US" sz="1280" dirty="0"/>
          </a:p>
        </p:txBody>
      </p:sp>
      <p:sp>
        <p:nvSpPr>
          <p:cNvPr id="9" name="Text 6"/>
          <p:cNvSpPr/>
          <p:nvPr/>
        </p:nvSpPr>
        <p:spPr>
          <a:xfrm>
            <a:off x="758952" y="4297680"/>
            <a:ext cx="5989320" cy="530352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12313E"/>
                </a:solidFill>
              </a:rPr>
              <a:t>Buang — Daya beda negatif, kunci bermasalah, tidak sesuai indikator.</a:t>
            </a:r>
            <a:endParaRPr lang="en-US" sz="1280" dirty="0"/>
          </a:p>
        </p:txBody>
      </p:sp>
      <p:sp>
        <p:nvSpPr>
          <p:cNvPr id="10" name="Text 7"/>
          <p:cNvSpPr/>
          <p:nvPr/>
        </p:nvSpPr>
        <p:spPr>
          <a:xfrm>
            <a:off x="7178040" y="3840480"/>
            <a:ext cx="3657600" cy="868680"/>
          </a:xfrm>
          <a:prstGeom prst="rect">
            <a:avLst/>
          </a:prstGeom>
          <a:solidFill>
            <a:srgbClr val="FFFFFF"/>
          </a:solidFill>
          <a:ln>
            <a:solidFill>
              <a:srgbClr val="D6E9F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30" b="1" dirty="0">
                <a:solidFill>
                  <a:srgbClr val="12313E"/>
                </a:solidFill>
              </a:rPr>
              <a:t>Siklus bank soal</a:t>
            </a:r>
            <a:endParaRPr lang="en-US" sz="1530" dirty="0"/>
          </a:p>
          <a:p>
            <a:pPr algn="ctr" indent="0" marL="0">
              <a:buNone/>
            </a:pPr>
            <a:r>
              <a:rPr lang="en-US" sz="1530" b="1" dirty="0">
                <a:solidFill>
                  <a:srgbClr val="12313E"/>
                </a:solidFill>
              </a:rPr>
              <a:t>Analisis → Revisi → Uji coba → Kalibrasi → Simpan</a:t>
            </a:r>
            <a:endParaRPr lang="en-US" sz="1530" dirty="0"/>
          </a:p>
        </p:txBody>
      </p:sp>
      <p:sp>
        <p:nvSpPr>
          <p:cNvPr id="11" name="Text 8"/>
          <p:cNvSpPr/>
          <p:nvPr/>
        </p:nvSpPr>
        <p:spPr>
          <a:xfrm>
            <a:off x="914400" y="5715000"/>
            <a:ext cx="10058400" cy="603504"/>
          </a:xfrm>
          <a:prstGeom prst="rect">
            <a:avLst/>
          </a:prstGeom>
          <a:solidFill>
            <a:srgbClr val="DDF7F2"/>
          </a:solidFill>
          <a:ln>
            <a:solidFill>
              <a:srgbClr val="2EC4B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430" dirty="0">
                <a:solidFill>
                  <a:srgbClr val="12313E"/>
                </a:solidFill>
              </a:rPr>
              <a:t>Target akhir: bank soal TKA Geografi yang terkalibrasi, kontekstual, bebas kunci bermasalah, dan mampu membaca kemampuan siswa secara adil.</a:t>
            </a:r>
            <a:endParaRPr lang="en-US" sz="1430" dirty="0"/>
          </a:p>
        </p:txBody>
      </p:sp>
      <p:sp>
        <p:nvSpPr>
          <p:cNvPr id="12" name="Text 9"/>
          <p:cNvSpPr/>
          <p:nvPr/>
        </p:nvSpPr>
        <p:spPr>
          <a:xfrm>
            <a:off x="502920" y="6574536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9919C"/>
                </a:solidFill>
              </a:rPr>
              <a:t>Analisis Butir Soal TKA Geografi  •  10/10</a:t>
            </a:r>
            <a:endParaRPr lang="en-US" sz="7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SMA Negeri 1 Blangpegayon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Butir Soal TKA Geografi</dc:title>
  <dc:subject>Komponen analisis butir soal TKA Geografi</dc:subject>
  <dc:creator>OpenAI</dc:creator>
  <cp:lastModifiedBy>OpenAI</cp:lastModifiedBy>
  <cp:revision>1</cp:revision>
  <dcterms:created xsi:type="dcterms:W3CDTF">2026-09-12T05:32:28Z</dcterms:created>
  <dcterms:modified xsi:type="dcterms:W3CDTF">2026-09-12T05:32:28Z</dcterms:modified>
</cp:coreProperties>
</file>