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310" r:id="rId5"/>
    <p:sldId id="311" r:id="rId6"/>
    <p:sldId id="276" r:id="rId7"/>
    <p:sldId id="315" r:id="rId8"/>
    <p:sldId id="316" r:id="rId9"/>
    <p:sldId id="313" r:id="rId10"/>
    <p:sldId id="274" r:id="rId11"/>
    <p:sldId id="317" r:id="rId12"/>
    <p:sldId id="318" r:id="rId13"/>
    <p:sldId id="319" r:id="rId14"/>
    <p:sldId id="320" r:id="rId15"/>
    <p:sldId id="321" r:id="rId16"/>
    <p:sldId id="323" r:id="rId17"/>
    <p:sldId id="322" r:id="rId18"/>
    <p:sldId id="324" r:id="rId19"/>
    <p:sldId id="328" r:id="rId20"/>
    <p:sldId id="327" r:id="rId21"/>
    <p:sldId id="329" r:id="rId22"/>
    <p:sldId id="330" r:id="rId23"/>
    <p:sldId id="326" r:id="rId24"/>
    <p:sldId id="332" r:id="rId25"/>
    <p:sldId id="331" r:id="rId26"/>
    <p:sldId id="333" r:id="rId27"/>
    <p:sldId id="334" r:id="rId28"/>
    <p:sldId id="33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2BDC"/>
    <a:srgbClr val="000000"/>
    <a:srgbClr val="4A5EE6"/>
    <a:srgbClr val="DCE0FC"/>
    <a:srgbClr val="FDF200"/>
    <a:srgbClr val="80FBE5"/>
    <a:srgbClr val="3CF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26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7" d="100"/>
          <a:sy n="137" d="100"/>
        </p:scale>
        <p:origin x="67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A966AA-C2D0-420D-89FC-1A1AB0AD4072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CA2BABAF-EDAA-4496-8316-FD6EA3643E8F}">
      <dgm:prSet phldrT="[Text]" custT="1"/>
      <dgm:spPr/>
      <dgm:t>
        <a:bodyPr anchor="ctr"/>
        <a:lstStyle/>
        <a:p>
          <a:pPr algn="ctr">
            <a:buNone/>
          </a:pPr>
          <a:r>
            <a:rPr lang="en-US" sz="1800" dirty="0" err="1">
              <a:solidFill>
                <a:srgbClr val="000000"/>
              </a:solidFill>
              <a:latin typeface="+mj-lt"/>
            </a:rPr>
            <a:t>Lindungi</a:t>
          </a:r>
          <a:r>
            <a:rPr lang="en-US" sz="1800" dirty="0">
              <a:solidFill>
                <a:srgbClr val="000000"/>
              </a:solidFill>
              <a:latin typeface="+mj-lt"/>
            </a:rPr>
            <a:t> Hak </a:t>
          </a:r>
          <a:r>
            <a:rPr lang="en-US" sz="1800" dirty="0" err="1">
              <a:solidFill>
                <a:srgbClr val="000000"/>
              </a:solidFill>
              <a:latin typeface="+mj-lt"/>
            </a:rPr>
            <a:t>Belajar</a:t>
          </a:r>
          <a:r>
            <a:rPr lang="en-US" sz="1800" dirty="0">
              <a:solidFill>
                <a:srgbClr val="000000"/>
              </a:solidFill>
              <a:latin typeface="+mj-lt"/>
            </a:rPr>
            <a:t> Siswa yang </a:t>
          </a:r>
          <a:r>
            <a:rPr lang="en-US" sz="1800" dirty="0" err="1">
              <a:solidFill>
                <a:srgbClr val="000000"/>
              </a:solidFill>
              <a:latin typeface="+mj-lt"/>
            </a:rPr>
            <a:t>Serius</a:t>
          </a:r>
          <a:endParaRPr lang="en-US" sz="1800" b="1" dirty="0">
            <a:solidFill>
              <a:srgbClr val="000000"/>
            </a:solidFill>
            <a:latin typeface="+mj-lt"/>
          </a:endParaRPr>
        </a:p>
      </dgm:t>
    </dgm:pt>
    <dgm:pt modelId="{2B1B4805-2FB7-402F-86A8-587F29181C18}" type="parTrans" cxnId="{4011B082-09BD-4DD1-A54F-EA5AB249A3C2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4498AB02-A1BF-4D28-8918-F87A89CEE23B}" type="sibTrans" cxnId="{4011B082-09BD-4DD1-A54F-EA5AB249A3C2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ABC1EDDD-C08B-4F9C-8453-9CEFCC2AF319}">
      <dgm:prSet phldrT="[Text]" custT="1"/>
      <dgm:spPr/>
      <dgm:t>
        <a:bodyPr anchor="ctr"/>
        <a:lstStyle/>
        <a:p>
          <a:pPr marL="0" algn="ctr">
            <a:lnSpc>
              <a:spcPct val="120000"/>
            </a:lnSpc>
            <a:spcAft>
              <a:spcPts val="1200"/>
            </a:spcAft>
            <a:buNone/>
          </a:pPr>
          <a:endParaRPr lang="en-US" sz="1800" dirty="0">
            <a:solidFill>
              <a:schemeClr val="tx1"/>
            </a:solidFill>
          </a:endParaRPr>
        </a:p>
      </dgm:t>
    </dgm:pt>
    <dgm:pt modelId="{33D02404-349E-4E82-A8BA-C0A907006883}" type="parTrans" cxnId="{9C4BE375-6187-4BD4-A343-9FC71D796AF1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7D85D88C-6545-49D9-9F9D-01270187B165}" type="sibTrans" cxnId="{9C4BE375-6187-4BD4-A343-9FC71D796AF1}">
      <dgm:prSet/>
      <dgm:spPr/>
      <dgm:t>
        <a:bodyPr/>
        <a:lstStyle/>
        <a:p>
          <a:pPr algn="ctr"/>
          <a:endParaRPr lang="en-US" sz="1800">
            <a:solidFill>
              <a:schemeClr val="tx1"/>
            </a:solidFill>
          </a:endParaRPr>
        </a:p>
      </dgm:t>
    </dgm:pt>
    <dgm:pt modelId="{9400B83A-EBC4-480B-9946-84487D1BE79A}">
      <dgm:prSet custT="1"/>
      <dgm:spPr/>
      <dgm:t>
        <a:bodyPr/>
        <a:lstStyle/>
        <a:p>
          <a:pPr>
            <a:buNone/>
          </a:pPr>
          <a:r>
            <a:rPr lang="en-US" sz="1800" b="1" dirty="0" err="1">
              <a:solidFill>
                <a:srgbClr val="000000"/>
              </a:solidFill>
              <a:latin typeface="+mj-lt"/>
            </a:rPr>
            <a:t>Terapkan</a:t>
          </a:r>
          <a:r>
            <a:rPr lang="en-US" sz="1800" b="1" dirty="0">
              <a:solidFill>
                <a:srgbClr val="000000"/>
              </a:solidFill>
              <a:latin typeface="+mj-lt"/>
            </a:rPr>
            <a:t> Batas </a:t>
          </a:r>
          <a:r>
            <a:rPr lang="en-US" sz="1800" b="1" dirty="0" err="1">
              <a:solidFill>
                <a:srgbClr val="000000"/>
              </a:solidFill>
              <a:latin typeface="+mj-lt"/>
            </a:rPr>
            <a:t>Tegas</a:t>
          </a:r>
          <a:endParaRPr lang="en-US" sz="1800" b="1" dirty="0">
            <a:solidFill>
              <a:srgbClr val="000000"/>
            </a:solidFill>
            <a:latin typeface="+mj-lt"/>
          </a:endParaRPr>
        </a:p>
      </dgm:t>
    </dgm:pt>
    <dgm:pt modelId="{3610DB1D-1386-464F-B929-8416589D9A55}" type="parTrans" cxnId="{15F60C60-4E54-4C8C-AE6D-105F9671C7A3}">
      <dgm:prSet/>
      <dgm:spPr/>
      <dgm:t>
        <a:bodyPr/>
        <a:lstStyle/>
        <a:p>
          <a:endParaRPr lang="en-US"/>
        </a:p>
      </dgm:t>
    </dgm:pt>
    <dgm:pt modelId="{69D77D32-F4A6-4C2C-95B2-19B0BABA99D5}" type="sibTrans" cxnId="{15F60C60-4E54-4C8C-AE6D-105F9671C7A3}">
      <dgm:prSet/>
      <dgm:spPr/>
      <dgm:t>
        <a:bodyPr/>
        <a:lstStyle/>
        <a:p>
          <a:endParaRPr lang="en-US"/>
        </a:p>
      </dgm:t>
    </dgm:pt>
    <dgm:pt modelId="{EB7D54CE-1C2E-4E31-9861-AF8D64FD670F}">
      <dgm:prSet/>
      <dgm:spPr/>
      <dgm:t>
        <a:bodyPr/>
        <a:lstStyle/>
        <a:p>
          <a:pPr>
            <a:buNone/>
          </a:pPr>
          <a:r>
            <a:rPr lang="en-US" b="1" dirty="0" err="1">
              <a:solidFill>
                <a:srgbClr val="000000"/>
              </a:solidFill>
              <a:latin typeface="+mj-lt"/>
            </a:rPr>
            <a:t>Gunakan</a:t>
          </a:r>
          <a:r>
            <a:rPr lang="en-US" b="1" dirty="0">
              <a:solidFill>
                <a:srgbClr val="000000"/>
              </a:solidFill>
              <a:latin typeface="+mj-lt"/>
            </a:rPr>
            <a:t> </a:t>
          </a:r>
          <a:r>
            <a:rPr lang="en-US" b="1" dirty="0" err="1">
              <a:solidFill>
                <a:srgbClr val="000000"/>
              </a:solidFill>
              <a:latin typeface="+mj-lt"/>
            </a:rPr>
            <a:t>Aturan</a:t>
          </a:r>
          <a:r>
            <a:rPr lang="en-US" b="1" dirty="0">
              <a:solidFill>
                <a:srgbClr val="000000"/>
              </a:solidFill>
              <a:latin typeface="+mj-lt"/>
            </a:rPr>
            <a:t> </a:t>
          </a:r>
          <a:r>
            <a:rPr lang="en-US" b="1" dirty="0" err="1">
              <a:solidFill>
                <a:srgbClr val="000000"/>
              </a:solidFill>
              <a:latin typeface="+mj-lt"/>
            </a:rPr>
            <a:t>Kelas</a:t>
          </a:r>
          <a:r>
            <a:rPr lang="en-US" b="1" dirty="0">
              <a:solidFill>
                <a:srgbClr val="000000"/>
              </a:solidFill>
              <a:latin typeface="+mj-lt"/>
            </a:rPr>
            <a:t> </a:t>
          </a:r>
          <a:r>
            <a:rPr lang="en-US" b="1" dirty="0" err="1">
              <a:solidFill>
                <a:srgbClr val="000000"/>
              </a:solidFill>
              <a:latin typeface="+mj-lt"/>
            </a:rPr>
            <a:t>berbasis</a:t>
          </a:r>
          <a:r>
            <a:rPr lang="en-US" b="1" dirty="0">
              <a:solidFill>
                <a:srgbClr val="000000"/>
              </a:solidFill>
              <a:latin typeface="+mj-lt"/>
            </a:rPr>
            <a:t> "</a:t>
          </a:r>
          <a:r>
            <a:rPr lang="en-US" b="1" dirty="0" err="1">
              <a:solidFill>
                <a:srgbClr val="000000"/>
              </a:solidFill>
              <a:latin typeface="+mj-lt"/>
            </a:rPr>
            <a:t>Kontrak</a:t>
          </a:r>
          <a:r>
            <a:rPr lang="en-US" b="1" dirty="0">
              <a:solidFill>
                <a:srgbClr val="000000"/>
              </a:solidFill>
              <a:latin typeface="+mj-lt"/>
            </a:rPr>
            <a:t> </a:t>
          </a:r>
          <a:r>
            <a:rPr lang="en-US" b="1" dirty="0" err="1">
              <a:solidFill>
                <a:srgbClr val="000000"/>
              </a:solidFill>
              <a:latin typeface="+mj-lt"/>
            </a:rPr>
            <a:t>Sosial</a:t>
          </a:r>
          <a:r>
            <a:rPr lang="en-US" b="1" dirty="0">
              <a:solidFill>
                <a:srgbClr val="000000"/>
              </a:solidFill>
              <a:latin typeface="+mj-lt"/>
            </a:rPr>
            <a:t>" (</a:t>
          </a:r>
          <a:r>
            <a:rPr lang="en-US" b="1" dirty="0" err="1">
              <a:solidFill>
                <a:srgbClr val="000000"/>
              </a:solidFill>
              <a:latin typeface="+mj-lt"/>
            </a:rPr>
            <a:t>Kesepakatan</a:t>
          </a:r>
          <a:r>
            <a:rPr lang="en-US" b="1" dirty="0">
              <a:solidFill>
                <a:srgbClr val="000000"/>
              </a:solidFill>
              <a:latin typeface="+mj-lt"/>
            </a:rPr>
            <a:t> </a:t>
          </a:r>
          <a:r>
            <a:rPr lang="en-US" b="1" dirty="0" err="1">
              <a:solidFill>
                <a:srgbClr val="000000"/>
              </a:solidFill>
              <a:latin typeface="+mj-lt"/>
            </a:rPr>
            <a:t>Kelas</a:t>
          </a:r>
          <a:r>
            <a:rPr lang="en-US" b="1" dirty="0">
              <a:solidFill>
                <a:srgbClr val="000000"/>
              </a:solidFill>
              <a:latin typeface="+mj-lt"/>
            </a:rPr>
            <a:t>)</a:t>
          </a:r>
        </a:p>
      </dgm:t>
    </dgm:pt>
    <dgm:pt modelId="{CCC2ECF9-363A-4190-82BC-C8882E49716F}" type="parTrans" cxnId="{C989F824-E11E-4027-BD8D-ECE3DE70AF60}">
      <dgm:prSet/>
      <dgm:spPr/>
      <dgm:t>
        <a:bodyPr/>
        <a:lstStyle/>
        <a:p>
          <a:endParaRPr lang="en-US"/>
        </a:p>
      </dgm:t>
    </dgm:pt>
    <dgm:pt modelId="{8356C8E4-7A16-4890-8299-3324D9AB7A52}" type="sibTrans" cxnId="{C989F824-E11E-4027-BD8D-ECE3DE70AF60}">
      <dgm:prSet/>
      <dgm:spPr/>
      <dgm:t>
        <a:bodyPr/>
        <a:lstStyle/>
        <a:p>
          <a:endParaRPr lang="en-US"/>
        </a:p>
      </dgm:t>
    </dgm:pt>
    <dgm:pt modelId="{FEDA346E-1685-480F-942C-D69F98F9C015}">
      <dgm:prSet custT="1"/>
      <dgm:spPr/>
      <dgm:t>
        <a:bodyPr/>
        <a:lstStyle/>
        <a:p>
          <a:pPr>
            <a:buNone/>
          </a:pPr>
          <a:r>
            <a:rPr lang="en-US" sz="1600" b="1" dirty="0">
              <a:solidFill>
                <a:srgbClr val="000000"/>
              </a:solidFill>
              <a:latin typeface="+mj-lt"/>
            </a:rPr>
            <a:t>Tindakan </a:t>
          </a:r>
          <a:r>
            <a:rPr lang="en-US" sz="1600" b="1" dirty="0" err="1">
              <a:solidFill>
                <a:srgbClr val="000000"/>
              </a:solidFill>
              <a:latin typeface="+mj-lt"/>
            </a:rPr>
            <a:t>Tegas</a:t>
          </a:r>
          <a:r>
            <a:rPr lang="en-US" sz="1600" b="1" dirty="0">
              <a:solidFill>
                <a:srgbClr val="000000"/>
              </a:solidFill>
              <a:latin typeface="+mj-lt"/>
            </a:rPr>
            <a:t> </a:t>
          </a:r>
          <a:r>
            <a:rPr lang="en-US" sz="1600" b="1" dirty="0" err="1">
              <a:solidFill>
                <a:srgbClr val="000000"/>
              </a:solidFill>
              <a:latin typeface="+mj-lt"/>
            </a:rPr>
            <a:t>untuk</a:t>
          </a:r>
          <a:r>
            <a:rPr lang="en-US" sz="1600" b="1" dirty="0">
              <a:solidFill>
                <a:srgbClr val="000000"/>
              </a:solidFill>
              <a:latin typeface="+mj-lt"/>
            </a:rPr>
            <a:t> yang "</a:t>
          </a:r>
          <a:r>
            <a:rPr lang="en-US" sz="1600" b="1" dirty="0" err="1">
              <a:solidFill>
                <a:srgbClr val="000000"/>
              </a:solidFill>
              <a:latin typeface="+mj-lt"/>
            </a:rPr>
            <a:t>Jarang</a:t>
          </a:r>
          <a:r>
            <a:rPr lang="en-US" sz="1600" b="1" dirty="0">
              <a:solidFill>
                <a:srgbClr val="000000"/>
              </a:solidFill>
              <a:latin typeface="+mj-lt"/>
            </a:rPr>
            <a:t> Masuk"</a:t>
          </a:r>
        </a:p>
      </dgm:t>
    </dgm:pt>
    <dgm:pt modelId="{E8C0E6DB-05E1-4CB1-AFB4-4145810EFC1F}" type="parTrans" cxnId="{6C974F05-EAEE-4E1E-B9D8-226238E6F8C1}">
      <dgm:prSet/>
      <dgm:spPr/>
      <dgm:t>
        <a:bodyPr/>
        <a:lstStyle/>
        <a:p>
          <a:endParaRPr lang="en-US"/>
        </a:p>
      </dgm:t>
    </dgm:pt>
    <dgm:pt modelId="{B79F9841-D667-4F27-804B-77B5FA5E2FA0}" type="sibTrans" cxnId="{6C974F05-EAEE-4E1E-B9D8-226238E6F8C1}">
      <dgm:prSet/>
      <dgm:spPr/>
      <dgm:t>
        <a:bodyPr/>
        <a:lstStyle/>
        <a:p>
          <a:endParaRPr lang="en-US"/>
        </a:p>
      </dgm:t>
    </dgm:pt>
    <dgm:pt modelId="{5026F79A-D670-4F65-B581-E609F4440949}" type="pres">
      <dgm:prSet presAssocID="{B6A966AA-C2D0-420D-89FC-1A1AB0AD4072}" presName="Name0" presStyleCnt="0">
        <dgm:presLayoutVars>
          <dgm:dir/>
          <dgm:animLvl val="lvl"/>
          <dgm:resizeHandles val="exact"/>
        </dgm:presLayoutVars>
      </dgm:prSet>
      <dgm:spPr/>
    </dgm:pt>
    <dgm:pt modelId="{01D617F4-4D18-45F8-843A-1C59C65BAD28}" type="pres">
      <dgm:prSet presAssocID="{9400B83A-EBC4-480B-9946-84487D1BE79A}" presName="composite" presStyleCnt="0"/>
      <dgm:spPr/>
    </dgm:pt>
    <dgm:pt modelId="{06722908-7516-4318-9A9E-55321389A87C}" type="pres">
      <dgm:prSet presAssocID="{9400B83A-EBC4-480B-9946-84487D1BE79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AB81682-0330-4AE2-A14A-46AECF62300E}" type="pres">
      <dgm:prSet presAssocID="{9400B83A-EBC4-480B-9946-84487D1BE79A}" presName="desTx" presStyleLbl="revTx" presStyleIdx="0" presStyleCnt="1">
        <dgm:presLayoutVars>
          <dgm:bulletEnabled val="1"/>
        </dgm:presLayoutVars>
      </dgm:prSet>
      <dgm:spPr/>
    </dgm:pt>
    <dgm:pt modelId="{109308ED-24E5-4443-94D6-767D36B9B2A9}" type="pres">
      <dgm:prSet presAssocID="{69D77D32-F4A6-4C2C-95B2-19B0BABA99D5}" presName="space" presStyleCnt="0"/>
      <dgm:spPr/>
    </dgm:pt>
    <dgm:pt modelId="{C35FC416-D1E3-46F5-8178-0C16D5B45534}" type="pres">
      <dgm:prSet presAssocID="{EB7D54CE-1C2E-4E31-9861-AF8D64FD670F}" presName="composite" presStyleCnt="0"/>
      <dgm:spPr/>
    </dgm:pt>
    <dgm:pt modelId="{6F9F6D89-5447-40B5-82EE-BF300FEB6F6E}" type="pres">
      <dgm:prSet presAssocID="{EB7D54CE-1C2E-4E31-9861-AF8D64FD670F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F92BE20-E03E-408D-821A-070EA41F6AEC}" type="pres">
      <dgm:prSet presAssocID="{EB7D54CE-1C2E-4E31-9861-AF8D64FD670F}" presName="desTx" presStyleLbl="revTx" presStyleIdx="0" presStyleCnt="1">
        <dgm:presLayoutVars>
          <dgm:bulletEnabled val="1"/>
        </dgm:presLayoutVars>
      </dgm:prSet>
      <dgm:spPr/>
    </dgm:pt>
    <dgm:pt modelId="{955586E9-D2DE-400E-B59F-63E72415BDE6}" type="pres">
      <dgm:prSet presAssocID="{8356C8E4-7A16-4890-8299-3324D9AB7A52}" presName="space" presStyleCnt="0"/>
      <dgm:spPr/>
    </dgm:pt>
    <dgm:pt modelId="{ADCC02D7-CCD9-4B51-8E36-53EC69042BFF}" type="pres">
      <dgm:prSet presAssocID="{FEDA346E-1685-480F-942C-D69F98F9C015}" presName="composite" presStyleCnt="0"/>
      <dgm:spPr/>
    </dgm:pt>
    <dgm:pt modelId="{303E1DD0-879B-45F3-A663-29DB550FC547}" type="pres">
      <dgm:prSet presAssocID="{FEDA346E-1685-480F-942C-D69F98F9C015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1179D44-B3AB-4D84-82EE-A6B40C777C17}" type="pres">
      <dgm:prSet presAssocID="{FEDA346E-1685-480F-942C-D69F98F9C015}" presName="desTx" presStyleLbl="revTx" presStyleIdx="0" presStyleCnt="1">
        <dgm:presLayoutVars>
          <dgm:bulletEnabled val="1"/>
        </dgm:presLayoutVars>
      </dgm:prSet>
      <dgm:spPr/>
    </dgm:pt>
    <dgm:pt modelId="{AD1EF896-25D7-4AA6-B407-ACC9FA50B69C}" type="pres">
      <dgm:prSet presAssocID="{B79F9841-D667-4F27-804B-77B5FA5E2FA0}" presName="space" presStyleCnt="0"/>
      <dgm:spPr/>
    </dgm:pt>
    <dgm:pt modelId="{4027752C-746F-47A0-B9FD-8F9A8606D359}" type="pres">
      <dgm:prSet presAssocID="{CA2BABAF-EDAA-4496-8316-FD6EA3643E8F}" presName="composite" presStyleCnt="0"/>
      <dgm:spPr/>
    </dgm:pt>
    <dgm:pt modelId="{504C6F9B-242F-4BEF-BA77-A2E4D823CECC}" type="pres">
      <dgm:prSet presAssocID="{CA2BABAF-EDAA-4496-8316-FD6EA3643E8F}" presName="parTx" presStyleLbl="node1" presStyleIdx="3" presStyleCnt="4" custLinFactNeighborX="13" custLinFactNeighborY="-143">
        <dgm:presLayoutVars>
          <dgm:chMax val="0"/>
          <dgm:chPref val="0"/>
          <dgm:bulletEnabled val="1"/>
        </dgm:presLayoutVars>
      </dgm:prSet>
      <dgm:spPr/>
    </dgm:pt>
    <dgm:pt modelId="{15FC8055-A66C-4D2F-99E2-55FD986FF3F4}" type="pres">
      <dgm:prSet presAssocID="{CA2BABAF-EDAA-4496-8316-FD6EA3643E8F}" presName="desTx" presStyleLbl="revTx" presStyleIdx="0" presStyleCnt="1" custLinFactNeighborX="9939">
        <dgm:presLayoutVars>
          <dgm:bulletEnabled val="1"/>
        </dgm:presLayoutVars>
      </dgm:prSet>
      <dgm:spPr/>
    </dgm:pt>
  </dgm:ptLst>
  <dgm:cxnLst>
    <dgm:cxn modelId="{F3A60A00-C9C4-4B87-9BD8-DB1D425751C1}" type="presOf" srcId="{EB7D54CE-1C2E-4E31-9861-AF8D64FD670F}" destId="{6F9F6D89-5447-40B5-82EE-BF300FEB6F6E}" srcOrd="0" destOrd="0" presId="urn:microsoft.com/office/officeart/2005/8/layout/chevron1"/>
    <dgm:cxn modelId="{6C974F05-EAEE-4E1E-B9D8-226238E6F8C1}" srcId="{B6A966AA-C2D0-420D-89FC-1A1AB0AD4072}" destId="{FEDA346E-1685-480F-942C-D69F98F9C015}" srcOrd="2" destOrd="0" parTransId="{E8C0E6DB-05E1-4CB1-AFB4-4145810EFC1F}" sibTransId="{B79F9841-D667-4F27-804B-77B5FA5E2FA0}"/>
    <dgm:cxn modelId="{C989F824-E11E-4027-BD8D-ECE3DE70AF60}" srcId="{B6A966AA-C2D0-420D-89FC-1A1AB0AD4072}" destId="{EB7D54CE-1C2E-4E31-9861-AF8D64FD670F}" srcOrd="1" destOrd="0" parTransId="{CCC2ECF9-363A-4190-82BC-C8882E49716F}" sibTransId="{8356C8E4-7A16-4890-8299-3324D9AB7A52}"/>
    <dgm:cxn modelId="{15F60C60-4E54-4C8C-AE6D-105F9671C7A3}" srcId="{B6A966AA-C2D0-420D-89FC-1A1AB0AD4072}" destId="{9400B83A-EBC4-480B-9946-84487D1BE79A}" srcOrd="0" destOrd="0" parTransId="{3610DB1D-1386-464F-B929-8416589D9A55}" sibTransId="{69D77D32-F4A6-4C2C-95B2-19B0BABA99D5}"/>
    <dgm:cxn modelId="{649A8A44-FB17-49D0-9EAA-0E45A82DC92D}" type="presOf" srcId="{ABC1EDDD-C08B-4F9C-8453-9CEFCC2AF319}" destId="{15FC8055-A66C-4D2F-99E2-55FD986FF3F4}" srcOrd="0" destOrd="0" presId="urn:microsoft.com/office/officeart/2005/8/layout/chevron1"/>
    <dgm:cxn modelId="{250BC267-6002-426E-AC59-687A4612FC4D}" type="presOf" srcId="{CA2BABAF-EDAA-4496-8316-FD6EA3643E8F}" destId="{504C6F9B-242F-4BEF-BA77-A2E4D823CECC}" srcOrd="0" destOrd="0" presId="urn:microsoft.com/office/officeart/2005/8/layout/chevron1"/>
    <dgm:cxn modelId="{9C4BE375-6187-4BD4-A343-9FC71D796AF1}" srcId="{CA2BABAF-EDAA-4496-8316-FD6EA3643E8F}" destId="{ABC1EDDD-C08B-4F9C-8453-9CEFCC2AF319}" srcOrd="0" destOrd="0" parTransId="{33D02404-349E-4E82-A8BA-C0A907006883}" sibTransId="{7D85D88C-6545-49D9-9F9D-01270187B165}"/>
    <dgm:cxn modelId="{4011B082-09BD-4DD1-A54F-EA5AB249A3C2}" srcId="{B6A966AA-C2D0-420D-89FC-1A1AB0AD4072}" destId="{CA2BABAF-EDAA-4496-8316-FD6EA3643E8F}" srcOrd="3" destOrd="0" parTransId="{2B1B4805-2FB7-402F-86A8-587F29181C18}" sibTransId="{4498AB02-A1BF-4D28-8918-F87A89CEE23B}"/>
    <dgm:cxn modelId="{EC8D4FAA-3285-4110-908C-FE716425990E}" type="presOf" srcId="{FEDA346E-1685-480F-942C-D69F98F9C015}" destId="{303E1DD0-879B-45F3-A663-29DB550FC547}" srcOrd="0" destOrd="0" presId="urn:microsoft.com/office/officeart/2005/8/layout/chevron1"/>
    <dgm:cxn modelId="{E3AF3FBD-3071-41CE-945A-D570C18AD56E}" type="presOf" srcId="{B6A966AA-C2D0-420D-89FC-1A1AB0AD4072}" destId="{5026F79A-D670-4F65-B581-E609F4440949}" srcOrd="0" destOrd="0" presId="urn:microsoft.com/office/officeart/2005/8/layout/chevron1"/>
    <dgm:cxn modelId="{252326D0-29F3-44E9-B527-7803D4ECFB26}" type="presOf" srcId="{9400B83A-EBC4-480B-9946-84487D1BE79A}" destId="{06722908-7516-4318-9A9E-55321389A87C}" srcOrd="0" destOrd="0" presId="urn:microsoft.com/office/officeart/2005/8/layout/chevron1"/>
    <dgm:cxn modelId="{A9B77584-236A-4454-8751-8DAA9517A7EF}" type="presParOf" srcId="{5026F79A-D670-4F65-B581-E609F4440949}" destId="{01D617F4-4D18-45F8-843A-1C59C65BAD28}" srcOrd="0" destOrd="0" presId="urn:microsoft.com/office/officeart/2005/8/layout/chevron1"/>
    <dgm:cxn modelId="{6BCBAFA6-A888-4208-AC8D-BE0A6DECC9E7}" type="presParOf" srcId="{01D617F4-4D18-45F8-843A-1C59C65BAD28}" destId="{06722908-7516-4318-9A9E-55321389A87C}" srcOrd="0" destOrd="0" presId="urn:microsoft.com/office/officeart/2005/8/layout/chevron1"/>
    <dgm:cxn modelId="{F3C1A8AF-6178-4BB3-9A21-9B0F572E5149}" type="presParOf" srcId="{01D617F4-4D18-45F8-843A-1C59C65BAD28}" destId="{5AB81682-0330-4AE2-A14A-46AECF62300E}" srcOrd="1" destOrd="0" presId="urn:microsoft.com/office/officeart/2005/8/layout/chevron1"/>
    <dgm:cxn modelId="{5E699ED3-EF8D-405C-B82B-E93CC16F2D76}" type="presParOf" srcId="{5026F79A-D670-4F65-B581-E609F4440949}" destId="{109308ED-24E5-4443-94D6-767D36B9B2A9}" srcOrd="1" destOrd="0" presId="urn:microsoft.com/office/officeart/2005/8/layout/chevron1"/>
    <dgm:cxn modelId="{22FDD0C9-9131-4187-82A7-9661C53100DF}" type="presParOf" srcId="{5026F79A-D670-4F65-B581-E609F4440949}" destId="{C35FC416-D1E3-46F5-8178-0C16D5B45534}" srcOrd="2" destOrd="0" presId="urn:microsoft.com/office/officeart/2005/8/layout/chevron1"/>
    <dgm:cxn modelId="{2A36E017-B024-495F-9268-BAC3A81A2E57}" type="presParOf" srcId="{C35FC416-D1E3-46F5-8178-0C16D5B45534}" destId="{6F9F6D89-5447-40B5-82EE-BF300FEB6F6E}" srcOrd="0" destOrd="0" presId="urn:microsoft.com/office/officeart/2005/8/layout/chevron1"/>
    <dgm:cxn modelId="{1003FD3F-DE8E-4BED-86A2-72BB3D8D9169}" type="presParOf" srcId="{C35FC416-D1E3-46F5-8178-0C16D5B45534}" destId="{9F92BE20-E03E-408D-821A-070EA41F6AEC}" srcOrd="1" destOrd="0" presId="urn:microsoft.com/office/officeart/2005/8/layout/chevron1"/>
    <dgm:cxn modelId="{AE728FD3-3D64-41FA-BE56-A37705B59D62}" type="presParOf" srcId="{5026F79A-D670-4F65-B581-E609F4440949}" destId="{955586E9-D2DE-400E-B59F-63E72415BDE6}" srcOrd="3" destOrd="0" presId="urn:microsoft.com/office/officeart/2005/8/layout/chevron1"/>
    <dgm:cxn modelId="{A543200E-5F1F-4F9A-95C2-5F56A0377299}" type="presParOf" srcId="{5026F79A-D670-4F65-B581-E609F4440949}" destId="{ADCC02D7-CCD9-4B51-8E36-53EC69042BFF}" srcOrd="4" destOrd="0" presId="urn:microsoft.com/office/officeart/2005/8/layout/chevron1"/>
    <dgm:cxn modelId="{82B0D773-ADB6-4FA3-A19A-7B365A536AB1}" type="presParOf" srcId="{ADCC02D7-CCD9-4B51-8E36-53EC69042BFF}" destId="{303E1DD0-879B-45F3-A663-29DB550FC547}" srcOrd="0" destOrd="0" presId="urn:microsoft.com/office/officeart/2005/8/layout/chevron1"/>
    <dgm:cxn modelId="{006414F0-E5A0-4C31-B830-4E3917E62DC4}" type="presParOf" srcId="{ADCC02D7-CCD9-4B51-8E36-53EC69042BFF}" destId="{61179D44-B3AB-4D84-82EE-A6B40C777C17}" srcOrd="1" destOrd="0" presId="urn:microsoft.com/office/officeart/2005/8/layout/chevron1"/>
    <dgm:cxn modelId="{D5EA7C8E-50A9-4B69-9E52-55BF532ADE78}" type="presParOf" srcId="{5026F79A-D670-4F65-B581-E609F4440949}" destId="{AD1EF896-25D7-4AA6-B407-ACC9FA50B69C}" srcOrd="5" destOrd="0" presId="urn:microsoft.com/office/officeart/2005/8/layout/chevron1"/>
    <dgm:cxn modelId="{0F298F32-A071-4288-B459-09EC6E7FE534}" type="presParOf" srcId="{5026F79A-D670-4F65-B581-E609F4440949}" destId="{4027752C-746F-47A0-B9FD-8F9A8606D359}" srcOrd="6" destOrd="0" presId="urn:microsoft.com/office/officeart/2005/8/layout/chevron1"/>
    <dgm:cxn modelId="{B82B13D3-A1C7-49C0-B28C-86B5D8FAAD70}" type="presParOf" srcId="{4027752C-746F-47A0-B9FD-8F9A8606D359}" destId="{504C6F9B-242F-4BEF-BA77-A2E4D823CECC}" srcOrd="0" destOrd="0" presId="urn:microsoft.com/office/officeart/2005/8/layout/chevron1"/>
    <dgm:cxn modelId="{CD4D69FC-74DA-403D-8D15-6D1AE72ED9E0}" type="presParOf" srcId="{4027752C-746F-47A0-B9FD-8F9A8606D359}" destId="{15FC8055-A66C-4D2F-99E2-55FD986FF3F4}" srcOrd="1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22908-7516-4318-9A9E-55321389A87C}">
      <dsp:nvSpPr>
        <dsp:cNvPr id="0" name=""/>
        <dsp:cNvSpPr/>
      </dsp:nvSpPr>
      <dsp:spPr>
        <a:xfrm>
          <a:off x="11397" y="2409456"/>
          <a:ext cx="3234236" cy="1263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000000"/>
              </a:solidFill>
              <a:latin typeface="+mj-lt"/>
            </a:rPr>
            <a:t>Terapkan</a:t>
          </a:r>
          <a:r>
            <a:rPr lang="en-US" sz="1800" b="1" kern="1200" dirty="0">
              <a:solidFill>
                <a:srgbClr val="000000"/>
              </a:solidFill>
              <a:latin typeface="+mj-lt"/>
            </a:rPr>
            <a:t> Batas </a:t>
          </a:r>
          <a:r>
            <a:rPr lang="en-US" sz="1800" b="1" kern="1200" dirty="0" err="1">
              <a:solidFill>
                <a:srgbClr val="000000"/>
              </a:solidFill>
              <a:latin typeface="+mj-lt"/>
            </a:rPr>
            <a:t>Tegas</a:t>
          </a:r>
          <a:endParaRPr lang="en-US" sz="1800" b="1" kern="1200" dirty="0">
            <a:solidFill>
              <a:srgbClr val="000000"/>
            </a:solidFill>
            <a:latin typeface="+mj-lt"/>
          </a:endParaRPr>
        </a:p>
      </dsp:txBody>
      <dsp:txXfrm>
        <a:off x="643129" y="2409456"/>
        <a:ext cx="1970773" cy="1263463"/>
      </dsp:txXfrm>
    </dsp:sp>
    <dsp:sp modelId="{6F9F6D89-5447-40B5-82EE-BF300FEB6F6E}">
      <dsp:nvSpPr>
        <dsp:cNvPr id="0" name=""/>
        <dsp:cNvSpPr/>
      </dsp:nvSpPr>
      <dsp:spPr>
        <a:xfrm>
          <a:off x="3029634" y="2409456"/>
          <a:ext cx="3234236" cy="1263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000000"/>
              </a:solidFill>
              <a:latin typeface="+mj-lt"/>
            </a:rPr>
            <a:t>Gunakan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Aturan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Kelas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berbasis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"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Kontrak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Sosial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" (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Kesepakatan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500" b="1" kern="1200" dirty="0" err="1">
              <a:solidFill>
                <a:srgbClr val="000000"/>
              </a:solidFill>
              <a:latin typeface="+mj-lt"/>
            </a:rPr>
            <a:t>Kelas</a:t>
          </a:r>
          <a:r>
            <a:rPr lang="en-US" sz="1500" b="1" kern="1200" dirty="0">
              <a:solidFill>
                <a:srgbClr val="000000"/>
              </a:solidFill>
              <a:latin typeface="+mj-lt"/>
            </a:rPr>
            <a:t>)</a:t>
          </a:r>
        </a:p>
      </dsp:txBody>
      <dsp:txXfrm>
        <a:off x="3661366" y="2409456"/>
        <a:ext cx="1970773" cy="1263463"/>
      </dsp:txXfrm>
    </dsp:sp>
    <dsp:sp modelId="{303E1DD0-879B-45F3-A663-29DB550FC547}">
      <dsp:nvSpPr>
        <dsp:cNvPr id="0" name=""/>
        <dsp:cNvSpPr/>
      </dsp:nvSpPr>
      <dsp:spPr>
        <a:xfrm>
          <a:off x="6047871" y="2409456"/>
          <a:ext cx="3234236" cy="1263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00"/>
              </a:solidFill>
              <a:latin typeface="+mj-lt"/>
            </a:rPr>
            <a:t>Tindakan </a:t>
          </a:r>
          <a:r>
            <a:rPr lang="en-US" sz="1600" b="1" kern="1200" dirty="0" err="1">
              <a:solidFill>
                <a:srgbClr val="000000"/>
              </a:solidFill>
              <a:latin typeface="+mj-lt"/>
            </a:rPr>
            <a:t>Tegas</a:t>
          </a:r>
          <a:r>
            <a:rPr lang="en-US" sz="1600" b="1" kern="1200" dirty="0">
              <a:solidFill>
                <a:srgbClr val="000000"/>
              </a:solidFill>
              <a:latin typeface="+mj-lt"/>
            </a:rPr>
            <a:t> </a:t>
          </a:r>
          <a:r>
            <a:rPr lang="en-US" sz="1600" b="1" kern="1200" dirty="0" err="1">
              <a:solidFill>
                <a:srgbClr val="000000"/>
              </a:solidFill>
              <a:latin typeface="+mj-lt"/>
            </a:rPr>
            <a:t>untuk</a:t>
          </a:r>
          <a:r>
            <a:rPr lang="en-US" sz="1600" b="1" kern="1200" dirty="0">
              <a:solidFill>
                <a:srgbClr val="000000"/>
              </a:solidFill>
              <a:latin typeface="+mj-lt"/>
            </a:rPr>
            <a:t> yang "</a:t>
          </a:r>
          <a:r>
            <a:rPr lang="en-US" sz="1600" b="1" kern="1200" dirty="0" err="1">
              <a:solidFill>
                <a:srgbClr val="000000"/>
              </a:solidFill>
              <a:latin typeface="+mj-lt"/>
            </a:rPr>
            <a:t>Jarang</a:t>
          </a:r>
          <a:r>
            <a:rPr lang="en-US" sz="1600" b="1" kern="1200" dirty="0">
              <a:solidFill>
                <a:srgbClr val="000000"/>
              </a:solidFill>
              <a:latin typeface="+mj-lt"/>
            </a:rPr>
            <a:t> Masuk"</a:t>
          </a:r>
        </a:p>
      </dsp:txBody>
      <dsp:txXfrm>
        <a:off x="6679603" y="2409456"/>
        <a:ext cx="1970773" cy="1263463"/>
      </dsp:txXfrm>
    </dsp:sp>
    <dsp:sp modelId="{504C6F9B-242F-4BEF-BA77-A2E4D823CECC}">
      <dsp:nvSpPr>
        <dsp:cNvPr id="0" name=""/>
        <dsp:cNvSpPr/>
      </dsp:nvSpPr>
      <dsp:spPr>
        <a:xfrm>
          <a:off x="9066528" y="2407649"/>
          <a:ext cx="3234236" cy="12634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rgbClr val="000000"/>
              </a:solidFill>
              <a:latin typeface="+mj-lt"/>
            </a:rPr>
            <a:t>Lindungi</a:t>
          </a:r>
          <a:r>
            <a:rPr lang="en-US" sz="1800" kern="1200" dirty="0">
              <a:solidFill>
                <a:srgbClr val="000000"/>
              </a:solidFill>
              <a:latin typeface="+mj-lt"/>
            </a:rPr>
            <a:t> Hak </a:t>
          </a:r>
          <a:r>
            <a:rPr lang="en-US" sz="1800" kern="1200" dirty="0" err="1">
              <a:solidFill>
                <a:srgbClr val="000000"/>
              </a:solidFill>
              <a:latin typeface="+mj-lt"/>
            </a:rPr>
            <a:t>Belajar</a:t>
          </a:r>
          <a:r>
            <a:rPr lang="en-US" sz="1800" kern="1200" dirty="0">
              <a:solidFill>
                <a:srgbClr val="000000"/>
              </a:solidFill>
              <a:latin typeface="+mj-lt"/>
            </a:rPr>
            <a:t> Siswa yang </a:t>
          </a:r>
          <a:r>
            <a:rPr lang="en-US" sz="1800" kern="1200" dirty="0" err="1">
              <a:solidFill>
                <a:srgbClr val="000000"/>
              </a:solidFill>
              <a:latin typeface="+mj-lt"/>
            </a:rPr>
            <a:t>Serius</a:t>
          </a:r>
          <a:endParaRPr lang="en-US" sz="1800" b="1" kern="1200" dirty="0">
            <a:solidFill>
              <a:srgbClr val="000000"/>
            </a:solidFill>
            <a:latin typeface="+mj-lt"/>
          </a:endParaRPr>
        </a:p>
      </dsp:txBody>
      <dsp:txXfrm>
        <a:off x="9698260" y="2407649"/>
        <a:ext cx="1970773" cy="1263463"/>
      </dsp:txXfrm>
    </dsp:sp>
    <dsp:sp modelId="{15FC8055-A66C-4D2F-99E2-55FD986FF3F4}">
      <dsp:nvSpPr>
        <dsp:cNvPr id="0" name=""/>
        <dsp:cNvSpPr/>
      </dsp:nvSpPr>
      <dsp:spPr>
        <a:xfrm>
          <a:off x="9323268" y="3830852"/>
          <a:ext cx="2587389" cy="2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1" indent="-171450" algn="ctr" defTabSz="800100">
            <a:lnSpc>
              <a:spcPct val="120000"/>
            </a:lnSpc>
            <a:spcBef>
              <a:spcPct val="0"/>
            </a:spcBef>
            <a:spcAft>
              <a:spcPts val="12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9323268" y="3830852"/>
        <a:ext cx="2587389" cy="27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E451D-1FD4-3AB1-4210-5D4B8EFD7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1857C-748A-4B23-1739-1FD4E2479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6FF07-33C4-4E81-FBFA-E312E7685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AA749-0D67-4AD4-7393-047165866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743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E94A6-F3B8-3C1B-6514-8FCD93CBD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0F6CA-F4F3-CB51-D5E6-36FBAA2DC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F2BA9-55FA-A2EB-1202-3C3BF9737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8B22F-6AE4-6C10-422F-2A4B9EAD6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3394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8A6C-3440-71F2-B4F8-389462F5B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51874-9E0E-CACE-102D-42F8A133F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8BEA3-CE7E-31E1-1CCE-91DFC1846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6AED6-D083-26D3-8084-C950A926D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309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358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2DFF-991A-D6E7-DE6D-8A298E939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B30AB1-AC54-5D38-47F1-0FA247CE0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FFED91-0892-4154-0EEE-22A473E67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E3B64-01BF-2265-3FF8-471F77F47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142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18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FACE6-256B-8360-8CB1-6F59E56A8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6E68A7-7713-C77F-5E4B-1E979621E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EE6A9-2E52-EE67-32ED-2A640FDD2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E2CDE-711B-3D7D-443E-1EB901B41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170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4499A-6918-2534-BA75-5FBDD4DC4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86B01-3AE5-C464-15C3-84E2116E07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52C9F6-95B1-E8FD-621E-423C288BA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967D0-BDE3-F12E-5888-4658F3A88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6108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7579F-9E4A-A623-513E-F49F394F9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E57C6-6EF4-11EB-4D87-99B304431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97122-8417-12F4-BD13-EE4801601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BD436-7D38-DC3A-E08C-38F197EBEC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056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8F02C-6A9F-13F6-8DEC-33A41F74F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310C5-FB18-1380-333C-BBF22C84C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E511A7-7B50-A976-3556-69663098E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7AEEA-49A9-D101-E82A-9192D1E28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851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4CFF0-A3A4-9355-4CD9-440DB691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BC8BE-B1B0-340E-566C-C7B1E60B7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6F6AF-6492-EFCD-B641-D57205A94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62D71-E580-825D-1598-A0DB670C1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966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91CCE-39A6-B280-AE75-40E02F84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42B33-A1D6-4B94-DC3D-5DBC5ED0B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929A3-9062-57F2-D333-204DC90B7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9762F-618A-4D61-8538-85B3194FD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845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5A75F-7B5E-36FD-BE8D-4A42320A4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268F5-0169-8552-7FE1-31E7D9F9D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B9F62E-F71C-B8F7-88C7-B4FF2BA14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8DFD1-7A5A-815C-D9B3-725A69ABF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2921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00E47-4F83-1580-62C1-4D0D34F55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0ED1B-CEA5-C0FD-37CA-EB446DAD9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18562-F07C-EC6C-6029-D2276B350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2A3A2-4518-68EC-B268-A4688D165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978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EA00C-8459-57AC-ECD3-9937812E0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CE7F6D-0C71-29D2-6756-F33F3C991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57F74-D5C3-19A2-E6D7-D80BC96BD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F2F29-A764-6FC2-5BA3-76D2716A9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518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0CCE3-3DBD-EEF2-D7A9-E86740D2C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9F435-35DB-D6EF-F710-8297797B3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E86D6-3D50-17B4-D1B0-2AF877E52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AB46B-3F91-2914-4FDE-6B19C439A9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4519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51BD2-B2C5-105F-C4E5-36E2F148C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E4D1B-9A05-D780-61F1-FF82F880E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E8D8D-0FA6-042B-363C-F352AC550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96FF2-2436-F52F-F9D4-309EB05E0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964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65E6-65DA-834F-ED0C-710036A5E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030E56-E629-7141-C47E-E88A21213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866C3D-AEAB-C6B2-F051-8BEC9145B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DDF95-8244-750E-9003-3004C6CF4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944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74BE2-82F2-CF0F-0D66-F79F80AEE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7D5AD-B384-E62B-3E6E-6F3C8A310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C7AA0-6F1B-7DA6-6056-BC4841200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0EB05-2BEE-6A7D-C570-52BED71A5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083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51A62-636F-AD3E-2746-79679D0FC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4B4E18-A8C2-4B8B-3A99-2C21DDEED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342FC-3319-19A4-5AF7-86001E37B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34CBD-37E7-AFA0-F030-45C5E0242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715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0" name="Picture 9" descr="Gap between two buildings against the blue sky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7" y="1399032"/>
            <a:ext cx="6757416" cy="3427502"/>
          </a:xfrm>
        </p:spPr>
        <p:txBody>
          <a:bodyPr lIns="0" tIns="0" rIns="0" bIns="0" anchor="t">
            <a:noAutofit/>
          </a:bodyPr>
          <a:lstStyle>
            <a:lvl1pPr algn="l">
              <a:defRPr sz="45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768" y="417444"/>
            <a:ext cx="7414940" cy="883258"/>
          </a:xfrm>
        </p:spPr>
        <p:txBody>
          <a:bodyPr lIns="0" tIns="0" rIns="0" bIns="18288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1" y="640080"/>
            <a:ext cx="5029200" cy="2157984"/>
          </a:xfrm>
        </p:spPr>
        <p:txBody>
          <a:bodyPr lIns="0" tIns="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127248"/>
            <a:ext cx="4834517" cy="31089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0952A-DC24-8DFB-F8E3-1AAC5A9D5F6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1A89689-0612-8B49-DF4A-1864B8558C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8854442" y="2953511"/>
            <a:ext cx="6291068" cy="384048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FE54DA2-6D33-7833-E646-95347EF8B9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716512" y="6382510"/>
            <a:ext cx="566928" cy="384048"/>
          </a:xfrm>
        </p:spPr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17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53712" cy="2432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640080"/>
            <a:ext cx="5093208" cy="2189223"/>
          </a:xfrm>
        </p:spPr>
        <p:txBody>
          <a:bodyPr lIns="0" tIns="0" rIns="0" bIns="0" anchor="b">
            <a:noAutofit/>
          </a:bodyPr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BA0098-0696-799B-78DA-DBE833190D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2104" y="640080"/>
            <a:ext cx="4727448" cy="5559552"/>
          </a:xfrm>
          <a:custGeom>
            <a:avLst/>
            <a:gdLst>
              <a:gd name="connsiteX0" fmla="*/ 0 w 4727448"/>
              <a:gd name="connsiteY0" fmla="*/ 0 h 5559552"/>
              <a:gd name="connsiteX1" fmla="*/ 4727448 w 4727448"/>
              <a:gd name="connsiteY1" fmla="*/ 0 h 5559552"/>
              <a:gd name="connsiteX2" fmla="*/ 4727448 w 4727448"/>
              <a:gd name="connsiteY2" fmla="*/ 2500529 h 5559552"/>
              <a:gd name="connsiteX3" fmla="*/ 4596278 w 4727448"/>
              <a:gd name="connsiteY3" fmla="*/ 2513752 h 5559552"/>
              <a:gd name="connsiteX4" fmla="*/ 4071308 w 4727448"/>
              <a:gd name="connsiteY4" fmla="*/ 3157867 h 5559552"/>
              <a:gd name="connsiteX5" fmla="*/ 4596278 w 4727448"/>
              <a:gd name="connsiteY5" fmla="*/ 3801983 h 5559552"/>
              <a:gd name="connsiteX6" fmla="*/ 4727448 w 4727448"/>
              <a:gd name="connsiteY6" fmla="*/ 3815206 h 5559552"/>
              <a:gd name="connsiteX7" fmla="*/ 4727448 w 4727448"/>
              <a:gd name="connsiteY7" fmla="*/ 5559552 h 5559552"/>
              <a:gd name="connsiteX8" fmla="*/ 0 w 4727448"/>
              <a:gd name="connsiteY8" fmla="*/ 5559552 h 55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7448" h="5559552">
                <a:moveTo>
                  <a:pt x="0" y="0"/>
                </a:moveTo>
                <a:lnTo>
                  <a:pt x="4727448" y="0"/>
                </a:lnTo>
                <a:lnTo>
                  <a:pt x="4727448" y="2500529"/>
                </a:lnTo>
                <a:lnTo>
                  <a:pt x="4596278" y="2513752"/>
                </a:lnTo>
                <a:cubicBezTo>
                  <a:pt x="4296678" y="2575059"/>
                  <a:pt x="4071308" y="2840144"/>
                  <a:pt x="4071308" y="3157867"/>
                </a:cubicBezTo>
                <a:cubicBezTo>
                  <a:pt x="4071308" y="3475590"/>
                  <a:pt x="4296678" y="3740676"/>
                  <a:pt x="4596278" y="3801983"/>
                </a:cubicBezTo>
                <a:lnTo>
                  <a:pt x="4727448" y="3815206"/>
                </a:lnTo>
                <a:lnTo>
                  <a:pt x="4727448" y="5559552"/>
                </a:lnTo>
                <a:lnTo>
                  <a:pt x="0" y="555955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3408" y="3145536"/>
            <a:ext cx="4306824" cy="23134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F214F5-1EBC-DA96-F275-05A0133562D0}"/>
              </a:ext>
            </a:extLst>
          </p:cNvPr>
          <p:cNvSpPr/>
          <p:nvPr userDrawn="1"/>
        </p:nvSpPr>
        <p:spPr>
          <a:xfrm>
            <a:off x="4903412" y="3140474"/>
            <a:ext cx="1314946" cy="13149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3" y="1106424"/>
            <a:ext cx="6839712" cy="1746504"/>
          </a:xfrm>
        </p:spPr>
        <p:txBody>
          <a:bodyPr lIns="0" tIns="0" rIns="0" bIns="0" anchor="b">
            <a:noAutofit/>
          </a:bodyPr>
          <a:lstStyle>
            <a:lvl1pPr>
              <a:defRPr sz="3200" baseline="0"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392" y="3236976"/>
            <a:ext cx="5248656" cy="266090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0960" y="804672"/>
            <a:ext cx="3475649" cy="5248656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1325880"/>
            <a:ext cx="5093208" cy="2816352"/>
          </a:xfrm>
        </p:spPr>
        <p:txBody>
          <a:bodyPr lIns="0" tIns="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3408" y="4462272"/>
            <a:ext cx="3995928" cy="1956816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spc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D6A538-39F8-D45E-F4C1-38779C640BB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10512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5" name="Picture 14" descr="Modern house with cubic design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406" r="17667" b="23487"/>
          <a:stretch/>
        </p:blipFill>
        <p:spPr>
          <a:xfrm>
            <a:off x="4124294" y="2125402"/>
            <a:ext cx="7678065" cy="473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20624"/>
            <a:ext cx="10954512" cy="1463040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100000"/>
              </a:lnSpc>
              <a:defRPr sz="3200" b="0" i="0" spc="6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D9CFE2-F1DE-34DA-A154-9AE903E5B7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0899" y="2231136"/>
            <a:ext cx="4828032" cy="3566160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1D5B031-92C7-C093-2551-D07457044EAC}"/>
              </a:ext>
            </a:extLst>
          </p:cNvPr>
          <p:cNvGrpSpPr/>
          <p:nvPr userDrawn="1"/>
        </p:nvGrpSpPr>
        <p:grpSpPr>
          <a:xfrm>
            <a:off x="-1" y="-2"/>
            <a:ext cx="12191610" cy="6858001"/>
            <a:chOff x="-1" y="-2"/>
            <a:chExt cx="12191610" cy="6858001"/>
          </a:xfrm>
        </p:grpSpPr>
        <p:pic>
          <p:nvPicPr>
            <p:cNvPr id="4" name="Picture Placeholder 14" descr="White modern architecture">
              <a:extLst>
                <a:ext uri="{FF2B5EF4-FFF2-40B4-BE49-F238E27FC236}">
                  <a16:creationId xmlns:a16="http://schemas.microsoft.com/office/drawing/2014/main" id="{21A49D77-8AEF-828A-03A8-2845B710D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6155702" y="-2"/>
              <a:ext cx="6035907" cy="685800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</p:pic>
        <p:pic>
          <p:nvPicPr>
            <p:cNvPr id="5" name="Picture Placeholder 14" descr="White modern architecture">
              <a:extLst>
                <a:ext uri="{FF2B5EF4-FFF2-40B4-BE49-F238E27FC236}">
                  <a16:creationId xmlns:a16="http://schemas.microsoft.com/office/drawing/2014/main" id="{206EA98F-16E6-C607-6268-D08FD83B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-1" y="-2"/>
              <a:ext cx="6035907" cy="685800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</p:pic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7E6947B8-AA10-E633-EF28-E1A80069E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48932" y="0"/>
            <a:ext cx="6894136" cy="6894136"/>
          </a:xfrm>
          <a:custGeom>
            <a:avLst/>
            <a:gdLst>
              <a:gd name="connsiteX0" fmla="*/ 3447068 w 6894136"/>
              <a:gd name="connsiteY0" fmla="*/ 0 h 6894136"/>
              <a:gd name="connsiteX1" fmla="*/ 6894136 w 6894136"/>
              <a:gd name="connsiteY1" fmla="*/ 3447068 h 6894136"/>
              <a:gd name="connsiteX2" fmla="*/ 3447068 w 6894136"/>
              <a:gd name="connsiteY2" fmla="*/ 6894136 h 6894136"/>
              <a:gd name="connsiteX3" fmla="*/ 0 w 6894136"/>
              <a:gd name="connsiteY3" fmla="*/ 3447068 h 6894136"/>
              <a:gd name="connsiteX4" fmla="*/ 3447068 w 6894136"/>
              <a:gd name="connsiteY4" fmla="*/ 0 h 689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4136" h="6894136">
                <a:moveTo>
                  <a:pt x="3447068" y="0"/>
                </a:moveTo>
                <a:cubicBezTo>
                  <a:pt x="5350831" y="0"/>
                  <a:pt x="6894136" y="1543305"/>
                  <a:pt x="6894136" y="3447068"/>
                </a:cubicBezTo>
                <a:cubicBezTo>
                  <a:pt x="6894136" y="5350831"/>
                  <a:pt x="5350831" y="6894136"/>
                  <a:pt x="3447068" y="6894136"/>
                </a:cubicBezTo>
                <a:cubicBezTo>
                  <a:pt x="1543305" y="6894136"/>
                  <a:pt x="0" y="5350831"/>
                  <a:pt x="0" y="3447068"/>
                </a:cubicBezTo>
                <a:cubicBezTo>
                  <a:pt x="0" y="1543305"/>
                  <a:pt x="1543305" y="0"/>
                  <a:pt x="344706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anchor="ctr">
            <a:noAutofit/>
          </a:bodyPr>
          <a:lstStyle>
            <a:lvl1pPr algn="ctr">
              <a:defRPr sz="45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773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68680"/>
            <a:ext cx="5248656" cy="2157984"/>
          </a:xfrm>
        </p:spPr>
        <p:txBody>
          <a:bodyPr lIns="0" tIns="0" rIns="0" bIns="0">
            <a:no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75B629-22B4-B399-5D07-4652BF6821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59126"/>
            <a:ext cx="4577463" cy="3698875"/>
          </a:xfrm>
          <a:custGeom>
            <a:avLst/>
            <a:gdLst>
              <a:gd name="connsiteX0" fmla="*/ 1934275 w 4577463"/>
              <a:gd name="connsiteY0" fmla="*/ 0 h 3698875"/>
              <a:gd name="connsiteX1" fmla="*/ 4577463 w 4577463"/>
              <a:gd name="connsiteY1" fmla="*/ 2643188 h 3698875"/>
              <a:gd name="connsiteX2" fmla="*/ 4369748 w 4577463"/>
              <a:gd name="connsiteY2" fmla="*/ 3672036 h 3698875"/>
              <a:gd name="connsiteX3" fmla="*/ 4356819 w 4577463"/>
              <a:gd name="connsiteY3" fmla="*/ 3698875 h 3698875"/>
              <a:gd name="connsiteX4" fmla="*/ 0 w 4577463"/>
              <a:gd name="connsiteY4" fmla="*/ 3698875 h 3698875"/>
              <a:gd name="connsiteX5" fmla="*/ 0 w 4577463"/>
              <a:gd name="connsiteY5" fmla="*/ 845097 h 3698875"/>
              <a:gd name="connsiteX6" fmla="*/ 87814 w 4577463"/>
              <a:gd name="connsiteY6" fmla="*/ 751885 h 3698875"/>
              <a:gd name="connsiteX7" fmla="*/ 1934275 w 4577463"/>
              <a:gd name="connsiteY7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7463" h="3698875">
                <a:moveTo>
                  <a:pt x="1934275" y="0"/>
                </a:moveTo>
                <a:cubicBezTo>
                  <a:pt x="3394067" y="0"/>
                  <a:pt x="4577463" y="1183396"/>
                  <a:pt x="4577463" y="2643188"/>
                </a:cubicBezTo>
                <a:cubicBezTo>
                  <a:pt x="4577463" y="3008136"/>
                  <a:pt x="4503501" y="3355810"/>
                  <a:pt x="4369748" y="3672036"/>
                </a:cubicBezTo>
                <a:lnTo>
                  <a:pt x="4356819" y="3698875"/>
                </a:lnTo>
                <a:lnTo>
                  <a:pt x="0" y="3698875"/>
                </a:lnTo>
                <a:lnTo>
                  <a:pt x="0" y="845097"/>
                </a:lnTo>
                <a:lnTo>
                  <a:pt x="87814" y="751885"/>
                </a:lnTo>
                <a:cubicBezTo>
                  <a:pt x="564249" y="286676"/>
                  <a:pt x="1215784" y="0"/>
                  <a:pt x="19342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1B16EE8-89D3-7E4F-90BE-68EAAD85CBB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729984" y="786384"/>
            <a:ext cx="4617720" cy="2770632"/>
          </a:xfrm>
        </p:spPr>
        <p:txBody>
          <a:bodyPr lIns="0" tIns="0" rIns="0" bIns="0">
            <a:norm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b="1" cap="all" baseline="0">
                <a:latin typeface="+mn-lt"/>
              </a:defRPr>
            </a:lvl1pPr>
            <a:lvl2pPr marL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>
                <a:latin typeface="+mn-lt"/>
              </a:defRPr>
            </a:lvl2pPr>
            <a:lvl3pPr marL="283464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548640" indent="-28575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822960" indent="-28575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9984" y="3858768"/>
            <a:ext cx="4617720" cy="2770632"/>
          </a:xfrm>
        </p:spPr>
        <p:txBody>
          <a:bodyPr lIns="0" tIns="0" rIns="0" bIns="0">
            <a:norm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b="1" cap="all" baseline="0">
                <a:latin typeface="+mn-lt"/>
              </a:defRPr>
            </a:lvl1pPr>
            <a:lvl2pPr marL="283464" indent="-283464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837944"/>
            <a:ext cx="10085832" cy="1426464"/>
          </a:xfrm>
        </p:spPr>
        <p:txBody>
          <a:bodyPr lIns="0" tIns="45720" rIns="91440" bIns="4572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731A911-7B7E-249D-2D6A-132D4B395A3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50392" y="3950208"/>
            <a:ext cx="10085832" cy="2331720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8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837944"/>
            <a:ext cx="3941064" cy="4270248"/>
          </a:xfrm>
        </p:spPr>
        <p:txBody>
          <a:bodyPr lIns="91440" tIns="45720" rIns="91440" bIns="4572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 cap="all" baseline="0"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54864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731A911-7B7E-249D-2D6A-132D4B395A3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614416" y="1837944"/>
            <a:ext cx="5358384" cy="4270248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5987AE2-5803-BA29-C76B-C9FA864D3F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1226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B8540B3-3734-5A53-D7E0-D89871A37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182880"/>
            <a:ext cx="10085832" cy="1307592"/>
          </a:xfrm>
        </p:spPr>
        <p:txBody>
          <a:bodyPr anchor="b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6B22B6-D5E7-7C52-B588-374568C8D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392" y="1911096"/>
            <a:ext cx="4837176" cy="2898648"/>
          </a:xfrm>
        </p:spPr>
        <p:txBody>
          <a:bodyPr lIns="0" tIns="0" rIns="0" bIns="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defRPr sz="1800" cap="none" baseline="0"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54864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CDBC7A5-FE31-E809-7729-4AFA9CFD0DEB}"/>
              </a:ext>
            </a:extLst>
          </p:cNvPr>
          <p:cNvSpPr>
            <a:spLocks noGrp="1"/>
          </p:cNvSpPr>
          <p:nvPr>
            <p:ph sz="half" idx="36"/>
          </p:nvPr>
        </p:nvSpPr>
        <p:spPr>
          <a:xfrm>
            <a:off x="6812280" y="1911096"/>
            <a:ext cx="4453128" cy="1911096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cap="none" baseline="0">
                <a:latin typeface="+mn-lt"/>
              </a:defRPr>
            </a:lvl1pPr>
            <a:lvl2pPr marL="548640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>
                <a:latin typeface="+mn-lt"/>
              </a:defRPr>
            </a:lvl2pPr>
            <a:lvl3pPr marL="822960" indent="-28575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2280" y="4242816"/>
            <a:ext cx="4123944" cy="2615184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rge walking intersection with one lone person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6" name="Freeform 12">
            <a:extLst>
              <a:ext uri="{FF2B5EF4-FFF2-40B4-BE49-F238E27FC236}">
                <a16:creationId xmlns:a16="http://schemas.microsoft.com/office/drawing/2014/main" id="{82C1C4E7-A67E-5E90-3669-D2982C30E4FC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anchor="b">
            <a:noAutofit/>
          </a:bodyPr>
          <a:lstStyle>
            <a:lvl1pPr>
              <a:defRPr sz="3200" b="1" i="0" baseline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4078224"/>
            <a:ext cx="5444517" cy="173189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2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1" r:id="rId3"/>
    <p:sldLayoutId id="2147483664" r:id="rId4"/>
    <p:sldLayoutId id="2147483659" r:id="rId5"/>
    <p:sldLayoutId id="2147483654" r:id="rId6"/>
    <p:sldLayoutId id="2147483667" r:id="rId7"/>
    <p:sldLayoutId id="2147483665" r:id="rId8"/>
    <p:sldLayoutId id="2147483669" r:id="rId9"/>
    <p:sldLayoutId id="2147483670" r:id="rId10"/>
    <p:sldLayoutId id="2147483652" r:id="rId11"/>
    <p:sldLayoutId id="2147483656" r:id="rId12"/>
    <p:sldLayoutId id="214748366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5300-AC43-F396-6E83-73A31578C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768" y="1715249"/>
            <a:ext cx="6757416" cy="342750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Tips dan </a:t>
            </a:r>
            <a:r>
              <a:rPr lang="en-US" dirty="0" err="1"/>
              <a:t>trik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tka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BE460-3185-CD59-0215-356A228DF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768" y="417444"/>
            <a:ext cx="7414940" cy="883258"/>
          </a:xfrm>
        </p:spPr>
        <p:txBody>
          <a:bodyPr/>
          <a:lstStyle/>
          <a:p>
            <a:r>
              <a:rPr lang="en-US" dirty="0" err="1"/>
              <a:t>Mgmp</a:t>
            </a:r>
            <a:r>
              <a:rPr lang="en-US" dirty="0"/>
              <a:t> </a:t>
            </a:r>
            <a:r>
              <a:rPr lang="en-US" dirty="0" err="1"/>
              <a:t>ekonomi</a:t>
            </a:r>
            <a:r>
              <a:rPr lang="en-US" dirty="0"/>
              <a:t> 2026/2027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D246E-DCE3-3D98-0E2B-84E7AA7B46C8}"/>
              </a:ext>
            </a:extLst>
          </p:cNvPr>
          <p:cNvSpPr txBox="1">
            <a:spLocks/>
          </p:cNvSpPr>
          <p:nvPr/>
        </p:nvSpPr>
        <p:spPr>
          <a:xfrm>
            <a:off x="6696221" y="5693228"/>
            <a:ext cx="4834517" cy="542979"/>
          </a:xfrm>
          <a:prstGeom prst="rect">
            <a:avLst/>
          </a:prstGeom>
        </p:spPr>
        <p:txBody>
          <a:bodyPr vert="horz" lIns="0" tIns="0" rIns="0" bIns="18288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400" b="0" i="0" kern="1200" cap="all" spc="3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82CF6ED-91F8-7316-4737-FD2A6F4D7B0A}"/>
              </a:ext>
            </a:extLst>
          </p:cNvPr>
          <p:cNvSpPr txBox="1">
            <a:spLocks/>
          </p:cNvSpPr>
          <p:nvPr/>
        </p:nvSpPr>
        <p:spPr>
          <a:xfrm>
            <a:off x="7175193" y="6268864"/>
            <a:ext cx="4728554" cy="512064"/>
          </a:xfrm>
          <a:prstGeom prst="rect">
            <a:avLst/>
          </a:prstGeom>
        </p:spPr>
        <p:txBody>
          <a:bodyPr vert="horz" lIns="0" tIns="0" rIns="0" bIns="18288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400" b="0" i="0" kern="1200" cap="all" spc="3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0000"/>
                </a:solidFill>
              </a:rPr>
              <a:t>Nurfitriana, </a:t>
            </a:r>
            <a:r>
              <a:rPr lang="en-US" b="1" dirty="0" err="1">
                <a:solidFill>
                  <a:srgbClr val="000000"/>
                </a:solidFill>
              </a:rPr>
              <a:t>S.Pd</a:t>
            </a:r>
            <a:r>
              <a:rPr lang="en-US" b="1" dirty="0">
                <a:solidFill>
                  <a:srgbClr val="000000"/>
                </a:solidFill>
              </a:rPr>
              <a:t>., </a:t>
            </a:r>
            <a:r>
              <a:rPr lang="en-US" b="1" dirty="0" err="1">
                <a:solidFill>
                  <a:srgbClr val="000000"/>
                </a:solidFill>
              </a:rPr>
              <a:t>M.Pd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48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92333-6D26-8F6C-1262-5E43B656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695A27-05A7-ECB3-6AE3-633E8F3C5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85" y="801838"/>
            <a:ext cx="8318389" cy="1746504"/>
          </a:xfrm>
        </p:spPr>
        <p:txBody>
          <a:bodyPr anchor="b"/>
          <a:lstStyle/>
          <a:p>
            <a:r>
              <a:rPr lang="en-US" dirty="0" err="1"/>
              <a:t>Permasalahan</a:t>
            </a:r>
            <a:r>
              <a:rPr lang="en-US" dirty="0"/>
              <a:t> di </a:t>
            </a:r>
            <a:r>
              <a:rPr lang="en-US" dirty="0" err="1"/>
              <a:t>kelas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B55E8-9CC2-95B3-F8B8-21E14BEF1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1554" y="2979421"/>
            <a:ext cx="9069542" cy="2660904"/>
          </a:xfrm>
        </p:spPr>
        <p:txBody>
          <a:bodyPr anchor="b"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</a:rPr>
              <a:t>Siswa yang malas, </a:t>
            </a:r>
            <a:r>
              <a:rPr lang="en-US" sz="3200" b="1" dirty="0" err="1">
                <a:solidFill>
                  <a:srgbClr val="000000"/>
                </a:solidFill>
              </a:rPr>
              <a:t>suka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tidur</a:t>
            </a:r>
            <a:r>
              <a:rPr lang="en-US" sz="3200" b="1" dirty="0">
                <a:solidFill>
                  <a:srgbClr val="000000"/>
                </a:solidFill>
              </a:rPr>
              <a:t>, </a:t>
            </a:r>
            <a:r>
              <a:rPr lang="en-US" sz="3200" b="1" dirty="0" err="1">
                <a:solidFill>
                  <a:srgbClr val="000000"/>
                </a:solidFill>
              </a:rPr>
              <a:t>ribut</a:t>
            </a:r>
            <a:r>
              <a:rPr lang="en-US" sz="3200" b="1" dirty="0">
                <a:solidFill>
                  <a:srgbClr val="000000"/>
                </a:solidFill>
              </a:rPr>
              <a:t>, dan </a:t>
            </a:r>
            <a:r>
              <a:rPr lang="en-US" sz="3200" b="1" dirty="0" err="1">
                <a:solidFill>
                  <a:srgbClr val="000000"/>
                </a:solidFill>
              </a:rPr>
              <a:t>jarang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masuk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untuk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persiapan</a:t>
            </a:r>
            <a:r>
              <a:rPr lang="en-US" sz="3200" b="1" dirty="0">
                <a:solidFill>
                  <a:srgbClr val="000000"/>
                </a:solidFill>
              </a:rPr>
              <a:t> TKA </a:t>
            </a:r>
            <a:r>
              <a:rPr lang="en-US" sz="3200" b="1" dirty="0" err="1">
                <a:solidFill>
                  <a:srgbClr val="000000"/>
                </a:solidFill>
              </a:rPr>
              <a:t>ekonomi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</a:rPr>
              <a:t>Tips dan Trik </a:t>
            </a:r>
            <a:r>
              <a:rPr lang="en-US" sz="3200" b="1" dirty="0" err="1">
                <a:solidFill>
                  <a:srgbClr val="000000"/>
                </a:solidFill>
              </a:rPr>
              <a:t>menjawab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soal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ekonomi</a:t>
            </a:r>
            <a:endParaRPr lang="en-US" sz="3200" b="1" dirty="0">
              <a:solidFill>
                <a:srgbClr val="00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D5DA818E-19EC-F8B5-930A-CDAE509C4D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165771" y="285202"/>
            <a:ext cx="2412847" cy="1746504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4821B6C4-68E7-0E70-8D6B-E1A64E4AE202}"/>
              </a:ext>
            </a:extLst>
          </p:cNvPr>
          <p:cNvSpPr txBox="1">
            <a:spLocks/>
          </p:cNvSpPr>
          <p:nvPr/>
        </p:nvSpPr>
        <p:spPr>
          <a:xfrm>
            <a:off x="754855" y="4982175"/>
            <a:ext cx="1520259" cy="1538801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9C006F8-BD3C-06FC-BEE7-6E0637425414}"/>
              </a:ext>
            </a:extLst>
          </p:cNvPr>
          <p:cNvSpPr txBox="1">
            <a:spLocks/>
          </p:cNvSpPr>
          <p:nvPr/>
        </p:nvSpPr>
        <p:spPr>
          <a:xfrm>
            <a:off x="10972800" y="1515070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C147C61-E5E4-A436-EEF5-39D9168A8B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44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8CA0173-29FD-AFA2-C4D4-F4CAD9BFA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4" y="205851"/>
            <a:ext cx="11111702" cy="1492320"/>
          </a:xfrm>
        </p:spPr>
        <p:txBody>
          <a:bodyPr/>
          <a:lstStyle/>
          <a:p>
            <a:r>
              <a:rPr lang="en-US" sz="2500" dirty="0"/>
              <a:t>Siswa yang malas, </a:t>
            </a:r>
            <a:r>
              <a:rPr lang="en-US" sz="2500" dirty="0" err="1"/>
              <a:t>suka</a:t>
            </a:r>
            <a:r>
              <a:rPr lang="en-US" sz="2500" dirty="0"/>
              <a:t> </a:t>
            </a:r>
            <a:r>
              <a:rPr lang="en-US" sz="2500" dirty="0" err="1"/>
              <a:t>tidur</a:t>
            </a:r>
            <a:r>
              <a:rPr lang="en-US" sz="2500" dirty="0"/>
              <a:t>, </a:t>
            </a:r>
            <a:r>
              <a:rPr lang="en-US" sz="2500" dirty="0" err="1"/>
              <a:t>ribut</a:t>
            </a:r>
            <a:r>
              <a:rPr lang="en-US" sz="2500" dirty="0"/>
              <a:t>, dan </a:t>
            </a:r>
            <a:r>
              <a:rPr lang="en-US" sz="2500" dirty="0" err="1"/>
              <a:t>jarang</a:t>
            </a:r>
            <a:r>
              <a:rPr lang="en-US" sz="2500" dirty="0"/>
              <a:t> </a:t>
            </a:r>
            <a:r>
              <a:rPr lang="en-US" sz="2500" dirty="0" err="1"/>
              <a:t>masuk</a:t>
            </a:r>
            <a:r>
              <a:rPr lang="en-US" sz="2500" dirty="0"/>
              <a:t> </a:t>
            </a:r>
            <a:r>
              <a:rPr lang="en-US" sz="2500" dirty="0" err="1"/>
              <a:t>untuk</a:t>
            </a:r>
            <a:r>
              <a:rPr lang="en-US" sz="2500" dirty="0"/>
              <a:t> </a:t>
            </a:r>
            <a:r>
              <a:rPr lang="en-US" sz="2500" dirty="0" err="1"/>
              <a:t>persiapan</a:t>
            </a:r>
            <a:r>
              <a:rPr lang="en-US" sz="2500" dirty="0"/>
              <a:t> TKA </a:t>
            </a:r>
            <a:r>
              <a:rPr lang="en-US" sz="2500" dirty="0" err="1"/>
              <a:t>ekonomi</a:t>
            </a:r>
            <a:r>
              <a:rPr lang="en-US" sz="2500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4" name="Picture Placeholder 13" descr="Close up of abstract image">
            <a:extLst>
              <a:ext uri="{FF2B5EF4-FFF2-40B4-BE49-F238E27FC236}">
                <a16:creationId xmlns:a16="http://schemas.microsoft.com/office/drawing/2014/main" id="{B603978A-003D-ECA6-02D2-260C6A3BC3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85" r="85"/>
          <a:stretch/>
        </p:blipFill>
        <p:spPr>
          <a:xfrm>
            <a:off x="832104" y="2645228"/>
            <a:ext cx="4727448" cy="3554403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FC01B0-7BC5-5869-A281-EF11B59BA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056" y="1485246"/>
            <a:ext cx="11016342" cy="512064"/>
          </a:xfrm>
        </p:spPr>
        <p:txBody>
          <a:bodyPr anchor="t"/>
          <a:lstStyle/>
          <a:p>
            <a:pPr algn="ctr"/>
            <a:r>
              <a:rPr lang="en-US" sz="2800" b="1" dirty="0" err="1">
                <a:solidFill>
                  <a:srgbClr val="000000"/>
                </a:solidFill>
              </a:rPr>
              <a:t>Mengubah</a:t>
            </a:r>
            <a:r>
              <a:rPr lang="en-US" sz="2800" b="1" dirty="0">
                <a:solidFill>
                  <a:srgbClr val="000000"/>
                </a:solidFill>
              </a:rPr>
              <a:t> strategi </a:t>
            </a:r>
            <a:r>
              <a:rPr lang="en-US" sz="2800" b="1" dirty="0" err="1">
                <a:solidFill>
                  <a:srgbClr val="000000"/>
                </a:solidFill>
              </a:rPr>
              <a:t>dari</a:t>
            </a:r>
            <a:r>
              <a:rPr lang="en-US" sz="2800" b="1" dirty="0">
                <a:solidFill>
                  <a:srgbClr val="000000"/>
                </a:solidFill>
              </a:rPr>
              <a:t> "</a:t>
            </a:r>
            <a:r>
              <a:rPr lang="en-US" sz="2800" b="1" dirty="0" err="1">
                <a:solidFill>
                  <a:schemeClr val="accent5"/>
                </a:solidFill>
              </a:rPr>
              <a:t>mengajar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materi</a:t>
            </a:r>
            <a:r>
              <a:rPr lang="en-US" sz="2800" b="1" dirty="0">
                <a:solidFill>
                  <a:srgbClr val="000000"/>
                </a:solidFill>
              </a:rPr>
              <a:t>" </a:t>
            </a:r>
            <a:r>
              <a:rPr lang="en-US" sz="2800" b="1" dirty="0" err="1">
                <a:solidFill>
                  <a:srgbClr val="000000"/>
                </a:solidFill>
              </a:rPr>
              <a:t>menjadi</a:t>
            </a:r>
            <a:r>
              <a:rPr lang="en-US" sz="2800" b="1" dirty="0">
                <a:solidFill>
                  <a:srgbClr val="000000"/>
                </a:solidFill>
              </a:rPr>
              <a:t> "</a:t>
            </a:r>
            <a:r>
              <a:rPr lang="en-US" sz="2800" b="1" dirty="0" err="1">
                <a:solidFill>
                  <a:schemeClr val="accent5"/>
                </a:solidFill>
              </a:rPr>
              <a:t>memancing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perhatian</a:t>
            </a:r>
            <a:r>
              <a:rPr lang="en-US" sz="2800" b="1" dirty="0"/>
              <a:t>” dan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/>
              <a:t>“</a:t>
            </a:r>
            <a:r>
              <a:rPr lang="en-US" sz="2800" b="1" dirty="0" err="1">
                <a:solidFill>
                  <a:schemeClr val="accent5"/>
                </a:solidFill>
              </a:rPr>
              <a:t>logika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praktis</a:t>
            </a:r>
            <a:r>
              <a:rPr lang="en-US" sz="2800" b="1" dirty="0"/>
              <a:t>”</a:t>
            </a:r>
          </a:p>
          <a:p>
            <a:r>
              <a:rPr lang="en-US" b="1" dirty="0">
                <a:solidFill>
                  <a:srgbClr val="000000"/>
                </a:solidFill>
              </a:rPr>
              <a:t>Tips dan </a:t>
            </a:r>
            <a:r>
              <a:rPr lang="en-US" b="1" dirty="0" err="1">
                <a:solidFill>
                  <a:srgbClr val="000000"/>
                </a:solidFill>
              </a:rPr>
              <a:t>trik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praktis</a:t>
            </a:r>
            <a:r>
              <a:rPr lang="en-US" b="1" dirty="0">
                <a:solidFill>
                  <a:srgbClr val="000000"/>
                </a:solidFill>
              </a:rPr>
              <a:t> yang </a:t>
            </a:r>
            <a:r>
              <a:rPr lang="en-US" b="1" dirty="0" err="1">
                <a:solidFill>
                  <a:srgbClr val="000000"/>
                </a:solidFill>
              </a:rPr>
              <a:t>bisa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diterapkan</a:t>
            </a:r>
            <a:r>
              <a:rPr lang="en-US" b="1" dirty="0">
                <a:solidFill>
                  <a:srgbClr val="000000"/>
                </a:solidFill>
              </a:rPr>
              <a:t> di </a:t>
            </a:r>
            <a:r>
              <a:rPr lang="en-US" b="1" dirty="0" err="1">
                <a:solidFill>
                  <a:srgbClr val="000000"/>
                </a:solidFill>
              </a:rPr>
              <a:t>kelas</a:t>
            </a:r>
            <a:r>
              <a:rPr lang="en-US" b="1" dirty="0">
                <a:solidFill>
                  <a:srgbClr val="000000"/>
                </a:solidFill>
              </a:rPr>
              <a:t>:</a:t>
            </a:r>
          </a:p>
          <a:p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0A34C0-57FC-407E-AFB4-B57BB5DBF818}"/>
              </a:ext>
            </a:extLst>
          </p:cNvPr>
          <p:cNvSpPr txBox="1"/>
          <p:nvPr/>
        </p:nvSpPr>
        <p:spPr>
          <a:xfrm>
            <a:off x="141513" y="3429000"/>
            <a:ext cx="11865429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500" b="1" dirty="0">
                <a:solidFill>
                  <a:schemeClr val="tx2">
                    <a:lumMod val="50000"/>
                  </a:schemeClr>
                </a:solidFill>
              </a:rPr>
              <a:t>Ubah </a:t>
            </a:r>
            <a:r>
              <a:rPr lang="en-US" sz="2500" b="1" dirty="0" err="1">
                <a:solidFill>
                  <a:schemeClr val="tx2">
                    <a:lumMod val="50000"/>
                  </a:schemeClr>
                </a:solidFill>
              </a:rPr>
              <a:t>Suasana</a:t>
            </a:r>
            <a:r>
              <a:rPr lang="en-US" sz="2500" b="1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en-US" sz="2500" b="1" dirty="0" err="1">
                <a:solidFill>
                  <a:schemeClr val="tx2">
                    <a:lumMod val="50000"/>
                  </a:schemeClr>
                </a:solidFill>
              </a:rPr>
              <a:t>Hentikan</a:t>
            </a:r>
            <a:r>
              <a:rPr lang="en-US" sz="25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500" b="1" dirty="0" err="1">
                <a:solidFill>
                  <a:schemeClr val="tx2">
                    <a:lumMod val="50000"/>
                  </a:schemeClr>
                </a:solidFill>
              </a:rPr>
              <a:t>Ceramah</a:t>
            </a:r>
            <a:r>
              <a:rPr lang="en-US" sz="25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2500" b="1" dirty="0" err="1">
                <a:solidFill>
                  <a:schemeClr val="tx2">
                    <a:lumMod val="50000"/>
                  </a:schemeClr>
                </a:solidFill>
              </a:rPr>
              <a:t>Gunakan</a:t>
            </a:r>
            <a:r>
              <a:rPr lang="en-US" sz="2500" b="1" dirty="0">
                <a:solidFill>
                  <a:schemeClr val="tx2">
                    <a:lumMod val="50000"/>
                  </a:schemeClr>
                </a:solidFill>
              </a:rPr>
              <a:t> "Metode Game“</a:t>
            </a:r>
          </a:p>
          <a:p>
            <a:endParaRPr lang="en-US" sz="2200" b="1" dirty="0">
              <a:solidFill>
                <a:srgbClr val="00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rgbClr val="000000"/>
                </a:solidFill>
              </a:rPr>
              <a:t>Gunakan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Kuis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Cepat</a:t>
            </a:r>
            <a:r>
              <a:rPr lang="en-US" sz="2200" b="1" dirty="0">
                <a:solidFill>
                  <a:srgbClr val="000000"/>
                </a:solidFill>
              </a:rPr>
              <a:t> (Kahoot, Quizizz, </a:t>
            </a:r>
            <a:r>
              <a:rPr lang="en-US" sz="2200" b="1" dirty="0" err="1">
                <a:solidFill>
                  <a:srgbClr val="000000"/>
                </a:solidFill>
              </a:rPr>
              <a:t>atau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Wordwall</a:t>
            </a:r>
            <a:r>
              <a:rPr lang="en-US" sz="2200" b="1" dirty="0">
                <a:solidFill>
                  <a:srgbClr val="000000"/>
                </a:solidFill>
              </a:rPr>
              <a:t>):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Buat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kuis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ekonomi</a:t>
            </a:r>
            <a:r>
              <a:rPr lang="en-US" sz="2200" dirty="0">
                <a:solidFill>
                  <a:srgbClr val="000000"/>
                </a:solidFill>
              </a:rPr>
              <a:t> yang </a:t>
            </a:r>
            <a:r>
              <a:rPr lang="en-US" sz="2200" dirty="0" err="1">
                <a:solidFill>
                  <a:srgbClr val="000000"/>
                </a:solidFill>
              </a:rPr>
              <a:t>dikemas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seperti</a:t>
            </a:r>
            <a:r>
              <a:rPr lang="en-US" sz="2200" dirty="0">
                <a:solidFill>
                  <a:srgbClr val="000000"/>
                </a:solidFill>
              </a:rPr>
              <a:t> game </a:t>
            </a:r>
            <a:r>
              <a:rPr lang="en-US" sz="2200" dirty="0" err="1">
                <a:solidFill>
                  <a:srgbClr val="000000"/>
                </a:solidFill>
              </a:rPr>
              <a:t>kompetitif</a:t>
            </a:r>
            <a:r>
              <a:rPr lang="en-US" sz="2200" dirty="0">
                <a:solidFill>
                  <a:srgbClr val="000000"/>
                </a:solidFill>
              </a:rPr>
              <a:t>. Siswa yang </a:t>
            </a:r>
            <a:r>
              <a:rPr lang="en-US" sz="2200" dirty="0" err="1">
                <a:solidFill>
                  <a:srgbClr val="000000"/>
                </a:solidFill>
              </a:rPr>
              <a:t>tadinya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tidur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biasanya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akan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terbangun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saat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melihat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teman-temannya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bersorak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atau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berebut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skor</a:t>
            </a:r>
            <a:r>
              <a:rPr lang="en-US" sz="2200" dirty="0">
                <a:solidFill>
                  <a:srgbClr val="000000"/>
                </a:solidFill>
              </a:rPr>
              <a:t> di </a:t>
            </a:r>
            <a:r>
              <a:rPr lang="en-US" sz="2200" dirty="0" err="1">
                <a:solidFill>
                  <a:srgbClr val="000000"/>
                </a:solidFill>
              </a:rPr>
              <a:t>papan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peringkat</a:t>
            </a:r>
            <a:r>
              <a:rPr lang="en-US" sz="2200" dirty="0">
                <a:solidFill>
                  <a:srgbClr val="000000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b="1" dirty="0" err="1">
                <a:solidFill>
                  <a:srgbClr val="000000"/>
                </a:solidFill>
              </a:rPr>
              <a:t>Sistem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Poin</a:t>
            </a:r>
            <a:r>
              <a:rPr lang="en-US" sz="2200" b="1" dirty="0">
                <a:solidFill>
                  <a:srgbClr val="000000"/>
                </a:solidFill>
              </a:rPr>
              <a:t> &amp; Reward </a:t>
            </a:r>
            <a:r>
              <a:rPr lang="en-US" sz="2200" b="1" dirty="0" err="1">
                <a:solidFill>
                  <a:srgbClr val="000000"/>
                </a:solidFill>
              </a:rPr>
              <a:t>Simpel</a:t>
            </a:r>
            <a:r>
              <a:rPr lang="en-US" sz="2200" b="1" dirty="0">
                <a:solidFill>
                  <a:srgbClr val="000000"/>
                </a:solidFill>
              </a:rPr>
              <a:t>: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Berikan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apresiasi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nyata</a:t>
            </a:r>
            <a:r>
              <a:rPr lang="en-US" sz="2200" dirty="0">
                <a:solidFill>
                  <a:srgbClr val="000000"/>
                </a:solidFill>
              </a:rPr>
              <a:t> yang </a:t>
            </a:r>
            <a:r>
              <a:rPr lang="en-US" sz="2200" dirty="0" err="1">
                <a:solidFill>
                  <a:srgbClr val="000000"/>
                </a:solidFill>
              </a:rPr>
              <a:t>disukai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remaja</a:t>
            </a:r>
            <a:r>
              <a:rPr lang="en-US" sz="2200" dirty="0">
                <a:solidFill>
                  <a:srgbClr val="000000"/>
                </a:solidFill>
              </a:rPr>
              <a:t> (</a:t>
            </a:r>
            <a:r>
              <a:rPr lang="en-US" sz="2200" dirty="0" err="1">
                <a:solidFill>
                  <a:srgbClr val="000000"/>
                </a:solidFill>
              </a:rPr>
              <a:t>misalnya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pujian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terbuka</a:t>
            </a:r>
            <a:r>
              <a:rPr lang="en-US" sz="2200" dirty="0">
                <a:solidFill>
                  <a:srgbClr val="000000"/>
                </a:solidFill>
              </a:rPr>
              <a:t> di </a:t>
            </a:r>
            <a:r>
              <a:rPr lang="en-US" sz="2200" dirty="0" err="1">
                <a:solidFill>
                  <a:srgbClr val="000000"/>
                </a:solidFill>
              </a:rPr>
              <a:t>kelas</a:t>
            </a:r>
            <a:r>
              <a:rPr lang="en-US" sz="2200" dirty="0">
                <a:solidFill>
                  <a:srgbClr val="000000"/>
                </a:solidFill>
              </a:rPr>
              <a:t>, </a:t>
            </a:r>
            <a:r>
              <a:rPr lang="en-US" sz="2200" dirty="0" err="1">
                <a:solidFill>
                  <a:srgbClr val="000000"/>
                </a:solidFill>
              </a:rPr>
              <a:t>dispensasi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tugas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ringan</a:t>
            </a:r>
            <a:r>
              <a:rPr lang="en-US" sz="2200" dirty="0">
                <a:solidFill>
                  <a:srgbClr val="000000"/>
                </a:solidFill>
              </a:rPr>
              <a:t>, </a:t>
            </a:r>
            <a:r>
              <a:rPr lang="en-US" sz="2200" dirty="0" err="1">
                <a:solidFill>
                  <a:srgbClr val="000000"/>
                </a:solidFill>
              </a:rPr>
              <a:t>atau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hadiah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kecil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seperti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makanan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ringan</a:t>
            </a:r>
            <a:r>
              <a:rPr lang="en-US" sz="2200" dirty="0">
                <a:solidFill>
                  <a:srgbClr val="000000"/>
                </a:solidFill>
              </a:rPr>
              <a:t>) </a:t>
            </a:r>
            <a:r>
              <a:rPr lang="en-US" sz="2200" dirty="0" err="1">
                <a:solidFill>
                  <a:srgbClr val="000000"/>
                </a:solidFill>
              </a:rPr>
              <a:t>bagi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kelompok</a:t>
            </a:r>
            <a:r>
              <a:rPr lang="en-US" sz="2200" dirty="0">
                <a:solidFill>
                  <a:srgbClr val="000000"/>
                </a:solidFill>
              </a:rPr>
              <a:t> yang </a:t>
            </a:r>
            <a:r>
              <a:rPr lang="en-US" sz="2200" dirty="0" err="1">
                <a:solidFill>
                  <a:srgbClr val="000000"/>
                </a:solidFill>
              </a:rPr>
              <a:t>aktif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 err="1">
                <a:solidFill>
                  <a:srgbClr val="000000"/>
                </a:solidFill>
              </a:rPr>
              <a:t>menjawab</a:t>
            </a:r>
            <a:r>
              <a:rPr lang="en-US" sz="2200" dirty="0">
                <a:solidFill>
                  <a:srgbClr val="000000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50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BD668-B966-38A6-6743-4A93FE19C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54CB0-6606-A01E-D24E-A91DF31B5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499" y="2839209"/>
            <a:ext cx="10627029" cy="2660904"/>
          </a:xfrm>
        </p:spPr>
        <p:txBody>
          <a:bodyPr anchor="b"/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Terapkan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"</a:t>
            </a:r>
            <a:r>
              <a:rPr lang="en-US" sz="2800" b="1" dirty="0">
                <a:solidFill>
                  <a:schemeClr val="accent5"/>
                </a:solidFill>
              </a:rPr>
              <a:t>Shock Therapy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"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Berbasis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Realitas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US" sz="2800" b="1" dirty="0" err="1">
                <a:solidFill>
                  <a:schemeClr val="tx2">
                    <a:lumMod val="50000"/>
                  </a:schemeClr>
                </a:solidFill>
              </a:rPr>
              <a:t>Tanpa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Teori Rumit)</a:t>
            </a:r>
          </a:p>
          <a:p>
            <a:endParaRPr lang="en-US" sz="22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200" b="1" dirty="0" err="1">
                <a:solidFill>
                  <a:srgbClr val="000000"/>
                </a:solidFill>
              </a:rPr>
              <a:t>Jangan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mulai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kelas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dengan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definisi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atau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rumus</a:t>
            </a:r>
            <a:r>
              <a:rPr lang="en-US" sz="2200" b="1" dirty="0">
                <a:solidFill>
                  <a:srgbClr val="000000"/>
                </a:solidFill>
              </a:rPr>
              <a:t>. </a:t>
            </a:r>
            <a:r>
              <a:rPr lang="en-US" sz="2200" b="1" dirty="0" err="1">
                <a:solidFill>
                  <a:srgbClr val="000000"/>
                </a:solidFill>
              </a:rPr>
              <a:t>Mulailah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dengan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kasus</a:t>
            </a:r>
            <a:r>
              <a:rPr lang="en-US" sz="2200" b="1" dirty="0">
                <a:solidFill>
                  <a:srgbClr val="000000"/>
                </a:solidFill>
              </a:rPr>
              <a:t> viral </a:t>
            </a:r>
            <a:r>
              <a:rPr lang="en-US" sz="2200" b="1" dirty="0" err="1">
                <a:solidFill>
                  <a:srgbClr val="000000"/>
                </a:solidFill>
              </a:rPr>
              <a:t>atau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masalah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sehari-hari</a:t>
            </a:r>
            <a:r>
              <a:rPr lang="en-US" sz="2200" b="1" dirty="0">
                <a:solidFill>
                  <a:srgbClr val="000000"/>
                </a:solidFill>
              </a:rPr>
              <a:t> yang </a:t>
            </a:r>
            <a:r>
              <a:rPr lang="en-US" sz="2200" b="1" dirty="0" err="1">
                <a:solidFill>
                  <a:srgbClr val="000000"/>
                </a:solidFill>
              </a:rPr>
              <a:t>dekat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dengan</a:t>
            </a:r>
            <a:r>
              <a:rPr lang="en-US" sz="2200" b="1" dirty="0">
                <a:solidFill>
                  <a:srgbClr val="000000"/>
                </a:solidFill>
              </a:rPr>
              <a:t> dunia </a:t>
            </a:r>
            <a:r>
              <a:rPr lang="en-US" sz="2200" b="1" dirty="0" err="1">
                <a:solidFill>
                  <a:srgbClr val="000000"/>
                </a:solidFill>
              </a:rPr>
              <a:t>mereka</a:t>
            </a:r>
            <a:r>
              <a:rPr lang="en-US" sz="2200" b="1" dirty="0">
                <a:solidFill>
                  <a:srgbClr val="000000"/>
                </a:solidFill>
              </a:rPr>
              <a:t> (</a:t>
            </a:r>
            <a:r>
              <a:rPr lang="en-US" sz="2200" b="1" dirty="0" err="1">
                <a:solidFill>
                  <a:srgbClr val="000000"/>
                </a:solidFill>
              </a:rPr>
              <a:t>nongkrong</a:t>
            </a:r>
            <a:r>
              <a:rPr lang="en-US" sz="2200" b="1" dirty="0">
                <a:solidFill>
                  <a:srgbClr val="000000"/>
                </a:solidFill>
              </a:rPr>
              <a:t>, game, uang </a:t>
            </a:r>
            <a:r>
              <a:rPr lang="en-US" sz="2200" b="1" dirty="0" err="1">
                <a:solidFill>
                  <a:srgbClr val="000000"/>
                </a:solidFill>
              </a:rPr>
              <a:t>saku</a:t>
            </a:r>
            <a:r>
              <a:rPr lang="en-US" sz="2200" b="1" dirty="0">
                <a:solidFill>
                  <a:srgbClr val="000000"/>
                </a:solidFill>
              </a:rPr>
              <a:t>, </a:t>
            </a:r>
            <a:r>
              <a:rPr lang="en-US" sz="2200" b="1" dirty="0" err="1">
                <a:solidFill>
                  <a:srgbClr val="000000"/>
                </a:solidFill>
              </a:rPr>
              <a:t>atau</a:t>
            </a:r>
            <a:r>
              <a:rPr lang="en-US" sz="2200" b="1" dirty="0">
                <a:solidFill>
                  <a:srgbClr val="000000"/>
                </a:solidFill>
              </a:rPr>
              <a:t> media </a:t>
            </a:r>
            <a:r>
              <a:rPr lang="en-US" sz="2200" b="1" dirty="0" err="1">
                <a:solidFill>
                  <a:srgbClr val="000000"/>
                </a:solidFill>
              </a:rPr>
              <a:t>sosial</a:t>
            </a:r>
            <a:r>
              <a:rPr lang="en-US" sz="2200" b="1" dirty="0">
                <a:solidFill>
                  <a:srgbClr val="000000"/>
                </a:solidFill>
              </a:rPr>
              <a:t>).</a:t>
            </a:r>
          </a:p>
          <a:p>
            <a:pPr lvl="0"/>
            <a:r>
              <a:rPr lang="en-US" sz="2200" b="1" dirty="0" err="1">
                <a:solidFill>
                  <a:schemeClr val="accent5"/>
                </a:solidFill>
              </a:rPr>
              <a:t>Contoh</a:t>
            </a:r>
            <a:r>
              <a:rPr lang="en-US" sz="2200" b="1" dirty="0">
                <a:solidFill>
                  <a:schemeClr val="accent5"/>
                </a:solidFill>
              </a:rPr>
              <a:t> </a:t>
            </a:r>
            <a:r>
              <a:rPr lang="en-US" sz="2200" b="1" dirty="0" err="1">
                <a:solidFill>
                  <a:schemeClr val="accent5"/>
                </a:solidFill>
              </a:rPr>
              <a:t>Kasus</a:t>
            </a:r>
            <a:r>
              <a:rPr lang="en-US" sz="2200" b="1" dirty="0">
                <a:solidFill>
                  <a:srgbClr val="000000"/>
                </a:solidFill>
              </a:rPr>
              <a:t>: Alih-</a:t>
            </a:r>
            <a:r>
              <a:rPr lang="en-US" sz="2200" b="1" dirty="0" err="1">
                <a:solidFill>
                  <a:srgbClr val="000000"/>
                </a:solidFill>
              </a:rPr>
              <a:t>alih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menjelaskan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hukum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permintaan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dengan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kurva</a:t>
            </a:r>
            <a:r>
              <a:rPr lang="en-US" sz="2200" b="1" dirty="0">
                <a:solidFill>
                  <a:srgbClr val="000000"/>
                </a:solidFill>
              </a:rPr>
              <a:t> yang </a:t>
            </a:r>
            <a:r>
              <a:rPr lang="en-US" sz="2200" b="1" dirty="0" err="1">
                <a:solidFill>
                  <a:srgbClr val="000000"/>
                </a:solidFill>
              </a:rPr>
              <a:t>rumit</a:t>
            </a:r>
            <a:r>
              <a:rPr lang="en-US" sz="2200" b="1" dirty="0">
                <a:solidFill>
                  <a:srgbClr val="000000"/>
                </a:solidFill>
              </a:rPr>
              <a:t>, </a:t>
            </a:r>
            <a:r>
              <a:rPr lang="en-US" sz="2200" b="1" dirty="0" err="1">
                <a:solidFill>
                  <a:srgbClr val="000000"/>
                </a:solidFill>
              </a:rPr>
              <a:t>tanyakan</a:t>
            </a:r>
            <a:r>
              <a:rPr lang="en-US" sz="2200" b="1" dirty="0">
                <a:solidFill>
                  <a:srgbClr val="000000"/>
                </a:solidFill>
              </a:rPr>
              <a:t>: </a:t>
            </a:r>
            <a:r>
              <a:rPr lang="en-US" sz="2200" b="1" i="1" dirty="0">
                <a:solidFill>
                  <a:srgbClr val="000000"/>
                </a:solidFill>
              </a:rPr>
              <a:t>"</a:t>
            </a:r>
            <a:r>
              <a:rPr lang="en-US" sz="2200" b="1" i="1" dirty="0" err="1">
                <a:solidFill>
                  <a:srgbClr val="000000"/>
                </a:solidFill>
              </a:rPr>
              <a:t>Kenapa</a:t>
            </a:r>
            <a:r>
              <a:rPr lang="en-US" sz="2200" b="1" i="1" dirty="0">
                <a:solidFill>
                  <a:srgbClr val="000000"/>
                </a:solidFill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</a:rPr>
              <a:t>harga</a:t>
            </a:r>
            <a:r>
              <a:rPr lang="en-US" sz="2200" b="1" i="1" dirty="0">
                <a:solidFill>
                  <a:srgbClr val="000000"/>
                </a:solidFill>
              </a:rPr>
              <a:t> skin Mobile Legends </a:t>
            </a:r>
            <a:r>
              <a:rPr lang="en-US" sz="2200" b="1" i="1" dirty="0" err="1">
                <a:solidFill>
                  <a:srgbClr val="000000"/>
                </a:solidFill>
              </a:rPr>
              <a:t>atau</a:t>
            </a:r>
            <a:r>
              <a:rPr lang="en-US" sz="2200" b="1" i="1" dirty="0">
                <a:solidFill>
                  <a:srgbClr val="000000"/>
                </a:solidFill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</a:rPr>
              <a:t>harga</a:t>
            </a:r>
            <a:r>
              <a:rPr lang="en-US" sz="2200" b="1" i="1" dirty="0">
                <a:solidFill>
                  <a:srgbClr val="000000"/>
                </a:solidFill>
              </a:rPr>
              <a:t> key chain </a:t>
            </a:r>
            <a:r>
              <a:rPr lang="en-US" sz="2200" b="1" i="1" dirty="0" err="1">
                <a:solidFill>
                  <a:srgbClr val="000000"/>
                </a:solidFill>
              </a:rPr>
              <a:t>labubu</a:t>
            </a:r>
            <a:r>
              <a:rPr lang="en-US" sz="2200" b="1" i="1" dirty="0">
                <a:solidFill>
                  <a:srgbClr val="000000"/>
                </a:solidFill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</a:rPr>
              <a:t>bisa</a:t>
            </a:r>
            <a:r>
              <a:rPr lang="en-US" sz="2200" b="1" i="1" dirty="0">
                <a:solidFill>
                  <a:srgbClr val="000000"/>
                </a:solidFill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</a:rPr>
              <a:t>mendadak</a:t>
            </a:r>
            <a:r>
              <a:rPr lang="en-US" sz="2200" b="1" i="1" dirty="0">
                <a:solidFill>
                  <a:srgbClr val="000000"/>
                </a:solidFill>
              </a:rPr>
              <a:t> mahal? </a:t>
            </a:r>
            <a:r>
              <a:rPr lang="en-US" sz="2200" b="1" i="1" dirty="0" err="1">
                <a:solidFill>
                  <a:srgbClr val="000000"/>
                </a:solidFill>
              </a:rPr>
              <a:t>Siapa</a:t>
            </a:r>
            <a:r>
              <a:rPr lang="en-US" sz="2200" b="1" i="1" dirty="0">
                <a:solidFill>
                  <a:srgbClr val="000000"/>
                </a:solidFill>
              </a:rPr>
              <a:t> yang </a:t>
            </a:r>
            <a:r>
              <a:rPr lang="en-US" sz="2200" b="1" i="1" dirty="0" err="1">
                <a:solidFill>
                  <a:srgbClr val="000000"/>
                </a:solidFill>
              </a:rPr>
              <a:t>untung</a:t>
            </a:r>
            <a:r>
              <a:rPr lang="en-US" sz="2200" b="1" i="1" dirty="0">
                <a:solidFill>
                  <a:srgbClr val="000000"/>
                </a:solidFill>
              </a:rPr>
              <a:t>?"</a:t>
            </a:r>
            <a:endParaRPr lang="en-US" sz="2200" b="1" dirty="0">
              <a:solidFill>
                <a:srgbClr val="000000"/>
              </a:solidFill>
            </a:endParaRPr>
          </a:p>
          <a:p>
            <a:pPr lvl="0"/>
            <a:r>
              <a:rPr lang="en-US" sz="2200" b="1" dirty="0">
                <a:solidFill>
                  <a:srgbClr val="000000"/>
                </a:solidFill>
              </a:rPr>
              <a:t>Dengan </a:t>
            </a:r>
            <a:r>
              <a:rPr lang="en-US" sz="2200" b="1" dirty="0" err="1">
                <a:solidFill>
                  <a:srgbClr val="000000"/>
                </a:solidFill>
              </a:rPr>
              <a:t>memancing</a:t>
            </a:r>
            <a:r>
              <a:rPr lang="en-US" sz="2200" b="1" dirty="0">
                <a:solidFill>
                  <a:srgbClr val="000000"/>
                </a:solidFill>
              </a:rPr>
              <a:t> rasa </a:t>
            </a:r>
            <a:r>
              <a:rPr lang="en-US" sz="2200" b="1" dirty="0" err="1">
                <a:solidFill>
                  <a:srgbClr val="000000"/>
                </a:solidFill>
              </a:rPr>
              <a:t>penasaran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mereka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terhadap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fenomena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nyata</a:t>
            </a:r>
            <a:r>
              <a:rPr lang="en-US" sz="2200" b="1" dirty="0">
                <a:solidFill>
                  <a:srgbClr val="000000"/>
                </a:solidFill>
              </a:rPr>
              <a:t>, </a:t>
            </a:r>
            <a:r>
              <a:rPr lang="en-US" sz="2200" b="1" dirty="0" err="1">
                <a:solidFill>
                  <a:srgbClr val="000000"/>
                </a:solidFill>
              </a:rPr>
              <a:t>siswa</a:t>
            </a:r>
            <a:r>
              <a:rPr lang="en-US" sz="2200" b="1" dirty="0">
                <a:solidFill>
                  <a:srgbClr val="000000"/>
                </a:solidFill>
              </a:rPr>
              <a:t> yang </a:t>
            </a:r>
            <a:r>
              <a:rPr lang="en-US" sz="2200" b="1" dirty="0" err="1">
                <a:solidFill>
                  <a:srgbClr val="000000"/>
                </a:solidFill>
              </a:rPr>
              <a:t>suka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ribut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perlahan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akan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ikut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nimbrung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en-US" sz="2200" b="1" dirty="0" err="1">
                <a:solidFill>
                  <a:srgbClr val="000000"/>
                </a:solidFill>
              </a:rPr>
              <a:t>berpendapat</a:t>
            </a:r>
            <a:r>
              <a:rPr lang="en-US" sz="2200" b="1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E4BDC8C6-8E7A-ABAF-D209-DB9301E92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267788" y="5114541"/>
            <a:ext cx="3475649" cy="15792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0E4164C-66FD-8F2F-98C8-7E0B839ACB03}"/>
              </a:ext>
            </a:extLst>
          </p:cNvPr>
          <p:cNvSpPr txBox="1">
            <a:spLocks/>
          </p:cNvSpPr>
          <p:nvPr/>
        </p:nvSpPr>
        <p:spPr>
          <a:xfrm>
            <a:off x="10336618" y="5237983"/>
            <a:ext cx="1663358" cy="1579299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2CDB2DB-C9F6-9376-EE40-8C93DC2E8D12}"/>
              </a:ext>
            </a:extLst>
          </p:cNvPr>
          <p:cNvSpPr txBox="1">
            <a:spLocks/>
          </p:cNvSpPr>
          <p:nvPr/>
        </p:nvSpPr>
        <p:spPr>
          <a:xfrm>
            <a:off x="11158707" y="230556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B7AB563-DB73-C8D3-2CF4-44C2B418A9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579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857DD-1C02-9167-B28F-F0B63178B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7FC9A615-3455-7526-BFA1-84A8E3C504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7680960" y="804672"/>
            <a:ext cx="3475649" cy="5248656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4ECFE81-2F49-F337-F251-10E77C888EC7}"/>
              </a:ext>
            </a:extLst>
          </p:cNvPr>
          <p:cNvSpPr txBox="1">
            <a:spLocks/>
          </p:cNvSpPr>
          <p:nvPr/>
        </p:nvSpPr>
        <p:spPr>
          <a:xfrm>
            <a:off x="6622354" y="3330533"/>
            <a:ext cx="2121408" cy="2121408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3BDE7A2-52B0-FAC8-5215-4C233367A598}"/>
              </a:ext>
            </a:extLst>
          </p:cNvPr>
          <p:cNvSpPr txBox="1">
            <a:spLocks/>
          </p:cNvSpPr>
          <p:nvPr/>
        </p:nvSpPr>
        <p:spPr>
          <a:xfrm>
            <a:off x="10972800" y="1515070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1FCC006-F0A8-1EA5-ABBA-437F21CBD0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F8C0F282-5550-664A-D516-A36E862AD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657" y="669925"/>
            <a:ext cx="11103429" cy="4947104"/>
          </a:xfrm>
        </p:spPr>
        <p:txBody>
          <a:bodyPr/>
          <a:lstStyle/>
          <a:p>
            <a:r>
              <a:rPr lang="en-US" sz="2800" b="1" dirty="0">
                <a:solidFill>
                  <a:srgbClr val="002060"/>
                </a:solidFill>
              </a:rPr>
              <a:t>3. Strategi </a:t>
            </a:r>
            <a:r>
              <a:rPr lang="en-US" sz="2800" b="1" dirty="0" err="1">
                <a:solidFill>
                  <a:srgbClr val="002060"/>
                </a:solidFill>
              </a:rPr>
              <a:t>Khusus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untuk</a:t>
            </a:r>
            <a:r>
              <a:rPr lang="en-US" sz="2800" b="1" dirty="0">
                <a:solidFill>
                  <a:srgbClr val="002060"/>
                </a:solidFill>
              </a:rPr>
              <a:t> Siswa yang Suka Tidur</a:t>
            </a:r>
          </a:p>
          <a:p>
            <a:endParaRPr lang="en-US" sz="2500" b="1" dirty="0">
              <a:solidFill>
                <a:srgbClr val="002060"/>
              </a:solidFill>
            </a:endParaRPr>
          </a:p>
          <a:p>
            <a:pPr lvl="0"/>
            <a:r>
              <a:rPr lang="en-US" sz="2500" b="1" dirty="0" err="1">
                <a:solidFill>
                  <a:schemeClr val="accent5"/>
                </a:solidFill>
              </a:rPr>
              <a:t>Jangan</a:t>
            </a:r>
            <a:r>
              <a:rPr lang="en-US" sz="2500" b="1" dirty="0">
                <a:solidFill>
                  <a:schemeClr val="accent5"/>
                </a:solidFill>
              </a:rPr>
              <a:t> </a:t>
            </a:r>
            <a:r>
              <a:rPr lang="en-US" sz="2500" b="1" dirty="0" err="1">
                <a:solidFill>
                  <a:schemeClr val="accent5"/>
                </a:solidFill>
              </a:rPr>
              <a:t>Dibentak</a:t>
            </a:r>
            <a:r>
              <a:rPr lang="en-US" sz="2500" b="1" dirty="0">
                <a:solidFill>
                  <a:schemeClr val="accent5"/>
                </a:solidFill>
              </a:rPr>
              <a:t> di </a:t>
            </a:r>
            <a:r>
              <a:rPr lang="en-US" sz="2500" b="1" dirty="0" err="1">
                <a:solidFill>
                  <a:schemeClr val="accent5"/>
                </a:solidFill>
              </a:rPr>
              <a:t>Depan</a:t>
            </a:r>
            <a:r>
              <a:rPr lang="en-US" sz="2500" b="1" dirty="0">
                <a:solidFill>
                  <a:schemeClr val="accent5"/>
                </a:solidFill>
              </a:rPr>
              <a:t> Umum</a:t>
            </a:r>
            <a:r>
              <a:rPr lang="en-US" sz="2500" b="1" dirty="0">
                <a:solidFill>
                  <a:srgbClr val="000000"/>
                </a:solidFill>
              </a:rPr>
              <a:t>: </a:t>
            </a:r>
            <a:r>
              <a:rPr lang="en-US" sz="2500" b="1" dirty="0" err="1">
                <a:solidFill>
                  <a:srgbClr val="000000"/>
                </a:solidFill>
              </a:rPr>
              <a:t>Memarahi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siswa</a:t>
            </a:r>
            <a:r>
              <a:rPr lang="en-US" sz="2500" b="1" dirty="0">
                <a:solidFill>
                  <a:srgbClr val="000000"/>
                </a:solidFill>
              </a:rPr>
              <a:t> yang </a:t>
            </a:r>
            <a:r>
              <a:rPr lang="en-US" sz="2500" b="1" dirty="0" err="1">
                <a:solidFill>
                  <a:srgbClr val="000000"/>
                </a:solidFill>
              </a:rPr>
              <a:t>tidur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justru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membuat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mereka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semakin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melawan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atau</a:t>
            </a:r>
            <a:r>
              <a:rPr lang="en-US" sz="2500" b="1" dirty="0">
                <a:solidFill>
                  <a:srgbClr val="000000"/>
                </a:solidFill>
              </a:rPr>
              <a:t> kapok </a:t>
            </a:r>
            <a:r>
              <a:rPr lang="en-US" sz="2500" b="1" dirty="0" err="1">
                <a:solidFill>
                  <a:srgbClr val="000000"/>
                </a:solidFill>
              </a:rPr>
              <a:t>masuk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kelas</a:t>
            </a:r>
            <a:r>
              <a:rPr lang="en-US" sz="2500" b="1" dirty="0">
                <a:solidFill>
                  <a:srgbClr val="000000"/>
                </a:solidFill>
              </a:rPr>
              <a:t>.</a:t>
            </a:r>
          </a:p>
          <a:p>
            <a:pPr lvl="0"/>
            <a:endParaRPr lang="en-US" sz="2500" b="1" dirty="0">
              <a:solidFill>
                <a:srgbClr val="000000"/>
              </a:solidFill>
            </a:endParaRPr>
          </a:p>
          <a:p>
            <a:pPr lvl="0"/>
            <a:r>
              <a:rPr lang="en-US" sz="2500" b="1" dirty="0" err="1">
                <a:solidFill>
                  <a:schemeClr val="accent5"/>
                </a:solidFill>
              </a:rPr>
              <a:t>Berikan</a:t>
            </a:r>
            <a:r>
              <a:rPr lang="en-US" sz="2500" b="1" dirty="0">
                <a:solidFill>
                  <a:schemeClr val="accent5"/>
                </a:solidFill>
              </a:rPr>
              <a:t> Peran </a:t>
            </a:r>
            <a:r>
              <a:rPr lang="en-US" sz="2500" b="1" dirty="0" err="1">
                <a:solidFill>
                  <a:schemeClr val="accent5"/>
                </a:solidFill>
              </a:rPr>
              <a:t>Aktif</a:t>
            </a:r>
            <a:r>
              <a:rPr lang="en-US" sz="2500" b="1" dirty="0">
                <a:solidFill>
                  <a:schemeClr val="accent5"/>
                </a:solidFill>
              </a:rPr>
              <a:t> yang </a:t>
            </a:r>
            <a:r>
              <a:rPr lang="en-US" sz="2500" b="1" dirty="0" err="1">
                <a:solidFill>
                  <a:schemeClr val="accent5"/>
                </a:solidFill>
              </a:rPr>
              <a:t>Mengejutkan</a:t>
            </a:r>
            <a:r>
              <a:rPr lang="en-US" sz="2500" b="1" dirty="0">
                <a:solidFill>
                  <a:srgbClr val="000000"/>
                </a:solidFill>
              </a:rPr>
              <a:t>: </a:t>
            </a:r>
            <a:r>
              <a:rPr lang="en-US" sz="2500" b="1" dirty="0" err="1">
                <a:solidFill>
                  <a:srgbClr val="000000"/>
                </a:solidFill>
              </a:rPr>
              <a:t>Sesekali</a:t>
            </a:r>
            <a:r>
              <a:rPr lang="en-US" sz="2500" b="1" dirty="0">
                <a:solidFill>
                  <a:srgbClr val="000000"/>
                </a:solidFill>
              </a:rPr>
              <a:t>, </a:t>
            </a:r>
            <a:r>
              <a:rPr lang="en-US" sz="2500" b="1" dirty="0" err="1">
                <a:solidFill>
                  <a:srgbClr val="000000"/>
                </a:solidFill>
              </a:rPr>
              <a:t>tunjuk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mereka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dengan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lembut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untuk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menjadi</a:t>
            </a:r>
            <a:r>
              <a:rPr lang="en-US" sz="2500" b="1" dirty="0">
                <a:solidFill>
                  <a:srgbClr val="000000"/>
                </a:solidFill>
              </a:rPr>
              <a:t> "</a:t>
            </a:r>
            <a:r>
              <a:rPr lang="en-US" sz="2500" b="1" dirty="0" err="1">
                <a:solidFill>
                  <a:srgbClr val="000000"/>
                </a:solidFill>
              </a:rPr>
              <a:t>juri</a:t>
            </a:r>
            <a:r>
              <a:rPr lang="en-US" sz="2500" b="1" dirty="0">
                <a:solidFill>
                  <a:srgbClr val="000000"/>
                </a:solidFill>
              </a:rPr>
              <a:t>" </a:t>
            </a:r>
            <a:r>
              <a:rPr lang="en-US" sz="2500" b="1" dirty="0" err="1">
                <a:solidFill>
                  <a:srgbClr val="000000"/>
                </a:solidFill>
              </a:rPr>
              <a:t>atau</a:t>
            </a:r>
            <a:r>
              <a:rPr lang="en-US" sz="2500" b="1" dirty="0">
                <a:solidFill>
                  <a:srgbClr val="000000"/>
                </a:solidFill>
              </a:rPr>
              <a:t> "</a:t>
            </a:r>
            <a:r>
              <a:rPr lang="en-US" sz="2500" b="1" dirty="0" err="1">
                <a:solidFill>
                  <a:srgbClr val="000000"/>
                </a:solidFill>
              </a:rPr>
              <a:t>pencatat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skor</a:t>
            </a:r>
            <a:r>
              <a:rPr lang="en-US" sz="2500" b="1" dirty="0">
                <a:solidFill>
                  <a:srgbClr val="000000"/>
                </a:solidFill>
              </a:rPr>
              <a:t>" </a:t>
            </a:r>
            <a:r>
              <a:rPr lang="en-US" sz="2500" b="1" dirty="0" err="1">
                <a:solidFill>
                  <a:srgbClr val="000000"/>
                </a:solidFill>
              </a:rPr>
              <a:t>dalam</a:t>
            </a:r>
            <a:r>
              <a:rPr lang="en-US" sz="2500" b="1" dirty="0">
                <a:solidFill>
                  <a:srgbClr val="000000"/>
                </a:solidFill>
              </a:rPr>
              <a:t> game </a:t>
            </a:r>
            <a:r>
              <a:rPr lang="en-US" sz="2500" b="1" dirty="0" err="1">
                <a:solidFill>
                  <a:srgbClr val="000000"/>
                </a:solidFill>
              </a:rPr>
              <a:t>kelompok</a:t>
            </a:r>
            <a:r>
              <a:rPr lang="en-US" sz="2500" b="1" dirty="0">
                <a:solidFill>
                  <a:srgbClr val="000000"/>
                </a:solidFill>
              </a:rPr>
              <a:t>. Beri </a:t>
            </a:r>
            <a:r>
              <a:rPr lang="en-US" sz="2500" b="1" dirty="0" err="1">
                <a:solidFill>
                  <a:srgbClr val="000000"/>
                </a:solidFill>
              </a:rPr>
              <a:t>mereka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tanggung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jawab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kecil</a:t>
            </a:r>
            <a:r>
              <a:rPr lang="en-US" sz="2500" b="1" dirty="0">
                <a:solidFill>
                  <a:srgbClr val="000000"/>
                </a:solidFill>
              </a:rPr>
              <a:t> agar </a:t>
            </a:r>
            <a:r>
              <a:rPr lang="en-US" sz="2500" b="1" dirty="0" err="1">
                <a:solidFill>
                  <a:srgbClr val="000000"/>
                </a:solidFill>
              </a:rPr>
              <a:t>mereka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merasa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dihargai</a:t>
            </a:r>
            <a:r>
              <a:rPr lang="en-US" sz="2500" b="1" dirty="0">
                <a:solidFill>
                  <a:srgbClr val="000000"/>
                </a:solidFill>
              </a:rPr>
              <a:t> dan </a:t>
            </a:r>
            <a:r>
              <a:rPr lang="en-US" sz="2500" b="1" dirty="0" err="1">
                <a:solidFill>
                  <a:srgbClr val="000000"/>
                </a:solidFill>
              </a:rPr>
              <a:t>mau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tidak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mau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harus</a:t>
            </a:r>
            <a:r>
              <a:rPr lang="en-US" sz="2500" b="1" dirty="0">
                <a:solidFill>
                  <a:srgbClr val="000000"/>
                </a:solidFill>
              </a:rPr>
              <a:t> </a:t>
            </a:r>
            <a:r>
              <a:rPr lang="en-US" sz="2500" b="1" dirty="0" err="1">
                <a:solidFill>
                  <a:srgbClr val="000000"/>
                </a:solidFill>
              </a:rPr>
              <a:t>melek</a:t>
            </a:r>
            <a:r>
              <a:rPr lang="en-US" sz="2500" b="1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46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74946-DF35-344E-F3F3-E45628E526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32276" y="743712"/>
            <a:ext cx="4727448" cy="555955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44727-570B-365A-3C31-9120F85D6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89421"/>
            <a:ext cx="11059886" cy="2547693"/>
          </a:xfrm>
        </p:spPr>
        <p:txBody>
          <a:bodyPr/>
          <a:lstStyle/>
          <a:p>
            <a:r>
              <a:rPr lang="en-US" sz="2600" b="1" dirty="0">
                <a:solidFill>
                  <a:schemeClr val="tx2">
                    <a:lumMod val="50000"/>
                  </a:schemeClr>
                </a:solidFill>
              </a:rPr>
              <a:t>4. </a:t>
            </a:r>
            <a:r>
              <a:rPr lang="en-US" sz="2600" b="1" dirty="0" err="1">
                <a:solidFill>
                  <a:schemeClr val="tx2">
                    <a:lumMod val="50000"/>
                  </a:schemeClr>
                </a:solidFill>
              </a:rPr>
              <a:t>Pendekatan</a:t>
            </a:r>
            <a:r>
              <a:rPr lang="en-US" sz="2600" b="1" dirty="0">
                <a:solidFill>
                  <a:schemeClr val="tx2">
                    <a:lumMod val="50000"/>
                  </a:schemeClr>
                </a:solidFill>
              </a:rPr>
              <a:t> Personal </a:t>
            </a:r>
            <a:r>
              <a:rPr lang="en-US" sz="2600" b="1" dirty="0" err="1">
                <a:solidFill>
                  <a:schemeClr val="tx2">
                    <a:lumMod val="50000"/>
                  </a:schemeClr>
                </a:solidFill>
              </a:rPr>
              <a:t>untuk</a:t>
            </a:r>
            <a:r>
              <a:rPr lang="en-US" sz="2600" b="1" dirty="0">
                <a:solidFill>
                  <a:schemeClr val="tx2">
                    <a:lumMod val="50000"/>
                  </a:schemeClr>
                </a:solidFill>
              </a:rPr>
              <a:t> yang "</a:t>
            </a:r>
            <a:r>
              <a:rPr lang="en-US" sz="2600" b="1" dirty="0" err="1">
                <a:solidFill>
                  <a:schemeClr val="tx2">
                    <a:lumMod val="50000"/>
                  </a:schemeClr>
                </a:solidFill>
              </a:rPr>
              <a:t>Jarang</a:t>
            </a:r>
            <a:r>
              <a:rPr lang="en-US" sz="2600" b="1" dirty="0">
                <a:solidFill>
                  <a:schemeClr val="tx2">
                    <a:lumMod val="50000"/>
                  </a:schemeClr>
                </a:solidFill>
              </a:rPr>
              <a:t> Masuk“</a:t>
            </a:r>
          </a:p>
          <a:p>
            <a:endParaRPr lang="en-US" b="1" dirty="0">
              <a:solidFill>
                <a:srgbClr val="132BDC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Siswa yang </a:t>
            </a:r>
            <a:r>
              <a:rPr lang="en-US" b="1" dirty="0" err="1">
                <a:solidFill>
                  <a:srgbClr val="000000"/>
                </a:solidFill>
              </a:rPr>
              <a:t>jarang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masuk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biasanya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tertinggal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jauh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err="1">
                <a:solidFill>
                  <a:srgbClr val="000000"/>
                </a:solidFill>
              </a:rPr>
              <a:t>merasa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tidak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mengerti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err="1">
                <a:solidFill>
                  <a:srgbClr val="000000"/>
                </a:solidFill>
              </a:rPr>
              <a:t>lalu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memutuskan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untuk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menyerah</a:t>
            </a:r>
            <a:r>
              <a:rPr lang="en-US" b="1" dirty="0">
                <a:solidFill>
                  <a:srgbClr val="000000"/>
                </a:solidFill>
              </a:rPr>
              <a:t> dan malas.</a:t>
            </a:r>
          </a:p>
          <a:p>
            <a:pPr lvl="0"/>
            <a:r>
              <a:rPr lang="en-US" b="1" dirty="0" err="1">
                <a:solidFill>
                  <a:schemeClr val="accent5"/>
                </a:solidFill>
              </a:rPr>
              <a:t>Gunakan</a:t>
            </a:r>
            <a:r>
              <a:rPr lang="en-US" b="1" dirty="0">
                <a:solidFill>
                  <a:schemeClr val="accent5"/>
                </a:solidFill>
              </a:rPr>
              <a:t> Video </a:t>
            </a:r>
            <a:r>
              <a:rPr lang="en-US" b="1" dirty="0" err="1">
                <a:solidFill>
                  <a:schemeClr val="accent5"/>
                </a:solidFill>
              </a:rPr>
              <a:t>Singkat</a:t>
            </a:r>
            <a:r>
              <a:rPr lang="en-US" b="1" dirty="0">
                <a:solidFill>
                  <a:schemeClr val="accent5"/>
                </a:solidFill>
              </a:rPr>
              <a:t> (TikTok/Reels Style): </a:t>
            </a:r>
            <a:r>
              <a:rPr lang="en-US" b="1" dirty="0" err="1">
                <a:solidFill>
                  <a:srgbClr val="000000"/>
                </a:solidFill>
              </a:rPr>
              <a:t>Rekomendasikan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atau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putar</a:t>
            </a:r>
            <a:r>
              <a:rPr lang="en-US" b="1" dirty="0">
                <a:solidFill>
                  <a:srgbClr val="000000"/>
                </a:solidFill>
              </a:rPr>
              <a:t> video </a:t>
            </a:r>
            <a:r>
              <a:rPr lang="en-US" b="1" dirty="0" err="1">
                <a:solidFill>
                  <a:srgbClr val="000000"/>
                </a:solidFill>
              </a:rPr>
              <a:t>penjelasan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materi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ekonomi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berdurasi</a:t>
            </a:r>
            <a:r>
              <a:rPr lang="en-US" b="1" dirty="0">
                <a:solidFill>
                  <a:srgbClr val="000000"/>
                </a:solidFill>
              </a:rPr>
              <a:t> 1–2 </a:t>
            </a:r>
            <a:r>
              <a:rPr lang="en-US" b="1" dirty="0" err="1">
                <a:solidFill>
                  <a:srgbClr val="000000"/>
                </a:solidFill>
              </a:rPr>
              <a:t>menit</a:t>
            </a:r>
            <a:r>
              <a:rPr lang="en-US" b="1" dirty="0">
                <a:solidFill>
                  <a:srgbClr val="000000"/>
                </a:solidFill>
              </a:rPr>
              <a:t> yang </a:t>
            </a:r>
            <a:r>
              <a:rPr lang="en-US" b="1" dirty="0" err="1">
                <a:solidFill>
                  <a:srgbClr val="000000"/>
                </a:solidFill>
              </a:rPr>
              <a:t>dikemas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santai</a:t>
            </a:r>
            <a:r>
              <a:rPr lang="en-US" b="1" dirty="0">
                <a:solidFill>
                  <a:srgbClr val="000000"/>
                </a:solidFill>
              </a:rPr>
              <a:t> dan </a:t>
            </a:r>
            <a:r>
              <a:rPr lang="en-US" b="1" dirty="0" err="1">
                <a:solidFill>
                  <a:srgbClr val="000000"/>
                </a:solidFill>
              </a:rPr>
              <a:t>lucu</a:t>
            </a:r>
            <a:r>
              <a:rPr lang="en-US" b="1" dirty="0">
                <a:solidFill>
                  <a:srgbClr val="000000"/>
                </a:solidFill>
              </a:rPr>
              <a:t> di </a:t>
            </a:r>
            <a:r>
              <a:rPr lang="en-US" b="1" dirty="0" err="1">
                <a:solidFill>
                  <a:srgbClr val="000000"/>
                </a:solidFill>
              </a:rPr>
              <a:t>awal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pembelajaran</a:t>
            </a:r>
            <a:r>
              <a:rPr lang="en-US" b="1" dirty="0">
                <a:solidFill>
                  <a:srgbClr val="000000"/>
                </a:solidFill>
              </a:rPr>
              <a:t>.</a:t>
            </a:r>
          </a:p>
          <a:p>
            <a:pPr lvl="0"/>
            <a:r>
              <a:rPr lang="en-US" b="1" dirty="0" err="1">
                <a:solidFill>
                  <a:schemeClr val="accent5"/>
                </a:solidFill>
              </a:rPr>
              <a:t>Fokus</a:t>
            </a:r>
            <a:r>
              <a:rPr lang="en-US" b="1" dirty="0">
                <a:solidFill>
                  <a:schemeClr val="accent5"/>
                </a:solidFill>
              </a:rPr>
              <a:t> pada "Pola Lulus": </a:t>
            </a:r>
            <a:r>
              <a:rPr lang="en-US" b="1" dirty="0" err="1">
                <a:solidFill>
                  <a:srgbClr val="000000"/>
                </a:solidFill>
              </a:rPr>
              <a:t>Untuk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siswa</a:t>
            </a:r>
            <a:r>
              <a:rPr lang="en-US" b="1" dirty="0">
                <a:solidFill>
                  <a:srgbClr val="000000"/>
                </a:solidFill>
              </a:rPr>
              <a:t> yang </a:t>
            </a:r>
            <a:r>
              <a:rPr lang="en-US" b="1" dirty="0" err="1">
                <a:solidFill>
                  <a:srgbClr val="000000"/>
                </a:solidFill>
              </a:rPr>
              <a:t>tertinggal</a:t>
            </a:r>
            <a:r>
              <a:rPr lang="en-US" b="1" dirty="0">
                <a:solidFill>
                  <a:srgbClr val="000000"/>
                </a:solidFill>
              </a:rPr>
              <a:t>, </a:t>
            </a:r>
            <a:r>
              <a:rPr lang="en-US" b="1" dirty="0" err="1">
                <a:solidFill>
                  <a:srgbClr val="000000"/>
                </a:solidFill>
              </a:rPr>
              <a:t>jangan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paksa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mereka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menguasai</a:t>
            </a:r>
            <a:r>
              <a:rPr lang="en-US" b="1" dirty="0">
                <a:solidFill>
                  <a:srgbClr val="000000"/>
                </a:solidFill>
              </a:rPr>
              <a:t> 100% </a:t>
            </a:r>
            <a:r>
              <a:rPr lang="en-US" b="1" dirty="0" err="1">
                <a:solidFill>
                  <a:srgbClr val="000000"/>
                </a:solidFill>
              </a:rPr>
              <a:t>materi</a:t>
            </a:r>
            <a:r>
              <a:rPr lang="en-US" b="1" dirty="0">
                <a:solidFill>
                  <a:srgbClr val="000000"/>
                </a:solidFill>
              </a:rPr>
              <a:t>. </a:t>
            </a:r>
            <a:r>
              <a:rPr lang="en-US" b="1" dirty="0" err="1">
                <a:solidFill>
                  <a:srgbClr val="000000"/>
                </a:solidFill>
              </a:rPr>
              <a:t>Ajarkan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pola-pola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soal</a:t>
            </a:r>
            <a:r>
              <a:rPr lang="en-US" b="1" dirty="0">
                <a:solidFill>
                  <a:srgbClr val="000000"/>
                </a:solidFill>
              </a:rPr>
              <a:t> yang paling </a:t>
            </a:r>
            <a:r>
              <a:rPr lang="en-US" b="1" dirty="0" err="1">
                <a:solidFill>
                  <a:srgbClr val="000000"/>
                </a:solidFill>
              </a:rPr>
              <a:t>sering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keluar</a:t>
            </a:r>
            <a:r>
              <a:rPr lang="en-US" b="1" dirty="0">
                <a:solidFill>
                  <a:srgbClr val="000000"/>
                </a:solidFill>
              </a:rPr>
              <a:t> (</a:t>
            </a:r>
            <a:r>
              <a:rPr lang="en-US" b="1" dirty="0" err="1">
                <a:solidFill>
                  <a:srgbClr val="000000"/>
                </a:solidFill>
              </a:rPr>
              <a:t>tipe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penalaran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logika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dasar</a:t>
            </a:r>
            <a:r>
              <a:rPr lang="en-US" b="1" dirty="0">
                <a:solidFill>
                  <a:srgbClr val="000000"/>
                </a:solidFill>
              </a:rPr>
              <a:t>) dan </a:t>
            </a:r>
            <a:r>
              <a:rPr lang="en-US" b="1" dirty="0" err="1">
                <a:solidFill>
                  <a:srgbClr val="000000"/>
                </a:solidFill>
              </a:rPr>
              <a:t>trik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eliminasi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jawaban</a:t>
            </a:r>
            <a:r>
              <a:rPr lang="en-US" b="1" dirty="0">
                <a:solidFill>
                  <a:srgbClr val="000000"/>
                </a:solidFill>
              </a:rPr>
              <a:t> agar </a:t>
            </a:r>
            <a:r>
              <a:rPr lang="en-US" b="1" dirty="0" err="1">
                <a:solidFill>
                  <a:srgbClr val="000000"/>
                </a:solidFill>
              </a:rPr>
              <a:t>mereka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setidaknya</a:t>
            </a:r>
            <a:r>
              <a:rPr lang="en-US" b="1" dirty="0">
                <a:solidFill>
                  <a:srgbClr val="000000"/>
                </a:solidFill>
              </a:rPr>
              <a:t> punya </a:t>
            </a:r>
            <a:r>
              <a:rPr lang="en-US" b="1" dirty="0" err="1">
                <a:solidFill>
                  <a:srgbClr val="000000"/>
                </a:solidFill>
              </a:rPr>
              <a:t>pegangan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logika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saat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ujian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nanti</a:t>
            </a:r>
            <a:r>
              <a:rPr lang="en-US" b="1" dirty="0">
                <a:solidFill>
                  <a:srgbClr val="00000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120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F96F20C9-F169-573A-32C0-8FA15642A6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7680960" y="804672"/>
            <a:ext cx="3475649" cy="5248656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 txBox="1">
            <a:spLocks/>
          </p:cNvSpPr>
          <p:nvPr/>
        </p:nvSpPr>
        <p:spPr>
          <a:xfrm>
            <a:off x="395726" y="4996541"/>
            <a:ext cx="1683445" cy="1577991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 txBox="1">
            <a:spLocks/>
          </p:cNvSpPr>
          <p:nvPr/>
        </p:nvSpPr>
        <p:spPr>
          <a:xfrm>
            <a:off x="10972800" y="1515070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CB2D080-C33E-7ABA-4BFC-D6F8F922FF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49CA143-1083-4272-4FBA-8FC33DE50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385" y="689655"/>
            <a:ext cx="10568779" cy="4306887"/>
          </a:xfrm>
        </p:spPr>
        <p:txBody>
          <a:bodyPr/>
          <a:lstStyle/>
          <a:p>
            <a:endParaRPr lang="en-US" sz="2800" b="1" dirty="0">
              <a:solidFill>
                <a:srgbClr val="000000"/>
              </a:solidFill>
            </a:endParaRPr>
          </a:p>
          <a:p>
            <a:r>
              <a:rPr lang="en-US" sz="3200" b="1" dirty="0">
                <a:solidFill>
                  <a:srgbClr val="000000"/>
                </a:solidFill>
              </a:rPr>
              <a:t>kalo </a:t>
            </a:r>
            <a:r>
              <a:rPr lang="en-US" sz="3200" b="1" dirty="0" err="1">
                <a:solidFill>
                  <a:srgbClr val="000000"/>
                </a:solidFill>
              </a:rPr>
              <a:t>respon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mereka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tetap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pasif</a:t>
            </a:r>
            <a:r>
              <a:rPr lang="en-US" sz="3200" b="1" dirty="0">
                <a:solidFill>
                  <a:srgbClr val="000000"/>
                </a:solidFill>
              </a:rPr>
              <a:t> dan </a:t>
            </a:r>
            <a:r>
              <a:rPr lang="en-US" sz="3200" b="1" dirty="0" err="1">
                <a:solidFill>
                  <a:srgbClr val="000000"/>
                </a:solidFill>
              </a:rPr>
              <a:t>masih</a:t>
            </a:r>
            <a:r>
              <a:rPr lang="en-US" sz="3200" b="1" dirty="0">
                <a:solidFill>
                  <a:srgbClr val="000000"/>
                </a:solidFill>
              </a:rPr>
              <a:t> malas, </a:t>
            </a:r>
            <a:r>
              <a:rPr lang="en-US" sz="3200" b="1" dirty="0" err="1">
                <a:solidFill>
                  <a:srgbClr val="000000"/>
                </a:solidFill>
              </a:rPr>
              <a:t>ribut</a:t>
            </a:r>
            <a:r>
              <a:rPr lang="en-US" sz="3200" b="1" dirty="0">
                <a:solidFill>
                  <a:srgbClr val="000000"/>
                </a:solidFill>
              </a:rPr>
              <a:t>, </a:t>
            </a:r>
            <a:r>
              <a:rPr lang="en-US" sz="3200" b="1" dirty="0" err="1">
                <a:solidFill>
                  <a:srgbClr val="000000"/>
                </a:solidFill>
              </a:rPr>
              <a:t>tidak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hadir</a:t>
            </a:r>
            <a:r>
              <a:rPr lang="en-US" sz="3200" b="1" dirty="0">
                <a:solidFill>
                  <a:srgbClr val="000000"/>
                </a:solidFill>
              </a:rPr>
              <a:t>, </a:t>
            </a:r>
            <a:r>
              <a:rPr lang="en-US" sz="3200" b="1" dirty="0" err="1">
                <a:solidFill>
                  <a:srgbClr val="000000"/>
                </a:solidFill>
              </a:rPr>
              <a:t>tidak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perduli</a:t>
            </a:r>
            <a:r>
              <a:rPr lang="en-US" sz="3200" b="1" dirty="0">
                <a:solidFill>
                  <a:srgbClr val="000000"/>
                </a:solidFill>
              </a:rPr>
              <a:t>, </a:t>
            </a:r>
            <a:r>
              <a:rPr lang="en-US" sz="3200" b="1" dirty="0" err="1">
                <a:solidFill>
                  <a:srgbClr val="000000"/>
                </a:solidFill>
              </a:rPr>
              <a:t>bagaimana</a:t>
            </a:r>
            <a:r>
              <a:rPr lang="en-US" sz="3200" b="1" dirty="0">
                <a:solidFill>
                  <a:srgbClr val="000000"/>
                </a:solidFill>
              </a:rPr>
              <a:t>? </a:t>
            </a:r>
            <a:r>
              <a:rPr lang="en-US" sz="3200" b="1" dirty="0" err="1">
                <a:solidFill>
                  <a:srgbClr val="000000"/>
                </a:solidFill>
              </a:rPr>
              <a:t>bukankah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siswa</a:t>
            </a:r>
            <a:r>
              <a:rPr lang="en-US" sz="3200" b="1" dirty="0">
                <a:solidFill>
                  <a:srgbClr val="000000"/>
                </a:solidFill>
              </a:rPr>
              <a:t> yang </a:t>
            </a:r>
            <a:r>
              <a:rPr lang="en-US" sz="3200" b="1" dirty="0" err="1">
                <a:solidFill>
                  <a:srgbClr val="000000"/>
                </a:solidFill>
              </a:rPr>
              <a:t>mau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belajar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jadi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terganggu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karena</a:t>
            </a:r>
            <a:r>
              <a:rPr lang="en-US" sz="3200" b="1" dirty="0">
                <a:solidFill>
                  <a:srgbClr val="000000"/>
                </a:solidFill>
              </a:rPr>
              <a:t> guru </a:t>
            </a:r>
            <a:r>
              <a:rPr lang="en-US" sz="3200" b="1" dirty="0" err="1">
                <a:solidFill>
                  <a:srgbClr val="000000"/>
                </a:solidFill>
              </a:rPr>
              <a:t>sibuk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memperhatikan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siswa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tadi</a:t>
            </a:r>
            <a:r>
              <a:rPr lang="en-US" sz="3200" b="1" dirty="0">
                <a:solidFill>
                  <a:srgbClr val="000000"/>
                </a:solidFill>
              </a:rPr>
              <a:t>? </a:t>
            </a:r>
            <a:r>
              <a:rPr lang="en-US" sz="3200" b="1" dirty="0" err="1">
                <a:solidFill>
                  <a:srgbClr val="000000"/>
                </a:solidFill>
              </a:rPr>
              <a:t>sebagai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catatan</a:t>
            </a:r>
            <a:r>
              <a:rPr lang="en-US" sz="3200" b="1" dirty="0">
                <a:solidFill>
                  <a:srgbClr val="000000"/>
                </a:solidFill>
              </a:rPr>
              <a:t> 1 </a:t>
            </a:r>
            <a:r>
              <a:rPr lang="en-US" sz="3200" b="1" dirty="0" err="1">
                <a:solidFill>
                  <a:srgbClr val="000000"/>
                </a:solidFill>
              </a:rPr>
              <a:t>kelas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terdapat</a:t>
            </a:r>
            <a:r>
              <a:rPr lang="en-US" sz="3200" b="1" dirty="0">
                <a:solidFill>
                  <a:srgbClr val="000000"/>
                </a:solidFill>
              </a:rPr>
              <a:t> 36 </a:t>
            </a:r>
            <a:r>
              <a:rPr lang="en-US" sz="3200" b="1" dirty="0" err="1">
                <a:solidFill>
                  <a:srgbClr val="000000"/>
                </a:solidFill>
              </a:rPr>
              <a:t>siswa</a:t>
            </a:r>
            <a:endParaRPr lang="en-US" sz="3200" b="1" dirty="0">
              <a:solidFill>
                <a:srgbClr val="000000"/>
              </a:solidFill>
            </a:endParaRPr>
          </a:p>
          <a:p>
            <a:endParaRPr lang="en-US" sz="3200" b="1" dirty="0">
              <a:solidFill>
                <a:srgbClr val="000000"/>
              </a:solidFill>
            </a:endParaRPr>
          </a:p>
          <a:p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01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FC2B9-1E9E-C31F-81B0-57164F2BB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8A9D0-D907-2CC4-E153-BF6F0D50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06" y="97319"/>
            <a:ext cx="10122632" cy="1307592"/>
          </a:xfrm>
        </p:spPr>
        <p:txBody>
          <a:bodyPr/>
          <a:lstStyle/>
          <a:p>
            <a:r>
              <a:rPr lang="en-US" sz="2500" dirty="0" err="1"/>
              <a:t>STRAtegi</a:t>
            </a:r>
            <a:r>
              <a:rPr lang="en-US" sz="2500" dirty="0"/>
              <a:t> yang </a:t>
            </a:r>
            <a:r>
              <a:rPr lang="en-US" sz="2500" dirty="0" err="1"/>
              <a:t>bisa</a:t>
            </a:r>
            <a:r>
              <a:rPr lang="en-US" sz="2500" dirty="0"/>
              <a:t> </a:t>
            </a:r>
            <a:r>
              <a:rPr lang="en-US" sz="2500" dirty="0" err="1"/>
              <a:t>dilakukan</a:t>
            </a:r>
            <a:endParaRPr lang="en-US" sz="2500" dirty="0"/>
          </a:p>
        </p:txBody>
      </p:sp>
      <p:graphicFrame>
        <p:nvGraphicFramePr>
          <p:cNvPr id="7" name="Content Placeholder 4" descr="Basic chevron process SmartArt graphic">
            <a:extLst>
              <a:ext uri="{FF2B5EF4-FFF2-40B4-BE49-F238E27FC236}">
                <a16:creationId xmlns:a16="http://schemas.microsoft.com/office/drawing/2014/main" id="{4CC90DAB-7004-9292-C88B-73363DD6A01E}"/>
              </a:ext>
            </a:extLst>
          </p:cNvPr>
          <p:cNvGraphicFramePr>
            <a:graphicFrameLocks noGrp="1"/>
          </p:cNvGraphicFramePr>
          <p:nvPr>
            <p:ph sz="half" idx="12"/>
            <p:extLst>
              <p:ext uri="{D42A27DB-BD31-4B8C-83A1-F6EECF244321}">
                <p14:modId xmlns:p14="http://schemas.microsoft.com/office/powerpoint/2010/main" val="2496292221"/>
              </p:ext>
            </p:extLst>
          </p:nvPr>
        </p:nvGraphicFramePr>
        <p:xfrm>
          <a:off x="1" y="97319"/>
          <a:ext cx="12311742" cy="6510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631D2-9D57-FEC5-B6D2-B2D77C8642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716512" y="6382510"/>
            <a:ext cx="566928" cy="384048"/>
          </a:xfrm>
        </p:spPr>
        <p:txBody>
          <a:bodyPr/>
          <a:lstStyle/>
          <a:p>
            <a:fld id="{09A01C0A-2BB6-49E7-91A3-DCB9F9F5958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E4BE5D-53D7-FCB0-AA5E-207E4C13E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487" y="5266941"/>
            <a:ext cx="1611086" cy="1307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F473B3-9243-4D9B-3F8E-2D675E17A9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9552" y="5190303"/>
            <a:ext cx="1611086" cy="130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62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95C24-49AC-B7E8-5CE7-9EF64B175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13D103-2471-DC1A-7CA4-DE502EA3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356" y="322866"/>
            <a:ext cx="8318389" cy="1746504"/>
          </a:xfrm>
        </p:spPr>
        <p:txBody>
          <a:bodyPr anchor="b"/>
          <a:lstStyle/>
          <a:p>
            <a:r>
              <a:rPr lang="en-US" dirty="0"/>
              <a:t>Tips dan </a:t>
            </a:r>
            <a:r>
              <a:rPr lang="en-US" dirty="0" err="1"/>
              <a:t>trik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soal</a:t>
            </a:r>
            <a:r>
              <a:rPr lang="en-US" dirty="0"/>
              <a:t> </a:t>
            </a:r>
            <a:r>
              <a:rPr lang="en-US" dirty="0" err="1"/>
              <a:t>tka</a:t>
            </a:r>
            <a:r>
              <a:rPr lang="en-US" dirty="0"/>
              <a:t> </a:t>
            </a:r>
            <a:r>
              <a:rPr lang="en-US" dirty="0" err="1"/>
              <a:t>ekonomi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7E0A9-DD7E-193E-9BBF-0C6D5CFD2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3983" y="1351346"/>
            <a:ext cx="11762184" cy="5223187"/>
          </a:xfrm>
        </p:spPr>
        <p:txBody>
          <a:bodyPr anchor="b"/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 1</a:t>
            </a:r>
          </a:p>
          <a:p>
            <a:pPr algn="just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minuman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“Segar Abadi”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mengalami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kenaikan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baku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jahe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lemon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akibat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gagal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daerah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penghasil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Jika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keuntungan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Namun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mengganti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baku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sintetis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kepercayaan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terganggu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ilustrasi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manakah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tindakan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paling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diambil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mempertimbangkan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Mencari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alternatif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baku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daerah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kompetitif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Mengganti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sintetis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Mengurangi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mengalami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kerugian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baku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kembali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normal.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keuntungan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keberlangsungan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Perusahaan.</a:t>
            </a:r>
          </a:p>
          <a:p>
            <a:pPr marL="342900" lvl="0" indent="-342900"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Menaikkan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jual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dua kali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lipat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memperoleh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keuntungan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keberlangsungan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usaha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terjaga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4A165DAE-D83E-70B2-2EDC-C8DFC6554F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130458" y="173298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10FE441-43A2-67CA-9A0E-43575A1C02F8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9B7E406-A294-6356-EC51-CBD7CBB09D0F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BAC0A2D-E093-F6D3-1CAD-0181E42322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5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E196-3FAC-3A9E-8AA7-A700A6AB0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Close up of abstract image">
            <a:extLst>
              <a:ext uri="{FF2B5EF4-FFF2-40B4-BE49-F238E27FC236}">
                <a16:creationId xmlns:a16="http://schemas.microsoft.com/office/drawing/2014/main" id="{7C280BFC-DA34-86A6-AD29-47E67DFC08E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5" r="85"/>
          <a:stretch/>
        </p:blipFill>
        <p:spPr>
          <a:xfrm>
            <a:off x="832104" y="2645228"/>
            <a:ext cx="4727448" cy="3554403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59ECEB-B3EB-46CC-67B7-A208C8565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256" y="614545"/>
            <a:ext cx="11016342" cy="512064"/>
          </a:xfrm>
        </p:spPr>
        <p:txBody>
          <a:bodyPr anchor="t"/>
          <a:lstStyle/>
          <a:p>
            <a:r>
              <a:rPr lang="en-US" b="1" dirty="0">
                <a:latin typeface="+mj-lt"/>
              </a:rPr>
              <a:t>Analisis </a:t>
            </a:r>
            <a:r>
              <a:rPr lang="en-US" b="1" dirty="0" err="1">
                <a:latin typeface="+mj-lt"/>
              </a:rPr>
              <a:t>Mudah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Dipahami</a:t>
            </a:r>
            <a:endParaRPr lang="en-US" b="1" dirty="0">
              <a:latin typeface="+mj-lt"/>
            </a:endParaRPr>
          </a:p>
          <a:p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74923-D7EB-5491-3582-DD9AEC8C6F36}"/>
              </a:ext>
            </a:extLst>
          </p:cNvPr>
          <p:cNvSpPr txBox="1"/>
          <p:nvPr/>
        </p:nvSpPr>
        <p:spPr>
          <a:xfrm>
            <a:off x="163285" y="1273629"/>
            <a:ext cx="1186542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Kenapa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paling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Mari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bedah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kasusnya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logika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sederhana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Kenali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Karakter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Perusahaan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menjual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minuman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Artinya,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jual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terletak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keaslian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Ekonomi (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Pengorbanan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Minimum, Hasil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Maksimum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Perusahaan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sedang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menghadapi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kenaikan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mencari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paling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tanpa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merusak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bisnis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Lain: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pakai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sintetis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(B)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produknya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jadi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identitas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"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minuman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hancur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kabur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1" algn="just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menaikkan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dua kali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lipat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(E)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menurunkan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(D)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beralih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pesaing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1"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Solusi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Terbaik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(A):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Mencari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suplier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daerah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 yang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masih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memproduksi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jahe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lemon)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murah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Dengan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kepercayaan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/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84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80215-0A53-317D-3A44-A1036E74E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9BBE8-B5C3-3EE5-1BAA-B011C9AD0F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32276" y="743712"/>
            <a:ext cx="4727448" cy="555955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C6B9-7454-CE29-2FBE-448605E11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6" y="97971"/>
            <a:ext cx="11571514" cy="2884715"/>
          </a:xfrm>
        </p:spPr>
        <p:txBody>
          <a:bodyPr/>
          <a:lstStyle/>
          <a:p>
            <a:pPr algn="just"/>
            <a:r>
              <a:rPr lang="en-US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dan TRIK: </a:t>
            </a:r>
          </a:p>
          <a:p>
            <a:pPr algn="just"/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siswa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cerita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panjang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kali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mengecoh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Gunakan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langkah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cepat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menyelesaikannya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0" algn="just"/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Cari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Karakter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Terlebih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Dahulu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Perhatikan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identitas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usaha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i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minuman</a:t>
            </a:r>
            <a:r>
              <a:rPr lang="en-US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Biasanya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boleh</a:t>
            </a:r>
            <a:r>
              <a:rPr lang="en-US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bertentangan</a:t>
            </a:r>
            <a:r>
              <a:rPr lang="en-US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identitas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Jika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produknya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sehat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hindari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opsi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kimia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sintetis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/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Eliminasi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Bersifat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Ekstrem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kata-kata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ekstrem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menaikkan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dua kali 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lipat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mengganti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total 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i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sintetis</a:t>
            </a:r>
            <a:r>
              <a:rPr lang="en-US" i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hampir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selalu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manajerial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mengabaikan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kepuasan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/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Pegang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Inti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Ekonomi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Prinsip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produsen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selalu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berfokus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b="1" dirty="0" err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US" b="1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534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B98B9-1248-6B53-5A36-26F503A6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C3D18-9AC4-578B-35A8-A12BFD0E2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92" y="1351346"/>
            <a:ext cx="11762184" cy="5223187"/>
          </a:xfrm>
        </p:spPr>
        <p:txBody>
          <a:bodyPr anchor="b"/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 2</a:t>
            </a: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awalnya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kurva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berada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titik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D1. Sepeda motor dan BBM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barang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komplementer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ketika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terjadi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kenaikan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BBM,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yang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....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kurva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bergerak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(D2)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lphaLcPeriod"/>
            </a:pP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kurva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bergerak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kebawah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(D3)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bergeser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kanan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(Q2)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bergeser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kiri (Q3)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lphaLcPeriod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mengalami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(Q1)</a:t>
            </a: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BFC00DC7-C211-EC09-C9FF-9C304416AFA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6456FF1-C120-A1DA-ABC3-0781BCB92E09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9C82F22-1742-0770-290C-98D306E8FDDC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A7F936C-566E-7CE2-EF19-2C58F598B6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1ABE81-BD8F-0BBC-4AB1-05A90BCA8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4268" y="418439"/>
            <a:ext cx="5566685" cy="28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09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48679-62E6-C420-06B4-11DDAF985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E5FCB-6B35-659A-15CA-0C2B7491F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92" y="1351346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5720F1C8-751F-A45C-5B5D-9AEF5ECEA6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108F49-594B-5615-80B5-E038DF993BE8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C18B6CA-AE12-1FBC-27DF-F98F45C9462A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0850E59-79B5-E0BF-D84C-9C566E11C0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64B953-0204-BDAF-F121-9EDBE3732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14" y="153374"/>
            <a:ext cx="9970953" cy="642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33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3BFAF-D684-6170-2864-C1BE42362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54028458-A8A9-784D-26F8-74B1E138A5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7680960" y="804672"/>
            <a:ext cx="3475649" cy="5248656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DAFC5E1-3234-8B0B-493C-4B0AFF888965}"/>
              </a:ext>
            </a:extLst>
          </p:cNvPr>
          <p:cNvSpPr txBox="1">
            <a:spLocks/>
          </p:cNvSpPr>
          <p:nvPr/>
        </p:nvSpPr>
        <p:spPr>
          <a:xfrm>
            <a:off x="395726" y="4996541"/>
            <a:ext cx="1683445" cy="1577991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7644909-9EA5-2D73-9FA1-06E3C0F0A7FE}"/>
              </a:ext>
            </a:extLst>
          </p:cNvPr>
          <p:cNvSpPr txBox="1">
            <a:spLocks/>
          </p:cNvSpPr>
          <p:nvPr/>
        </p:nvSpPr>
        <p:spPr>
          <a:xfrm>
            <a:off x="10972800" y="1515070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FD2B0DD-9443-6BF3-3699-02FB24386F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3120ED54-0D15-20E7-B103-AB4337154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085" y="191805"/>
            <a:ext cx="11796274" cy="4713074"/>
          </a:xfrm>
        </p:spPr>
        <p:txBody>
          <a:bodyPr/>
          <a:lstStyle/>
          <a:p>
            <a:r>
              <a:rPr lang="en-US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 </a:t>
            </a:r>
            <a:r>
              <a:rPr lang="en-US" sz="2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Mudah</a:t>
            </a:r>
            <a:r>
              <a:rPr lang="en-US" sz="20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Dipahami</a:t>
            </a:r>
            <a:endParaRPr lang="en-US" sz="20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Mari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bedah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logika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sederhana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ilustrasi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gambar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Pahami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Barang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Komplementer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Pelengkap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 motor dan BBM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barang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saling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melengkapi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Motor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jalan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kalau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BBM.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Kondisi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Soal: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Terjadi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kenaikan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harga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BBM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Ketika BBM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sangat mahal, orang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berpikir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dua kali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membeli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operasionalnya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jadi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membengkak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Dampak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Motor: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biaya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operasional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mahal,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minat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membeli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sepeda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motor </a:t>
            </a:r>
            <a:r>
              <a:rPr lang="en-US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otomatis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</a:t>
            </a:r>
            <a:r>
              <a:rPr lang="en-U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Melihat</a:t>
            </a:r>
            <a:r>
              <a:rPr lang="en-US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Kurva (Gambar):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berada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titik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D1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normal). 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grafik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kurva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permintaan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bergeser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arah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kiri/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bawah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1"/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grafik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kurva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bergeser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kiri/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bawah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D1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D3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Oleh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jawabannya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opsi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sz="3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748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5F060-5DC7-A1D3-08F7-4E8D489F7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Close up of abstract image">
            <a:extLst>
              <a:ext uri="{FF2B5EF4-FFF2-40B4-BE49-F238E27FC236}">
                <a16:creationId xmlns:a16="http://schemas.microsoft.com/office/drawing/2014/main" id="{EE0BB7B7-1AF3-02AB-78B4-8BC7620E19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85" r="85"/>
          <a:stretch/>
        </p:blipFill>
        <p:spPr>
          <a:xfrm>
            <a:off x="9405256" y="2922814"/>
            <a:ext cx="2261181" cy="1012372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2968E2-016E-9199-94AF-A3E03568A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285" y="146305"/>
            <a:ext cx="11016342" cy="512064"/>
          </a:xfrm>
        </p:spPr>
        <p:txBody>
          <a:bodyPr anchor="t"/>
          <a:lstStyle/>
          <a:p>
            <a:r>
              <a:rPr lang="en-US" b="1" dirty="0">
                <a:latin typeface="+mj-lt"/>
              </a:rPr>
              <a:t>Tips dan Trik:</a:t>
            </a:r>
          </a:p>
          <a:p>
            <a:endParaRPr lang="en-US" b="1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99C02A-2601-AB28-3385-4F290C356623}"/>
                  </a:ext>
                </a:extLst>
              </p:cNvPr>
              <p:cNvSpPr txBox="1"/>
              <p:nvPr/>
            </p:nvSpPr>
            <p:spPr>
              <a:xfrm>
                <a:off x="163285" y="832540"/>
                <a:ext cx="11865429" cy="67710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Agar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siswa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terutama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kurang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suka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rumus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atau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teori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rumit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bisa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menjawab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soal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dengan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cepat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gunakan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"Logika"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</a:t>
                </a:r>
              </a:p>
              <a:p>
                <a:endParaRPr lang="en-US" sz="20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Ingat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Kata </a:t>
                </a: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Kunci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Hubungan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Barang:</a:t>
                </a:r>
                <a:endParaRPr lang="en-US" sz="20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/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Komplementer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Pelengkap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- Teman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akrab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):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Nasibnya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searah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Kalau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harga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barang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pelengkap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naik,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permintaan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barang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utamanya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turun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geser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kiri/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bawah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).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Contoh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 BBM naik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motor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sepi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pembeli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pPr lvl="1"/>
                <a:endParaRPr lang="en-US" sz="20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/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Substitusi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Pengganti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-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Musuh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/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Pesaing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):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Nasibnya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berlawanan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Kalau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harga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daging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ayam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naik, orang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beralih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daging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sapi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maka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permintaan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daging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sapi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naik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geser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kanan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/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atas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).</a:t>
                </a:r>
              </a:p>
              <a:p>
                <a:pPr lvl="1"/>
                <a:endParaRPr lang="en-US" sz="20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0"/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Hafalkan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Arah </a:t>
                </a: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Pergeseran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Kurva (Shift):</a:t>
                </a:r>
                <a:endParaRPr lang="en-US" sz="20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/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Naik /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Bertambah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bergeser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Kanan / Atas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contoh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 D2). </a:t>
                </a:r>
              </a:p>
              <a:p>
                <a:pPr lvl="1"/>
                <a:endParaRPr lang="en-US" sz="20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/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Turun / </a:t>
                </a:r>
                <a:r>
                  <a:rPr lang="en-US" sz="20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Berkurang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bergeser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Kiri / Bawah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contoh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 D3). </a:t>
                </a:r>
              </a:p>
              <a:p>
                <a:pPr lvl="1"/>
                <a:endParaRPr lang="en-US" sz="20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0"/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Gunakan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Logika "</a:t>
                </a: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Nalar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Sehari-hari</a:t>
                </a:r>
                <a:r>
                  <a:rPr lang="en-US" sz="20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":</a:t>
                </a:r>
                <a:r>
                  <a:rPr lang="en-US" sz="2000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Sebelum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melihat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pilihan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ganda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atau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grafik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tanyakan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dulu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pada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diri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sendiri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 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"Kalau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bensin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mahal,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kamu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mau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beli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motor gak?"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Jawabannya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Enggak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mau</a:t>
                </a:r>
                <a:r>
                  <a:rPr lang="en-US" sz="20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/ Males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Kalau malas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beli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artinya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permintaan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turun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langsung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cari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kurva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yang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turun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kiri (</a:t>
                </a:r>
                <a:r>
                  <a:rPr lang="en-US" sz="20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D3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). </a:t>
                </a:r>
                <a:r>
                  <a:rPr lang="en-US" sz="20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Selesai</a:t>
                </a:r>
                <a:r>
                  <a:rPr lang="en-US" sz="20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! </a:t>
                </a:r>
              </a:p>
              <a:p>
                <a:pPr lvl="0"/>
                <a:endParaRPr lang="en-US" dirty="0"/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0"/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99C02A-2601-AB28-3385-4F290C356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85" y="832540"/>
                <a:ext cx="11865429" cy="6771084"/>
              </a:xfrm>
              <a:prstGeom prst="rect">
                <a:avLst/>
              </a:prstGeom>
              <a:blipFill>
                <a:blip r:embed="rId4"/>
                <a:stretch>
                  <a:fillRect l="-565" t="-541" r="-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977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9224-BAD6-21DA-13C1-0DFDBD7BD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222CE-2F5D-F506-6945-E8DB43C7D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92" y="1351346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02C6E6A1-1ED6-C18C-1F32-D6746F1F82B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FD8D198-37C9-D8A1-62A8-1C82112E2079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7B3A5DD-48DC-DC91-8EEC-CB9A6E54650A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8923341-49F0-5B88-3A8D-C2FEB276FB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CE8AF7-9D3C-016E-D20D-C6235F6C30A9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 3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8F7D526-A4FE-FF0D-6B68-5A3BF0237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28827"/>
              </p:ext>
            </p:extLst>
          </p:nvPr>
        </p:nvGraphicFramePr>
        <p:xfrm>
          <a:off x="1034312" y="190740"/>
          <a:ext cx="10592502" cy="21938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0834">
                  <a:extLst>
                    <a:ext uri="{9D8B030D-6E8A-4147-A177-3AD203B41FA5}">
                      <a16:colId xmlns:a16="http://schemas.microsoft.com/office/drawing/2014/main" val="4286245584"/>
                    </a:ext>
                  </a:extLst>
                </a:gridCol>
                <a:gridCol w="3530834">
                  <a:extLst>
                    <a:ext uri="{9D8B030D-6E8A-4147-A177-3AD203B41FA5}">
                      <a16:colId xmlns:a16="http://schemas.microsoft.com/office/drawing/2014/main" val="1936885436"/>
                    </a:ext>
                  </a:extLst>
                </a:gridCol>
                <a:gridCol w="3530834">
                  <a:extLst>
                    <a:ext uri="{9D8B030D-6E8A-4147-A177-3AD203B41FA5}">
                      <a16:colId xmlns:a16="http://schemas.microsoft.com/office/drawing/2014/main" val="277734462"/>
                    </a:ext>
                  </a:extLst>
                </a:gridCol>
              </a:tblGrid>
              <a:tr h="8117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Indikator</a:t>
                      </a: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Pembangunan Ekonomi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Negara Vietnam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Negara Indonesia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2787086634"/>
                  </a:ext>
                </a:extLst>
              </a:tr>
              <a:tr h="46071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Produk</a:t>
                      </a: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Domestik</a:t>
                      </a: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Bruto (PDB)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7,09%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5,03%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2209329283"/>
                  </a:ext>
                </a:extLst>
              </a:tr>
              <a:tr h="46071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Pendapatan</a:t>
                      </a: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per </a:t>
                      </a: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kapita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US$4.700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US$4.960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688823394"/>
                  </a:ext>
                </a:extLst>
              </a:tr>
              <a:tr h="460714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Indeks</a:t>
                      </a:r>
                      <a:r>
                        <a:rPr lang="en-US" sz="1500" b="1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Pembangunan </a:t>
                      </a:r>
                      <a:r>
                        <a:rPr lang="en-US" sz="1500" b="1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Manusia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0,766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50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0,750</a:t>
                      </a:r>
                      <a:endParaRPr lang="en-US" sz="15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402493051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2CD512A-5C41-CBEB-1FD3-D9E9B1DAB328}"/>
              </a:ext>
            </a:extLst>
          </p:cNvPr>
          <p:cNvSpPr txBox="1"/>
          <p:nvPr/>
        </p:nvSpPr>
        <p:spPr>
          <a:xfrm>
            <a:off x="487051" y="2718403"/>
            <a:ext cx="11071643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Aft>
                <a:spcPts val="900"/>
              </a:spcAft>
              <a:buNone/>
            </a:pP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Berikut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kondisi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perekonomian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Vietnam dan Indonesia pada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2024.</a:t>
            </a:r>
            <a:endParaRPr lang="en-US" sz="1700" b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rtl="0">
              <a:buNone/>
            </a:pP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manakah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pernyataan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kondisi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kedua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negara?</a:t>
            </a:r>
            <a:endParaRPr lang="en-US" sz="1700" b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>
              <a:spcBef>
                <a:spcPts val="1200"/>
              </a:spcBef>
              <a:spcAft>
                <a:spcPts val="900"/>
              </a:spcAft>
              <a:buNone/>
            </a:pPr>
            <a:r>
              <a:rPr lang="en-US" sz="1700" b="0" i="1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Klik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1700" b="0" i="1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setiap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pernyataan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700" b="0" i="1" u="none" strike="noStrike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r>
              <a:rPr lang="en-US" sz="1700" b="0" i="1" u="none" strike="noStrike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US" sz="1700" b="0" i="1" u="none" strike="noStrike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700" b="0" i="1" u="none" strike="noStrike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1700" b="0" i="1" u="none" strike="noStrike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1" u="none" strike="noStrike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lang="en-US" sz="1700" b="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1700" b="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0" indent="-285750" algn="just" rtl="0" fontAlgn="base">
              <a:buFont typeface="Wingdings" panose="05000000000000000000" pitchFamily="2" charset="2"/>
              <a:buChar char="q"/>
            </a:pP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Indeks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Pembangunan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Manusia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(IPM)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kedua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kategori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mencerminkan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tingginya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kesejahteraan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penduduknya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lvl="0" indent="-285750" algn="just" rtl="0" fontAlgn="base">
              <a:buFont typeface="Wingdings" panose="05000000000000000000" pitchFamily="2" charset="2"/>
              <a:buChar char="q"/>
            </a:pP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laju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pertumbuhan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Negara Indonesia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dibandingkan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Vietnam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sebesar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2%.</a:t>
            </a:r>
          </a:p>
          <a:p>
            <a:pPr marL="285750" lvl="0" indent="-285750" algn="just" rtl="0" fontAlgn="base">
              <a:buFont typeface="Wingdings" panose="05000000000000000000" pitchFamily="2" charset="2"/>
              <a:buChar char="q"/>
            </a:pP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Kedua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kategori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berpendapatan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menengah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meskipun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kesejahteraan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penduduk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Indonesia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dibandingkan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Vietnam.</a:t>
            </a:r>
          </a:p>
          <a:p>
            <a:pPr marL="285750" lvl="0" indent="-285750" algn="just" rtl="0" fontAlgn="base">
              <a:buFont typeface="Wingdings" panose="05000000000000000000" pitchFamily="2" charset="2"/>
              <a:buChar char="q"/>
            </a:pP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kesejahteraan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penduduk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Vietnam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dibandingkan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penduduk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Indonesia.</a:t>
            </a:r>
          </a:p>
          <a:p>
            <a:pPr marL="285750" lvl="0" indent="-285750" algn="just" rtl="0" fontAlgn="base">
              <a:buFont typeface="Wingdings" panose="05000000000000000000" pitchFamily="2" charset="2"/>
              <a:buChar char="q"/>
            </a:pP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Kapasitas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produksi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barang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kedua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negara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terbilang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pesat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mencerminkan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terjadinya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pembangunan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700" b="0" i="0" u="none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 algn="just" rtl="0" fontAlgn="base"/>
            <a:endParaRPr lang="en-US" sz="1700" b="0" i="0" u="none" strike="noStrike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47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362B9-97CB-4DDD-8134-4F5569E5B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595BF38-472B-9713-33EE-09BF28146F4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37792" y="1515069"/>
                <a:ext cx="11762184" cy="5223187"/>
              </a:xfrm>
            </p:spPr>
            <p:txBody>
              <a:bodyPr anchor="b"/>
              <a:lstStyle/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Nilai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Indeks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Pembangunan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Manusia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(IPM)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kedua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termasuk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dalam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kategori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yang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mencerminkan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tingginya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tingkat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pendidikan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tingkat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kesehatan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dan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kesejahteraan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penduduknya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00000"/>
                  </a:lnSpc>
                </a:pPr>
                <a:r>
                  <a:rPr lang="en-US" sz="15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BENAR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IPM Vietnam (0,766) dan Indonesia (0,750)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berada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di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rentang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0,700–0,799, yang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tergolong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dalam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standar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kriteria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IPM Tinggi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(High Human Development). </a:t>
                </a:r>
              </a:p>
              <a:p>
                <a:pPr lvl="1" algn="just">
                  <a:lnSpc>
                    <a:spcPct val="100000"/>
                  </a:lnSpc>
                </a:pP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Tingkat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laju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pertumbuhan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ekonomi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pada Negara Indonesia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pesat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dibandingkan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dengan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Vietnam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meningkat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sebesar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2%.</a:t>
                </a: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00000"/>
                  </a:lnSpc>
                </a:pPr>
                <a:r>
                  <a:rPr lang="en-US" sz="15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SALAH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Pertumbuhan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PDB Vietnam (7,09%)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dibandingkan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Indonesia (5,03%). </a:t>
                </a:r>
              </a:p>
              <a:p>
                <a:pPr lvl="1" algn="just">
                  <a:lnSpc>
                    <a:spcPct val="100000"/>
                  </a:lnSpc>
                </a:pP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Kedua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termasuk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dalam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kategori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berpendapatan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menengah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atas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meskipun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tingkat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kesejahteraan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penduduk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Indonesia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dibandingkan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Vietnam.</a:t>
                </a: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00000"/>
                  </a:lnSpc>
                </a:pPr>
                <a:r>
                  <a:rPr lang="en-US" sz="15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SALAH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Pendapatan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per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kapita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Indonesia (US</a:t>
                </a:r>
                <a14:m>
                  <m:oMath xmlns:m="http://schemas.openxmlformats.org/officeDocument/2006/math">
                    <m:r>
                      <a:rPr lang="en-US" sz="15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4.760)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𝑑𝑎𝑛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𝑉𝑖𝑒𝑡𝑛𝑎𝑚</m:t>
                    </m:r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5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𝑈𝑆</m:t>
                    </m:r>
                  </m:oMath>
                </a14:m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4.700)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tergolong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i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Upper-Middle Income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tetapi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indikator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kesejahteraan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secara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keseluruhan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(IPM)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menunjukkan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Vietnam (0,766)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dari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Indonesia (0,750). </a:t>
                </a:r>
              </a:p>
              <a:p>
                <a:pPr lvl="1" algn="just">
                  <a:lnSpc>
                    <a:spcPct val="100000"/>
                  </a:lnSpc>
                </a:pP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Tingkat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kesejahteraan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pada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penduduk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Vietnam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dibandingkan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penduduk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Indonesia.</a:t>
                </a: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00000"/>
                  </a:lnSpc>
                </a:pPr>
                <a:r>
                  <a:rPr lang="en-US" sz="15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BENAR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Hal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dicerminkan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dari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nilai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IPM Vietnam (0,766) yang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lebih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dibandingkan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IPM Indonesia (0,750). </a:t>
                </a:r>
              </a:p>
              <a:p>
                <a:pPr lvl="1" algn="just">
                  <a:lnSpc>
                    <a:spcPct val="100000"/>
                  </a:lnSpc>
                </a:pP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Kapasitas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produksi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barang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dan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jasa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kedua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tersebut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terbilang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pesat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sehingga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mencerminkan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terjadinya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pembangunan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b="1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ekonomi</a:t>
                </a:r>
                <a:r>
                  <a:rPr lang="en-US" sz="1500" b="1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  <a:endParaRPr lang="en-US" sz="15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00000"/>
                  </a:lnSpc>
                </a:pPr>
                <a:r>
                  <a:rPr lang="en-US" sz="1500" b="1" dirty="0">
                    <a:solidFill>
                      <a:srgbClr val="C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BENAR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Angka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pertumbuhan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PDB yang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tergolong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tinggi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pada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kedua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negara (7,09% dan 5,03%)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mencerminkan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peningkatan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kapasitas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produksi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barang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dan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jasa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serta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keberlangsungan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pembangunan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1500" dirty="0" err="1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ekonomi</a:t>
                </a:r>
                <a:r>
                  <a:rPr lang="en-US" sz="1500" dirty="0">
                    <a:solidFill>
                      <a:srgbClr val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595BF38-472B-9713-33EE-09BF28146F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37792" y="1515069"/>
                <a:ext cx="11762184" cy="5223187"/>
              </a:xfrm>
              <a:blipFill>
                <a:blip r:embed="rId3"/>
                <a:stretch>
                  <a:fillRect l="-933" t="-18692" r="-933" b="-2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4A1BA314-C40E-C448-04C1-A3DE36D21D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9362FC7-28C9-FE0D-4EA5-051ECBB66A96}"/>
              </a:ext>
            </a:extLst>
          </p:cNvPr>
          <p:cNvSpPr txBox="1">
            <a:spLocks/>
          </p:cNvSpPr>
          <p:nvPr/>
        </p:nvSpPr>
        <p:spPr>
          <a:xfrm>
            <a:off x="10287000" y="119744"/>
            <a:ext cx="870688" cy="508799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30FCE5E-6D44-3146-E960-D982F8589E39}"/>
              </a:ext>
            </a:extLst>
          </p:cNvPr>
          <p:cNvSpPr txBox="1">
            <a:spLocks/>
          </p:cNvSpPr>
          <p:nvPr/>
        </p:nvSpPr>
        <p:spPr>
          <a:xfrm>
            <a:off x="11049000" y="174608"/>
            <a:ext cx="758952" cy="184621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D127C84-EE74-0D3F-563D-6328221555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E07F0-229C-609D-5845-12F31F6407C0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Mudah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Pahami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7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60225-EA54-CFAB-605C-C06DABB82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4533C-DA61-02B2-2414-323CC771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163640"/>
            <a:ext cx="11762184" cy="5223187"/>
          </a:xfr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C00000"/>
                </a:solidFill>
              </a:rPr>
              <a:t>1. </a:t>
            </a:r>
            <a:r>
              <a:rPr lang="en-US" b="1" dirty="0" err="1">
                <a:solidFill>
                  <a:srgbClr val="C00000"/>
                </a:solidFill>
              </a:rPr>
              <a:t>Cermati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Perintah</a:t>
            </a:r>
            <a:r>
              <a:rPr lang="en-US" b="1" dirty="0">
                <a:solidFill>
                  <a:srgbClr val="C00000"/>
                </a:solidFill>
              </a:rPr>
              <a:t> dan </a:t>
            </a:r>
            <a:r>
              <a:rPr lang="en-US" b="1" dirty="0" err="1">
                <a:solidFill>
                  <a:srgbClr val="C00000"/>
                </a:solidFill>
              </a:rPr>
              <a:t>Tipe</a:t>
            </a:r>
            <a:r>
              <a:rPr lang="en-US" b="1" dirty="0">
                <a:solidFill>
                  <a:srgbClr val="C00000"/>
                </a:solidFill>
              </a:rPr>
              <a:t> Soal</a:t>
            </a:r>
            <a:endParaRPr lang="en-US" dirty="0">
              <a:solidFill>
                <a:srgbClr val="C00000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b="1" dirty="0">
                <a:solidFill>
                  <a:srgbClr val="000000"/>
                </a:solidFill>
              </a:rPr>
              <a:t>Cek </a:t>
            </a:r>
            <a:r>
              <a:rPr lang="en-US" b="1" dirty="0" err="1">
                <a:solidFill>
                  <a:srgbClr val="000000"/>
                </a:solidFill>
              </a:rPr>
              <a:t>tipe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soal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terlebih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dahulu</a:t>
            </a:r>
            <a:r>
              <a:rPr lang="en-US" b="1" dirty="0">
                <a:solidFill>
                  <a:srgbClr val="000000"/>
                </a:solidFill>
              </a:rPr>
              <a:t>:</a:t>
            </a:r>
            <a:r>
              <a:rPr lang="en-US" dirty="0">
                <a:solidFill>
                  <a:srgbClr val="000000"/>
                </a:solidFill>
              </a:rPr>
              <a:t> Soal di </a:t>
            </a:r>
            <a:r>
              <a:rPr lang="en-US" dirty="0" err="1">
                <a:solidFill>
                  <a:srgbClr val="000000"/>
                </a:solidFill>
              </a:rPr>
              <a:t>atas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bertipe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i="1" dirty="0" err="1">
                <a:solidFill>
                  <a:srgbClr val="000000"/>
                </a:solidFill>
              </a:rPr>
              <a:t>Pilihan</a:t>
            </a:r>
            <a:r>
              <a:rPr lang="en-US" i="1" dirty="0">
                <a:solidFill>
                  <a:srgbClr val="000000"/>
                </a:solidFill>
              </a:rPr>
              <a:t> Ganda </a:t>
            </a:r>
            <a:r>
              <a:rPr lang="en-US" i="1" dirty="0" err="1">
                <a:solidFill>
                  <a:srgbClr val="000000"/>
                </a:solidFill>
              </a:rPr>
              <a:t>Kompleks</a:t>
            </a:r>
            <a:r>
              <a:rPr lang="en-US" i="1" dirty="0">
                <a:solidFill>
                  <a:srgbClr val="000000"/>
                </a:solidFill>
              </a:rPr>
              <a:t> (MCMA)</a:t>
            </a:r>
            <a:r>
              <a:rPr lang="en-US" dirty="0">
                <a:solidFill>
                  <a:srgbClr val="000000"/>
                </a:solidFill>
              </a:rPr>
              <a:t>, yang </a:t>
            </a:r>
            <a:r>
              <a:rPr lang="en-US" dirty="0" err="1">
                <a:solidFill>
                  <a:srgbClr val="000000"/>
                </a:solidFill>
              </a:rPr>
              <a:t>artinya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jawaban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benar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lebih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dari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satu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Jangan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langsung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berhenti</a:t>
            </a:r>
            <a:r>
              <a:rPr lang="en-US" dirty="0">
                <a:solidFill>
                  <a:srgbClr val="000000"/>
                </a:solidFill>
              </a:rPr>
              <a:t> di </a:t>
            </a:r>
            <a:r>
              <a:rPr lang="en-US" dirty="0" err="1">
                <a:solidFill>
                  <a:srgbClr val="000000"/>
                </a:solidFill>
              </a:rPr>
              <a:t>satu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pilihan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C00000"/>
                </a:solidFill>
              </a:rPr>
              <a:t>2. </a:t>
            </a:r>
            <a:r>
              <a:rPr lang="en-US" b="1" dirty="0" err="1">
                <a:solidFill>
                  <a:srgbClr val="C00000"/>
                </a:solidFill>
              </a:rPr>
              <a:t>Gunakan</a:t>
            </a:r>
            <a:r>
              <a:rPr lang="en-US" b="1" dirty="0">
                <a:solidFill>
                  <a:srgbClr val="C00000"/>
                </a:solidFill>
              </a:rPr>
              <a:t> Teknik </a:t>
            </a:r>
            <a:r>
              <a:rPr lang="en-US" b="1" i="1" dirty="0" err="1">
                <a:solidFill>
                  <a:srgbClr val="C00000"/>
                </a:solidFill>
              </a:rPr>
              <a:t>Eliminasi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err="1">
                <a:solidFill>
                  <a:srgbClr val="C00000"/>
                </a:solidFill>
              </a:rPr>
              <a:t>Cepat</a:t>
            </a:r>
            <a:r>
              <a:rPr lang="en-US" b="1" dirty="0">
                <a:solidFill>
                  <a:srgbClr val="C00000"/>
                </a:solidFill>
              </a:rPr>
              <a:t> (</a:t>
            </a:r>
            <a:r>
              <a:rPr lang="en-US" b="1" dirty="0" err="1">
                <a:solidFill>
                  <a:srgbClr val="C00000"/>
                </a:solidFill>
              </a:rPr>
              <a:t>Fokus</a:t>
            </a:r>
            <a:r>
              <a:rPr lang="en-US" b="1" dirty="0">
                <a:solidFill>
                  <a:srgbClr val="C00000"/>
                </a:solidFill>
              </a:rPr>
              <a:t> Kata </a:t>
            </a:r>
            <a:r>
              <a:rPr lang="en-US" b="1" dirty="0" err="1">
                <a:solidFill>
                  <a:srgbClr val="C00000"/>
                </a:solidFill>
              </a:rPr>
              <a:t>Kunci</a:t>
            </a:r>
            <a:r>
              <a:rPr lang="en-US" b="1" dirty="0">
                <a:solidFill>
                  <a:srgbClr val="C00000"/>
                </a:solidFill>
              </a:rPr>
              <a:t> &amp; Angka)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Bandingkan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langsung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angka</a:t>
            </a:r>
            <a:r>
              <a:rPr lang="en-US" dirty="0">
                <a:solidFill>
                  <a:srgbClr val="000000"/>
                </a:solidFill>
              </a:rPr>
              <a:t> pada </a:t>
            </a:r>
            <a:r>
              <a:rPr lang="en-US" dirty="0" err="1">
                <a:solidFill>
                  <a:srgbClr val="000000"/>
                </a:solidFill>
              </a:rPr>
              <a:t>tabel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tanpa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perlu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membaca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seluruh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narasi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jawaban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secara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berulang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lvl="0">
              <a:lnSpc>
                <a:spcPct val="100000"/>
              </a:lnSpc>
            </a:pPr>
            <a:r>
              <a:rPr lang="en-US" b="1" dirty="0">
                <a:solidFill>
                  <a:srgbClr val="132BDC"/>
                </a:solidFill>
              </a:rPr>
              <a:t>Trik PDB/</a:t>
            </a:r>
            <a:r>
              <a:rPr lang="en-US" b="1" dirty="0" err="1">
                <a:solidFill>
                  <a:srgbClr val="132BDC"/>
                </a:solidFill>
              </a:rPr>
              <a:t>Pertumbuhan</a:t>
            </a:r>
            <a:r>
              <a:rPr lang="en-US" b="1" dirty="0">
                <a:solidFill>
                  <a:srgbClr val="132BDC"/>
                </a:solidFill>
              </a:rPr>
              <a:t> Ekonomi:</a:t>
            </a:r>
            <a:endParaRPr lang="en-US" dirty="0">
              <a:solidFill>
                <a:srgbClr val="132BDC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</a:rPr>
              <a:t>Tabel: Vietnam (7,09%), Indonesia (5,03%).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Trik </a:t>
            </a:r>
            <a:r>
              <a:rPr lang="en-US" i="1" dirty="0" err="1">
                <a:solidFill>
                  <a:srgbClr val="000000"/>
                </a:solidFill>
              </a:rPr>
              <a:t>cepat</a:t>
            </a:r>
            <a:r>
              <a:rPr lang="en-US" i="1" dirty="0">
                <a:solidFill>
                  <a:srgbClr val="000000"/>
                </a:solidFill>
              </a:rPr>
              <a:t>:</a:t>
            </a:r>
            <a:r>
              <a:rPr lang="en-US" dirty="0">
                <a:solidFill>
                  <a:srgbClr val="000000"/>
                </a:solidFill>
              </a:rPr>
              <a:t> Vietnam &gt; Indonesia. Jika </a:t>
            </a:r>
            <a:r>
              <a:rPr lang="en-US" dirty="0" err="1">
                <a:solidFill>
                  <a:srgbClr val="000000"/>
                </a:solidFill>
              </a:rPr>
              <a:t>ada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opsi</a:t>
            </a:r>
            <a:r>
              <a:rPr lang="en-US" dirty="0">
                <a:solidFill>
                  <a:srgbClr val="000000"/>
                </a:solidFill>
              </a:rPr>
              <a:t> yang </a:t>
            </a:r>
            <a:r>
              <a:rPr lang="en-US" dirty="0" err="1">
                <a:solidFill>
                  <a:srgbClr val="000000"/>
                </a:solidFill>
              </a:rPr>
              <a:t>menyatakan</a:t>
            </a:r>
            <a:r>
              <a:rPr lang="en-US" dirty="0">
                <a:solidFill>
                  <a:srgbClr val="000000"/>
                </a:solidFill>
              </a:rPr>
              <a:t> Indonesia </a:t>
            </a:r>
            <a:r>
              <a:rPr lang="en-US" dirty="0" err="1">
                <a:solidFill>
                  <a:srgbClr val="000000"/>
                </a:solidFill>
              </a:rPr>
              <a:t>tumbuh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lebih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pesat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dari</a:t>
            </a:r>
            <a:r>
              <a:rPr lang="en-US" dirty="0">
                <a:solidFill>
                  <a:srgbClr val="000000"/>
                </a:solidFill>
              </a:rPr>
              <a:t> Vietnam, </a:t>
            </a:r>
            <a:r>
              <a:rPr lang="en-US" b="1" dirty="0" err="1">
                <a:solidFill>
                  <a:srgbClr val="000000"/>
                </a:solidFill>
              </a:rPr>
              <a:t>langsung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silang</a:t>
            </a:r>
            <a:r>
              <a:rPr lang="en-US" b="1" dirty="0">
                <a:solidFill>
                  <a:srgbClr val="000000"/>
                </a:solidFill>
              </a:rPr>
              <a:t>/</a:t>
            </a:r>
            <a:r>
              <a:rPr lang="en-US" b="1" dirty="0" err="1">
                <a:solidFill>
                  <a:srgbClr val="000000"/>
                </a:solidFill>
              </a:rPr>
              <a:t>eliminasi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lvl="1">
              <a:lnSpc>
                <a:spcPct val="100000"/>
              </a:lnSpc>
            </a:pPr>
            <a:endParaRPr lang="en-US" dirty="0">
              <a:solidFill>
                <a:srgbClr val="000000"/>
              </a:solidFill>
            </a:endParaRPr>
          </a:p>
          <a:p>
            <a:pPr lvl="0">
              <a:lnSpc>
                <a:spcPct val="100000"/>
              </a:lnSpc>
            </a:pPr>
            <a:r>
              <a:rPr lang="en-US" b="1" dirty="0">
                <a:solidFill>
                  <a:srgbClr val="132BDC"/>
                </a:solidFill>
              </a:rPr>
              <a:t>Trik </a:t>
            </a:r>
            <a:r>
              <a:rPr lang="en-US" b="1" dirty="0" err="1">
                <a:solidFill>
                  <a:srgbClr val="132BDC"/>
                </a:solidFill>
              </a:rPr>
              <a:t>Kesejahteraan</a:t>
            </a:r>
            <a:r>
              <a:rPr lang="en-US" b="1" dirty="0">
                <a:solidFill>
                  <a:srgbClr val="132BDC"/>
                </a:solidFill>
              </a:rPr>
              <a:t> / IPM:</a:t>
            </a:r>
            <a:endParaRPr lang="en-US" dirty="0">
              <a:solidFill>
                <a:srgbClr val="132BDC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</a:rPr>
              <a:t>Tabel: Vietnam (0,766), Indonesia (0,750).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Trik </a:t>
            </a:r>
            <a:r>
              <a:rPr lang="en-US" i="1" dirty="0" err="1">
                <a:solidFill>
                  <a:srgbClr val="000000"/>
                </a:solidFill>
              </a:rPr>
              <a:t>cepat</a:t>
            </a:r>
            <a:r>
              <a:rPr lang="en-US" i="1" dirty="0">
                <a:solidFill>
                  <a:srgbClr val="000000"/>
                </a:solidFill>
              </a:rPr>
              <a:t>:</a:t>
            </a:r>
            <a:r>
              <a:rPr lang="en-US" dirty="0">
                <a:solidFill>
                  <a:srgbClr val="000000"/>
                </a:solidFill>
              </a:rPr>
              <a:t> IPM Vietnam &gt; Indonesia. Jika </a:t>
            </a:r>
            <a:r>
              <a:rPr lang="en-US" dirty="0" err="1">
                <a:solidFill>
                  <a:srgbClr val="000000"/>
                </a:solidFill>
              </a:rPr>
              <a:t>ada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opsi</a:t>
            </a:r>
            <a:r>
              <a:rPr lang="en-US" dirty="0">
                <a:solidFill>
                  <a:srgbClr val="000000"/>
                </a:solidFill>
              </a:rPr>
              <a:t> yang </a:t>
            </a:r>
            <a:r>
              <a:rPr lang="en-US" dirty="0" err="1">
                <a:solidFill>
                  <a:srgbClr val="000000"/>
                </a:solidFill>
              </a:rPr>
              <a:t>menyebut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kesejahteraan</a:t>
            </a:r>
            <a:r>
              <a:rPr lang="en-US" dirty="0">
                <a:solidFill>
                  <a:srgbClr val="000000"/>
                </a:solidFill>
              </a:rPr>
              <a:t> Indonesia </a:t>
            </a:r>
            <a:r>
              <a:rPr lang="en-US" dirty="0" err="1">
                <a:solidFill>
                  <a:srgbClr val="000000"/>
                </a:solidFill>
              </a:rPr>
              <a:t>lebih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tinggi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dari</a:t>
            </a:r>
            <a:r>
              <a:rPr lang="en-US" dirty="0">
                <a:solidFill>
                  <a:srgbClr val="000000"/>
                </a:solidFill>
              </a:rPr>
              <a:t> Vietnam, </a:t>
            </a:r>
            <a:r>
              <a:rPr lang="en-US" b="1" dirty="0" err="1">
                <a:solidFill>
                  <a:srgbClr val="000000"/>
                </a:solidFill>
              </a:rPr>
              <a:t>langsung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silang</a:t>
            </a:r>
            <a:r>
              <a:rPr lang="en-US" b="1" dirty="0">
                <a:solidFill>
                  <a:srgbClr val="000000"/>
                </a:solidFill>
              </a:rPr>
              <a:t>/</a:t>
            </a:r>
            <a:r>
              <a:rPr lang="en-US" b="1" dirty="0" err="1">
                <a:solidFill>
                  <a:srgbClr val="000000"/>
                </a:solidFill>
              </a:rPr>
              <a:t>eliminasi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285750" lvl="0" indent="-285750" algn="just">
              <a:lnSpc>
                <a:spcPct val="100000"/>
              </a:lnSpc>
              <a:buFont typeface="Wingdings" panose="05000000000000000000" pitchFamily="2" charset="2"/>
              <a:buChar char="q"/>
            </a:pPr>
            <a:endParaRPr lang="en-US" sz="1500" dirty="0">
              <a:solidFill>
                <a:srgbClr val="000000"/>
              </a:solidFill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22D24995-AD2F-2120-D370-9290D9BC51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1183822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BF171CC-6CE1-802B-2D35-FF884A71B5AA}"/>
              </a:ext>
            </a:extLst>
          </p:cNvPr>
          <p:cNvSpPr txBox="1">
            <a:spLocks/>
          </p:cNvSpPr>
          <p:nvPr/>
        </p:nvSpPr>
        <p:spPr>
          <a:xfrm>
            <a:off x="10287000" y="119744"/>
            <a:ext cx="870688" cy="508799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CE048EB3-F4B1-B1CB-25B4-39A69535F649}"/>
              </a:ext>
            </a:extLst>
          </p:cNvPr>
          <p:cNvSpPr txBox="1">
            <a:spLocks/>
          </p:cNvSpPr>
          <p:nvPr/>
        </p:nvSpPr>
        <p:spPr>
          <a:xfrm>
            <a:off x="11049000" y="174608"/>
            <a:ext cx="758952" cy="98903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C15F05D-FEA0-9F30-4DCA-D8A1C3A1A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B1B3D-1365-94D3-DE3B-D2A0BC9936D8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dan Trik 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311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05DDB-19C4-6D4B-73A3-F4347B3D7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C5256BB-A3B2-031F-E823-1DE5D8F684F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15600" y="1754557"/>
                <a:ext cx="11762184" cy="5223187"/>
              </a:xfrm>
            </p:spPr>
            <p:txBody>
              <a:bodyPr anchor="b"/>
              <a:lstStyle/>
              <a:p>
                <a:pPr>
                  <a:lnSpc>
                    <a:spcPct val="100000"/>
                  </a:lnSpc>
                </a:pPr>
                <a:r>
                  <a:rPr lang="en-US" b="1" dirty="0">
                    <a:solidFill>
                      <a:srgbClr val="C00000"/>
                    </a:solidFill>
                  </a:rPr>
                  <a:t>3.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Hafalkan</a:t>
                </a:r>
                <a:r>
                  <a:rPr lang="en-US" b="1" dirty="0">
                    <a:solidFill>
                      <a:srgbClr val="C00000"/>
                    </a:solidFill>
                  </a:rPr>
                  <a:t> Batas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Rentang</a:t>
                </a:r>
                <a:r>
                  <a:rPr lang="en-US" b="1" dirty="0">
                    <a:solidFill>
                      <a:srgbClr val="C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Indikator</a:t>
                </a:r>
                <a:r>
                  <a:rPr lang="en-US" b="1" dirty="0">
                    <a:solidFill>
                      <a:srgbClr val="C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Standar</a:t>
                </a:r>
                <a:endParaRPr lang="en-US" dirty="0">
                  <a:solidFill>
                    <a:srgbClr val="C0000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dirty="0" err="1">
                    <a:solidFill>
                      <a:srgbClr val="000000"/>
                    </a:solidFill>
                  </a:rPr>
                  <a:t>Beberapa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angka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indikator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memiliki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standar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kategori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baku</a:t>
                </a:r>
                <a:r>
                  <a:rPr lang="en-US" dirty="0">
                    <a:solidFill>
                      <a:srgbClr val="000000"/>
                    </a:solidFill>
                  </a:rPr>
                  <a:t> yang </a:t>
                </a:r>
                <a:r>
                  <a:rPr lang="en-US" dirty="0" err="1">
                    <a:solidFill>
                      <a:srgbClr val="000000"/>
                    </a:solidFill>
                  </a:rPr>
                  <a:t>sering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keluar</a:t>
                </a:r>
                <a:r>
                  <a:rPr lang="en-US" dirty="0">
                    <a:solidFill>
                      <a:srgbClr val="000000"/>
                    </a:solidFill>
                  </a:rPr>
                  <a:t> di </a:t>
                </a:r>
                <a:r>
                  <a:rPr lang="en-US" dirty="0" err="1">
                    <a:solidFill>
                      <a:srgbClr val="000000"/>
                    </a:solidFill>
                  </a:rPr>
                  <a:t>soal</a:t>
                </a:r>
                <a:r>
                  <a:rPr lang="en-US" dirty="0">
                    <a:solidFill>
                      <a:srgbClr val="000000"/>
                    </a:solidFill>
                  </a:rPr>
                  <a:t> Ekonomi: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US" b="1" dirty="0" err="1">
                    <a:solidFill>
                      <a:srgbClr val="000000"/>
                    </a:solidFill>
                  </a:rPr>
                  <a:t>Kategori</a:t>
                </a:r>
                <a:r>
                  <a:rPr lang="en-US" b="1" dirty="0">
                    <a:solidFill>
                      <a:srgbClr val="000000"/>
                    </a:solidFill>
                  </a:rPr>
                  <a:t> IPM (Human Development Index):</a:t>
                </a:r>
                <a:endParaRPr lang="en-US" dirty="0">
                  <a:solidFill>
                    <a:srgbClr val="000000"/>
                  </a:solidFill>
                </a:endParaRPr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&lt; 0,550 =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Rendah</a:t>
                </a:r>
                <a:endParaRPr lang="en-US" sz="1800" dirty="0">
                  <a:solidFill>
                    <a:srgbClr val="000000"/>
                  </a:solidFill>
                </a:endParaRPr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0,550 – 0,699 = Sedang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0,700 – 0,799 = </a:t>
                </a:r>
                <a:r>
                  <a:rPr lang="en-US" sz="1800" b="1" dirty="0">
                    <a:solidFill>
                      <a:srgbClr val="000000"/>
                    </a:solidFill>
                  </a:rPr>
                  <a:t>Tinggi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(Angka 0,766 &amp; 0,750 </a:t>
                </a:r>
                <a:r>
                  <a:rPr lang="en-US" sz="1800" i="1" dirty="0" err="1">
                    <a:solidFill>
                      <a:srgbClr val="000000"/>
                    </a:solidFill>
                  </a:rPr>
                  <a:t>pasti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i="1" dirty="0" err="1">
                    <a:solidFill>
                      <a:srgbClr val="000000"/>
                    </a:solidFill>
                  </a:rPr>
                  <a:t>masuk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i="1" dirty="0" err="1">
                    <a:solidFill>
                      <a:srgbClr val="000000"/>
                    </a:solidFill>
                  </a:rPr>
                  <a:t>kategori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i="1" dirty="0" err="1">
                    <a:solidFill>
                      <a:srgbClr val="000000"/>
                    </a:solidFill>
                  </a:rPr>
                  <a:t>ini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)</a:t>
                </a:r>
                <a:endParaRPr lang="en-US" sz="1800" dirty="0">
                  <a:solidFill>
                    <a:srgbClr val="000000"/>
                  </a:solidFill>
                </a:endParaRPr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≥ 0,800 = Sangat Tinggi</a:t>
                </a:r>
              </a:p>
              <a:p>
                <a:pPr lvl="1">
                  <a:lnSpc>
                    <a:spcPct val="100000"/>
                  </a:lnSpc>
                </a:pPr>
                <a:endParaRPr lang="en-US" sz="1800" dirty="0">
                  <a:solidFill>
                    <a:srgbClr val="000000"/>
                  </a:solidFill>
                </a:endParaRPr>
              </a:p>
              <a:p>
                <a:pPr lvl="0">
                  <a:lnSpc>
                    <a:spcPct val="100000"/>
                  </a:lnSpc>
                </a:pPr>
                <a:r>
                  <a:rPr lang="en-US" b="1" dirty="0" err="1">
                    <a:solidFill>
                      <a:srgbClr val="000000"/>
                    </a:solidFill>
                  </a:rPr>
                  <a:t>Kategori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Pendapatan</a:t>
                </a:r>
                <a:r>
                  <a:rPr lang="en-US" b="1" dirty="0">
                    <a:solidFill>
                      <a:srgbClr val="000000"/>
                    </a:solidFill>
                  </a:rPr>
                  <a:t> per Kapita (World Bank):</a:t>
                </a:r>
                <a:endParaRPr lang="en-US" dirty="0">
                  <a:solidFill>
                    <a:srgbClr val="000000"/>
                  </a:solidFill>
                </a:endParaRPr>
              </a:p>
              <a:p>
                <a:pPr lvl="0" algn="just">
                  <a:lnSpc>
                    <a:spcPct val="10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Angka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sekitar</a:t>
                </a:r>
                <a:r>
                  <a:rPr lang="en-US" sz="1800" dirty="0">
                    <a:solidFill>
                      <a:srgbClr val="000000"/>
                    </a:solidFill>
                  </a:rPr>
                  <a:t> US</a:t>
                </a:r>
                <a14:m>
                  <m:oMath xmlns:m="http://schemas.openxmlformats.org/officeDocument/2006/math">
                    <m:r>
                      <a:rPr lang="en-US" sz="1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4.000–</m:t>
                    </m:r>
                    <m:r>
                      <a:rPr lang="en-US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𝑈𝑆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13.000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masuk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ke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dalam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kelompok</a:t>
                </a:r>
                <a:r>
                  <a:rPr lang="en-US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i="1" dirty="0">
                    <a:solidFill>
                      <a:srgbClr val="000000"/>
                    </a:solidFill>
                  </a:rPr>
                  <a:t>Upper-Middle Income</a:t>
                </a:r>
                <a:r>
                  <a:rPr lang="en-US" sz="1800" dirty="0">
                    <a:solidFill>
                      <a:srgbClr val="000000"/>
                    </a:solidFill>
                  </a:rPr>
                  <a:t> (</a:t>
                </a:r>
                <a:r>
                  <a:rPr lang="en-US" sz="1800" dirty="0" err="1">
                    <a:solidFill>
                      <a:srgbClr val="000000"/>
                    </a:solidFill>
                  </a:rPr>
                  <a:t>Menengah</a:t>
                </a:r>
                <a:r>
                  <a:rPr lang="en-US" sz="1800" dirty="0">
                    <a:solidFill>
                      <a:srgbClr val="000000"/>
                    </a:solidFill>
                  </a:rPr>
                  <a:t> Atas).</a:t>
                </a:r>
              </a:p>
              <a:p>
                <a:pPr algn="just">
                  <a:lnSpc>
                    <a:spcPct val="100000"/>
                  </a:lnSpc>
                </a:pPr>
                <a:r>
                  <a:rPr lang="en-US" b="1" dirty="0">
                    <a:solidFill>
                      <a:srgbClr val="C00000"/>
                    </a:solidFill>
                  </a:rPr>
                  <a:t>4.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Waspadai</a:t>
                </a:r>
                <a:r>
                  <a:rPr lang="en-US" b="1" dirty="0">
                    <a:solidFill>
                      <a:srgbClr val="C00000"/>
                    </a:solidFill>
                  </a:rPr>
                  <a:t> Kata "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Jebakan</a:t>
                </a:r>
                <a:r>
                  <a:rPr lang="en-US" b="1" dirty="0">
                    <a:solidFill>
                      <a:srgbClr val="C00000"/>
                    </a:solidFill>
                  </a:rPr>
                  <a:t>" pada </a:t>
                </a:r>
                <a:r>
                  <a:rPr lang="en-US" b="1" dirty="0" err="1">
                    <a:solidFill>
                      <a:srgbClr val="C00000"/>
                    </a:solidFill>
                  </a:rPr>
                  <a:t>Opsi</a:t>
                </a:r>
                <a:endParaRPr lang="en-US" dirty="0">
                  <a:solidFill>
                    <a:srgbClr val="C00000"/>
                  </a:solidFill>
                </a:endParaRPr>
              </a:p>
              <a:p>
                <a:pPr lvl="0" algn="just">
                  <a:lnSpc>
                    <a:spcPct val="100000"/>
                  </a:lnSpc>
                </a:pPr>
                <a:r>
                  <a:rPr lang="en-US" b="1" dirty="0">
                    <a:solidFill>
                      <a:srgbClr val="000000"/>
                    </a:solidFill>
                  </a:rPr>
                  <a:t>Hati-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hati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dengan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kalimat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majemuk</a:t>
                </a:r>
                <a:r>
                  <a:rPr lang="en-US" b="1" dirty="0">
                    <a:solidFill>
                      <a:srgbClr val="000000"/>
                    </a:solidFill>
                  </a:rPr>
                  <a:t>: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Opsi</a:t>
                </a:r>
                <a:r>
                  <a:rPr lang="en-US" dirty="0">
                    <a:solidFill>
                      <a:srgbClr val="000000"/>
                    </a:solidFill>
                  </a:rPr>
                  <a:t> yang </a:t>
                </a:r>
                <a:r>
                  <a:rPr lang="en-US" dirty="0" err="1">
                    <a:solidFill>
                      <a:srgbClr val="000000"/>
                    </a:solidFill>
                  </a:rPr>
                  <a:t>menggabungkan</a:t>
                </a:r>
                <a:r>
                  <a:rPr lang="en-US" dirty="0">
                    <a:solidFill>
                      <a:srgbClr val="000000"/>
                    </a:solidFill>
                  </a:rPr>
                  <a:t> dua </a:t>
                </a:r>
                <a:r>
                  <a:rPr lang="en-US" dirty="0" err="1">
                    <a:solidFill>
                      <a:srgbClr val="000000"/>
                    </a:solidFill>
                  </a:rPr>
                  <a:t>fakta</a:t>
                </a:r>
                <a:r>
                  <a:rPr lang="en-US" dirty="0">
                    <a:solidFill>
                      <a:srgbClr val="000000"/>
                    </a:solidFill>
                  </a:rPr>
                  <a:t> (</a:t>
                </a:r>
                <a:r>
                  <a:rPr lang="en-US" dirty="0" err="1">
                    <a:solidFill>
                      <a:srgbClr val="000000"/>
                    </a:solidFill>
                  </a:rPr>
                  <a:t>misal</a:t>
                </a:r>
                <a:r>
                  <a:rPr lang="en-US" dirty="0">
                    <a:solidFill>
                      <a:srgbClr val="000000"/>
                    </a:solidFill>
                  </a:rPr>
                  <a:t>: </a:t>
                </a:r>
                <a:r>
                  <a:rPr lang="en-US" i="1" dirty="0">
                    <a:solidFill>
                      <a:srgbClr val="000000"/>
                    </a:solidFill>
                  </a:rPr>
                  <a:t>"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Kedua</a:t>
                </a:r>
                <a:r>
                  <a:rPr lang="en-US" i="1" dirty="0">
                    <a:solidFill>
                      <a:srgbClr val="000000"/>
                    </a:solidFill>
                  </a:rPr>
                  <a:t> negara 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menengah</a:t>
                </a:r>
                <a:r>
                  <a:rPr lang="en-US" i="1" dirty="0">
                    <a:solidFill>
                      <a:srgbClr val="000000"/>
                    </a:solidFill>
                  </a:rPr>
                  <a:t> 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atas</a:t>
                </a:r>
                <a:r>
                  <a:rPr lang="en-US" i="1" dirty="0">
                    <a:solidFill>
                      <a:srgbClr val="000000"/>
                    </a:solidFill>
                  </a:rPr>
                  <a:t>, TETAPI 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kesejahteraan</a:t>
                </a:r>
                <a:r>
                  <a:rPr lang="en-US" i="1" dirty="0">
                    <a:solidFill>
                      <a:srgbClr val="000000"/>
                    </a:solidFill>
                  </a:rPr>
                  <a:t> Indonesia 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lebih</a:t>
                </a:r>
                <a:r>
                  <a:rPr lang="en-US" i="1" dirty="0">
                    <a:solidFill>
                      <a:srgbClr val="000000"/>
                    </a:solidFill>
                  </a:rPr>
                  <a:t> </a:t>
                </a:r>
                <a:r>
                  <a:rPr lang="en-US" i="1" dirty="0" err="1">
                    <a:solidFill>
                      <a:srgbClr val="000000"/>
                    </a:solidFill>
                  </a:rPr>
                  <a:t>tinggi</a:t>
                </a:r>
                <a:r>
                  <a:rPr lang="en-US" i="1" dirty="0">
                    <a:solidFill>
                      <a:srgbClr val="000000"/>
                    </a:solidFill>
                  </a:rPr>
                  <a:t>"</a:t>
                </a:r>
                <a:r>
                  <a:rPr lang="en-US" dirty="0">
                    <a:solidFill>
                      <a:srgbClr val="000000"/>
                    </a:solidFill>
                  </a:rPr>
                  <a:t>). Bagian </a:t>
                </a:r>
                <a:r>
                  <a:rPr lang="en-US" dirty="0" err="1">
                    <a:solidFill>
                      <a:srgbClr val="000000"/>
                    </a:solidFill>
                  </a:rPr>
                  <a:t>depan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bisa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jadi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benar</a:t>
                </a:r>
                <a:r>
                  <a:rPr lang="en-US" dirty="0">
                    <a:solidFill>
                      <a:srgbClr val="000000"/>
                    </a:solidFill>
                  </a:rPr>
                  <a:t>, </a:t>
                </a:r>
                <a:r>
                  <a:rPr lang="en-US" dirty="0" err="1">
                    <a:solidFill>
                      <a:srgbClr val="000000"/>
                    </a:solidFill>
                  </a:rPr>
                  <a:t>tetapi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bagian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belakang</a:t>
                </a:r>
                <a:r>
                  <a:rPr lang="en-US" dirty="0">
                    <a:solidFill>
                      <a:srgbClr val="000000"/>
                    </a:solidFill>
                  </a:rPr>
                  <a:t> salah. Jika </a:t>
                </a:r>
                <a:r>
                  <a:rPr lang="en-US" dirty="0" err="1">
                    <a:solidFill>
                      <a:srgbClr val="000000"/>
                    </a:solidFill>
                  </a:rPr>
                  <a:t>ada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satu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bagian</a:t>
                </a:r>
                <a:r>
                  <a:rPr lang="en-US" dirty="0">
                    <a:solidFill>
                      <a:srgbClr val="000000"/>
                    </a:solidFill>
                  </a:rPr>
                  <a:t> yang salah,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seluruh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opsi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tersebut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bernilai</a:t>
                </a:r>
                <a:r>
                  <a:rPr lang="en-US" b="1" dirty="0">
                    <a:solidFill>
                      <a:srgbClr val="000000"/>
                    </a:solidFill>
                  </a:rPr>
                  <a:t> SALAH</a:t>
                </a:r>
                <a:r>
                  <a:rPr lang="en-US" dirty="0">
                    <a:solidFill>
                      <a:srgbClr val="000000"/>
                    </a:solidFill>
                  </a:rPr>
                  <a:t>.</a:t>
                </a:r>
              </a:p>
              <a:p>
                <a:pPr lvl="0" algn="just">
                  <a:lnSpc>
                    <a:spcPct val="100000"/>
                  </a:lnSpc>
                </a:pPr>
                <a:r>
                  <a:rPr lang="en-US" b="1" dirty="0">
                    <a:solidFill>
                      <a:srgbClr val="000000"/>
                    </a:solidFill>
                  </a:rPr>
                  <a:t>Kata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kunci</a:t>
                </a:r>
                <a:r>
                  <a:rPr lang="en-US" b="1" dirty="0">
                    <a:solidFill>
                      <a:srgbClr val="000000"/>
                    </a:solidFill>
                  </a:rPr>
                  <a:t> </a:t>
                </a:r>
                <a:r>
                  <a:rPr lang="en-US" b="1" dirty="0" err="1">
                    <a:solidFill>
                      <a:srgbClr val="000000"/>
                    </a:solidFill>
                  </a:rPr>
                  <a:t>searah</a:t>
                </a:r>
                <a:r>
                  <a:rPr lang="en-US" b="1" dirty="0">
                    <a:solidFill>
                      <a:srgbClr val="000000"/>
                    </a:solidFill>
                  </a:rPr>
                  <a:t>:</a:t>
                </a:r>
                <a:r>
                  <a:rPr lang="en-US" dirty="0">
                    <a:solidFill>
                      <a:srgbClr val="000000"/>
                    </a:solidFill>
                  </a:rPr>
                  <a:t> PDB </a:t>
                </a:r>
                <a:r>
                  <a:rPr lang="en-US" dirty="0" err="1">
                    <a:solidFill>
                      <a:srgbClr val="000000"/>
                    </a:solidFill>
                  </a:rPr>
                  <a:t>berhubungan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langsung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dengan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kapasitas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produksi</a:t>
                </a:r>
                <a:r>
                  <a:rPr lang="en-US" dirty="0">
                    <a:solidFill>
                      <a:srgbClr val="000000"/>
                    </a:solidFill>
                  </a:rPr>
                  <a:t> dan </a:t>
                </a:r>
                <a:r>
                  <a:rPr lang="en-US" dirty="0" err="1">
                    <a:solidFill>
                      <a:srgbClr val="000000"/>
                    </a:solidFill>
                  </a:rPr>
                  <a:t>pertumbuhan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ekonomi</a:t>
                </a:r>
                <a:r>
                  <a:rPr lang="en-US" dirty="0">
                    <a:solidFill>
                      <a:srgbClr val="000000"/>
                    </a:solidFill>
                  </a:rPr>
                  <a:t>, </a:t>
                </a:r>
                <a:r>
                  <a:rPr lang="en-US" dirty="0" err="1">
                    <a:solidFill>
                      <a:srgbClr val="000000"/>
                    </a:solidFill>
                  </a:rPr>
                  <a:t>sedangkan</a:t>
                </a:r>
                <a:r>
                  <a:rPr lang="en-US" dirty="0">
                    <a:solidFill>
                      <a:srgbClr val="000000"/>
                    </a:solidFill>
                  </a:rPr>
                  <a:t> IPM </a:t>
                </a:r>
                <a:r>
                  <a:rPr lang="en-US" dirty="0" err="1">
                    <a:solidFill>
                      <a:srgbClr val="000000"/>
                    </a:solidFill>
                  </a:rPr>
                  <a:t>berhubungan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langsung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dengan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</a:rPr>
                  <a:t>kesejahteraan</a:t>
                </a:r>
                <a:r>
                  <a:rPr lang="en-US" dirty="0">
                    <a:solidFill>
                      <a:srgbClr val="000000"/>
                    </a:solidFill>
                  </a:rPr>
                  <a:t> dan </a:t>
                </a:r>
                <a:r>
                  <a:rPr lang="en-US" dirty="0" err="1">
                    <a:solidFill>
                      <a:srgbClr val="000000"/>
                    </a:solidFill>
                  </a:rPr>
                  <a:t>kualitas</a:t>
                </a:r>
                <a:r>
                  <a:rPr lang="en-US" dirty="0">
                    <a:solidFill>
                      <a:srgbClr val="000000"/>
                    </a:solidFill>
                  </a:rPr>
                  <a:t> SDM.</a:t>
                </a:r>
              </a:p>
              <a:p>
                <a:pPr marL="285750" lvl="0" indent="-285750" algn="just">
                  <a:lnSpc>
                    <a:spcPct val="100000"/>
                  </a:lnSpc>
                  <a:buFont typeface="Wingdings" panose="05000000000000000000" pitchFamily="2" charset="2"/>
                  <a:buChar char="q"/>
                </a:pPr>
                <a:endParaRPr lang="en-US" sz="15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C5256BB-A3B2-031F-E823-1DE5D8F684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15600" y="1754557"/>
                <a:ext cx="11762184" cy="5223187"/>
              </a:xfrm>
              <a:blipFill>
                <a:blip r:embed="rId3"/>
                <a:stretch>
                  <a:fillRect l="-1244" t="-19253" r="-1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05FC51A6-961B-75FC-60E8-5E90439ED3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891655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83BB253-21A1-6615-5909-EF6F16174864}"/>
              </a:ext>
            </a:extLst>
          </p:cNvPr>
          <p:cNvSpPr txBox="1">
            <a:spLocks/>
          </p:cNvSpPr>
          <p:nvPr/>
        </p:nvSpPr>
        <p:spPr>
          <a:xfrm>
            <a:off x="10287000" y="119744"/>
            <a:ext cx="870688" cy="508799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57F6611-B3F0-4E0B-BED2-E1CF5E9D24F7}"/>
              </a:ext>
            </a:extLst>
          </p:cNvPr>
          <p:cNvSpPr txBox="1">
            <a:spLocks/>
          </p:cNvSpPr>
          <p:nvPr/>
        </p:nvSpPr>
        <p:spPr>
          <a:xfrm>
            <a:off x="11049000" y="174608"/>
            <a:ext cx="758952" cy="98903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A7E9415-170B-A9A0-0DD5-F63E999923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18B49-C385-697B-5159-3CC5B7B8E6BF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dan Trik 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59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00872-F7C0-E6F2-DF72-144565DEE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3A94A-EA98-17A9-53C1-F28ABAC0D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329574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0D68F439-98B3-AD7F-4A9A-C757CE51F65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32B6B73-3E99-CC34-76D4-71F8DF8B9AE5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2DA4C08-00B7-5E82-E96C-C05A9ABFC650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D8FCAFD-D37F-E84F-4ECC-F836AA15F6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2782D-2194-5A4B-84CA-891C09EE1BEC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B7A141-1B4E-1969-74A3-49A896BA4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41953"/>
              </p:ext>
            </p:extLst>
          </p:nvPr>
        </p:nvGraphicFramePr>
        <p:xfrm>
          <a:off x="391886" y="695803"/>
          <a:ext cx="11146971" cy="58569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46971">
                  <a:extLst>
                    <a:ext uri="{9D8B030D-6E8A-4147-A177-3AD203B41FA5}">
                      <a16:colId xmlns:a16="http://schemas.microsoft.com/office/drawing/2014/main" val="1294817416"/>
                    </a:ext>
                  </a:extLst>
                </a:gridCol>
              </a:tblGrid>
              <a:tr h="5856957">
                <a:tc>
                  <a:txBody>
                    <a:bodyPr/>
                    <a:lstStyle/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Meskipun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Tingkat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Penganggaran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Terbuka (TPT)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secara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nasional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menurun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menjadi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4,76%,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kelompok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usia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(15-24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Tahun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tetap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menjadi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penyumbang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tertinggi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pengangguran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TPT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mencapai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16,16%.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Kondisi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menunjukkan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adanya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permasalah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serius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terkait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ketidaksesuaian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antara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keterampilan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lulusan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dan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kebutuhan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dunia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Berdasarkan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informasi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solusi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yang paling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tepat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untuk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mengatasi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permasalahan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tersebut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?</a:t>
                      </a: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42900" marR="10795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Memberikan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bantuan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keuangan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rutin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kepada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lulusan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hingga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mendapat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pekerjaan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tetap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342900" marR="10795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Menurunkan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batas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usia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minimum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bekerja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agar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remaja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dapat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memasuki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dunia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lebih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awal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342900" marR="10795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Mewajibkan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perusahaan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swasta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mempekerjakan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lulusan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tanpa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persyaratan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memiliki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pengalaman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kerja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342900" marR="10795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Membangun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lebih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banyak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industri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padat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karya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di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daerah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tingkat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pengangguran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yang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tinggi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342900" marR="10795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eriod"/>
                      </a:pP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Menyediakan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pelatihan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keterampilan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di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bidang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kewirausahaan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industri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melalui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integrasi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dalam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sistem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pendidikan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324" marR="64324" marT="0" marB="0"/>
                </a:tc>
                <a:extLst>
                  <a:ext uri="{0D108BD9-81ED-4DB2-BD59-A6C34878D82A}">
                    <a16:rowId xmlns:a16="http://schemas.microsoft.com/office/drawing/2014/main" val="3871834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30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ACFE2-82F2-E5DC-87E2-932ACA648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424EF-E977-5087-DCB4-1916E9C3B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548701"/>
            <a:ext cx="11762184" cy="5223187"/>
          </a:xfr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Pahami</a:t>
            </a: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Akar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Masalahnya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sekadar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"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pengangguran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melainkan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ketidaksesuaian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500" b="1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mismatch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lulusan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dunia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Artinya: Anak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punya ijazah,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punya </a:t>
            </a:r>
            <a:r>
              <a:rPr lang="en-US" sz="15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pas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dicari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Setiap</a:t>
            </a: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r>
              <a:rPr lang="en-US" sz="1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bantuan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rutin...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(Salah)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Alasan: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Bantuan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uang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hanya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bersifat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sementara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menyelesaikan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yaitu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kurangnya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Menurunkan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batas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minimum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bekerja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(Salah)</a:t>
            </a:r>
            <a:endParaRPr lang="en-US" sz="15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Alasan: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Menurunkan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menambah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Anak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masuk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dunia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justru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makin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berisiko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siap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Mewajibkan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swasta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mempekerjakan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tanpa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pengalaman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(Salah)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Alasan: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Solusi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bersifat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memaksakan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merugikan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Jika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lulusan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produktivitas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tercapai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Membangun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banyak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padat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karya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(Kurang </a:t>
            </a:r>
            <a:r>
              <a:rPr lang="en-US" sz="1500" i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Alasan: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Membuka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lapangan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memang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bagus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keterampilannya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5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mismatch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dasarnya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terselesaikan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lvl="0">
              <a:lnSpc>
                <a:spcPct val="100000"/>
              </a:lnSpc>
            </a:pP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Menyediakan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pelatihan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integrasi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(BENAR)</a:t>
            </a:r>
            <a:endParaRPr lang="en-US" sz="15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1500" i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Alasan: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Solusi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langsung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menjawab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akar</a:t>
            </a:r>
            <a:r>
              <a:rPr lang="en-US" sz="15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Dengan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memasukkan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pelatihan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kewirausahaan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kuliah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lulusan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dunia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sejak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15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lulus.</a:t>
            </a: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D5C8D0C9-2C06-1169-049C-D43C89ACDE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71A90A0-1927-0858-1F68-EAA97CD1B5DA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326B3EF-0393-844B-A298-CA8DE87B1262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CF0E608-8A9C-A7D4-1593-492767500C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9F7E2-B9A7-349E-A155-2E220EF30955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05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433E7-F7E6-94EA-DD9B-99999EB3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08D1D-A93C-354A-8C0E-BCD3DA68C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329574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05A75518-E00C-2B7C-8080-A482D91C04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777C9E7-F7EC-2A03-1911-8AC881520DD5}"/>
              </a:ext>
            </a:extLst>
          </p:cNvPr>
          <p:cNvSpPr txBox="1">
            <a:spLocks/>
          </p:cNvSpPr>
          <p:nvPr/>
        </p:nvSpPr>
        <p:spPr>
          <a:xfrm>
            <a:off x="9212874" y="85655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10A4E16-EC3E-420D-C23D-FD6C163B23FE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187ED54-23C2-17C8-082D-590D02437A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850B1C-3F2D-41A3-88AA-572C71150A56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dan Trik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A50C074-C5C7-A55A-BD59-7F6107732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225393"/>
              </p:ext>
            </p:extLst>
          </p:nvPr>
        </p:nvGraphicFramePr>
        <p:xfrm>
          <a:off x="522514" y="1674051"/>
          <a:ext cx="10929172" cy="308933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29172">
                  <a:extLst>
                    <a:ext uri="{9D8B030D-6E8A-4147-A177-3AD203B41FA5}">
                      <a16:colId xmlns:a16="http://schemas.microsoft.com/office/drawing/2014/main" val="1294817416"/>
                    </a:ext>
                  </a:extLst>
                </a:gridCol>
              </a:tblGrid>
              <a:tr h="1907350">
                <a:tc>
                  <a:txBody>
                    <a:bodyPr/>
                    <a:lstStyle/>
                    <a:p>
                      <a:pPr marL="40640" marR="10795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Jika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soal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menyebutkan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masalahnya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adalah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ketidaksesuaian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keterampilan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 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2000" b="1" i="1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 mismatch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maka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carilah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jawaban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yang </a:t>
                      </a:r>
                      <a:r>
                        <a:rPr lang="en-US" sz="20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mengandung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kata 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pelatihan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", "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pendidikan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", 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atau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"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peningkatan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keterampilan</a:t>
                      </a:r>
                      <a:r>
                        <a:rPr lang="en-US" sz="2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"</a:t>
                      </a:r>
                      <a:r>
                        <a:rPr lang="en-US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324" marR="64324" marT="0" marB="0"/>
                </a:tc>
                <a:extLst>
                  <a:ext uri="{0D108BD9-81ED-4DB2-BD59-A6C34878D82A}">
                    <a16:rowId xmlns:a16="http://schemas.microsoft.com/office/drawing/2014/main" val="3871834273"/>
                  </a:ext>
                </a:extLst>
              </a:tr>
            </a:tbl>
          </a:graphicData>
        </a:graphic>
      </p:graphicFrame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300F08F-E03F-0418-A28D-10CEB8ABB60C}"/>
              </a:ext>
            </a:extLst>
          </p:cNvPr>
          <p:cNvSpPr txBox="1">
            <a:spLocks/>
          </p:cNvSpPr>
          <p:nvPr/>
        </p:nvSpPr>
        <p:spPr>
          <a:xfrm>
            <a:off x="315600" y="5250646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5ECBDEE-189A-8F86-49CC-53E7A3B4DC07}"/>
              </a:ext>
            </a:extLst>
          </p:cNvPr>
          <p:cNvSpPr txBox="1">
            <a:spLocks/>
          </p:cNvSpPr>
          <p:nvPr/>
        </p:nvSpPr>
        <p:spPr>
          <a:xfrm>
            <a:off x="1826674" y="4931872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pic>
        <p:nvPicPr>
          <p:cNvPr id="11" name="Picture Placeholder 14" descr="White modern architecture">
            <a:extLst>
              <a:ext uri="{FF2B5EF4-FFF2-40B4-BE49-F238E27FC236}">
                <a16:creationId xmlns:a16="http://schemas.microsoft.com/office/drawing/2014/main" id="{A603B5F3-BFA5-C01D-4FB6-4415CAAA2C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1556327" y="6085649"/>
            <a:ext cx="1284324" cy="508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68034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6C232-7427-1619-8BEC-47DA571A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ABCD0-EACC-B6A7-5F13-1DFC9D657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886" y="1368022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000CA09C-D4F5-5048-0313-1AFF1A9D12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E57B46D-6B1B-5D50-F905-16FF7734AFC2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90A44B8-AC52-25FE-AA08-BE2FBD25CF4C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83189-F7B7-672A-4247-5AAE2CAC90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73F9E6-132A-B092-18D5-BB3BBA9EDC0B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Soal 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B42BD6-BE35-E61D-626A-BB27A72AB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285759"/>
              </p:ext>
            </p:extLst>
          </p:nvPr>
        </p:nvGraphicFramePr>
        <p:xfrm>
          <a:off x="391886" y="695804"/>
          <a:ext cx="11146971" cy="531934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46971">
                  <a:extLst>
                    <a:ext uri="{9D8B030D-6E8A-4147-A177-3AD203B41FA5}">
                      <a16:colId xmlns:a16="http://schemas.microsoft.com/office/drawing/2014/main" val="1294817416"/>
                    </a:ext>
                  </a:extLst>
                </a:gridCol>
              </a:tblGrid>
              <a:tr h="5319344">
                <a:tc>
                  <a:txBody>
                    <a:bodyPr/>
                    <a:lstStyle/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324" marR="64324" marT="0" marB="0"/>
                </a:tc>
                <a:extLst>
                  <a:ext uri="{0D108BD9-81ED-4DB2-BD59-A6C34878D82A}">
                    <a16:rowId xmlns:a16="http://schemas.microsoft.com/office/drawing/2014/main" val="3871834273"/>
                  </a:ext>
                </a:extLst>
              </a:tr>
            </a:tbl>
          </a:graphicData>
        </a:graphic>
      </p:graphicFrame>
      <p:pic>
        <p:nvPicPr>
          <p:cNvPr id="5" name="Picture Placeholder 14" descr="White modern architecture">
            <a:extLst>
              <a:ext uri="{FF2B5EF4-FFF2-40B4-BE49-F238E27FC236}">
                <a16:creationId xmlns:a16="http://schemas.microsoft.com/office/drawing/2014/main" id="{9B60B69E-6F73-3CDB-8FF7-93B83DF331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361543" y="305774"/>
            <a:ext cx="1284324" cy="508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D8310D-19FA-EAB1-4E86-545E98F03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682" y="607387"/>
            <a:ext cx="9954902" cy="613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72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42726-AEE2-6B0E-7B8B-AF0D97609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18983-5579-6B9C-0995-961874BB5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329574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55F54CC9-B8A9-E6A3-6D98-FE29BB5BDC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40A1083E-270E-6AFA-C352-C4FCB4064184}"/>
              </a:ext>
            </a:extLst>
          </p:cNvPr>
          <p:cNvSpPr txBox="1">
            <a:spLocks/>
          </p:cNvSpPr>
          <p:nvPr/>
        </p:nvSpPr>
        <p:spPr>
          <a:xfrm>
            <a:off x="9637429" y="119743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5DE5A20-4331-AF19-A156-DA774049B097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D02547-5831-D10C-9753-B82E9E267E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16CF9-14BC-3F1F-EBAE-ABD1E3CD1889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FC4EC02B-DF46-6DF8-12A2-E68B69182A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053553"/>
                  </p:ext>
                </p:extLst>
              </p:nvPr>
            </p:nvGraphicFramePr>
            <p:xfrm>
              <a:off x="391886" y="642257"/>
              <a:ext cx="11146971" cy="6294567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11146971">
                      <a:extLst>
                        <a:ext uri="{9D8B030D-6E8A-4147-A177-3AD203B41FA5}">
                          <a16:colId xmlns:a16="http://schemas.microsoft.com/office/drawing/2014/main" val="1294817416"/>
                        </a:ext>
                      </a:extLst>
                    </a:gridCol>
                  </a:tblGrid>
                  <a:tr h="6294567">
                    <a:tc>
                      <a:txBody>
                        <a:bodyPr/>
                        <a:lstStyle/>
                        <a:p>
                          <a:pPr algn="just"/>
                          <a:endParaRPr lang="en-US" sz="1700" b="1" kern="1200" dirty="0">
                            <a:solidFill>
                              <a:srgbClr val="0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just"/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1.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Pahami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Konsep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Dasar</a:t>
                          </a:r>
                          <a:endParaRPr lang="en-US" sz="1700" kern="1200" dirty="0">
                            <a:solidFill>
                              <a:srgbClr val="C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lvl="0" algn="just"/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IHK (</a:t>
                          </a:r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Indeks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Harga </a:t>
                          </a:r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Konsumen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)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mengukur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tingkat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harga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barang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/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jasa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Inflasi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adalah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harga-harga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Semakin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besar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angka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IHK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suatu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sektor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dari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tahun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dasar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(2022 = 100),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semakin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besar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pula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dampak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inflasi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yang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dihasilkannya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</a:p>
                        <a:p>
                          <a:pPr lvl="0" algn="just"/>
                          <a:endParaRPr lang="en-US" sz="1700" kern="1200" dirty="0">
                            <a:solidFill>
                              <a:srgbClr val="0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just"/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2.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Hitung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Total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IHK (2022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2025)</a:t>
                          </a:r>
                          <a:r>
                            <a:rPr lang="en-US" sz="1700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Bandingkan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angka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IHK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tahun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awal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(2022) dan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tahun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akhir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(2025) pada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tabel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: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Pariwisata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lang="en-US" sz="1700" i="0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→117</m:t>
                              </m:r>
                            </m:oMath>
                          </a14:m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(Naik 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17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poin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/ 17%)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Transportasi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lang="en-US" sz="1700" i="0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→116</m:t>
                              </m:r>
                            </m:oMath>
                          </a14:m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(Naik 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16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poin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/ 16%) </a:t>
                          </a:r>
                        </a:p>
                        <a:p>
                          <a:pPr lvl="0" algn="just"/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Kesehatan: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lang="en-US" sz="1700" i="0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→118</m:t>
                              </m:r>
                            </m:oMath>
                          </a14:m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(Naik 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18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poin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/ 18%) </a:t>
                          </a:r>
                        </a:p>
                        <a:p>
                          <a:pPr lvl="0" algn="just"/>
                          <a:endParaRPr lang="en-US" sz="1700" kern="1200" dirty="0">
                            <a:solidFill>
                              <a:srgbClr val="0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algn="just"/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3.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Evaluasi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b="1" kern="1200" dirty="0" err="1">
                              <a:solidFill>
                                <a:srgbClr val="C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Jawaban</a:t>
                          </a:r>
                          <a:endParaRPr lang="en-US" sz="1700" kern="1200" dirty="0">
                            <a:solidFill>
                              <a:srgbClr val="C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1: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"Sektor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pariwisata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memberikan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dampak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tertinggi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..."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Pariwisata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naik 17,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tinggi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dari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Sektor Kesehatan yang naik 18.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2: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"Sektor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transportasi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menjadi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penyumbang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terbesar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karena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lonjakan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tajam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pada 2024..."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Secara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keseluruhan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total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kenaikannya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(16) paling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rendah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di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antara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ketiga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sektor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3: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"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sektor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kesehatan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relatif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rendah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..."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Sektor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kesehatan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justru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mengalami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paling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tinggi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(118).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4: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"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Semua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sektor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mengalami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IHK yang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sama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..."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Angka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akhirnya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berbeda-beda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(117, 116, 118). </a:t>
                          </a:r>
                        </a:p>
                        <a:p>
                          <a:pPr lvl="0" algn="just"/>
                          <a:r>
                            <a:rPr lang="en-US" sz="1700" b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Opsi</a:t>
                          </a:r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5: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"Sektor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kesehatan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memberikan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dampak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terbesar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karena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mengalami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kenaikan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indeks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harga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tertinggi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selama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i="1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periode</a:t>
                          </a:r>
                          <a:r>
                            <a:rPr lang="en-US" sz="1700" i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2022–2025."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700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700" b="1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BENAR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. Angka 118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adalah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angka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tertinggi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di </a:t>
                          </a:r>
                          <a:r>
                            <a:rPr lang="en-US" sz="1700" kern="1200" dirty="0" err="1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tahun</a:t>
                          </a:r>
                          <a:r>
                            <a:rPr lang="en-US" sz="1700" kern="1200" dirty="0">
                              <a:solidFill>
                                <a:srgbClr val="000000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2025. </a:t>
                          </a:r>
                        </a:p>
                        <a:p>
                          <a:pPr marL="40640" marR="107950"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endParaRPr lang="en-US" sz="1800" dirty="0">
                            <a:solidFill>
                              <a:srgbClr val="000000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64324" marR="64324" marT="0" marB="0"/>
                    </a:tc>
                    <a:extLst>
                      <a:ext uri="{0D108BD9-81ED-4DB2-BD59-A6C34878D82A}">
                        <a16:rowId xmlns:a16="http://schemas.microsoft.com/office/drawing/2014/main" val="387183427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FC4EC02B-DF46-6DF8-12A2-E68B69182A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053553"/>
                  </p:ext>
                </p:extLst>
              </p:nvPr>
            </p:nvGraphicFramePr>
            <p:xfrm>
              <a:off x="391886" y="642257"/>
              <a:ext cx="11146971" cy="6294567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11146971">
                      <a:extLst>
                        <a:ext uri="{9D8B030D-6E8A-4147-A177-3AD203B41FA5}">
                          <a16:colId xmlns:a16="http://schemas.microsoft.com/office/drawing/2014/main" val="1294817416"/>
                        </a:ext>
                      </a:extLst>
                    </a:gridCol>
                  </a:tblGrid>
                  <a:tr h="62945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4324" marR="64324" marT="0" marB="0">
                        <a:blipFill>
                          <a:blip r:embed="rId5"/>
                          <a:stretch>
                            <a:fillRect l="-55" t="-97" r="-109" b="-2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18342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6254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3846A-A06C-4427-C476-703788E7F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48BD-16A4-0726-32C0-4D5E49642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600" y="1329574"/>
            <a:ext cx="11762184" cy="5223187"/>
          </a:xfrm>
        </p:spPr>
        <p:txBody>
          <a:bodyPr anchor="b"/>
          <a:lstStyle/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Picture Placeholder 14" descr="White modern architecture">
            <a:extLst>
              <a:ext uri="{FF2B5EF4-FFF2-40B4-BE49-F238E27FC236}">
                <a16:creationId xmlns:a16="http://schemas.microsoft.com/office/drawing/2014/main" id="{9D8827D8-E7C4-5A4A-1211-0D50DD64A5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9209143" y="153374"/>
            <a:ext cx="1284324" cy="508799"/>
          </a:xfrm>
        </p:spPr>
      </p:pic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2C1679F-3B68-1EDA-279C-DE16C0D5A13B}"/>
              </a:ext>
            </a:extLst>
          </p:cNvPr>
          <p:cNvSpPr txBox="1">
            <a:spLocks/>
          </p:cNvSpPr>
          <p:nvPr/>
        </p:nvSpPr>
        <p:spPr>
          <a:xfrm>
            <a:off x="9212874" y="85655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0DF325E-B1A1-0D96-73FC-1B7EAF47EE9C}"/>
              </a:ext>
            </a:extLst>
          </p:cNvPr>
          <p:cNvSpPr txBox="1">
            <a:spLocks/>
          </p:cNvSpPr>
          <p:nvPr/>
        </p:nvSpPr>
        <p:spPr>
          <a:xfrm>
            <a:off x="10972800" y="481798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A6563C3-71FD-9434-34DD-789CCE8B58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3552F8-CD34-8CA3-B6C5-150B890AA483}"/>
              </a:ext>
            </a:extLst>
          </p:cNvPr>
          <p:cNvSpPr txBox="1"/>
          <p:nvPr/>
        </p:nvSpPr>
        <p:spPr>
          <a:xfrm>
            <a:off x="84364" y="85655"/>
            <a:ext cx="611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Tips dan Trik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BC44EC-7D1D-E0A0-DF3C-FAF4EC7DD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84890"/>
              </p:ext>
            </p:extLst>
          </p:nvPr>
        </p:nvGraphicFramePr>
        <p:xfrm>
          <a:off x="522514" y="1674051"/>
          <a:ext cx="10929172" cy="22370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29172">
                  <a:extLst>
                    <a:ext uri="{9D8B030D-6E8A-4147-A177-3AD203B41FA5}">
                      <a16:colId xmlns:a16="http://schemas.microsoft.com/office/drawing/2014/main" val="1294817416"/>
                    </a:ext>
                  </a:extLst>
                </a:gridCol>
              </a:tblGrid>
              <a:tr h="1907350">
                <a:tc>
                  <a:txBody>
                    <a:bodyPr/>
                    <a:lstStyle/>
                    <a:p>
                      <a:pPr marL="40640" marR="10795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Langsung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lihat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kolom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tahun</a:t>
                      </a:r>
                      <a:r>
                        <a:rPr lang="en-U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terakhir</a:t>
                      </a:r>
                      <a:r>
                        <a:rPr lang="en-U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(2025)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pada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tabel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Cari </a:t>
                      </a:r>
                      <a:r>
                        <a:rPr lang="en-US" sz="20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angka</a:t>
                      </a:r>
                      <a:r>
                        <a:rPr lang="en-US" sz="20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paling </a:t>
                      </a:r>
                      <a:r>
                        <a:rPr lang="en-US" sz="20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besar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(Kesehatan = 118). Sektor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angka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terbesar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itulah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yang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mengalami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kenaikan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paling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tinggi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dan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memberikan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dampak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inflasi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terbesar</a:t>
                      </a:r>
                      <a:r>
                        <a:rPr lang="en-US" sz="2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!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0640" marR="1079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4324" marR="64324" marT="0" marB="0"/>
                </a:tc>
                <a:extLst>
                  <a:ext uri="{0D108BD9-81ED-4DB2-BD59-A6C34878D82A}">
                    <a16:rowId xmlns:a16="http://schemas.microsoft.com/office/drawing/2014/main" val="3871834273"/>
                  </a:ext>
                </a:extLst>
              </a:tr>
            </a:tbl>
          </a:graphicData>
        </a:graphic>
      </p:graphicFrame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DA2180BA-6BC3-6E16-38F1-48EDF412CD91}"/>
              </a:ext>
            </a:extLst>
          </p:cNvPr>
          <p:cNvSpPr txBox="1">
            <a:spLocks/>
          </p:cNvSpPr>
          <p:nvPr/>
        </p:nvSpPr>
        <p:spPr>
          <a:xfrm>
            <a:off x="315600" y="5250646"/>
            <a:ext cx="1520259" cy="1395327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E52B84-A683-86B6-59C4-5ADBD92AFB64}"/>
              </a:ext>
            </a:extLst>
          </p:cNvPr>
          <p:cNvSpPr txBox="1">
            <a:spLocks/>
          </p:cNvSpPr>
          <p:nvPr/>
        </p:nvSpPr>
        <p:spPr>
          <a:xfrm>
            <a:off x="1826674" y="4931872"/>
            <a:ext cx="371815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300" b="0" i="0" kern="1200">
                <a:solidFill>
                  <a:schemeClr val="accent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pic>
        <p:nvPicPr>
          <p:cNvPr id="11" name="Picture Placeholder 14" descr="White modern architecture">
            <a:extLst>
              <a:ext uri="{FF2B5EF4-FFF2-40B4-BE49-F238E27FC236}">
                <a16:creationId xmlns:a16="http://schemas.microsoft.com/office/drawing/2014/main" id="{9E184821-5BBB-F0C2-F01E-492DD2A5A1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1" r="2541"/>
          <a:stretch/>
        </p:blipFill>
        <p:spPr>
          <a:xfrm>
            <a:off x="1556327" y="6085649"/>
            <a:ext cx="1284324" cy="508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66709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D3C5A-CEA8-6DDC-B3F1-41D07C4F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408" y="1325880"/>
            <a:ext cx="5093208" cy="2816352"/>
          </a:xfrm>
        </p:spPr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E8B56C7-C38F-E96E-3C19-8ACF8AF9E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3408" y="4462272"/>
            <a:ext cx="3995928" cy="1956816"/>
          </a:xfrm>
        </p:spPr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Nurfitriana,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S.Pd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M.Pd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1532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19">
      <a:majorFont>
        <a:latin typeface="Arial Black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051434_win32_KB_V3.potx" id="{43D84336-549C-4EAD-AE8D-BE1D65DE3314}" vid="{2C1BB0A5-2565-4EB8-A5F5-FF12201C548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D1C4F3-182B-4FFD-86F3-85933C0520B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A0E3FE2-6B9B-4C9A-84D9-AD118750DE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D4D42E-C7BD-4080-9A83-56BA58F91A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{0BCAA53D-1D81-4DA4-9E02-C46063F6FF5D}TFe33beb5d-e502-4448-a67e-cd378462b5dc44b6c264_win32-f98e54472961</Template>
  <TotalTime>297</TotalTime>
  <Words>3120</Words>
  <Application>Microsoft Office PowerPoint</Application>
  <PresentationFormat>Widescreen</PresentationFormat>
  <Paragraphs>329</Paragraphs>
  <Slides>26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Avenir Next LT Pro</vt:lpstr>
      <vt:lpstr>Avenir Next LT Pro Light</vt:lpstr>
      <vt:lpstr>Calibri</vt:lpstr>
      <vt:lpstr>Cambria Math</vt:lpstr>
      <vt:lpstr>Tahoma</vt:lpstr>
      <vt:lpstr>Wingdings</vt:lpstr>
      <vt:lpstr>Custom</vt:lpstr>
      <vt:lpstr>Tips dan trik menjawab soal tka ekonomi </vt:lpstr>
      <vt:lpstr>Permasalahan di kelas:  </vt:lpstr>
      <vt:lpstr>Siswa yang malas, suka tidur, ribut, dan jarang masuk untuk persiapan TKA ekonomi  </vt:lpstr>
      <vt:lpstr>PowerPoint Presentation</vt:lpstr>
      <vt:lpstr>PowerPoint Presentation</vt:lpstr>
      <vt:lpstr>PowerPoint Presentation</vt:lpstr>
      <vt:lpstr>PowerPoint Presentation</vt:lpstr>
      <vt:lpstr>STRAtegi yang bisa dilakukan</vt:lpstr>
      <vt:lpstr>Tips dan trik menjawab soal tka ekonomi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Nurfitriana</dc:creator>
  <cp:lastModifiedBy>Nurfitriana</cp:lastModifiedBy>
  <cp:revision>7</cp:revision>
  <dcterms:created xsi:type="dcterms:W3CDTF">2026-09-27T12:53:10Z</dcterms:created>
  <dcterms:modified xsi:type="dcterms:W3CDTF">2026-10-04T07:00:44Z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