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8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043" autoAdjust="0"/>
  </p:normalViewPr>
  <p:slideViewPr>
    <p:cSldViewPr snapToGrid="0">
      <p:cViewPr varScale="1">
        <p:scale>
          <a:sx n="54" d="100"/>
          <a:sy n="54" d="100"/>
        </p:scale>
        <p:origin x="114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93978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64657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684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9851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49420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62140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51735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39494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47804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21007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96683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7881226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5205993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6253829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641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44946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0842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299673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49463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983004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31769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242530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70528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2866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18698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860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595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8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  <p:sldLayoutId id="2147483894" r:id="rId14"/>
    <p:sldLayoutId id="2147483895" r:id="rId15"/>
    <p:sldLayoutId id="2147483896" r:id="rId16"/>
    <p:sldLayoutId id="2147483897" r:id="rId17"/>
    <p:sldLayoutId id="2147483898" r:id="rId18"/>
    <p:sldLayoutId id="2147483899" r:id="rId19"/>
    <p:sldLayoutId id="2147483900" r:id="rId20"/>
    <p:sldLayoutId id="2147483901" r:id="rId21"/>
    <p:sldLayoutId id="2147483902" r:id="rId22"/>
    <p:sldLayoutId id="2147483903" r:id="rId23"/>
    <p:sldLayoutId id="2147483904" r:id="rId24"/>
    <p:sldLayoutId id="2147483905" r:id="rId25"/>
    <p:sldLayoutId id="2147483906" r:id="rId26"/>
    <p:sldLayoutId id="2147483907" r:id="rId27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591/edulearn.v19i3.21974" TargetMode="External"/><Relationship Id="rId7" Type="http://schemas.openxmlformats.org/officeDocument/2006/relationships/hyperlink" Target="https://doi.org/10.7575/aiac.alls.v.7n.4p.119" TargetMode="External"/><Relationship Id="rId2" Type="http://schemas.openxmlformats.org/officeDocument/2006/relationships/hyperlink" Target="https://doi.org/10.20944/preprints202503.0597.v1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doi.org/10.1186/s40594-021-00293-0" TargetMode="External"/><Relationship Id="rId5" Type="http://schemas.openxmlformats.org/officeDocument/2006/relationships/hyperlink" Target="https://doi.org/10.1016/j.system.2015.05.004" TargetMode="External"/><Relationship Id="rId4" Type="http://schemas.openxmlformats.org/officeDocument/2006/relationships/hyperlink" Target="https://doi.org/https:/doi.org/10.30564/fls.v7i6.928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ED83A-2101-2943-A32F-5FB540A1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4" y="1371599"/>
            <a:ext cx="10210800" cy="3096431"/>
          </a:xfrm>
        </p:spPr>
        <p:txBody>
          <a:bodyPr/>
          <a:lstStyle/>
          <a:p>
            <a:pPr algn="ctr"/>
            <a:r>
              <a:rPr lang="id-ID" sz="4000" dirty="0"/>
              <a:t>From Classroom Action Research to Best Practice: Integrating CLIL, Deep Learning, and Numeracy</a:t>
            </a:r>
            <a:r>
              <a:rPr lang="en-US" sz="4000" dirty="0"/>
              <a:t> in English teaching</a:t>
            </a:r>
            <a:br>
              <a:rPr lang="en-US" sz="4000" dirty="0"/>
            </a:br>
            <a:endParaRPr lang="id-ID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AE4134-0405-D4A9-630D-FEC3BDB13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1559" y="4726577"/>
            <a:ext cx="8658498" cy="1069848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Presenting by: Faisal, M. Pd., M. TESOL., Ph. D</a:t>
            </a:r>
            <a:endParaRPr lang="id-ID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913FD4-57A4-B20A-DD0E-88DE4D89CA1A}"/>
              </a:ext>
            </a:extLst>
          </p:cNvPr>
          <p:cNvSpPr txBox="1"/>
          <p:nvPr/>
        </p:nvSpPr>
        <p:spPr>
          <a:xfrm>
            <a:off x="9603179" y="83127"/>
            <a:ext cx="25888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Saturday 26</a:t>
            </a:r>
            <a:r>
              <a:rPr lang="en-US" sz="1600" baseline="30000" dirty="0"/>
              <a:t>th</a:t>
            </a:r>
            <a:r>
              <a:rPr lang="en-US" sz="1600" dirty="0"/>
              <a:t>, 2026</a:t>
            </a:r>
            <a:endParaRPr lang="id-ID" sz="1600" dirty="0"/>
          </a:p>
        </p:txBody>
      </p:sp>
    </p:spTree>
    <p:extLst>
      <p:ext uri="{BB962C8B-B14F-4D97-AF65-F5344CB8AC3E}">
        <p14:creationId xmlns:p14="http://schemas.microsoft.com/office/powerpoint/2010/main" val="4183746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B49C48-95CC-B50D-B27B-4414DC6A2EE9}"/>
              </a:ext>
            </a:extLst>
          </p:cNvPr>
          <p:cNvSpPr/>
          <p:nvPr/>
        </p:nvSpPr>
        <p:spPr>
          <a:xfrm>
            <a:off x="0" y="1"/>
            <a:ext cx="12191999" cy="150816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Conceptual Framework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→ CAR → CLIL + Deep Learning → Numeracy Activities → Classroom Implementation → Results → Best Practice</a:t>
            </a:r>
            <a:endParaRPr lang="id-ID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E11E18-EF66-0DF8-6BEB-F450BDF40889}"/>
              </a:ext>
            </a:extLst>
          </p:cNvPr>
          <p:cNvSpPr txBox="1"/>
          <p:nvPr/>
        </p:nvSpPr>
        <p:spPr>
          <a:xfrm>
            <a:off x="87087" y="1230086"/>
            <a:ext cx="12104912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Problem: Why does the classroom need improvement?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issues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often see English as a subject focused mainly on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grammar, vocabulary, and memorization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have limited opportunities to use English for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meaningful, real-life purposes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Numeracy is often taught separately from English.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may be able to perform simple calculations but have difficulty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explaining, interpreting, or communicating numerical information in English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engagement and motivation may decrease when English activities are disconnected from their daily lives.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question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English learning become more meaningful while simultaneously developing students' numeracy and higher-order thinking skills?</a:t>
            </a:r>
          </a:p>
          <a:p>
            <a:pPr lvl="0" algn="just"/>
            <a:endParaRPr lang="id-ID" sz="2000" dirty="0"/>
          </a:p>
          <a:p>
            <a:pPr marL="342900" indent="-342900"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49676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ACABB96-75E7-A1DC-BFCB-09CBCE50640C}"/>
              </a:ext>
            </a:extLst>
          </p:cNvPr>
          <p:cNvSpPr txBox="1"/>
          <p:nvPr/>
        </p:nvSpPr>
        <p:spPr>
          <a:xfrm>
            <a:off x="0" y="166568"/>
            <a:ext cx="12192000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000" b="1" dirty="0"/>
              <a:t>2. </a:t>
            </a:r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CAR: Why Classroom Action Research?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id-ID" sz="20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identifying the problem, explain why you chose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Action Research (CAR)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allows the teacher to: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→ Act → Observe → Reflect → Improve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are not simply introducing a new teaching method. You are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trying it, observing what happens, reflecting on the results, and improving the next lesson/cycle.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id-ID" sz="2000" dirty="0"/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Notes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turns classroom problems into opportunities for systematic improvement.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id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6FFF05-405B-D855-0EBA-F258E13F60C3}"/>
              </a:ext>
            </a:extLst>
          </p:cNvPr>
          <p:cNvSpPr/>
          <p:nvPr/>
        </p:nvSpPr>
        <p:spPr>
          <a:xfrm>
            <a:off x="130629" y="2790698"/>
            <a:ext cx="5834742" cy="31707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None/>
            </a:pPr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 1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 a CLIL-based numeracy lesson.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 classroom activities.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students' participation and difficulties.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students' English and numeracy performance.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 on what needs improvement.</a:t>
            </a:r>
            <a:r>
              <a:rPr lang="id-ID" sz="2400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A7048F-A6B3-FECF-97B5-D341D3A683A6}"/>
              </a:ext>
            </a:extLst>
          </p:cNvPr>
          <p:cNvSpPr/>
          <p:nvPr/>
        </p:nvSpPr>
        <p:spPr>
          <a:xfrm>
            <a:off x="6226629" y="2778823"/>
            <a:ext cx="5834742" cy="31707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 2</a:t>
            </a:r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Revise the activities.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better scaffolding.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student collaboration.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more opportunities to explain mathematical thinking in English.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 and assess again. </a:t>
            </a:r>
          </a:p>
        </p:txBody>
      </p:sp>
    </p:spTree>
    <p:extLst>
      <p:ext uri="{BB962C8B-B14F-4D97-AF65-F5344CB8AC3E}">
        <p14:creationId xmlns:p14="http://schemas.microsoft.com/office/powerpoint/2010/main" val="192834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EAC019-0289-FAD4-7F83-E9CFCE1A815E}"/>
              </a:ext>
            </a:extLst>
          </p:cNvPr>
          <p:cNvSpPr txBox="1"/>
          <p:nvPr/>
        </p:nvSpPr>
        <p:spPr>
          <a:xfrm>
            <a:off x="0" y="0"/>
            <a:ext cx="12094029" cy="738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400" b="1" dirty="0"/>
              <a:t>3.</a:t>
            </a:r>
            <a:r>
              <a:rPr lang="id-ID" sz="2000" b="1" dirty="0"/>
              <a:t> </a:t>
            </a:r>
            <a:r>
              <a:rPr lang="id-ID" sz="2400" b="1" dirty="0"/>
              <a:t>Numeracy: Why use numeracy as the content?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you explain that </a:t>
            </a:r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numeracy is not replacing English</a:t>
            </a: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Rather, numeracy becomes the </a:t>
            </a:r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through which English is learned and used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id-ID" sz="2200" dirty="0"/>
              <a:t>Students might learn English through:</a:t>
            </a:r>
            <a:endParaRPr lang="en-US" sz="2200" dirty="0"/>
          </a:p>
          <a:p>
            <a:pPr>
              <a:buNone/>
            </a:pPr>
            <a:endParaRPr lang="id-ID" sz="2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numbers and quantities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addition and subtraction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percentages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fractions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ratios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measurement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tables and graphs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simple statistics</a:t>
            </a:r>
            <a:endParaRPr lang="en-US" sz="2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d-ID" sz="2200" dirty="0"/>
              <a:t>real-life calculations </a:t>
            </a:r>
            <a:endParaRPr lang="en-US" sz="2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400" b="1" dirty="0"/>
              <a:t>Notes</a:t>
            </a:r>
            <a:r>
              <a:rPr lang="id-ID" sz="2400" b="1" dirty="0"/>
              <a:t>:</a:t>
            </a:r>
            <a:endParaRPr lang="id-ID" sz="2400" dirty="0"/>
          </a:p>
          <a:p>
            <a:r>
              <a:rPr lang="id-ID" sz="2400" b="1" dirty="0"/>
              <a:t>Numeracy gives students a meaningful reason to use English</a:t>
            </a:r>
            <a:r>
              <a:rPr lang="id-ID" b="1" dirty="0"/>
              <a:t>.</a:t>
            </a:r>
            <a:endParaRPr lang="id-ID" dirty="0"/>
          </a:p>
          <a:p>
            <a:pPr lvl="0"/>
            <a:endParaRPr lang="id-ID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id-ID" dirty="0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3E2CA066-F104-BB85-D6C3-4BCB61AA69E5}"/>
              </a:ext>
            </a:extLst>
          </p:cNvPr>
          <p:cNvSpPr/>
          <p:nvPr/>
        </p:nvSpPr>
        <p:spPr>
          <a:xfrm>
            <a:off x="6673931" y="1199408"/>
            <a:ext cx="5420098" cy="5047013"/>
          </a:xfrm>
          <a:prstGeom prst="round2Same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200" dirty="0"/>
              <a:t>For example:</a:t>
            </a:r>
          </a:p>
          <a:p>
            <a:r>
              <a:rPr lang="id-ID" sz="2200" dirty="0"/>
              <a:t>Instead of teaching:</a:t>
            </a:r>
          </a:p>
          <a:p>
            <a:r>
              <a:rPr lang="id-ID" sz="2200" i="1" dirty="0"/>
              <a:t>The percentage is...</a:t>
            </a:r>
            <a:endParaRPr lang="id-ID" sz="2200" dirty="0"/>
          </a:p>
          <a:p>
            <a:endParaRPr lang="en-US" sz="2200" dirty="0"/>
          </a:p>
          <a:p>
            <a:r>
              <a:rPr lang="id-ID" sz="2200" dirty="0"/>
              <a:t>students work with a real problem:</a:t>
            </a:r>
          </a:p>
          <a:p>
            <a:r>
              <a:rPr lang="id-ID" sz="2200" b="1" dirty="0"/>
              <a:t>“A class has 40 students. 60% of them prefer English activities. How many students is that?”</a:t>
            </a:r>
            <a:endParaRPr lang="id-ID" sz="2200" dirty="0"/>
          </a:p>
          <a:p>
            <a:endParaRPr lang="en-US" sz="2200" dirty="0"/>
          </a:p>
          <a:p>
            <a:r>
              <a:rPr lang="id-ID" sz="2200" dirty="0"/>
              <a:t>Students then need English to: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understand the problem,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calculate the answer,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discuss the answer,</a:t>
            </a:r>
            <a:endParaRPr lang="en-US" sz="2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d-ID" sz="2200" dirty="0"/>
              <a:t>explain their reasoning.</a:t>
            </a:r>
            <a:r>
              <a:rPr lang="id-ID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2355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D22D3B-79AA-AB32-C3A1-2F9B58CCB29D}"/>
              </a:ext>
            </a:extLst>
          </p:cNvPr>
          <p:cNvSpPr txBox="1"/>
          <p:nvPr/>
        </p:nvSpPr>
        <p:spPr>
          <a:xfrm>
            <a:off x="87083" y="12680"/>
            <a:ext cx="12104917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CLIL: How does CLIL connect English and numeracy?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id-ID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where your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CLIL approach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becomes central.CLIL means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and Language Integrated Learning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your lesson: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= Numeracy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= English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learn both simultaneously.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introduce the familiar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4Cs framework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id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F091E2-1983-8957-C71E-A10D95CD38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503720"/>
              </p:ext>
            </p:extLst>
          </p:nvPr>
        </p:nvGraphicFramePr>
        <p:xfrm>
          <a:off x="108856" y="1686282"/>
          <a:ext cx="12083144" cy="2590800"/>
        </p:xfrm>
        <a:graphic>
          <a:graphicData uri="http://schemas.openxmlformats.org/drawingml/2006/table">
            <a:tbl>
              <a:tblPr/>
              <a:tblGrid>
                <a:gridCol w="6041572">
                  <a:extLst>
                    <a:ext uri="{9D8B030D-6E8A-4147-A177-3AD203B41FA5}">
                      <a16:colId xmlns:a16="http://schemas.microsoft.com/office/drawing/2014/main" val="1522225511"/>
                    </a:ext>
                  </a:extLst>
                </a:gridCol>
                <a:gridCol w="6041572">
                  <a:extLst>
                    <a:ext uri="{9D8B030D-6E8A-4147-A177-3AD203B41FA5}">
                      <a16:colId xmlns:a16="http://schemas.microsoft.com/office/drawing/2014/main" val="34750158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CLIL Element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 in Numeracy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135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Content</a:t>
                      </a:r>
                      <a:endParaRPr lang="id-ID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Numbers, percentages, graphs, calculations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941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Communication</a:t>
                      </a:r>
                      <a:endParaRPr lang="id-ID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Asking questions, explaining calculations, presenting answers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9277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Cognition</a:t>
                      </a:r>
                      <a:endParaRPr lang="id-ID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Comparing, calculating, analysing, reasoning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312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Culture/Community</a:t>
                      </a:r>
                      <a:endParaRPr lang="id-ID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d-ID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Connecting numeracy with students' everyday life and local context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41021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6368C34-3412-4F92-FD23-6CAAEC891789}"/>
              </a:ext>
            </a:extLst>
          </p:cNvPr>
          <p:cNvSpPr txBox="1"/>
          <p:nvPr/>
        </p:nvSpPr>
        <p:spPr>
          <a:xfrm>
            <a:off x="87084" y="4402498"/>
            <a:ext cx="1208314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students don't simply calculate: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25% of 80 = 20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also communicate: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“Twenty-five percent of eighty is twenty.”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they explain: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“We calculated 25% by dividing 80 by four.”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mathematics/numeracy and English are working together</a:t>
            </a:r>
            <a:r>
              <a:rPr lang="id-ID" sz="2000" dirty="0"/>
              <a:t>.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Notes</a:t>
            </a:r>
            <a:r>
              <a:rPr lang="id-ID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id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id-ID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CLIL transforms English from the object of learning into a tool for learning</a:t>
            </a:r>
            <a:r>
              <a:rPr lang="id-ID" sz="2000" b="1" dirty="0"/>
              <a:t>.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1936957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3F1056-19D2-5938-FE8C-A75905EB5A0C}"/>
              </a:ext>
            </a:extLst>
          </p:cNvPr>
          <p:cNvSpPr txBox="1"/>
          <p:nvPr/>
        </p:nvSpPr>
        <p:spPr>
          <a:xfrm>
            <a:off x="0" y="118753"/>
            <a:ext cx="12192000" cy="4513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Deep Learning: How do students learn more deeply?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is 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essential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part because 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don't want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CLIL + numeracy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look like simply teaching two subjects together.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Deep learning means students go beyond memorizing vocabulary or formulas.Your activities can encourage students to: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 concepts,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connect learning with real-life situations,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solve problems,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their reasoning,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collaborate,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communicate their ideas,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reflect on what they have learned. 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6739D883-9F9C-2CB1-EBE0-E400B8E1C7A1}"/>
              </a:ext>
            </a:extLst>
          </p:cNvPr>
          <p:cNvSpPr/>
          <p:nvPr/>
        </p:nvSpPr>
        <p:spPr>
          <a:xfrm>
            <a:off x="5438898" y="1306286"/>
            <a:ext cx="6863937" cy="4906190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200" dirty="0"/>
              <a:t>For example, instead of asking:</a:t>
            </a:r>
            <a:r>
              <a:rPr lang="id-ID" sz="2200" dirty="0">
                <a:solidFill>
                  <a:schemeClr val="tx1"/>
                </a:solidFill>
              </a:rPr>
              <a:t>“</a:t>
            </a:r>
            <a:r>
              <a:rPr lang="id-ID" sz="2000" dirty="0">
                <a:solidFill>
                  <a:schemeClr val="tx1"/>
                </a:solidFill>
              </a:rPr>
              <a:t>What is 20% of 100?”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id-ID" sz="2200" dirty="0"/>
              <a:t>you can ask:</a:t>
            </a:r>
            <a:endParaRPr lang="en-US" sz="2200" dirty="0"/>
          </a:p>
          <a:p>
            <a:endParaRPr lang="id-ID" sz="2200" dirty="0"/>
          </a:p>
          <a:p>
            <a:r>
              <a:rPr lang="id-ID" b="1" dirty="0">
                <a:solidFill>
                  <a:schemeClr val="tx1"/>
                </a:solidFill>
              </a:rPr>
              <a:t>“Your school wants to reduce its monthly electricity use by 20%. If the current use is 500 kWh</a:t>
            </a:r>
            <a:r>
              <a:rPr lang="en-US" b="1" dirty="0">
                <a:solidFill>
                  <a:schemeClr val="tx1"/>
                </a:solidFill>
              </a:rPr>
              <a:t> (kilowatt-hour)</a:t>
            </a:r>
            <a:r>
              <a:rPr lang="id-ID" b="1" dirty="0">
                <a:solidFill>
                  <a:schemeClr val="tx1"/>
                </a:solidFill>
              </a:rPr>
              <a:t>, how much electricity should the school save?”</a:t>
            </a:r>
            <a:endParaRPr lang="id-ID" dirty="0">
              <a:solidFill>
                <a:schemeClr val="tx1"/>
              </a:solidFill>
            </a:endParaRPr>
          </a:p>
          <a:p>
            <a:endParaRPr lang="en-US" sz="2200" dirty="0"/>
          </a:p>
          <a:p>
            <a:r>
              <a:rPr lang="id-ID" sz="2200" dirty="0"/>
              <a:t>Students calculate, discuss, explain, and make a connection with a real situation.</a:t>
            </a:r>
          </a:p>
          <a:p>
            <a:endParaRPr lang="en-US" sz="2200" dirty="0"/>
          </a:p>
          <a:p>
            <a:r>
              <a:rPr lang="id-ID" sz="2200" dirty="0"/>
              <a:t>This involves:</a:t>
            </a:r>
          </a:p>
          <a:p>
            <a:r>
              <a:rPr lang="id-ID" sz="2000" b="1" dirty="0"/>
              <a:t>Understanding → Applying → Analysing → Reasoning → Communicating → Reflecting</a:t>
            </a:r>
            <a:endParaRPr lang="id-ID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BA16DC-AC96-2B6A-632A-2CB6E5D41B33}"/>
              </a:ext>
            </a:extLst>
          </p:cNvPr>
          <p:cNvSpPr/>
          <p:nvPr/>
        </p:nvSpPr>
        <p:spPr>
          <a:xfrm>
            <a:off x="91045" y="4702629"/>
            <a:ext cx="5193474" cy="20366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>
                <a:solidFill>
                  <a:schemeClr val="tx1"/>
                </a:solidFill>
              </a:rPr>
              <a:t>Notes:</a:t>
            </a:r>
            <a:endParaRPr lang="id-ID" sz="2000" dirty="0">
              <a:solidFill>
                <a:schemeClr val="tx1"/>
              </a:solidFill>
            </a:endParaRPr>
          </a:p>
          <a:p>
            <a:pPr algn="just"/>
            <a:r>
              <a:rPr lang="id-ID" sz="2000" b="1" dirty="0">
                <a:solidFill>
                  <a:schemeClr val="tx1"/>
                </a:solidFill>
              </a:rPr>
              <a:t>Deep learning moves students from knowing the answer to understanding and explaining how and why they reached the answer.</a:t>
            </a:r>
            <a:endParaRPr lang="id-ID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511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0B1A2D-E1B3-9691-0FB7-1F87410C5B63}"/>
              </a:ext>
            </a:extLst>
          </p:cNvPr>
          <p:cNvSpPr txBox="1"/>
          <p:nvPr/>
        </p:nvSpPr>
        <p:spPr>
          <a:xfrm>
            <a:off x="0" y="89323"/>
            <a:ext cx="12089081" cy="6014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Classroom Action: What actually happened in the classroom?</a:t>
            </a:r>
            <a:endParaRPr lang="id-ID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 show the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best-practice evidence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should be one of the most visual parts of your presentation.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can show photographs or examples of: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 introducing the problem;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working in groups;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calculating;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discussing in English;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using worksheets;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presenting their answers;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reflecting;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students' written work.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typical lesson could look like: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 → Explore → Calculate → Discuss → Present → Reflect</a:t>
            </a:r>
            <a:endParaRPr lang="id-ID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A3F6F6F3-DAED-9DAC-6012-7038F9955133}"/>
              </a:ext>
            </a:extLst>
          </p:cNvPr>
          <p:cNvSpPr/>
          <p:nvPr/>
        </p:nvSpPr>
        <p:spPr>
          <a:xfrm>
            <a:off x="7208321" y="113074"/>
            <a:ext cx="4880759" cy="656085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example:</a:t>
            </a: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Teacher: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introduces a real-life numeracy problem.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Students: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 in groups.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Students: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calculate and discuss the answer.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Students: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English expressions to explain their reasoning.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Groups: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present their solutions.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Class: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compares different solutions.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</a:t>
            </a:r>
            <a:endParaRPr lang="id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Students: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reflect on what they learned.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demonstrates that your best practice is </a:t>
            </a:r>
            <a:r>
              <a:rPr 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student-centred and active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FBE8B24-5E87-DFC8-F8B2-6E638F1653A7}"/>
              </a:ext>
            </a:extLst>
          </p:cNvPr>
          <p:cNvCxnSpPr>
            <a:cxnSpLocks/>
          </p:cNvCxnSpPr>
          <p:nvPr/>
        </p:nvCxnSpPr>
        <p:spPr>
          <a:xfrm>
            <a:off x="8668987" y="1056908"/>
            <a:ext cx="0" cy="5106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EE9B348-D12A-68C2-677B-359256C9C752}"/>
              </a:ext>
            </a:extLst>
          </p:cNvPr>
          <p:cNvCxnSpPr>
            <a:cxnSpLocks/>
          </p:cNvCxnSpPr>
          <p:nvPr/>
        </p:nvCxnSpPr>
        <p:spPr>
          <a:xfrm>
            <a:off x="8680862" y="1826820"/>
            <a:ext cx="0" cy="4651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500208A-41D2-95CA-65B0-DED6FEB2CDCD}"/>
              </a:ext>
            </a:extLst>
          </p:cNvPr>
          <p:cNvCxnSpPr>
            <a:cxnSpLocks/>
          </p:cNvCxnSpPr>
          <p:nvPr/>
        </p:nvCxnSpPr>
        <p:spPr>
          <a:xfrm>
            <a:off x="8738262" y="2648190"/>
            <a:ext cx="0" cy="4829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78E880-ED85-2D1F-52BD-47EE6A5318D4}"/>
              </a:ext>
            </a:extLst>
          </p:cNvPr>
          <p:cNvCxnSpPr>
            <a:cxnSpLocks/>
          </p:cNvCxnSpPr>
          <p:nvPr/>
        </p:nvCxnSpPr>
        <p:spPr>
          <a:xfrm>
            <a:off x="8783783" y="3693216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EF74522-F55E-CB8A-3BEB-796B8AC2639E}"/>
              </a:ext>
            </a:extLst>
          </p:cNvPr>
          <p:cNvCxnSpPr>
            <a:cxnSpLocks/>
          </p:cNvCxnSpPr>
          <p:nvPr/>
        </p:nvCxnSpPr>
        <p:spPr>
          <a:xfrm>
            <a:off x="8825348" y="4308753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AB1214-C378-9914-698D-0A74DCCD0BD4}"/>
              </a:ext>
            </a:extLst>
          </p:cNvPr>
          <p:cNvCxnSpPr>
            <a:cxnSpLocks/>
          </p:cNvCxnSpPr>
          <p:nvPr/>
        </p:nvCxnSpPr>
        <p:spPr>
          <a:xfrm>
            <a:off x="8831287" y="4938146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993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F83158-CEBD-B24B-8924-9FE6E3B19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571636"/>
              </p:ext>
            </p:extLst>
          </p:nvPr>
        </p:nvGraphicFramePr>
        <p:xfrm>
          <a:off x="106220" y="3186962"/>
          <a:ext cx="11947235" cy="3427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0445">
                  <a:extLst>
                    <a:ext uri="{9D8B030D-6E8A-4147-A177-3AD203B41FA5}">
                      <a16:colId xmlns:a16="http://schemas.microsoft.com/office/drawing/2014/main" val="2230801417"/>
                    </a:ext>
                  </a:extLst>
                </a:gridCol>
                <a:gridCol w="2998930">
                  <a:extLst>
                    <a:ext uri="{9D8B030D-6E8A-4147-A177-3AD203B41FA5}">
                      <a16:colId xmlns:a16="http://schemas.microsoft.com/office/drawing/2014/main" val="3311407241"/>
                    </a:ext>
                  </a:extLst>
                </a:gridCol>
                <a:gridCol w="2998930">
                  <a:extLst>
                    <a:ext uri="{9D8B030D-6E8A-4147-A177-3AD203B41FA5}">
                      <a16:colId xmlns:a16="http://schemas.microsoft.com/office/drawing/2014/main" val="923849544"/>
                    </a:ext>
                  </a:extLst>
                </a:gridCol>
                <a:gridCol w="2998930">
                  <a:extLst>
                    <a:ext uri="{9D8B030D-6E8A-4147-A177-3AD203B41FA5}">
                      <a16:colId xmlns:a16="http://schemas.microsoft.com/office/drawing/2014/main" val="1627095363"/>
                    </a:ext>
                  </a:extLst>
                </a:gridCol>
              </a:tblGrid>
              <a:tr h="4896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Aspect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Before CAR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Cycle 1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Cycle 2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27115931"/>
                  </a:ext>
                </a:extLst>
              </a:tr>
              <a:tr h="4896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 participation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Increasing</a:t>
                      </a:r>
                      <a:endParaRPr lang="id-ID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active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05477090"/>
                  </a:ext>
                </a:extLst>
              </a:tr>
              <a:tr h="4896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Numeracy understanding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Developing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Improved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5498784"/>
                  </a:ext>
                </a:extLst>
              </a:tr>
              <a:tr h="4896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 of English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Mostly teacher-led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Some student use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independent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6177706"/>
                  </a:ext>
                </a:extLst>
              </a:tr>
              <a:tr h="4896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Collaboration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Developing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consistent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64233633"/>
                  </a:ext>
                </a:extLst>
              </a:tr>
              <a:tr h="4896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Problem-solving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Procedural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Guided</a:t>
                      </a:r>
                      <a:endParaRPr lang="id-ID" sz="20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independent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70159538"/>
                  </a:ext>
                </a:extLst>
              </a:tr>
              <a:tr h="48965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 confidence</a:t>
                      </a:r>
                      <a:endParaRPr lang="id-ID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Low/moderate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Improving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d-ID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confident</a:t>
                      </a:r>
                      <a:endParaRPr lang="id-ID" sz="20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592652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6AAD0E0-6CAD-DA93-1B90-450ED7E73C2A}"/>
              </a:ext>
            </a:extLst>
          </p:cNvPr>
          <p:cNvSpPr txBox="1"/>
          <p:nvPr/>
        </p:nvSpPr>
        <p:spPr>
          <a:xfrm>
            <a:off x="1" y="0"/>
            <a:ext cx="12197154" cy="3186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Results: What changed?</a:t>
            </a:r>
            <a:endParaRPr lang="en-US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id-ID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is where CAR becomes meaningful.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should show evidence of change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 and after the intervention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or between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Cycle 1 and Cycle 2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could present: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have actual numerical data, even better.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example: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 performance: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Pre-test → Cycle 1 → Cycle 2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Numeracy performance: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Pre-test → Cycle 1 → Cycle 2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 participation:</a:t>
            </a: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Observation 1 → Observation 2 → Observation 3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important thing is that your results should answer: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 the classroom action address the original problem?</a:t>
            </a:r>
            <a:endParaRPr lang="en-US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d-ID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45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FA7E3C-147A-382A-2341-A21E5B00D96C}"/>
              </a:ext>
            </a:extLst>
          </p:cNvPr>
          <p:cNvSpPr txBox="1"/>
          <p:nvPr/>
        </p:nvSpPr>
        <p:spPr>
          <a:xfrm>
            <a:off x="-1" y="68283"/>
            <a:ext cx="7410203" cy="6078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Best Practice: What makes this practice worth sharing?</a:t>
            </a:r>
            <a:endParaRPr lang="id-ID" sz="2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don't simply say: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students' scores improved.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 </a:t>
            </a:r>
            <a:r>
              <a:rPr lang="id-ID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you learned as a teacher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why the practice can be useful to other teachers.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d-ID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best practice could be summarized as: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meaningful English lesson can be created by combining language, numeracy, CLIL, and deep learning through a reflective CAR cycle.</a:t>
            </a:r>
            <a:endParaRPr lang="id-ID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innovation is not necessarily one completely new teaching method. The strength lies in </a:t>
            </a:r>
            <a:r>
              <a:rPr lang="id-ID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you integrate several elements into one classroom practice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2322B1-BB24-72CE-61D2-D00A9466D27E}"/>
              </a:ext>
            </a:extLst>
          </p:cNvPr>
          <p:cNvSpPr/>
          <p:nvPr/>
        </p:nvSpPr>
        <p:spPr>
          <a:xfrm>
            <a:off x="7410202" y="68282"/>
            <a:ext cx="4643253" cy="60593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id-ID" sz="20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final model </a:t>
            </a:r>
            <a:r>
              <a:rPr lang="en-US" sz="20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follow</a:t>
            </a:r>
            <a:r>
              <a:rPr lang="id-ID" sz="20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id-ID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BEST-PRACTICE MODEL</a:t>
            </a:r>
            <a:endParaRPr lang="id-ID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 Classroom Problem</a:t>
            </a: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Classroom Action Research</a:t>
            </a: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Numeracy as Meaningful Content</a:t>
            </a: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CLIL: Content + Language</a:t>
            </a: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Deep Learning: Think + Solve + Communicate + Reflect</a:t>
            </a: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Active Classroom Practice</a:t>
            </a: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Evidence of Improvement</a:t>
            </a:r>
            <a:b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d-ID" kern="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 Best Practic</a:t>
            </a:r>
            <a:r>
              <a:rPr lang="id-ID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endParaRPr lang="id-ID" kern="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5B98F59-CD71-83D0-F9C2-2F40F1363A0B}"/>
              </a:ext>
            </a:extLst>
          </p:cNvPr>
          <p:cNvCxnSpPr>
            <a:cxnSpLocks/>
          </p:cNvCxnSpPr>
          <p:nvPr/>
        </p:nvCxnSpPr>
        <p:spPr>
          <a:xfrm>
            <a:off x="9828812" y="1389403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9324CE7-A38A-4E56-DA61-B75AB1E0B930}"/>
              </a:ext>
            </a:extLst>
          </p:cNvPr>
          <p:cNvCxnSpPr>
            <a:cxnSpLocks/>
          </p:cNvCxnSpPr>
          <p:nvPr/>
        </p:nvCxnSpPr>
        <p:spPr>
          <a:xfrm>
            <a:off x="9828812" y="1983169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F02910-F9CB-89B6-F3EE-7DCBE80C475F}"/>
              </a:ext>
            </a:extLst>
          </p:cNvPr>
          <p:cNvCxnSpPr>
            <a:cxnSpLocks/>
          </p:cNvCxnSpPr>
          <p:nvPr/>
        </p:nvCxnSpPr>
        <p:spPr>
          <a:xfrm>
            <a:off x="9828812" y="2588812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3411FB-EAB8-06C2-ED76-17BD8C68981E}"/>
              </a:ext>
            </a:extLst>
          </p:cNvPr>
          <p:cNvCxnSpPr>
            <a:cxnSpLocks/>
          </p:cNvCxnSpPr>
          <p:nvPr/>
        </p:nvCxnSpPr>
        <p:spPr>
          <a:xfrm>
            <a:off x="9828812" y="3135076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DA0AF4-72A1-3705-E498-02DCE23B96E6}"/>
              </a:ext>
            </a:extLst>
          </p:cNvPr>
          <p:cNvCxnSpPr>
            <a:cxnSpLocks/>
          </p:cNvCxnSpPr>
          <p:nvPr/>
        </p:nvCxnSpPr>
        <p:spPr>
          <a:xfrm>
            <a:off x="9828812" y="4025725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D9F46D-F098-AD61-2B10-E323A2265D4E}"/>
              </a:ext>
            </a:extLst>
          </p:cNvPr>
          <p:cNvCxnSpPr>
            <a:cxnSpLocks/>
          </p:cNvCxnSpPr>
          <p:nvPr/>
        </p:nvCxnSpPr>
        <p:spPr>
          <a:xfrm>
            <a:off x="9828812" y="4607616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943D22E-7700-98A7-B5C3-885ED720E6BB}"/>
              </a:ext>
            </a:extLst>
          </p:cNvPr>
          <p:cNvCxnSpPr>
            <a:cxnSpLocks/>
          </p:cNvCxnSpPr>
          <p:nvPr/>
        </p:nvCxnSpPr>
        <p:spPr>
          <a:xfrm>
            <a:off x="9828812" y="5272634"/>
            <a:ext cx="0" cy="380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994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9CB0A3-A05B-7B20-429A-2A3AC1D1C4EB}"/>
              </a:ext>
            </a:extLst>
          </p:cNvPr>
          <p:cNvSpPr txBox="1"/>
          <p:nvPr/>
        </p:nvSpPr>
        <p:spPr>
          <a:xfrm>
            <a:off x="-1" y="181348"/>
            <a:ext cx="12192001" cy="6555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</a:t>
            </a:r>
            <a:endParaRPr lang="id-ID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From Learning English to Using English</a:t>
            </a:r>
            <a:endParaRPr lang="id-ID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Problem</a:t>
            </a:r>
            <a:b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 need meaningful opportunities to use English.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</a:t>
            </a:r>
            <a:b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Teacher investigates, acts, observes, reflects, and improves.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Numeracy</a:t>
            </a:r>
            <a:b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Provides authentic and meaningful content.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CLIL</a:t>
            </a:r>
            <a:b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Integrates content learning with English communication.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Deep Learning</a:t>
            </a:r>
            <a:b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Encourages students to think, solve, communicate, collaborate, and reflect.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b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Evidence shows changes in learning and classroom participation.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Best Practice</a:t>
            </a:r>
            <a:br>
              <a:rPr lang="id-ID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 becomes not only a subject to learn, but a language to use for thinking and solving real-world problems</a:t>
            </a:r>
            <a:r>
              <a:rPr lang="id-ID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id-ID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282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CD39-9DBB-F4BF-6BBC-B76C82DCE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24328"/>
            <a:ext cx="10058400" cy="1609344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64648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E49BD9-8E52-8E61-D8B9-A37B9B1DBA92}"/>
              </a:ext>
            </a:extLst>
          </p:cNvPr>
          <p:cNvSpPr txBox="1"/>
          <p:nvPr/>
        </p:nvSpPr>
        <p:spPr>
          <a:xfrm>
            <a:off x="-1" y="0"/>
            <a:ext cx="12041579" cy="7058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Eslit, E. (2025). </a:t>
            </a:r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English Language Teaching (ELT) Best Practices: A Post-Pandemic Language Teaching Analysis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Social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Sciences.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https://doi.org/10.20944/preprints202503.0597.v1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Faisal, I., Ehsan, M. S. N., &amp; Ainil, S. N. (2025a). Content and language integrated learning (CLIL) on the acquisition of writing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skills in secondary education: A systematic literature review.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Education and Learning (EduLearn)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(3),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1449–1458. 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https://doi.org/10.11591/edulearn.v19i3.21974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Faisal, I., Ehsan, M. S. N., &amp; Ainil, S. N. (2025b). The Effects of CLIL on Enhancing EFL Writing Accuracy and Language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 Motivation in an Indonesian Vocational High School Setting.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Forum for Linguistic Studies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(6), 122–148.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https://doi.org/https://doi.org/10.30564/fls.v7i6.9281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Miqdadi, R., &amp; Al-Jamal, D. (2013). Difficulties in Content and Language Integrated Learning: The Case of Math.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Jordan </a:t>
            </a:r>
            <a:r>
              <a:rPr lang="en-US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Educational Sciences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(4), 449–459.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Pérez-Vidal, C., &amp; Roquet, H. (2015). The linguistic impact of a CLIL Science programme: An analysis measuring relative gains.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54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80–90. 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https://doi.org/10.1016/j.system.2015.05.004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Tagnin, L., &amp; Ríordáin, M. N. (2021). Building science through questions in Content and Language Integrated Learning (CLIL) </a:t>
            </a:r>
            <a:r>
              <a:rPr lang="en-US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classrooms.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Journal of STEM Education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d-ID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34. </a:t>
            </a:r>
            <a:r>
              <a:rPr lang="id-ID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https://doi.org/10.1186/s40594-021-00293-0</a:t>
            </a:r>
            <a:endParaRPr lang="en-US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Soomro, M. A., Memon, N., &amp; Memon, S. A. (2016). Concept of Best Practices in English Language Teaching to Pakistani ELT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Fraternity. </a:t>
            </a:r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Advances in Language and Literary Studies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d-ID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(4).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https://doi.org/10.7575/aiac.alls.v.7n.4p.119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id-ID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497065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507</TotalTime>
  <Words>1754</Words>
  <Application>Microsoft Office PowerPoint</Application>
  <PresentationFormat>Widescreen</PresentationFormat>
  <Paragraphs>213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Neue Haas Grotesk Text Pro</vt:lpstr>
      <vt:lpstr>Symbol</vt:lpstr>
      <vt:lpstr>System Font Regular</vt:lpstr>
      <vt:lpstr>Times New Roman</vt:lpstr>
      <vt:lpstr>Bjorn</vt:lpstr>
      <vt:lpstr>From Classroom Action Research to Best Practice: Integrating CLIL, Deep Learning, and Numeracy in English teaching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22</cp:revision>
  <dcterms:created xsi:type="dcterms:W3CDTF">2026-09-22T02:11:35Z</dcterms:created>
  <dcterms:modified xsi:type="dcterms:W3CDTF">2026-09-25T03:49:31Z</dcterms:modified>
</cp:coreProperties>
</file>