
<file path=[Content_Types].xml><?xml version="1.0" encoding="utf-8"?>
<Types xmlns="http://schemas.openxmlformats.org/package/2006/content-types">
  <Default Extension="xml" ContentType="application/vnd.openxmlformats-package.core-properties+xml"/>
  <Default Extension="png" ContentType="image/png"/>
  <Default Extension="bin" ContentType="image/webp"/>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4e0e25df40714347" /><Relationship Type="http://schemas.openxmlformats.org/officeDocument/2006/relationships/extended-properties" Target="/docProps/app.xml" Id="R74253af009c84f55" /><Relationship Type="http://schemas.openxmlformats.org/officeDocument/2006/relationships/officeDocument" Target="/ppt/presentation.xml" Id="R3b9ba509fd99483e" /></Relationships>
</file>

<file path=ppt/presentation.xml><?xml version="1.0" encoding="utf-8"?>
<p:presentation xmlns:p="http://schemas.openxmlformats.org/presentationml/2006/main">
  <p:sldMasterIdLst>
    <p:sldMasterId xmlns:r="http://schemas.openxmlformats.org/officeDocument/2006/relationships" id="2147483648" r:id="Rad9f18232e914b76"/>
  </p:sldMasterIdLst>
  <p:notesMasterIdLst>
    <p:notesMasterId xmlns:r="http://schemas.openxmlformats.org/officeDocument/2006/relationships" r:id="Rf224bd6545e147f5"/>
  </p:notesMasterIdLst>
  <p:sldIdLst>
    <p:sldId xmlns:r="http://schemas.openxmlformats.org/officeDocument/2006/relationships" id="256" r:id="Re7566465226d403b"/>
    <p:sldId xmlns:r="http://schemas.openxmlformats.org/officeDocument/2006/relationships" id="257" r:id="R659f30c163c446f2"/>
    <p:sldId xmlns:r="http://schemas.openxmlformats.org/officeDocument/2006/relationships" id="258" r:id="R0130b16d3f4c4cdd"/>
    <p:sldId xmlns:r="http://schemas.openxmlformats.org/officeDocument/2006/relationships" id="259" r:id="R7bfc0e5ca0c8481e"/>
    <p:sldId xmlns:r="http://schemas.openxmlformats.org/officeDocument/2006/relationships" id="260" r:id="R486d243d8f5f4e45"/>
    <p:sldId xmlns:r="http://schemas.openxmlformats.org/officeDocument/2006/relationships" id="261" r:id="R75735440c50e4cb3"/>
    <p:sldId xmlns:r="http://schemas.openxmlformats.org/officeDocument/2006/relationships" id="262" r:id="R0247675bd69944a4"/>
    <p:sldId xmlns:r="http://schemas.openxmlformats.org/officeDocument/2006/relationships" id="263" r:id="R301827ed695f4ac9"/>
    <p:sldId xmlns:r="http://schemas.openxmlformats.org/officeDocument/2006/relationships" id="264" r:id="R57f00e5e74344ef2"/>
    <p:sldId xmlns:r="http://schemas.openxmlformats.org/officeDocument/2006/relationships" id="265" r:id="Rc3d78736885e40f1"/>
    <p:sldId xmlns:r="http://schemas.openxmlformats.org/officeDocument/2006/relationships" id="266" r:id="Rfa6bad81f0c643d7"/>
    <p:sldId xmlns:r="http://schemas.openxmlformats.org/officeDocument/2006/relationships" id="267" r:id="Rb5a3f427f6e54403"/>
    <p:sldId xmlns:r="http://schemas.openxmlformats.org/officeDocument/2006/relationships" id="268" r:id="R726811af69f940f6"/>
    <p:sldId xmlns:r="http://schemas.openxmlformats.org/officeDocument/2006/relationships" id="269" r:id="R72ac316139644f31"/>
    <p:sldId xmlns:r="http://schemas.openxmlformats.org/officeDocument/2006/relationships" id="270" r:id="Re52cb033a5d4432b"/>
    <p:sldId xmlns:r="http://schemas.openxmlformats.org/officeDocument/2006/relationships" id="271" r:id="Rdaa694806ef54f34"/>
    <p:sldId xmlns:r="http://schemas.openxmlformats.org/officeDocument/2006/relationships" id="272" r:id="Rcf9bd1b8a03d4c1f"/>
    <p:sldId xmlns:r="http://schemas.openxmlformats.org/officeDocument/2006/relationships" id="273" r:id="Reed1ca2967c84a76"/>
    <p:sldId xmlns:r="http://schemas.openxmlformats.org/officeDocument/2006/relationships" id="274" r:id="R3dc5923e6ec94283"/>
    <p:sldId xmlns:r="http://schemas.openxmlformats.org/officeDocument/2006/relationships" id="275" r:id="R7a5bb20a06d6418a"/>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b0ffecbc2db14929" /><Relationship Type="http://schemas.openxmlformats.org/officeDocument/2006/relationships/slideMaster" Target="/ppt/slideMasters/slideMaster1.xml" Id="Rad9f18232e914b76" /><Relationship Type="http://schemas.openxmlformats.org/officeDocument/2006/relationships/notesMaster" Target="/ppt/notesMasters/notesMaster1.xml" Id="Rf224bd6545e147f5" /><Relationship Type="http://schemas.openxmlformats.org/officeDocument/2006/relationships/presProps" Target="/ppt/presProps.xml" Id="R889b1883b16946ca" /><Relationship Type="http://schemas.openxmlformats.org/officeDocument/2006/relationships/tableStyles" Target="/ppt/tableStyles.xml" Id="R5774c175622e433e" /><Relationship Type="http://schemas.openxmlformats.org/officeDocument/2006/relationships/slide" Target="/ppt/slides/slide1.xml" Id="Re7566465226d403b" /><Relationship Type="http://schemas.openxmlformats.org/officeDocument/2006/relationships/slide" Target="/ppt/slides/slide2.xml" Id="R659f30c163c446f2" /><Relationship Type="http://schemas.openxmlformats.org/officeDocument/2006/relationships/slide" Target="/ppt/slides/slide3.xml" Id="R0130b16d3f4c4cdd" /><Relationship Type="http://schemas.openxmlformats.org/officeDocument/2006/relationships/slide" Target="/ppt/slides/slide4.xml" Id="R7bfc0e5ca0c8481e" /><Relationship Type="http://schemas.openxmlformats.org/officeDocument/2006/relationships/slide" Target="/ppt/slides/slide5.xml" Id="R486d243d8f5f4e45" /><Relationship Type="http://schemas.openxmlformats.org/officeDocument/2006/relationships/slide" Target="/ppt/slides/slide6.xml" Id="R75735440c50e4cb3" /><Relationship Type="http://schemas.openxmlformats.org/officeDocument/2006/relationships/slide" Target="/ppt/slides/slide7.xml" Id="R0247675bd69944a4" /><Relationship Type="http://schemas.openxmlformats.org/officeDocument/2006/relationships/slide" Target="/ppt/slides/slide8.xml" Id="R301827ed695f4ac9" /><Relationship Type="http://schemas.openxmlformats.org/officeDocument/2006/relationships/slide" Target="/ppt/slides/slide9.xml" Id="R57f00e5e74344ef2" /><Relationship Type="http://schemas.openxmlformats.org/officeDocument/2006/relationships/slide" Target="/ppt/slides/slide10.xml" Id="Rc3d78736885e40f1" /><Relationship Type="http://schemas.openxmlformats.org/officeDocument/2006/relationships/slide" Target="/ppt/slides/slide11.xml" Id="Rfa6bad81f0c643d7" /><Relationship Type="http://schemas.openxmlformats.org/officeDocument/2006/relationships/slide" Target="/ppt/slides/slide12.xml" Id="Rb5a3f427f6e54403" /><Relationship Type="http://schemas.openxmlformats.org/officeDocument/2006/relationships/slide" Target="/ppt/slides/slide13.xml" Id="R726811af69f940f6" /><Relationship Type="http://schemas.openxmlformats.org/officeDocument/2006/relationships/slide" Target="/ppt/slides/slide14.xml" Id="R72ac316139644f31" /><Relationship Type="http://schemas.openxmlformats.org/officeDocument/2006/relationships/slide" Target="/ppt/slides/slide15.xml" Id="Re52cb033a5d4432b" /><Relationship Type="http://schemas.openxmlformats.org/officeDocument/2006/relationships/slide" Target="/ppt/slides/slide16.xml" Id="Rdaa694806ef54f34" /><Relationship Type="http://schemas.openxmlformats.org/officeDocument/2006/relationships/slide" Target="/ppt/slides/slide17.xml" Id="Rcf9bd1b8a03d4c1f" /><Relationship Type="http://schemas.openxmlformats.org/officeDocument/2006/relationships/slide" Target="/ppt/slides/slide18.xml" Id="Reed1ca2967c84a76" /><Relationship Type="http://schemas.openxmlformats.org/officeDocument/2006/relationships/slide" Target="/ppt/slides/slide19.xml" Id="R3dc5923e6ec94283" /><Relationship Type="http://schemas.openxmlformats.org/officeDocument/2006/relationships/slide" Target="/ppt/slides/slide20.xml" Id="R7a5bb20a06d6418a"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45c213c051174f4b"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b05655a7494b4c8d" /><Relationship Type="http://schemas.openxmlformats.org/officeDocument/2006/relationships/notesMaster" Target="/ppt/notesMasters/notesMaster1.xml" Id="R111455fdd5be4083" /></Relationships>
</file>

<file path=ppt/notesSlides/_rels/notesSlide2.xml.rels>&#65279;<?xml version="1.0" encoding="utf-8"?><Relationships xmlns="http://schemas.openxmlformats.org/package/2006/relationships"><Relationship Type="http://schemas.openxmlformats.org/officeDocument/2006/relationships/slide" Target="/ppt/slides/slide2.xml" Id="R6dd8446286984168" /><Relationship Type="http://schemas.openxmlformats.org/officeDocument/2006/relationships/notesMaster" Target="/ppt/notesMasters/notesMaster1.xml" Id="Rbef92c4fd4434ff3" /></Relationships>
</file>

<file path=ppt/notesSlides/_rels/notesSlide3.xml.rels>&#65279;<?xml version="1.0" encoding="utf-8"?><Relationships xmlns="http://schemas.openxmlformats.org/package/2006/relationships"><Relationship Type="http://schemas.openxmlformats.org/officeDocument/2006/relationships/slide" Target="/ppt/slides/slide3.xml" Id="R2f552a2b3e064b3f" /><Relationship Type="http://schemas.openxmlformats.org/officeDocument/2006/relationships/notesMaster" Target="/ppt/notesMasters/notesMaster1.xml" Id="R99e11513612c410a" /></Relationships>
</file>

<file path=ppt/notesSlides/_rels/notesSlide4.xml.rels>&#65279;<?xml version="1.0" encoding="utf-8"?><Relationships xmlns="http://schemas.openxmlformats.org/package/2006/relationships"><Relationship Type="http://schemas.openxmlformats.org/officeDocument/2006/relationships/slide" Target="/ppt/slides/slide4.xml" Id="R30c844c980a64107" /><Relationship Type="http://schemas.openxmlformats.org/officeDocument/2006/relationships/notesMaster" Target="/ppt/notesMasters/notesMaster1.xml" Id="R3240991680344b38" /></Relationships>
</file>

<file path=ppt/notesSlides/_rels/notesSlide5.xml.rels>&#65279;<?xml version="1.0" encoding="utf-8"?><Relationships xmlns="http://schemas.openxmlformats.org/package/2006/relationships"><Relationship Type="http://schemas.openxmlformats.org/officeDocument/2006/relationships/slide" Target="/ppt/slides/slide5.xml" Id="R1f8fc7fa16ce4a5a" /><Relationship Type="http://schemas.openxmlformats.org/officeDocument/2006/relationships/notesMaster" Target="/ppt/notesMasters/notesMaster1.xml" Id="R83413d5ff64b4681" /></Relationships>
</file>

<file path=ppt/notesSlides/_rels/notesSlide6.xml.rels>&#65279;<?xml version="1.0" encoding="utf-8"?><Relationships xmlns="http://schemas.openxmlformats.org/package/2006/relationships"><Relationship Type="http://schemas.openxmlformats.org/officeDocument/2006/relationships/slide" Target="/ppt/slides/slide6.xml" Id="R4dcf9d9492544796" /><Relationship Type="http://schemas.openxmlformats.org/officeDocument/2006/relationships/notesMaster" Target="/ppt/notesMasters/notesMaster1.xml" Id="Rb07f760da45a4e24" /></Relationships>
</file>

<file path=ppt/notesSlides/_rels/notesSlide7.xml.rels>&#65279;<?xml version="1.0" encoding="utf-8"?><Relationships xmlns="http://schemas.openxmlformats.org/package/2006/relationships"><Relationship Type="http://schemas.openxmlformats.org/officeDocument/2006/relationships/slide" Target="/ppt/slides/slide7.xml" Id="R68440e55032944fe" /><Relationship Type="http://schemas.openxmlformats.org/officeDocument/2006/relationships/notesMaster" Target="/ppt/notesMasters/notesMaster1.xml" Id="R0a324310740c4a25" /></Relationships>
</file>

<file path=ppt/notesSlides/_rels/notesSlide8.xml.rels>&#65279;<?xml version="1.0" encoding="utf-8"?><Relationships xmlns="http://schemas.openxmlformats.org/package/2006/relationships"><Relationship Type="http://schemas.openxmlformats.org/officeDocument/2006/relationships/slide" Target="/ppt/slides/slide8.xml" Id="R5766a5eebc1443ba" /><Relationship Type="http://schemas.openxmlformats.org/officeDocument/2006/relationships/notesMaster" Target="/ppt/notesMasters/notesMaster1.xml" Id="Rdb5615481a104370" /></Relationships>
</file>

<file path=ppt/notesSlides/_rels/notesSlide9.xml.rels>&#65279;<?xml version="1.0" encoding="utf-8"?><Relationships xmlns="http://schemas.openxmlformats.org/package/2006/relationships"><Relationship Type="http://schemas.openxmlformats.org/officeDocument/2006/relationships/slide" Target="/ppt/slides/slide9.xml" Id="R3092183664a44f86" /><Relationship Type="http://schemas.openxmlformats.org/officeDocument/2006/relationships/notesMaster" Target="/ppt/notesMasters/notesMaster1.xml" Id="R07801b9f14c74b7f"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907637451af14f98" /><Relationship Type="http://schemas.openxmlformats.org/officeDocument/2006/relationships/notesMaster" Target="/ppt/notesMasters/notesMaster1.xml" Id="R5d053c58c5a24300"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ae6bfa1c03e44114" /><Relationship Type="http://schemas.openxmlformats.org/officeDocument/2006/relationships/notesMaster" Target="/ppt/notesMasters/notesMaster1.xml" Id="R370e9d2128da4c3a"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37adb0dcf65c43dd" /><Relationship Type="http://schemas.openxmlformats.org/officeDocument/2006/relationships/notesMaster" Target="/ppt/notesMasters/notesMaster1.xml" Id="R1bf79acecc094f45"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ea98f723df0c4d83" /><Relationship Type="http://schemas.openxmlformats.org/officeDocument/2006/relationships/notesMaster" Target="/ppt/notesMasters/notesMaster1.xml" Id="R811061c513bf4854"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26d68844d2a94e6c" /><Relationship Type="http://schemas.openxmlformats.org/officeDocument/2006/relationships/notesMaster" Target="/ppt/notesMasters/notesMaster1.xml" Id="R47a82ba9ea6b41bf"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f3a71ba91a39417f" /><Relationship Type="http://schemas.openxmlformats.org/officeDocument/2006/relationships/notesMaster" Target="/ppt/notesMasters/notesMaster1.xml" Id="R7a1b5ea4b24e47f0"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1bc38c0f86e642a8" /><Relationship Type="http://schemas.openxmlformats.org/officeDocument/2006/relationships/notesMaster" Target="/ppt/notesMasters/notesMaster1.xml" Id="Rd0838d5fbc9e4fb8"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169cb1858cab4208" /><Relationship Type="http://schemas.openxmlformats.org/officeDocument/2006/relationships/notesMaster" Target="/ppt/notesMasters/notesMaster1.xml" Id="R87c7f7dcd34545a4"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bf33335e85e44cf5" /><Relationship Type="http://schemas.openxmlformats.org/officeDocument/2006/relationships/notesMaster" Target="/ppt/notesMasters/notesMaster1.xml" Id="R5bc0b041d5034a7b"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8502f70e2f0d4f8c" /><Relationship Type="http://schemas.openxmlformats.org/officeDocument/2006/relationships/notesMaster" Target="/ppt/notesMasters/notesMaster1.xml" Id="R78d824b3517b4cde"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16600f6379a847cf" /><Relationship Type="http://schemas.openxmlformats.org/officeDocument/2006/relationships/notesMaster" Target="/ppt/notesMasters/notesMaster1.xml" Id="R203721ec5c7d4f9b"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Pembuka: ajak guru menyebut media online yang sudah pernah digunakan dan tujuan penggunaannya. Ilustrasi pembelajaran Geografi dibuat dengan AI, bukan dokumentasi kelas nyata.</a:t>
            </a:r>
          </a:p>
          <a:p xmlns:a="http://schemas.openxmlformats.org/drawingml/2006/main">
            <a:r>
              <a:t/>
            </a:r>
          </a:p>
          <a:p xmlns:a="http://schemas.openxmlformats.org/drawingml/2006/main">
            <a:r>
              <a:t>Sumber:</a:t>
            </a:r>
          </a:p>
          <a:p xmlns:a="http://schemas.openxmlformats.org/drawingml/2006/main">
            <a:r>
              <a:t/>
            </a:r>
          </a:p>
          <a:p xmlns:a="http://schemas.openxmlformats.org/drawingml/2006/main">
            <a:r>
              <a:t/>
            </a:r>
          </a:p>
          <a:p xmlns:a="http://schemas.openxmlformats.org/drawingml/2006/main">
            <a:r>
              <a:t>Fitur dan ketentuan layanan ditelaah pada 10 Oktober 2026. Contoh aktivitas disusun untuk pelatihan guru dan perlu disesuaikan dengan kelas.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Skenario pemantik disusun untuk diskusi. Minta audiens menyebut contoh penggunaan media yang menghasilkan pemahaman serta contoh yang hanya menambah beban tugas. Pembelajaran campuran merupakan salah satu pilihan penerapan.</a:t>
            </a:r>
          </a:p>
          <a:p xmlns:a="http://schemas.openxmlformats.org/drawingml/2006/main">
            <a:r>
              <a:t/>
            </a:r>
          </a:p>
          <a:p xmlns:a="http://schemas.openxmlformats.org/drawingml/2006/main">
            <a:r>
              <a:t>Sumber:</a:t>
            </a:r>
          </a:p>
          <a:p xmlns:a="http://schemas.openxmlformats.org/drawingml/2006/main">
            <a:r>
              <a:t/>
            </a:r>
          </a:p>
          <a:p xmlns:a="http://schemas.openxmlformats.org/drawingml/2006/main">
            <a:r>
              <a:t/>
            </a:r>
          </a:p>
          <a:p xmlns:a="http://schemas.openxmlformats.org/drawingml/2006/main">
            <a:r>
              <a:t>Fitur dan ketentuan layanan ditelaah pada 10 Oktober 2026. Contoh aktivitas disusun untuk pelatihan guru dan perlu disesuaikan dengan kelas.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Definisi operasional disusun untuk presentasi. Pembelajaran online dapat terjadi di rumah atau di ruang kelas. Bedakan pembelajaran online dengan sekadar memakai perangkat digital tanpa internet.</a:t>
            </a:r>
          </a:p>
          <a:p xmlns:a="http://schemas.openxmlformats.org/drawingml/2006/main">
            <a:r>
              <a:t/>
            </a:r>
          </a:p>
          <a:p xmlns:a="http://schemas.openxmlformats.org/drawingml/2006/main">
            <a:r>
              <a:t>Sumber:</a:t>
            </a:r>
          </a:p>
          <a:p xmlns:a="http://schemas.openxmlformats.org/drawingml/2006/main">
            <a:r>
              <a:t>UNESCO. Digital learning and technologies in education: what you need to know (2026). https://www.unesco.org/en/digital-education/need-know</a:t>
            </a:r>
          </a:p>
          <a:p xmlns:a="http://schemas.openxmlformats.org/drawingml/2006/main">
            <a:r>
              <a:t/>
            </a:r>
          </a:p>
          <a:p xmlns:a="http://schemas.openxmlformats.org/drawingml/2006/main">
            <a:r>
              <a:t>Fitur dan ketentuan layanan ditelaah pada 10 Oktober 2026. Contoh aktivitas disusun untuk pelatihan guru dan perlu disesuaikan dengan kelas.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Contoh penggunaan disusun untuk konteks Geografi SMA. Asinkron tetap memerlukan jadwal yang jelas dan umpan balik. Ilustrasi belajar mandiri dibuat dengan AI.</a:t>
            </a:r>
          </a:p>
          <a:p xmlns:a="http://schemas.openxmlformats.org/drawingml/2006/main">
            <a:r>
              <a:t/>
            </a:r>
          </a:p>
          <a:p xmlns:a="http://schemas.openxmlformats.org/drawingml/2006/main">
            <a:r>
              <a:t>Sumber:</a:t>
            </a:r>
          </a:p>
          <a:p xmlns:a="http://schemas.openxmlformats.org/drawingml/2006/main">
            <a:r>
              <a:t>UNESCO. Guidance on distance learning (diperbarui 2025). https://www.unesco.org/en/digital-education/distance-learning-guidance</a:t>
            </a:r>
          </a:p>
          <a:p xmlns:a="http://schemas.openxmlformats.org/drawingml/2006/main">
            <a:r>
              <a:t/>
            </a:r>
          </a:p>
          <a:p xmlns:a="http://schemas.openxmlformats.org/drawingml/2006/main">
            <a:r>
              <a:t>Fitur dan ketentuan layanan ditelaah pada 10 Oktober 2026. Contoh aktivitas disusun untuk pelatihan guru dan perlu disesuaikan dengan kelas.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Perbandingan menggambarkan pola umum. Kelas konvensional tetap dapat memakai teknologi, dan pembelajaran online tetap dapat berpusat pada guru. Cara mengajar tidak otomatis ditentukan oleh medianya. Tabel bukan bukti bahwa salah satu bentuk selalu lebih unggul.</a:t>
            </a:r>
          </a:p>
          <a:p xmlns:a="http://schemas.openxmlformats.org/drawingml/2006/main">
            <a:r>
              <a:t/>
            </a:r>
          </a:p>
          <a:p xmlns:a="http://schemas.openxmlformats.org/drawingml/2006/main">
            <a:r>
              <a:t>Sumber:</a:t>
            </a:r>
          </a:p>
          <a:p xmlns:a="http://schemas.openxmlformats.org/drawingml/2006/main">
            <a:r>
              <a:t/>
            </a:r>
          </a:p>
          <a:p xmlns:a="http://schemas.openxmlformats.org/drawingml/2006/main">
            <a:r>
              <a:t/>
            </a:r>
          </a:p>
          <a:p xmlns:a="http://schemas.openxmlformats.org/drawingml/2006/main">
            <a:r>
              <a:t>Fitur dan ketentuan layanan ditelaah pada 10 Oktober 2026. Contoh aktivitas disusun untuk pelatihan guru dan perlu disesuaikan dengan kelas.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Manfaat merupakan kemungkinan penggunaan, bukan jaminan peningkatan hasil belajar. Teknologi memerlukan desain kegiatan, dukungan guru, dan akses yang memadai.</a:t>
            </a:r>
          </a:p>
          <a:p xmlns:a="http://schemas.openxmlformats.org/drawingml/2006/main">
            <a:r>
              <a:t/>
            </a:r>
          </a:p>
          <a:p xmlns:a="http://schemas.openxmlformats.org/drawingml/2006/main">
            <a:r>
              <a:t>Sumber:</a:t>
            </a:r>
          </a:p>
          <a:p xmlns:a="http://schemas.openxmlformats.org/drawingml/2006/main">
            <a:r>
              <a:t>UNESCO. Digital learning and technologies in education: what you need to know (2026). https://www.unesco.org/en/digital-education/need-know</a:t>
            </a:r>
          </a:p>
          <a:p xmlns:a="http://schemas.openxmlformats.org/drawingml/2006/main">
            <a:r>
              <a:t/>
            </a:r>
          </a:p>
          <a:p xmlns:a="http://schemas.openxmlformats.org/drawingml/2006/main">
            <a:r>
              <a:t>Google Classroom Help. Give feedback on assignments. https://support.google.com/edu/classroom/answer/9093530?hl=en</a:t>
            </a:r>
          </a:p>
          <a:p xmlns:a="http://schemas.openxmlformats.org/drawingml/2006/main">
            <a:r>
              <a:t>Google for Education. Classroom editions. https://edu.google.com/workspace-for-education/products/classroom/editions/</a:t>
            </a:r>
          </a:p>
          <a:p xmlns:a="http://schemas.openxmlformats.org/drawingml/2006/main">
            <a:r>
              <a:t/>
            </a:r>
          </a:p>
          <a:p xmlns:a="http://schemas.openxmlformats.org/drawingml/2006/main">
            <a:r>
              <a:t>Fitur dan ketentuan layanan ditelaah pada 10 Oktober 2026. Contoh aktivitas disusun untuk pelatihan guru dan perlu disesuaikan dengan kelas.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Pilihan jumlah media merupakan anjuran praktis dalam deck, bukan batas baku. UNESCO menyarankan memilih sarana yang sesuai kesiapan dan membatasi banyaknya aplikasi agar tidak membebani siswa.</a:t>
            </a:r>
          </a:p>
          <a:p xmlns:a="http://schemas.openxmlformats.org/drawingml/2006/main">
            <a:r>
              <a:t/>
            </a:r>
          </a:p>
          <a:p xmlns:a="http://schemas.openxmlformats.org/drawingml/2006/main">
            <a:r>
              <a:t>Sumber:</a:t>
            </a:r>
          </a:p>
          <a:p xmlns:a="http://schemas.openxmlformats.org/drawingml/2006/main">
            <a:r>
              <a:t>UNESCO. Guidance on distance learning (diperbarui 2025). https://www.unesco.org/en/digital-education/distance-learning-guidance</a:t>
            </a:r>
          </a:p>
          <a:p xmlns:a="http://schemas.openxmlformats.org/drawingml/2006/main">
            <a:r>
              <a:t/>
            </a:r>
          </a:p>
          <a:p xmlns:a="http://schemas.openxmlformats.org/drawingml/2006/main">
            <a:r>
              <a:t>Fitur dan ketentuan layanan ditelaah pada 10 Oktober 2026. Contoh aktivitas disusun untuk pelatihan guru dan perlu disesuaikan dengan kelas.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Ulasan ringkas untuk guru. Kelebihan pedagogis dan keterbatasan penggunaan merupakan pertimbangan praktis berdasarkan fungsi layanan, bukan hasil uji komparatif atau peringkat. </a:t>
            </a:r>
          </a:p>
          <a:p xmlns:a="http://schemas.openxmlformats.org/drawingml/2006/main">
            <a:r>
              <a:t/>
            </a:r>
          </a:p>
          <a:p xmlns:a="http://schemas.openxmlformats.org/drawingml/2006/main">
            <a:r>
              <a:t>Sumber:</a:t>
            </a:r>
          </a:p>
          <a:p xmlns:a="http://schemas.openxmlformats.org/drawingml/2006/main">
            <a:r>
              <a:t>Google Classroom Help. Give feedback on assignments. https://support.google.com/edu/classroom/answer/9093530?hl=en</a:t>
            </a:r>
          </a:p>
          <a:p xmlns:a="http://schemas.openxmlformats.org/drawingml/2006/main">
            <a:r>
              <a:t>Google for Education. Classroom editions. https://edu.google.com/workspace-for-education/products/classroom/editions/</a:t>
            </a:r>
          </a:p>
          <a:p xmlns:a="http://schemas.openxmlformats.org/drawingml/2006/main">
            <a:r>
              <a:t/>
            </a:r>
          </a:p>
          <a:p xmlns:a="http://schemas.openxmlformats.org/drawingml/2006/main">
            <a:r>
              <a:t>Fitur dan ketentuan layanan ditelaah pada 10 Oktober 2026. Contoh aktivitas disusun untuk pelatihan guru dan perlu disesuaikan dengan kelas.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Ulasan ringkas untuk guru. Kelebihan pedagogis dan keterbatasan penggunaan merupakan pertimbangan praktis berdasarkan fungsi layanan, bukan hasil uji komparatif atau peringkat. </a:t>
            </a:r>
          </a:p>
          <a:p xmlns:a="http://schemas.openxmlformats.org/drawingml/2006/main">
            <a:r>
              <a:t/>
            </a:r>
          </a:p>
          <a:p xmlns:a="http://schemas.openxmlformats.org/drawingml/2006/main">
            <a:r>
              <a:t>Sumber:</a:t>
            </a:r>
          </a:p>
          <a:p xmlns:a="http://schemas.openxmlformats.org/drawingml/2006/main">
            <a:r>
              <a:t>Google for Education. Google Meet. https://edu.google.com/workspace-for-education/products/meet/</a:t>
            </a:r>
          </a:p>
          <a:p xmlns:a="http://schemas.openxmlformats.org/drawingml/2006/main">
            <a:r>
              <a:t>Google Meet Help. Record a video meeting. https://support.google.com/meet/answer/9308681?hl=en</a:t>
            </a:r>
          </a:p>
          <a:p xmlns:a="http://schemas.openxmlformats.org/drawingml/2006/main">
            <a:r>
              <a:t/>
            </a:r>
          </a:p>
          <a:p xmlns:a="http://schemas.openxmlformats.org/drawingml/2006/main">
            <a:r>
              <a:t>Fitur dan ketentuan layanan ditelaah pada 10 Oktober 2026. Contoh aktivitas disusun untuk pelatihan guru dan perlu disesuaikan dengan kelas.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Ulasan ringkas untuk guru. Kelebihan pedagogis dan keterbatasan penggunaan merupakan pertimbangan praktis berdasarkan fungsi layanan, bukan hasil uji komparatif atau peringkat. Gambar: Contoh aktivitas visual di laman resmi Canva. </a:t>
            </a:r>
          </a:p>
          <a:p xmlns:a="http://schemas.openxmlformats.org/drawingml/2006/main">
            <a:r>
              <a:t/>
            </a:r>
          </a:p>
          <a:p xmlns:a="http://schemas.openxmlformats.org/drawingml/2006/main">
            <a:r>
              <a:t>Sumber:</a:t>
            </a:r>
          </a:p>
          <a:p xmlns:a="http://schemas.openxmlformats.org/drawingml/2006/main">
            <a:r>
              <a:t>Canva Help. About Canva Education. https://www.canva.com/help/about-canva-for-education/</a:t>
            </a:r>
          </a:p>
          <a:p xmlns:a="http://schemas.openxmlformats.org/drawingml/2006/main">
            <a:r>
              <a:t>Canva Education features. https://www.canva.com/education/features/</a:t>
            </a:r>
          </a:p>
          <a:p xmlns:a="http://schemas.openxmlformats.org/drawingml/2006/main">
            <a:r>
              <a:t/>
            </a:r>
          </a:p>
          <a:p xmlns:a="http://schemas.openxmlformats.org/drawingml/2006/main">
            <a:r>
              <a:t>Fitur dan ketentuan layanan ditelaah pada 10 Oktober 2026. Contoh aktivitas disusun untuk pelatihan guru dan perlu disesuaikan dengan kelas.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Ulasan ringkas untuk guru. Kelebihan pedagogis dan keterbatasan penggunaan merupakan pertimbangan praktis berdasarkan fungsi layanan, bukan hasil uji komparatif atau peringkat. Gambar: Contoh papan peta dari laman resmi Padlet. </a:t>
            </a:r>
          </a:p>
          <a:p xmlns:a="http://schemas.openxmlformats.org/drawingml/2006/main">
            <a:r>
              <a:t/>
            </a:r>
          </a:p>
          <a:p xmlns:a="http://schemas.openxmlformats.org/drawingml/2006/main">
            <a:r>
              <a:t>Sumber:</a:t>
            </a:r>
          </a:p>
          <a:p xmlns:a="http://schemas.openxmlformats.org/drawingml/2006/main">
            <a:r>
              <a:t>Padlet Help. Use Padlet for free. https://padlet.help/l/en/article/d7d009lugq-r-padlet-gratis</a:t>
            </a:r>
          </a:p>
          <a:p xmlns:a="http://schemas.openxmlformats.org/drawingml/2006/main">
            <a:r>
              <a:t>Padlet Help. Add comments. https://padlet.help/l/en/article/a58vggdr6g-komentar</a:t>
            </a:r>
          </a:p>
          <a:p xmlns:a="http://schemas.openxmlformats.org/drawingml/2006/main">
            <a:r>
              <a:t>Padlet Help. Content moderation. https://padlet.help/l/en/article/v6iz7bhhl1-turn-on-content-moderation</a:t>
            </a:r>
          </a:p>
          <a:p xmlns:a="http://schemas.openxmlformats.org/drawingml/2006/main">
            <a:r>
              <a:t/>
            </a:r>
          </a:p>
          <a:p xmlns:a="http://schemas.openxmlformats.org/drawingml/2006/main">
            <a:r>
              <a:t>Fitur dan ketentuan layanan ditelaah pada 10 Oktober 2026. Contoh aktivitas disusun untuk pelatihan guru dan perlu disesuaikan dengan kelas.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Ulasan ringkas untuk guru. Kelebihan pedagogis dan keterbatasan penggunaan merupakan pertimbangan praktis berdasarkan fungsi layanan, bukan hasil uji komparatif atau peringkat. Gambar: Contoh tampilan arsip resmi Google, 2017. </a:t>
            </a:r>
          </a:p>
          <a:p xmlns:a="http://schemas.openxmlformats.org/drawingml/2006/main">
            <a:r>
              <a:t/>
            </a:r>
          </a:p>
          <a:p xmlns:a="http://schemas.openxmlformats.org/drawingml/2006/main">
            <a:r>
              <a:t>Sumber:</a:t>
            </a:r>
          </a:p>
          <a:p xmlns:a="http://schemas.openxmlformats.org/drawingml/2006/main">
            <a:r>
              <a:t>Google Earth Help. Measure distances and areas. https://support.google.com/earth/answer/9010337?hl=en</a:t>
            </a:r>
          </a:p>
          <a:p xmlns:a="http://schemas.openxmlformats.org/drawingml/2006/main">
            <a:r>
              <a:t>Google Earth Help. How images are collected. https://support.google.com/earth/answer/6327779?hl=en</a:t>
            </a:r>
          </a:p>
          <a:p xmlns:a="http://schemas.openxmlformats.org/drawingml/2006/main">
            <a:r>
              <a:t>Google for Developers. Add features to projects. https://developers.google.com/maps/documentation/earth/add-features-to-projects?platform=computer</a:t>
            </a:r>
          </a:p>
          <a:p xmlns:a="http://schemas.openxmlformats.org/drawingml/2006/main">
            <a:r>
              <a:t/>
            </a:r>
          </a:p>
          <a:p xmlns:a="http://schemas.openxmlformats.org/drawingml/2006/main">
            <a:r>
              <a:t>Fitur dan ketentuan layanan ditelaah pada 10 Oktober 2026. Contoh aktivitas disusun untuk pelatihan guru dan perlu disesuaikan dengan kelas.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Ringkasan peran merupakan sintesis untuk pemilihan media, bukan peringkat kualitas produk. Contoh hasil belajar merupakan rancangan guru.</a:t>
            </a:r>
          </a:p>
          <a:p xmlns:a="http://schemas.openxmlformats.org/drawingml/2006/main">
            <a:r>
              <a:t/>
            </a:r>
          </a:p>
          <a:p xmlns:a="http://schemas.openxmlformats.org/drawingml/2006/main">
            <a:r>
              <a:t>Sumber:</a:t>
            </a:r>
          </a:p>
          <a:p xmlns:a="http://schemas.openxmlformats.org/drawingml/2006/main">
            <a:r>
              <a:t>Google Classroom Help. Give feedback on assignments. https://support.google.com/edu/classroom/answer/9093530?hl=en</a:t>
            </a:r>
          </a:p>
          <a:p xmlns:a="http://schemas.openxmlformats.org/drawingml/2006/main">
            <a:r>
              <a:t>Google for Education. Classroom editions. https://edu.google.com/workspace-for-education/products/classroom/editions/</a:t>
            </a:r>
          </a:p>
          <a:p xmlns:a="http://schemas.openxmlformats.org/drawingml/2006/main">
            <a:r>
              <a:t/>
            </a:r>
          </a:p>
          <a:p xmlns:a="http://schemas.openxmlformats.org/drawingml/2006/main">
            <a:r>
              <a:t>Google for Education. Google Meet. https://edu.google.com/workspace-for-education/products/meet/</a:t>
            </a:r>
          </a:p>
          <a:p xmlns:a="http://schemas.openxmlformats.org/drawingml/2006/main">
            <a:r>
              <a:t>Google Meet Help. Record a video meeting. https://support.google.com/meet/answer/9308681?hl=en</a:t>
            </a:r>
          </a:p>
          <a:p xmlns:a="http://schemas.openxmlformats.org/drawingml/2006/main">
            <a:r>
              <a:t/>
            </a:r>
          </a:p>
          <a:p xmlns:a="http://schemas.openxmlformats.org/drawingml/2006/main">
            <a:r>
              <a:t>Canva Help. About Canva Education. https://www.canva.com/help/about-canva-for-education/</a:t>
            </a:r>
          </a:p>
          <a:p xmlns:a="http://schemas.openxmlformats.org/drawingml/2006/main">
            <a:r>
              <a:t>Canva Education features. https://www.canva.com/education/features/</a:t>
            </a:r>
          </a:p>
          <a:p xmlns:a="http://schemas.openxmlformats.org/drawingml/2006/main">
            <a:r>
              <a:t/>
            </a:r>
          </a:p>
          <a:p xmlns:a="http://schemas.openxmlformats.org/drawingml/2006/main">
            <a:r>
              <a:t>Padlet Help. Use Padlet for free. https://padlet.help/l/en/article/d7d009lugq-r-padlet-gratis</a:t>
            </a:r>
          </a:p>
          <a:p xmlns:a="http://schemas.openxmlformats.org/drawingml/2006/main">
            <a:r>
              <a:t>Padlet Help. Add comments. https://padlet.help/l/en/article/a58vggdr6g-komentar</a:t>
            </a:r>
          </a:p>
          <a:p xmlns:a="http://schemas.openxmlformats.org/drawingml/2006/main">
            <a:r>
              <a:t>Padlet Help. Content moderation. https://padlet.help/l/en/article/v6iz7bhhl1-turn-on-content-moderation</a:t>
            </a:r>
          </a:p>
          <a:p xmlns:a="http://schemas.openxmlformats.org/drawingml/2006/main">
            <a:r>
              <a:t/>
            </a:r>
          </a:p>
          <a:p xmlns:a="http://schemas.openxmlformats.org/drawingml/2006/main">
            <a:r>
              <a:t>Google Earth Help. Measure distances and areas. https://support.google.com/earth/answer/9010337?hl=en</a:t>
            </a:r>
          </a:p>
          <a:p xmlns:a="http://schemas.openxmlformats.org/drawingml/2006/main">
            <a:r>
              <a:t>Google Earth Help. How images are collected. https://support.google.com/earth/answer/6327779?hl=en</a:t>
            </a:r>
          </a:p>
          <a:p xmlns:a="http://schemas.openxmlformats.org/drawingml/2006/main">
            <a:r>
              <a:t>Google for Developers. Add features to projects. https://developers.google.com/maps/documentation/earth/add-features-to-projects?platform=computer</a:t>
            </a:r>
          </a:p>
          <a:p xmlns:a="http://schemas.openxmlformats.org/drawingml/2006/main">
            <a:r>
              <a:t/>
            </a:r>
          </a:p>
          <a:p xmlns:a="http://schemas.openxmlformats.org/drawingml/2006/main">
            <a:r>
              <a:t>Fitur dan ketentuan layanan ditelaah pada 10 Oktober 2026. Contoh aktivitas disusun untuk pelatihan guru dan perlu disesuaikan dengan kelas.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Seluruh kegiatan merupakan contoh usulan penerapan untuk pembelajaran Geografi, bukan fitur produk yang menjamin ketercapaian kompetensi. Sesuaikan materi dengan kelas dan tujuan pembelajaran.</a:t>
            </a:r>
          </a:p>
          <a:p xmlns:a="http://schemas.openxmlformats.org/drawingml/2006/main">
            <a:r>
              <a:t/>
            </a:r>
          </a:p>
          <a:p xmlns:a="http://schemas.openxmlformats.org/drawingml/2006/main">
            <a:r>
              <a:t>Sumber:</a:t>
            </a:r>
          </a:p>
          <a:p xmlns:a="http://schemas.openxmlformats.org/drawingml/2006/main">
            <a:r>
              <a:t/>
            </a:r>
          </a:p>
          <a:p xmlns:a="http://schemas.openxmlformats.org/drawingml/2006/main">
            <a:r>
              <a:t/>
            </a:r>
          </a:p>
          <a:p xmlns:a="http://schemas.openxmlformats.org/drawingml/2006/main">
            <a:r>
              <a:t>Fitur dan ketentuan layanan ditelaah pada 10 Oktober 2026. Contoh aktivitas disusun untuk pelatihan guru dan perlu disesuaikan dengan kelas.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Contoh rancangan penggunaan Google Earth. Jangan menganggap citra sebagai kondisi langsung. Tanggal citra dapat berbeda dalam satu mosaik dan tidak selalu tersedia pada tampilan 3D. Jarak pengukuran tidak memperhitungkan perubahan elevasi. Dugaan alasan pola penggunaan lahan perlu bukti tambahan.</a:t>
            </a:r>
          </a:p>
          <a:p xmlns:a="http://schemas.openxmlformats.org/drawingml/2006/main">
            <a:r>
              <a:t/>
            </a:r>
          </a:p>
          <a:p xmlns:a="http://schemas.openxmlformats.org/drawingml/2006/main">
            <a:r>
              <a:t>Sumber:</a:t>
            </a:r>
          </a:p>
          <a:p xmlns:a="http://schemas.openxmlformats.org/drawingml/2006/main">
            <a:r>
              <a:t>Google Earth Help. Measure distances and areas. https://support.google.com/earth/answer/9010337?hl=en</a:t>
            </a:r>
          </a:p>
          <a:p xmlns:a="http://schemas.openxmlformats.org/drawingml/2006/main">
            <a:r>
              <a:t>Google Earth Help. How images are collected. https://support.google.com/earth/answer/6327779?hl=en</a:t>
            </a:r>
          </a:p>
          <a:p xmlns:a="http://schemas.openxmlformats.org/drawingml/2006/main">
            <a:r>
              <a:t>Google for Developers. Add features to projects. https://developers.google.com/maps/documentation/earth/add-features-to-projects?platform=computer</a:t>
            </a:r>
          </a:p>
          <a:p xmlns:a="http://schemas.openxmlformats.org/drawingml/2006/main">
            <a:r>
              <a:t/>
            </a:r>
          </a:p>
          <a:p xmlns:a="http://schemas.openxmlformats.org/drawingml/2006/main">
            <a:r>
              <a:t>Fitur dan ketentuan layanan ditelaah pada 10 Oktober 2026. Contoh aktivitas disusun untuk pelatihan guru dan perlu disesuaikan dengan kelas.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Rancangan proyek disusun untuk presentasi. Citra permukiman di dekat sungai saja belum cukup untuk menetapkan risiko banjir. Kajian risiko membutuhkan data seperti ketinggian, riwayat kejadian, dan kondisi aliran. Hindari mengunggah alamat rumah peserta didik. Ilustrasi dibuat dengan AI dan bukan citra untuk analisis.</a:t>
            </a:r>
          </a:p>
          <a:p xmlns:a="http://schemas.openxmlformats.org/drawingml/2006/main">
            <a:r>
              <a:t/>
            </a:r>
          </a:p>
          <a:p xmlns:a="http://schemas.openxmlformats.org/drawingml/2006/main">
            <a:r>
              <a:t>Sumber:</a:t>
            </a:r>
          </a:p>
          <a:p xmlns:a="http://schemas.openxmlformats.org/drawingml/2006/main">
            <a:r>
              <a:t>Google Earth Help. Measure distances and areas. https://support.google.com/earth/answer/9010337?hl=en</a:t>
            </a:r>
          </a:p>
          <a:p xmlns:a="http://schemas.openxmlformats.org/drawingml/2006/main">
            <a:r>
              <a:t>Google Earth Help. How images are collected. https://support.google.com/earth/answer/6327779?hl=en</a:t>
            </a:r>
          </a:p>
          <a:p xmlns:a="http://schemas.openxmlformats.org/drawingml/2006/main">
            <a:r>
              <a:t>Google for Developers. Add features to projects. https://developers.google.com/maps/documentation/earth/add-features-to-projects?platform=computer</a:t>
            </a:r>
          </a:p>
          <a:p xmlns:a="http://schemas.openxmlformats.org/drawingml/2006/main">
            <a:r>
              <a:t/>
            </a:r>
          </a:p>
          <a:p xmlns:a="http://schemas.openxmlformats.org/drawingml/2006/main">
            <a:r>
              <a:t>Google Classroom Help. Give feedback on assignments. https://support.google.com/edu/classroom/answer/9093530?hl=en</a:t>
            </a:r>
          </a:p>
          <a:p xmlns:a="http://schemas.openxmlformats.org/drawingml/2006/main">
            <a:r>
              <a:t>Google for Education. Classroom editions. https://edu.google.com/workspace-for-education/products/classroom/editions/</a:t>
            </a:r>
          </a:p>
          <a:p xmlns:a="http://schemas.openxmlformats.org/drawingml/2006/main">
            <a:r>
              <a:t/>
            </a:r>
          </a:p>
          <a:p xmlns:a="http://schemas.openxmlformats.org/drawingml/2006/main">
            <a:r>
              <a:t>Fitur dan ketentuan layanan ditelaah pada 10 Oktober 2026. Contoh aktivitas disusun untuk pelatihan guru dan perlu disesuaikan dengan kelas.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Alokasi merupakan contoh untuk 2 JP SMA dengan 1 JP 45 menit, total 90 menit. Durasi dapat disesuaikan. Pembagian kegiatan bukan keharusan resmi. Untuk pembelajaran jarak jauh, pecah kegiatan menjadi sesi singkat dan tugas asinkron.</a:t>
            </a:r>
          </a:p>
          <a:p xmlns:a="http://schemas.openxmlformats.org/drawingml/2006/main">
            <a:r>
              <a:t/>
            </a:r>
          </a:p>
          <a:p xmlns:a="http://schemas.openxmlformats.org/drawingml/2006/main">
            <a:r>
              <a:t>Sumber:</a:t>
            </a:r>
          </a:p>
          <a:p xmlns:a="http://schemas.openxmlformats.org/drawingml/2006/main">
            <a:r>
              <a:t/>
            </a:r>
          </a:p>
          <a:p xmlns:a="http://schemas.openxmlformats.org/drawingml/2006/main">
            <a:r>
              <a:t/>
            </a:r>
          </a:p>
          <a:p xmlns:a="http://schemas.openxmlformats.org/drawingml/2006/main">
            <a:r>
              <a:t>Fitur dan ketentuan layanan ditelaah pada 10 Oktober 2026. Contoh aktivitas disusun untuk pelatihan guru dan perlu disesuaikan dengan kelas.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Rubrik sederhana ini merupakan contoh rancangan guru. Jika siswa mengalami masalah akses, periksa pemahaman melalui penjelasan lisan atau tugas cetak yang setara. Catat keterbatasan akses terpisah dari kualitas pemahaman konsep.</a:t>
            </a:r>
          </a:p>
          <a:p xmlns:a="http://schemas.openxmlformats.org/drawingml/2006/main">
            <a:r>
              <a:t/>
            </a:r>
          </a:p>
          <a:p xmlns:a="http://schemas.openxmlformats.org/drawingml/2006/main">
            <a:r>
              <a:t>Sumber:</a:t>
            </a:r>
          </a:p>
          <a:p xmlns:a="http://schemas.openxmlformats.org/drawingml/2006/main">
            <a:r>
              <a:t/>
            </a:r>
          </a:p>
          <a:p xmlns:a="http://schemas.openxmlformats.org/drawingml/2006/main">
            <a:r>
              <a:t/>
            </a:r>
          </a:p>
          <a:p xmlns:a="http://schemas.openxmlformats.org/drawingml/2006/main">
            <a:r>
              <a:t>Fitur dan ketentuan layanan ditelaah pada 10 Oktober 2026. Contoh aktivitas disusun untuk pelatihan guru dan perlu disesuaikan dengan kelas.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Rekomendasi merupakan penerapan prinsip kesiapan, inklusi, privasi, dan pemantauan pembelajaran. Berkas atau citra cetak disiapkan sesuai lisensi dan atribusi sumber. Canva, Padlet, dan layanan akun sekolah dapat memiliki pengaturan akses yang berbeda.</a:t>
            </a:r>
          </a:p>
          <a:p xmlns:a="http://schemas.openxmlformats.org/drawingml/2006/main">
            <a:r>
              <a:t/>
            </a:r>
          </a:p>
          <a:p xmlns:a="http://schemas.openxmlformats.org/drawingml/2006/main">
            <a:r>
              <a:t>Sumber:</a:t>
            </a:r>
          </a:p>
          <a:p xmlns:a="http://schemas.openxmlformats.org/drawingml/2006/main">
            <a:r>
              <a:t>UNESCO. Guidance on distance learning (diperbarui 2025). https://www.unesco.org/en/digital-education/distance-learning-guidance</a:t>
            </a:r>
          </a:p>
          <a:p xmlns:a="http://schemas.openxmlformats.org/drawingml/2006/main">
            <a:r>
              <a:t/>
            </a:r>
          </a:p>
          <a:p xmlns:a="http://schemas.openxmlformats.org/drawingml/2006/main">
            <a:r>
              <a:t>Fitur dan ketentuan layanan ditelaah pada 10 Oktober 2026. Contoh aktivitas disusun untuk pelatihan guru dan perlu disesuaikan dengan kelas.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Penutup: minta tiap guru menyusun satu kegiatan Geografi dengan tujuan, aktivitas, media, penilaian, dan alternatif akses. Referensi rinci tersedia dalam catatan pembicara tiap slide. Ulasan fitur dan ketentuan paket diperiksa pada 10 Oktober 2026 dan dapat berubah.</a:t>
            </a:r>
          </a:p>
          <a:p xmlns:a="http://schemas.openxmlformats.org/drawingml/2006/main">
            <a:r>
              <a:t/>
            </a:r>
          </a:p>
          <a:p xmlns:a="http://schemas.openxmlformats.org/drawingml/2006/main">
            <a:r>
              <a:t>Sumber:</a:t>
            </a:r>
          </a:p>
          <a:p xmlns:a="http://schemas.openxmlformats.org/drawingml/2006/main">
            <a:r>
              <a:t>UNESCO. Guidance on distance learning (diperbarui 2025). https://www.unesco.org/en/digital-education/distance-learning-guidance</a:t>
            </a:r>
          </a:p>
          <a:p xmlns:a="http://schemas.openxmlformats.org/drawingml/2006/main">
            <a:r>
              <a:t/>
            </a:r>
          </a:p>
          <a:p xmlns:a="http://schemas.openxmlformats.org/drawingml/2006/main">
            <a:r>
              <a:t>UNESCO. Digital learning and technologies in education: what you need to know (2026). https://www.unesco.org/en/digital-education/need-know</a:t>
            </a:r>
          </a:p>
          <a:p xmlns:a="http://schemas.openxmlformats.org/drawingml/2006/main">
            <a:r>
              <a:t/>
            </a:r>
          </a:p>
          <a:p xmlns:a="http://schemas.openxmlformats.org/drawingml/2006/main">
            <a:r>
              <a:t>Google Classroom Help. Give feedback on assignments. https://support.google.com/edu/classroom/answer/9093530?hl=en</a:t>
            </a:r>
          </a:p>
          <a:p xmlns:a="http://schemas.openxmlformats.org/drawingml/2006/main">
            <a:r>
              <a:t>Google for Education. Classroom editions. https://edu.google.com/workspace-for-education/products/classroom/editions/</a:t>
            </a:r>
          </a:p>
          <a:p xmlns:a="http://schemas.openxmlformats.org/drawingml/2006/main">
            <a:r>
              <a:t/>
            </a:r>
          </a:p>
          <a:p xmlns:a="http://schemas.openxmlformats.org/drawingml/2006/main">
            <a:r>
              <a:t>Google for Education. Google Meet. https://edu.google.com/workspace-for-education/products/meet/</a:t>
            </a:r>
          </a:p>
          <a:p xmlns:a="http://schemas.openxmlformats.org/drawingml/2006/main">
            <a:r>
              <a:t>Google Meet Help. Record a video meeting. https://support.google.com/meet/answer/9308681?hl=en</a:t>
            </a:r>
          </a:p>
          <a:p xmlns:a="http://schemas.openxmlformats.org/drawingml/2006/main">
            <a:r>
              <a:t/>
            </a:r>
          </a:p>
          <a:p xmlns:a="http://schemas.openxmlformats.org/drawingml/2006/main">
            <a:r>
              <a:t>Canva Help. About Canva Education. https://www.canva.com/help/about-canva-for-education/</a:t>
            </a:r>
          </a:p>
          <a:p xmlns:a="http://schemas.openxmlformats.org/drawingml/2006/main">
            <a:r>
              <a:t>Canva Education features. https://www.canva.com/education/features/</a:t>
            </a:r>
          </a:p>
          <a:p xmlns:a="http://schemas.openxmlformats.org/drawingml/2006/main">
            <a:r>
              <a:t/>
            </a:r>
          </a:p>
          <a:p xmlns:a="http://schemas.openxmlformats.org/drawingml/2006/main">
            <a:r>
              <a:t>Padlet Help. Use Padlet for free. https://padlet.help/l/en/article/d7d009lugq-r-padlet-gratis</a:t>
            </a:r>
          </a:p>
          <a:p xmlns:a="http://schemas.openxmlformats.org/drawingml/2006/main">
            <a:r>
              <a:t>Padlet Help. Add comments. https://padlet.help/l/en/article/a58vggdr6g-komentar</a:t>
            </a:r>
          </a:p>
          <a:p xmlns:a="http://schemas.openxmlformats.org/drawingml/2006/main">
            <a:r>
              <a:t>Padlet Help. Content moderation. https://padlet.help/l/en/article/v6iz7bhhl1-turn-on-content-moderation</a:t>
            </a:r>
          </a:p>
          <a:p xmlns:a="http://schemas.openxmlformats.org/drawingml/2006/main">
            <a:r>
              <a:t/>
            </a:r>
          </a:p>
          <a:p xmlns:a="http://schemas.openxmlformats.org/drawingml/2006/main">
            <a:r>
              <a:t>Google Earth Help. Measure distances and areas. https://support.google.com/earth/answer/9010337?hl=en</a:t>
            </a:r>
          </a:p>
          <a:p xmlns:a="http://schemas.openxmlformats.org/drawingml/2006/main">
            <a:r>
              <a:t>Google Earth Help. How images are collected. https://support.google.com/earth/answer/6327779?hl=en</a:t>
            </a:r>
          </a:p>
          <a:p xmlns:a="http://schemas.openxmlformats.org/drawingml/2006/main">
            <a:r>
              <a:t>Google for Developers. Add features to projects. https://developers.google.com/maps/documentation/earth/add-features-to-projects?platform=computer</a:t>
            </a:r>
          </a:p>
          <a:p xmlns:a="http://schemas.openxmlformats.org/drawingml/2006/main">
            <a:r>
              <a:t/>
            </a:r>
          </a:p>
          <a:p xmlns:a="http://schemas.openxmlformats.org/drawingml/2006/main">
            <a:r>
              <a:t>Fitur dan ketentuan layanan ditelaah pada 10 Oktober 2026. Contoh aktivitas disusun untuk pelatihan guru dan perlu disesuaikan dengan kelas.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466bdacf70db4a8d"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12b12fd3c50b4915"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4c7e97d5fab64470"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00cb94c1ed81441b"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349adfef31ba4468"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6ec025bc790240a6"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16D7ADFF-B7BB-453E-A07F-4EDA51534AAA}"/>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8A674814-3CDA-4F02-AA7E-497645326038}"/>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3912FD62-1626-4632-8B53-9637CE14A01A}"/>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4BE1A5A5-8C6D-4D78-9016-031A12474322}"/>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AEB81DBC-81C1-4559-9F37-42657FCA70B6}"/>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821BF335-2E3E-419F-ABE1-324B14A136FA}"/>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B93448C5-62D7-44E4-BC24-11595CCD0399}"/>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547C860C-A369-4CD9-8965-CCE90004E39B}"/>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C155A18B-B6D7-4AB0-AF56-35E51882D73C}"/>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1C6C8A8D-A6AD-46AA-9B6E-58B61525BF18}"/>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ddc8bd2f39ef44f1" /><Relationship Type="http://schemas.openxmlformats.org/officeDocument/2006/relationships/slideLayout" Target="/ppt/slideLayouts/slideLayout1.xml" Id="R72ba9b2e2c0a4ae0" /><Relationship Type="http://schemas.openxmlformats.org/officeDocument/2006/relationships/slideLayout" Target="/ppt/slideLayouts/slideLayout2.xml" Id="R22fded152b8944f6" /><Relationship Type="http://schemas.openxmlformats.org/officeDocument/2006/relationships/slideLayout" Target="/ppt/slideLayouts/slideLayout3.xml" Id="Rec5c4c03caa7413c" /><Relationship Type="http://schemas.openxmlformats.org/officeDocument/2006/relationships/slideLayout" Target="/ppt/slideLayouts/slideLayout4.xml" Id="Rc875f43d0a79448d" /><Relationship Type="http://schemas.openxmlformats.org/officeDocument/2006/relationships/slideLayout" Target="/ppt/slideLayouts/slideLayout5.xml" Id="R6c55ee5b71cf4fe4" /><Relationship Type="http://schemas.openxmlformats.org/officeDocument/2006/relationships/slideLayout" Target="/ppt/slideLayouts/slideLayout6.xml" Id="Ra50832b18c414e5d"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72ba9b2e2c0a4ae0"/>
    <p:sldLayoutId xmlns:r="http://schemas.openxmlformats.org/officeDocument/2006/relationships" id="2147483650" r:id="R22fded152b8944f6"/>
    <p:sldLayoutId xmlns:r="http://schemas.openxmlformats.org/officeDocument/2006/relationships" id="2147483651" r:id="Rec5c4c03caa7413c"/>
    <p:sldLayoutId xmlns:r="http://schemas.openxmlformats.org/officeDocument/2006/relationships" id="2147483652" r:id="Rc875f43d0a79448d"/>
    <p:sldLayoutId xmlns:r="http://schemas.openxmlformats.org/officeDocument/2006/relationships" id="2147483653" r:id="R6c55ee5b71cf4fe4"/>
    <p:sldLayoutId xmlns:r="http://schemas.openxmlformats.org/officeDocument/2006/relationships" id="2147483654" r:id="Ra50832b18c414e5d"/>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0dddb8f26fcd4112" /><Relationship Type="http://schemas.openxmlformats.org/officeDocument/2006/relationships/image" Target="/ppt/media/image.png" Id="R93498da1f46245a2" /><Relationship Type="http://schemas.openxmlformats.org/officeDocument/2006/relationships/notesSlide" Target="/ppt/notesSlides/notesSlide1.xml" Id="R3c1d832e4dd34f6d"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94f1ffd019694b2d" /><Relationship Type="http://schemas.openxmlformats.org/officeDocument/2006/relationships/notesSlide" Target="/ppt/notesSlides/notesSlide2.xml" Id="R3d25a5e5616c4b09"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e124b7b52590491e" /><Relationship Type="http://schemas.openxmlformats.org/officeDocument/2006/relationships/notesSlide" Target="/ppt/notesSlides/notesSlide3.xml" Id="Re817cb008c2a46cd"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24dfc48979984d52" /><Relationship Type="http://schemas.openxmlformats.org/officeDocument/2006/relationships/image" Target="/ppt/media/image2.png" Id="R962c36ad521d4d83" /><Relationship Type="http://schemas.openxmlformats.org/officeDocument/2006/relationships/notesSlide" Target="/ppt/notesSlides/notesSlide4.xml" Id="R55d0a9751a2e4439"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6f88d8294e674a39" /><Relationship Type="http://schemas.openxmlformats.org/officeDocument/2006/relationships/notesSlide" Target="/ppt/notesSlides/notesSlide5.xml" Id="Rb89002282d1041ea" /></Relationships>
</file>

<file path=ppt/slides/_rels/slide6.xml.rels>&#65279;<?xml version="1.0" encoding="utf-8"?><Relationships xmlns="http://schemas.openxmlformats.org/package/2006/relationships"><Relationship Type="http://schemas.openxmlformats.org/officeDocument/2006/relationships/slideLayout" Target="/ppt/slideLayouts/slideLayout6.xml" Id="Re88836c56b9343be" /><Relationship Type="http://schemas.openxmlformats.org/officeDocument/2006/relationships/notesSlide" Target="/ppt/notesSlides/notesSlide6.xml" Id="Raa2dc1711fff4ee2" /></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5fb1eb87d2e94548" /><Relationship Type="http://schemas.openxmlformats.org/officeDocument/2006/relationships/notesSlide" Target="/ppt/notesSlides/notesSlide7.xml" Id="Rbada1a24de584bc1" /></Relationships>
</file>

<file path=ppt/slides/_rels/slide8.xml.rels>&#65279;<?xml version="1.0" encoding="utf-8"?><Relationships xmlns="http://schemas.openxmlformats.org/package/2006/relationships"><Relationship Type="http://schemas.openxmlformats.org/officeDocument/2006/relationships/slideLayout" Target="/ppt/slideLayouts/slideLayout6.xml" Id="Ra7b2dfc9ecdc4899" /><Relationship Type="http://schemas.openxmlformats.org/officeDocument/2006/relationships/image" Target="/ppt/media/image3.png" Id="Rcd13bfa6f4b6492a" /><Relationship Type="http://schemas.openxmlformats.org/officeDocument/2006/relationships/hyperlink" Target="https://classroom.google.com/" TargetMode="External" Id="Rfc45aecb37494071" /><Relationship Type="http://schemas.openxmlformats.org/officeDocument/2006/relationships/notesSlide" Target="/ppt/notesSlides/notesSlide8.xml" Id="Rf4607f78934b4fa9" /></Relationships>
</file>

<file path=ppt/slides/_rels/slide9.xml.rels>&#65279;<?xml version="1.0" encoding="utf-8"?><Relationships xmlns="http://schemas.openxmlformats.org/package/2006/relationships"><Relationship Type="http://schemas.openxmlformats.org/officeDocument/2006/relationships/slideLayout" Target="/ppt/slideLayouts/slideLayout6.xml" Id="R74e2da186fa44255" /><Relationship Type="http://schemas.openxmlformats.org/officeDocument/2006/relationships/image" Target="/ppt/media/image4.png" Id="R2d62a40424794da5" /><Relationship Type="http://schemas.openxmlformats.org/officeDocument/2006/relationships/hyperlink" Target="https://meet.google.com/" TargetMode="External" Id="R5acc0caad2364650" /><Relationship Type="http://schemas.openxmlformats.org/officeDocument/2006/relationships/notesSlide" Target="/ppt/notesSlides/notesSlide9.xml" Id="Ra5e4e2a08e8748e6" /></Relationships>
</file>

<file path=ppt/slides/_rels/slide10.xml.rels>&#65279;<?xml version="1.0" encoding="utf-8"?><Relationships xmlns="http://schemas.openxmlformats.org/package/2006/relationships"><Relationship Type="http://schemas.openxmlformats.org/officeDocument/2006/relationships/slideLayout" Target="/ppt/slideLayouts/slideLayout6.xml" Id="R95f46ffd37ec45da" /><Relationship Type="http://schemas.openxmlformats.org/officeDocument/2006/relationships/image" Target="/ppt/media/image5.png" Id="R7b3f26abf3c04cfc" /><Relationship Type="http://schemas.openxmlformats.org/officeDocument/2006/relationships/hyperlink" Target="https://www.canva.com/education/" TargetMode="External" Id="R641de22612ea4826" /><Relationship Type="http://schemas.openxmlformats.org/officeDocument/2006/relationships/notesSlide" Target="/ppt/notesSlides/notesSlide10.xml" Id="R8cd9d2862bcf4385" /></Relationships>
</file>

<file path=ppt/slides/_rels/slide11.xml.rels>&#65279;<?xml version="1.0" encoding="utf-8"?><Relationships xmlns="http://schemas.openxmlformats.org/package/2006/relationships"><Relationship Type="http://schemas.openxmlformats.org/officeDocument/2006/relationships/slideLayout" Target="/ppt/slideLayouts/slideLayout6.xml" Id="R53f92782396d42f7" /><Relationship Type="http://schemas.openxmlformats.org/officeDocument/2006/relationships/image" Target="/ppt/media/image.bin" Id="Red880e43975c4ab1" /><Relationship Type="http://schemas.openxmlformats.org/officeDocument/2006/relationships/hyperlink" Target="https://padlet.com/" TargetMode="External" Id="R95e270c3835745ef" /><Relationship Type="http://schemas.openxmlformats.org/officeDocument/2006/relationships/notesSlide" Target="/ppt/notesSlides/notesSlide11.xml" Id="Rb052e838c19942e6" /></Relationships>
</file>

<file path=ppt/slides/_rels/slide12.xml.rels>&#65279;<?xml version="1.0" encoding="utf-8"?><Relationships xmlns="http://schemas.openxmlformats.org/package/2006/relationships"><Relationship Type="http://schemas.openxmlformats.org/officeDocument/2006/relationships/slideLayout" Target="/ppt/slideLayouts/slideLayout6.xml" Id="Rf314dd9a0ee94ddb" /><Relationship Type="http://schemas.openxmlformats.org/officeDocument/2006/relationships/image" Target="/ppt/media/image.jpeg" Id="R9be3c64340044782" /><Relationship Type="http://schemas.openxmlformats.org/officeDocument/2006/relationships/hyperlink" Target="https://earth.google.com/" TargetMode="External" Id="R612465b889d742f7" /><Relationship Type="http://schemas.openxmlformats.org/officeDocument/2006/relationships/notesSlide" Target="/ppt/notesSlides/notesSlide12.xml" Id="R989aa8723ef74e12" /></Relationships>
</file>

<file path=ppt/slides/_rels/slide13.xml.rels>&#65279;<?xml version="1.0" encoding="utf-8"?><Relationships xmlns="http://schemas.openxmlformats.org/package/2006/relationships"><Relationship Type="http://schemas.openxmlformats.org/officeDocument/2006/relationships/slideLayout" Target="/ppt/slideLayouts/slideLayout6.xml" Id="R83892356074e457f" /><Relationship Type="http://schemas.openxmlformats.org/officeDocument/2006/relationships/notesSlide" Target="/ppt/notesSlides/notesSlide13.xml" Id="R38bdfc34e9044fd8" /></Relationships>
</file>

<file path=ppt/slides/_rels/slide14.xml.rels>&#65279;<?xml version="1.0" encoding="utf-8"?><Relationships xmlns="http://schemas.openxmlformats.org/package/2006/relationships"><Relationship Type="http://schemas.openxmlformats.org/officeDocument/2006/relationships/slideLayout" Target="/ppt/slideLayouts/slideLayout6.xml" Id="R721fff6931624fd3" /><Relationship Type="http://schemas.openxmlformats.org/officeDocument/2006/relationships/notesSlide" Target="/ppt/notesSlides/notesSlide14.xml" Id="R57f114007cc54e96" /></Relationships>
</file>

<file path=ppt/slides/_rels/slide15.xml.rels>&#65279;<?xml version="1.0" encoding="utf-8"?><Relationships xmlns="http://schemas.openxmlformats.org/package/2006/relationships"><Relationship Type="http://schemas.openxmlformats.org/officeDocument/2006/relationships/slideLayout" Target="/ppt/slideLayouts/slideLayout6.xml" Id="Ra99690b38b4a476c" /><Relationship Type="http://schemas.openxmlformats.org/officeDocument/2006/relationships/notesSlide" Target="/ppt/notesSlides/notesSlide15.xml" Id="Rad542808f8824269" /></Relationships>
</file>

<file path=ppt/slides/_rels/slide16.xml.rels>&#65279;<?xml version="1.0" encoding="utf-8"?><Relationships xmlns="http://schemas.openxmlformats.org/package/2006/relationships"><Relationship Type="http://schemas.openxmlformats.org/officeDocument/2006/relationships/slideLayout" Target="/ppt/slideLayouts/slideLayout6.xml" Id="Rece2146e9dc44652" /><Relationship Type="http://schemas.openxmlformats.org/officeDocument/2006/relationships/image" Target="/ppt/media/image6.png" Id="Rd4b29087d32e467e" /><Relationship Type="http://schemas.openxmlformats.org/officeDocument/2006/relationships/notesSlide" Target="/ppt/notesSlides/notesSlide16.xml" Id="R1bb4677ba3d74d92" /></Relationships>
</file>

<file path=ppt/slides/_rels/slide17.xml.rels>&#65279;<?xml version="1.0" encoding="utf-8"?><Relationships xmlns="http://schemas.openxmlformats.org/package/2006/relationships"><Relationship Type="http://schemas.openxmlformats.org/officeDocument/2006/relationships/slideLayout" Target="/ppt/slideLayouts/slideLayout6.xml" Id="R05645739c701449c" /><Relationship Type="http://schemas.openxmlformats.org/officeDocument/2006/relationships/notesSlide" Target="/ppt/notesSlides/notesSlide17.xml" Id="Rf6cf69ef885f493c" /></Relationships>
</file>

<file path=ppt/slides/_rels/slide18.xml.rels>&#65279;<?xml version="1.0" encoding="utf-8"?><Relationships xmlns="http://schemas.openxmlformats.org/package/2006/relationships"><Relationship Type="http://schemas.openxmlformats.org/officeDocument/2006/relationships/slideLayout" Target="/ppt/slideLayouts/slideLayout6.xml" Id="Rb01c0f2fead946db" /><Relationship Type="http://schemas.openxmlformats.org/officeDocument/2006/relationships/notesSlide" Target="/ppt/notesSlides/notesSlide18.xml" Id="Rfd01d6c6adf8475e" /></Relationships>
</file>

<file path=ppt/slides/_rels/slide19.xml.rels>&#65279;<?xml version="1.0" encoding="utf-8"?><Relationships xmlns="http://schemas.openxmlformats.org/package/2006/relationships"><Relationship Type="http://schemas.openxmlformats.org/officeDocument/2006/relationships/slideLayout" Target="/ppt/slideLayouts/slideLayout6.xml" Id="Rc0468227008347cb" /><Relationship Type="http://schemas.openxmlformats.org/officeDocument/2006/relationships/notesSlide" Target="/ppt/notesSlides/notesSlide19.xml" Id="R6fa742a664c0435c" /></Relationships>
</file>

<file path=ppt/slides/_rels/slide20.xml.rels>&#65279;<?xml version="1.0" encoding="utf-8"?><Relationships xmlns="http://schemas.openxmlformats.org/package/2006/relationships"><Relationship Type="http://schemas.openxmlformats.org/officeDocument/2006/relationships/slideLayout" Target="/ppt/slideLayouts/slideLayout6.xml" Id="R2d08c05517a94e73" /><Relationship Type="http://schemas.openxmlformats.org/officeDocument/2006/relationships/hyperlink" Target="https://www.unesco.org/en/digital-education/need-know" TargetMode="External" Id="Rd36237e5af434197" /><Relationship Type="http://schemas.openxmlformats.org/officeDocument/2006/relationships/hyperlink" Target="https://edu.google.com/" TargetMode="External" Id="R623cdbbb02fa473f" /><Relationship Type="http://schemas.openxmlformats.org/officeDocument/2006/relationships/hyperlink" Target="https://www.canva.com/help/about-canva-for-education/" TargetMode="External" Id="R8e0e853181de4273" /><Relationship Type="http://schemas.openxmlformats.org/officeDocument/2006/relationships/hyperlink" Target="https://padlet.help/" TargetMode="External" Id="R47dc2faf170c40e6" /><Relationship Type="http://schemas.openxmlformats.org/officeDocument/2006/relationships/notesSlide" Target="/ppt/notesSlides/notesSlide20.xml" Id="Rdd37219e342e43e8" /></Relationships>
</file>

<file path=ppt/slides/slide1.xml><?xml version="1.0" encoding="utf-8"?>
<p:sld xmlns:p="http://schemas.openxmlformats.org/presentationml/2006/main">
  <p:cSld>
    <p:bg>
      <p:bgPr>
        <a:solidFill xmlns:a="http://schemas.openxmlformats.org/drawingml/2006/main">
          <a:srgbClr val="F7F9FC"/>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8703185B-8033-40A9-9661-7037A5A8131E}"/>
              </a:ext>
            </a:extLst>
          </p:cNvPr>
          <p:cNvSpPr>
            <a:spLocks xmlns:a="http://schemas.openxmlformats.org/drawingml/2006/main" noGrp="1"/>
          </p:cNvSpPr>
          <p:nvPr/>
        </p:nvSpPr>
        <p:spPr>
          <a:xfrm xmlns:a="http://schemas.openxmlformats.org/drawingml/2006/main">
            <a:off x="609600" y="752475"/>
            <a:ext cx="10810875" cy="1409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4200" b="1">
                <a:solidFill>
                  <a:srgbClr val="122C46"/>
                </a:solidFill>
                <a:latin typeface="DejaVu Sans"/>
                <a:ea typeface="DejaVu Sans"/>
                <a:cs typeface="DejaVu Sans"/>
              </a:defRPr>
            </a:defPPr>
          </a:lstStyle>
          <a:p xmlns:a="http://schemas.openxmlformats.org/drawingml/2006/main">
            <a:pPr>
              <a:defRPr sz="4200" b="1">
                <a:solidFill>
                  <a:srgbClr val="122C46"/>
                </a:solidFill>
                <a:latin typeface="DejaVu Sans"/>
                <a:ea typeface="DejaVu Sans"/>
                <a:cs typeface="DejaVu Sans"/>
              </a:defRPr>
            </a:pPr>
            <a:r>
              <a:rPr sz="4200" b="1">
                <a:solidFill>
                  <a:srgbClr val="122C46"/>
                </a:solidFill>
                <a:latin typeface="DejaVu Sans"/>
                <a:ea typeface="DejaVu Sans"/>
                <a:cs typeface="DejaVu Sans"/>
              </a:rPr>
              <a:t>Pemanfaatan Media</a:t>
            </a:r>
          </a:p>
          <a:p xmlns:a="http://schemas.openxmlformats.org/drawingml/2006/main">
            <a:pPr>
              <a:defRPr sz="4200" b="1">
                <a:solidFill>
                  <a:srgbClr val="122C46"/>
                </a:solidFill>
                <a:latin typeface="DejaVu Sans"/>
                <a:ea typeface="DejaVu Sans"/>
                <a:cs typeface="DejaVu Sans"/>
              </a:defRPr>
            </a:pPr>
            <a:r>
              <a:rPr sz="4200" b="1">
                <a:solidFill>
                  <a:srgbClr val="122C46"/>
                </a:solidFill>
                <a:latin typeface="DejaVu Sans"/>
                <a:ea typeface="DejaVu Sans"/>
                <a:cs typeface="DejaVu Sans"/>
              </a:rPr>
              <a:t>Pembelajaran Online</a:t>
            </a:r>
          </a:p>
        </p:txBody>
      </p:sp>
      <p:sp>
        <p:nvSpPr>
          <p:cNvPr id="2" name="">
            <a:extLst xmlns:a="http://schemas.openxmlformats.org/drawingml/2006/main">
              <a:ext uri="{FF2B5EF4-FFF2-40B4-BE49-F238E27FC236}">
                <a16:creationId xmlns:a16="http://schemas.microsoft.com/office/drawing/2014/main" id="{E5E9FD15-66DF-4345-8196-6E0B7AE9184A}"/>
              </a:ext>
            </a:extLst>
          </p:cNvPr>
          <p:cNvSpPr>
            <a:spLocks xmlns:a="http://schemas.openxmlformats.org/drawingml/2006/main" noGrp="1"/>
          </p:cNvSpPr>
          <p:nvPr/>
        </p:nvSpPr>
        <p:spPr>
          <a:xfrm xmlns:a="http://schemas.openxmlformats.org/drawingml/2006/main">
            <a:off x="609600" y="2352675"/>
            <a:ext cx="5667375" cy="971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625" b="1">
                <a:solidFill>
                  <a:srgbClr val="146484"/>
                </a:solidFill>
                <a:latin typeface="DejaVu Sans"/>
                <a:ea typeface="DejaVu Sans"/>
                <a:cs typeface="DejaVu Sans"/>
              </a:defRPr>
            </a:defPPr>
          </a:lstStyle>
          <a:p xmlns:a="http://schemas.openxmlformats.org/drawingml/2006/main">
            <a:pPr>
              <a:defRPr sz="2625" b="1">
                <a:solidFill>
                  <a:srgbClr val="146484"/>
                </a:solidFill>
                <a:latin typeface="DejaVu Sans"/>
                <a:ea typeface="DejaVu Sans"/>
                <a:cs typeface="DejaVu Sans"/>
              </a:defRPr>
            </a:pPr>
            <a:r>
              <a:rPr sz="2625" b="1">
                <a:solidFill>
                  <a:srgbClr val="146484"/>
                </a:solidFill>
                <a:latin typeface="DejaVu Sans"/>
                <a:ea typeface="DejaVu Sans"/>
                <a:cs typeface="DejaVu Sans"/>
              </a:rPr>
              <a:t>untuk Pembelajaran Geografi</a:t>
            </a:r>
          </a:p>
        </p:txBody>
      </p:sp>
      <p:sp>
        <p:nvSpPr>
          <p:cNvPr id="3" name="">
            <a:extLst xmlns:a="http://schemas.openxmlformats.org/drawingml/2006/main">
              <a:ext uri="{FF2B5EF4-FFF2-40B4-BE49-F238E27FC236}">
                <a16:creationId xmlns:a16="http://schemas.microsoft.com/office/drawing/2014/main" id="{273185C0-66BE-48B4-88E1-CF4911664D15}"/>
              </a:ext>
            </a:extLst>
          </p:cNvPr>
          <p:cNvSpPr>
            <a:spLocks xmlns:a="http://schemas.openxmlformats.org/drawingml/2006/main" noGrp="1"/>
          </p:cNvSpPr>
          <p:nvPr/>
        </p:nvSpPr>
        <p:spPr>
          <a:xfrm xmlns:a="http://schemas.openxmlformats.org/drawingml/2006/main">
            <a:off x="609600" y="4019550"/>
            <a:ext cx="5162550" cy="1019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75" b="0">
                <a:solidFill>
                  <a:srgbClr val="526C7A"/>
                </a:solidFill>
                <a:latin typeface="DejaVu Sans"/>
                <a:ea typeface="DejaVu Sans"/>
                <a:cs typeface="DejaVu Sans"/>
              </a:defRPr>
            </a:defPPr>
          </a:lstStyle>
          <a:p xmlns:a="http://schemas.openxmlformats.org/drawingml/2006/main">
            <a:pPr>
              <a:defRPr sz="2175" b="0">
                <a:solidFill>
                  <a:srgbClr val="526C7A"/>
                </a:solidFill>
                <a:latin typeface="DejaVu Sans"/>
                <a:ea typeface="DejaVu Sans"/>
                <a:cs typeface="DejaVu Sans"/>
              </a:defRPr>
            </a:pPr>
            <a:r>
              <a:rPr sz="2175" b="0">
                <a:solidFill>
                  <a:srgbClr val="526C7A"/>
                </a:solidFill>
                <a:latin typeface="DejaVu Sans"/>
                <a:ea typeface="DejaVu Sans"/>
                <a:cs typeface="DejaVu Sans"/>
              </a:rPr>
              <a:t>Pilihan media, ulasan singkat,</a:t>
            </a:r>
          </a:p>
          <a:p xmlns:a="http://schemas.openxmlformats.org/drawingml/2006/main">
            <a:pPr>
              <a:defRPr sz="2175" b="0">
                <a:solidFill>
                  <a:srgbClr val="526C7A"/>
                </a:solidFill>
                <a:latin typeface="DejaVu Sans"/>
                <a:ea typeface="DejaVu Sans"/>
                <a:cs typeface="DejaVu Sans"/>
              </a:defRPr>
            </a:pPr>
            <a:r>
              <a:rPr sz="2175" b="0">
                <a:solidFill>
                  <a:srgbClr val="526C7A"/>
                </a:solidFill>
                <a:latin typeface="DejaVu Sans"/>
                <a:ea typeface="DejaVu Sans"/>
                <a:cs typeface="DejaVu Sans"/>
              </a:rPr>
              <a:t>dan contoh kegiatan kelas</a:t>
            </a:r>
          </a:p>
        </p:txBody>
      </p:sp>
      <p:sp>
        <p:nvSpPr>
          <p:cNvPr id="4" name="">
            <a:extLst xmlns:a="http://schemas.openxmlformats.org/drawingml/2006/main">
              <a:ext uri="{FF2B5EF4-FFF2-40B4-BE49-F238E27FC236}">
                <a16:creationId xmlns:a16="http://schemas.microsoft.com/office/drawing/2014/main" id="{518C0562-7BC5-470F-9345-038BB529423B}"/>
              </a:ext>
            </a:extLst>
          </p:cNvPr>
          <p:cNvSpPr>
            <a:spLocks xmlns:a="http://schemas.openxmlformats.org/drawingml/2006/main" noGrp="1"/>
          </p:cNvSpPr>
          <p:nvPr/>
        </p:nvSpPr>
        <p:spPr>
          <a:xfrm xmlns:a="http://schemas.openxmlformats.org/drawingml/2006/main">
            <a:off x="609600" y="5895975"/>
            <a:ext cx="5095875"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725" b="0">
                <a:solidFill>
                  <a:srgbClr val="526C7A"/>
                </a:solidFill>
                <a:latin typeface="DejaVu Sans"/>
                <a:ea typeface="DejaVu Sans"/>
                <a:cs typeface="DejaVu Sans"/>
              </a:defRPr>
            </a:defPPr>
          </a:lstStyle>
          <a:p xmlns:a="http://schemas.openxmlformats.org/drawingml/2006/main">
            <a:pPr>
              <a:defRPr sz="1725" b="0">
                <a:solidFill>
                  <a:srgbClr val="526C7A"/>
                </a:solidFill>
                <a:latin typeface="DejaVu Sans"/>
                <a:ea typeface="DejaVu Sans"/>
                <a:cs typeface="DejaVu Sans"/>
              </a:defRPr>
            </a:pPr>
            <a:r>
              <a:rPr sz="1725" b="0">
                <a:solidFill>
                  <a:srgbClr val="526C7A"/>
                </a:solidFill>
                <a:latin typeface="DejaVu Sans"/>
                <a:ea typeface="DejaVu Sans"/>
                <a:cs typeface="DejaVu Sans"/>
              </a:rPr>
              <a:t>Bahan diskusi guru SMA</a:t>
            </a:r>
          </a:p>
        </p:txBody>
      </p:sp>
      <p:pic>
        <p:nvPicPr>
          <p:cNvPr id="5" name="">
            <a:extLst xmlns:a="http://schemas.openxmlformats.org/drawingml/2006/main">
              <a:ext uri="{FF2B5EF4-FFF2-40B4-BE49-F238E27FC236}">
                <a16:creationId xmlns:a16="http://schemas.microsoft.com/office/drawing/2014/main" id="{1B74E0E9-529F-4479-8456-FF4C22DBA4FB}"/>
              </a:ext>
            </a:extLst>
          </p:cNvPr>
          <p:cNvPicPr>
            <a:picLocks xmlns:a="http://schemas.openxmlformats.org/drawingml/2006/main" noChangeAspect="1"/>
          </p:cNvPicPr>
          <p:nvPr/>
        </p:nvPicPr>
        <p:blipFill>
          <a:blip xmlns:r="http://schemas.openxmlformats.org/officeDocument/2006/relationships" xmlns:a="http://schemas.openxmlformats.org/drawingml/2006/main" r:embed="R93498da1f46245a2"/>
          <a:stretch xmlns:a="http://schemas.openxmlformats.org/drawingml/2006/main"/>
        </p:blipFill>
        <p:spPr>
          <a:xfrm xmlns:a="http://schemas.openxmlformats.org/drawingml/2006/main">
            <a:off x="6581775" y="2476500"/>
            <a:ext cx="5000625" cy="3333750"/>
          </a:xfrm>
          <a:prstGeom xmlns:a="http://schemas.openxmlformats.org/drawingml/2006/main" prst="rect">
            <a:avLst/>
          </a:prstGeom>
        </p:spPr>
      </p:pic>
    </p:spTree>
    <p:extLst>
      <p:ext uri="{BB962C8B-B14F-4D97-AF65-F5344CB8AC3E}">
        <p14:creationId xmlns:p14="http://schemas.microsoft.com/office/powerpoint/2010/main" val="1304351159"/>
      </p:ext>
    </p:extLst>
  </p:cSld>
</p:sld>
</file>

<file path=ppt/slides/slide2.xml><?xml version="1.0" encoding="utf-8"?>
<p:sld xmlns:p="http://schemas.openxmlformats.org/presentationml/2006/main">
  <p:cSld>
    <p:bg>
      <p:bgPr>
        <a:solidFill xmlns:a="http://schemas.openxmlformats.org/drawingml/2006/main">
          <a:srgbClr val="122C46"/>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A11A1597-E7BB-4E10-840B-3C0CA34C41E6}"/>
              </a:ext>
            </a:extLst>
          </p:cNvPr>
          <p:cNvSpPr>
            <a:spLocks xmlns:a="http://schemas.openxmlformats.org/drawingml/2006/main" noGrp="1"/>
          </p:cNvSpPr>
          <p:nvPr/>
        </p:nvSpPr>
        <p:spPr>
          <a:xfrm xmlns:a="http://schemas.openxmlformats.org/drawingml/2006/main">
            <a:off x="609600" y="428625"/>
            <a:ext cx="1097280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225" b="1">
                <a:solidFill>
                  <a:srgbClr val="FFFFFF"/>
                </a:solidFill>
                <a:latin typeface="DejaVu Sans"/>
                <a:ea typeface="DejaVu Sans"/>
                <a:cs typeface="DejaVu Sans"/>
              </a:defRPr>
            </a:defPPr>
          </a:lstStyle>
          <a:p xmlns:a="http://schemas.openxmlformats.org/drawingml/2006/main">
            <a:pPr>
              <a:defRPr sz="3225" b="1">
                <a:solidFill>
                  <a:srgbClr val="FFFFFF"/>
                </a:solidFill>
                <a:latin typeface="DejaVu Sans"/>
                <a:ea typeface="DejaVu Sans"/>
                <a:cs typeface="DejaVu Sans"/>
              </a:defRPr>
            </a:pPr>
            <a:r>
              <a:rPr sz="3225" b="1">
                <a:solidFill>
                  <a:srgbClr val="FFFFFF"/>
                </a:solidFill>
                <a:latin typeface="DejaVu Sans"/>
                <a:ea typeface="DejaVu Sans"/>
                <a:cs typeface="DejaVu Sans"/>
              </a:rPr>
              <a:t>Kelas Geografi dapat dimulai sebelum bel</a:t>
            </a:r>
          </a:p>
        </p:txBody>
      </p:sp>
      <p:sp>
        <p:nvSpPr>
          <p:cNvPr id="2" name="">
            <a:extLst xmlns:a="http://schemas.openxmlformats.org/drawingml/2006/main">
              <a:ext uri="{FF2B5EF4-FFF2-40B4-BE49-F238E27FC236}">
                <a16:creationId xmlns:a16="http://schemas.microsoft.com/office/drawing/2014/main" id="{C950D887-06C3-4FDC-8AEC-34DAA85C3A9D}"/>
              </a:ext>
            </a:extLst>
          </p:cNvPr>
          <p:cNvSpPr>
            <a:spLocks xmlns:a="http://schemas.openxmlformats.org/drawingml/2006/main" noGrp="1"/>
          </p:cNvSpPr>
          <p:nvPr/>
        </p:nvSpPr>
        <p:spPr>
          <a:xfrm xmlns:a="http://schemas.openxmlformats.org/drawingml/2006/main">
            <a:off x="11153775" y="6486525"/>
            <a:ext cx="4572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125" b="0">
                <a:solidFill>
                  <a:srgbClr val="BAD3DF"/>
                </a:solidFill>
                <a:latin typeface="DejaVu Sans"/>
                <a:ea typeface="DejaVu Sans"/>
                <a:cs typeface="DejaVu Sans"/>
              </a:defRPr>
            </a:defPPr>
          </a:lstStyle>
          <a:p xmlns:a="http://schemas.openxmlformats.org/drawingml/2006/main">
            <a:pPr>
              <a:defRPr sz="1125" b="0">
                <a:solidFill>
                  <a:srgbClr val="BAD3DF"/>
                </a:solidFill>
                <a:latin typeface="DejaVu Sans"/>
                <a:ea typeface="DejaVu Sans"/>
                <a:cs typeface="DejaVu Sans"/>
              </a:defRPr>
            </a:pPr>
            <a:r>
              <a:rPr sz="1125" b="0">
                <a:solidFill>
                  <a:srgbClr val="BAD3DF"/>
                </a:solidFill>
                <a:latin typeface="DejaVu Sans"/>
                <a:ea typeface="DejaVu Sans"/>
                <a:cs typeface="DejaVu Sans"/>
              </a:rPr>
              <a:t>02</a:t>
            </a:r>
          </a:p>
        </p:txBody>
      </p:sp>
      <p:sp>
        <p:nvSpPr>
          <p:cNvPr id="3" name="">
            <a:extLst xmlns:a="http://schemas.openxmlformats.org/drawingml/2006/main">
              <a:ext uri="{FF2B5EF4-FFF2-40B4-BE49-F238E27FC236}">
                <a16:creationId xmlns:a16="http://schemas.microsoft.com/office/drawing/2014/main" id="{3064B5E2-F637-440B-A6AD-A7FB1CCC70E0}"/>
              </a:ext>
            </a:extLst>
          </p:cNvPr>
          <p:cNvSpPr>
            <a:spLocks xmlns:a="http://schemas.openxmlformats.org/drawingml/2006/main" noGrp="1"/>
          </p:cNvSpPr>
          <p:nvPr/>
        </p:nvSpPr>
        <p:spPr>
          <a:xfrm xmlns:a="http://schemas.openxmlformats.org/drawingml/2006/main">
            <a:off x="609600" y="1628775"/>
            <a:ext cx="10972800" cy="1181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625" b="1">
                <a:solidFill>
                  <a:srgbClr val="FFFFFF"/>
                </a:solidFill>
                <a:latin typeface="DejaVu Sans"/>
                <a:ea typeface="DejaVu Sans"/>
                <a:cs typeface="DejaVu Sans"/>
              </a:defRPr>
            </a:defPPr>
          </a:lstStyle>
          <a:p xmlns:a="http://schemas.openxmlformats.org/drawingml/2006/main">
            <a:pPr>
              <a:defRPr sz="2625" b="1">
                <a:solidFill>
                  <a:srgbClr val="FFFFFF"/>
                </a:solidFill>
                <a:latin typeface="DejaVu Sans"/>
                <a:ea typeface="DejaVu Sans"/>
                <a:cs typeface="DejaVu Sans"/>
              </a:defRPr>
            </a:pPr>
            <a:r>
              <a:rPr sz="2625" b="1">
                <a:solidFill>
                  <a:srgbClr val="FFFFFF"/>
                </a:solidFill>
                <a:latin typeface="DejaVu Sans"/>
                <a:ea typeface="DejaVu Sans"/>
                <a:cs typeface="DejaVu Sans"/>
              </a:rPr>
              <a:t>Siswa mengamati citra wilayah sebelum masuk kelas.</a:t>
            </a:r>
          </a:p>
          <a:p xmlns:a="http://schemas.openxmlformats.org/drawingml/2006/main">
            <a:pPr>
              <a:defRPr sz="2625" b="1">
                <a:solidFill>
                  <a:srgbClr val="FFFFFF"/>
                </a:solidFill>
                <a:latin typeface="DejaVu Sans"/>
                <a:ea typeface="DejaVu Sans"/>
                <a:cs typeface="DejaVu Sans"/>
              </a:defRPr>
            </a:pPr>
            <a:r>
              <a:rPr sz="2625" b="1">
                <a:solidFill>
                  <a:srgbClr val="FFFFFF"/>
                </a:solidFill>
                <a:latin typeface="DejaVu Sans"/>
                <a:ea typeface="DejaVu Sans"/>
                <a:cs typeface="DejaVu Sans"/>
              </a:rPr>
              <a:t>Di kelas, mereka mendiskusikan pola yang ditemukan.</a:t>
            </a:r>
          </a:p>
        </p:txBody>
      </p:sp>
      <p:sp>
        <p:nvSpPr>
          <p:cNvPr id="4" name="">
            <a:extLst xmlns:a="http://schemas.openxmlformats.org/drawingml/2006/main">
              <a:ext uri="{FF2B5EF4-FFF2-40B4-BE49-F238E27FC236}">
                <a16:creationId xmlns:a16="http://schemas.microsoft.com/office/drawing/2014/main" id="{26494541-805A-4EBF-8684-E15F737FA957}"/>
              </a:ext>
            </a:extLst>
          </p:cNvPr>
          <p:cNvSpPr>
            <a:spLocks xmlns:a="http://schemas.openxmlformats.org/drawingml/2006/main" noGrp="1"/>
          </p:cNvSpPr>
          <p:nvPr/>
        </p:nvSpPr>
        <p:spPr>
          <a:xfrm xmlns:a="http://schemas.openxmlformats.org/drawingml/2006/main">
            <a:off x="609600" y="3286125"/>
            <a:ext cx="109728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00" b="1">
                <a:solidFill>
                  <a:srgbClr val="FFFFFF"/>
                </a:solidFill>
                <a:latin typeface="DejaVu Sans"/>
                <a:ea typeface="DejaVu Sans"/>
                <a:cs typeface="DejaVu Sans"/>
              </a:defRPr>
            </a:defPPr>
          </a:lstStyle>
          <a:p xmlns:a="http://schemas.openxmlformats.org/drawingml/2006/main">
            <a:pPr>
              <a:defRPr sz="2100" b="1">
                <a:solidFill>
                  <a:srgbClr val="FFFFFF"/>
                </a:solidFill>
                <a:latin typeface="DejaVu Sans"/>
                <a:ea typeface="DejaVu Sans"/>
                <a:cs typeface="DejaVu Sans"/>
              </a:defRPr>
            </a:pPr>
            <a:r>
              <a:rPr sz="2100" b="1">
                <a:solidFill>
                  <a:srgbClr val="FFFFFF"/>
                </a:solidFill>
                <a:latin typeface="DejaVu Sans"/>
                <a:ea typeface="DejaVu Sans"/>
                <a:cs typeface="DejaVu Sans"/>
              </a:rPr>
              <a:t>Apa yang berubah?</a:t>
            </a:r>
          </a:p>
        </p:txBody>
      </p:sp>
      <p:sp>
        <p:nvSpPr>
          <p:cNvPr id="5" name="">
            <a:extLst xmlns:a="http://schemas.openxmlformats.org/drawingml/2006/main">
              <a:ext uri="{FF2B5EF4-FFF2-40B4-BE49-F238E27FC236}">
                <a16:creationId xmlns:a16="http://schemas.microsoft.com/office/drawing/2014/main" id="{2C744186-FC09-48DE-AD13-2957B5C0D290}"/>
              </a:ext>
            </a:extLst>
          </p:cNvPr>
          <p:cNvSpPr>
            <a:spLocks xmlns:a="http://schemas.openxmlformats.org/drawingml/2006/main" noGrp="1"/>
          </p:cNvSpPr>
          <p:nvPr/>
        </p:nvSpPr>
        <p:spPr>
          <a:xfrm xmlns:a="http://schemas.openxmlformats.org/drawingml/2006/main">
            <a:off x="609600" y="3695700"/>
            <a:ext cx="109728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875" b="0">
                <a:solidFill>
                  <a:srgbClr val="D1E4ED"/>
                </a:solidFill>
                <a:latin typeface="DejaVu Sans"/>
                <a:ea typeface="DejaVu Sans"/>
                <a:cs typeface="DejaVu Sans"/>
              </a:defRPr>
            </a:defPPr>
          </a:lstStyle>
          <a:p xmlns:a="http://schemas.openxmlformats.org/drawingml/2006/main">
            <a:pPr>
              <a:defRPr sz="1875" b="0">
                <a:solidFill>
                  <a:srgbClr val="D1E4ED"/>
                </a:solidFill>
                <a:latin typeface="DejaVu Sans"/>
                <a:ea typeface="DejaVu Sans"/>
                <a:cs typeface="DejaVu Sans"/>
              </a:defRPr>
            </a:pPr>
            <a:r>
              <a:rPr sz="1875" b="0">
                <a:solidFill>
                  <a:srgbClr val="D1E4ED"/>
                </a:solidFill>
                <a:latin typeface="DejaVu Sans"/>
                <a:ea typeface="DejaVu Sans"/>
                <a:cs typeface="DejaVu Sans"/>
              </a:rPr>
              <a:t>Waktu tatap muka dapat digunakan untuk penjelasan dan penalaran.</a:t>
            </a:r>
          </a:p>
        </p:txBody>
      </p:sp>
      <p:sp>
        <p:nvSpPr>
          <p:cNvPr id="6" name="">
            <a:extLst xmlns:a="http://schemas.openxmlformats.org/drawingml/2006/main">
              <a:ext uri="{FF2B5EF4-FFF2-40B4-BE49-F238E27FC236}">
                <a16:creationId xmlns:a16="http://schemas.microsoft.com/office/drawing/2014/main" id="{34FB9710-EAB0-4B5E-AD6E-052689653C4B}"/>
              </a:ext>
            </a:extLst>
          </p:cNvPr>
          <p:cNvSpPr>
            <a:spLocks xmlns:a="http://schemas.openxmlformats.org/drawingml/2006/main" noGrp="1"/>
          </p:cNvSpPr>
          <p:nvPr/>
        </p:nvSpPr>
        <p:spPr>
          <a:xfrm xmlns:a="http://schemas.openxmlformats.org/drawingml/2006/main">
            <a:off x="609600" y="4400550"/>
            <a:ext cx="109728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00" b="1">
                <a:solidFill>
                  <a:srgbClr val="FFFFFF"/>
                </a:solidFill>
                <a:latin typeface="DejaVu Sans"/>
                <a:ea typeface="DejaVu Sans"/>
                <a:cs typeface="DejaVu Sans"/>
              </a:defRPr>
            </a:defPPr>
          </a:lstStyle>
          <a:p xmlns:a="http://schemas.openxmlformats.org/drawingml/2006/main">
            <a:pPr>
              <a:defRPr sz="2100" b="1">
                <a:solidFill>
                  <a:srgbClr val="FFFFFF"/>
                </a:solidFill>
                <a:latin typeface="DejaVu Sans"/>
                <a:ea typeface="DejaVu Sans"/>
                <a:cs typeface="DejaVu Sans"/>
              </a:defRPr>
            </a:pPr>
            <a:r>
              <a:rPr sz="2100" b="1">
                <a:solidFill>
                  <a:srgbClr val="FFFFFF"/>
                </a:solidFill>
                <a:latin typeface="DejaVu Sans"/>
                <a:ea typeface="DejaVu Sans"/>
                <a:cs typeface="DejaVu Sans"/>
              </a:rPr>
              <a:t>Apa yang tetap penting?</a:t>
            </a:r>
          </a:p>
        </p:txBody>
      </p:sp>
      <p:sp>
        <p:nvSpPr>
          <p:cNvPr id="7" name="">
            <a:extLst xmlns:a="http://schemas.openxmlformats.org/drawingml/2006/main">
              <a:ext uri="{FF2B5EF4-FFF2-40B4-BE49-F238E27FC236}">
                <a16:creationId xmlns:a16="http://schemas.microsoft.com/office/drawing/2014/main" id="{AD3A9F4B-A3F8-4036-A720-D9DF1A7035DF}"/>
              </a:ext>
            </a:extLst>
          </p:cNvPr>
          <p:cNvSpPr>
            <a:spLocks xmlns:a="http://schemas.openxmlformats.org/drawingml/2006/main" noGrp="1"/>
          </p:cNvSpPr>
          <p:nvPr/>
        </p:nvSpPr>
        <p:spPr>
          <a:xfrm xmlns:a="http://schemas.openxmlformats.org/drawingml/2006/main">
            <a:off x="609600" y="4810125"/>
            <a:ext cx="109728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875" b="0">
                <a:solidFill>
                  <a:srgbClr val="D1E4ED"/>
                </a:solidFill>
                <a:latin typeface="DejaVu Sans"/>
                <a:ea typeface="DejaVu Sans"/>
                <a:cs typeface="DejaVu Sans"/>
              </a:defRPr>
            </a:defPPr>
          </a:lstStyle>
          <a:p xmlns:a="http://schemas.openxmlformats.org/drawingml/2006/main">
            <a:pPr>
              <a:defRPr sz="1875" b="0">
                <a:solidFill>
                  <a:srgbClr val="D1E4ED"/>
                </a:solidFill>
                <a:latin typeface="DejaVu Sans"/>
                <a:ea typeface="DejaVu Sans"/>
                <a:cs typeface="DejaVu Sans"/>
              </a:defRPr>
            </a:pPr>
            <a:r>
              <a:rPr sz="1875" b="0">
                <a:solidFill>
                  <a:srgbClr val="D1E4ED"/>
                </a:solidFill>
                <a:latin typeface="DejaVu Sans"/>
                <a:ea typeface="DejaVu Sans"/>
                <a:cs typeface="DejaVu Sans"/>
              </a:rPr>
              <a:t>Tujuan belajar, bimbingan guru, dan bukti pemahaman siswa.</a:t>
            </a:r>
          </a:p>
        </p:txBody>
      </p:sp>
      <p:sp>
        <p:nvSpPr>
          <p:cNvPr id="8" name="">
            <a:extLst xmlns:a="http://schemas.openxmlformats.org/drawingml/2006/main">
              <a:ext uri="{FF2B5EF4-FFF2-40B4-BE49-F238E27FC236}">
                <a16:creationId xmlns:a16="http://schemas.microsoft.com/office/drawing/2014/main" id="{0AA5C53A-FDCB-4A1F-BF10-C7E68ABD839B}"/>
              </a:ext>
            </a:extLst>
          </p:cNvPr>
          <p:cNvSpPr>
            <a:spLocks xmlns:a="http://schemas.openxmlformats.org/drawingml/2006/main" noGrp="1"/>
          </p:cNvSpPr>
          <p:nvPr/>
        </p:nvSpPr>
        <p:spPr>
          <a:xfrm xmlns:a="http://schemas.openxmlformats.org/drawingml/2006/main">
            <a:off x="609600" y="5905500"/>
            <a:ext cx="109728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025" b="1">
                <a:solidFill>
                  <a:srgbClr val="F4C88E"/>
                </a:solidFill>
                <a:latin typeface="DejaVu Sans"/>
                <a:ea typeface="DejaVu Sans"/>
                <a:cs typeface="DejaVu Sans"/>
              </a:defRPr>
            </a:defPPr>
          </a:lstStyle>
          <a:p xmlns:a="http://schemas.openxmlformats.org/drawingml/2006/main">
            <a:pPr>
              <a:defRPr sz="2025" b="1">
                <a:solidFill>
                  <a:srgbClr val="F4C88E"/>
                </a:solidFill>
                <a:latin typeface="DejaVu Sans"/>
                <a:ea typeface="DejaVu Sans"/>
                <a:cs typeface="DejaVu Sans"/>
              </a:defRPr>
            </a:pPr>
            <a:r>
              <a:rPr sz="2025" b="1">
                <a:solidFill>
                  <a:srgbClr val="F4C88E"/>
                </a:solidFill>
                <a:latin typeface="DejaVu Sans"/>
                <a:ea typeface="DejaVu Sans"/>
                <a:cs typeface="DejaVu Sans"/>
              </a:rPr>
              <a:t>Media apa yang membantu siswa memahami, bukan hanya mengirim tugas?</a:t>
            </a:r>
          </a:p>
        </p:txBody>
      </p:sp>
    </p:spTree>
    <p:extLst>
      <p:ext uri="{BB962C8B-B14F-4D97-AF65-F5344CB8AC3E}">
        <p14:creationId xmlns:p14="http://schemas.microsoft.com/office/powerpoint/2010/main" val="1033822635"/>
      </p:ext>
    </p:extLst>
  </p:cSld>
</p:sld>
</file>

<file path=ppt/slides/slide3.xml><?xml version="1.0" encoding="utf-8"?>
<p:sld xmlns:p="http://schemas.openxmlformats.org/presentationml/2006/main">
  <p:cSld>
    <p:bg>
      <p:bgPr>
        <a:solidFill xmlns:a="http://schemas.openxmlformats.org/drawingml/2006/main">
          <a:srgbClr val="F7F9FC"/>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DB470266-CDF5-4DC0-A006-6E1756762239}"/>
              </a:ext>
            </a:extLst>
          </p:cNvPr>
          <p:cNvSpPr>
            <a:spLocks xmlns:a="http://schemas.openxmlformats.org/drawingml/2006/main" noGrp="1"/>
          </p:cNvSpPr>
          <p:nvPr/>
        </p:nvSpPr>
        <p:spPr>
          <a:xfrm xmlns:a="http://schemas.openxmlformats.org/drawingml/2006/main">
            <a:off x="609600" y="428625"/>
            <a:ext cx="1097280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225" b="1">
                <a:solidFill>
                  <a:srgbClr val="122C46"/>
                </a:solidFill>
                <a:latin typeface="DejaVu Sans"/>
                <a:ea typeface="DejaVu Sans"/>
                <a:cs typeface="DejaVu Sans"/>
              </a:defRPr>
            </a:defPPr>
          </a:lstStyle>
          <a:p xmlns:a="http://schemas.openxmlformats.org/drawingml/2006/main">
            <a:pPr>
              <a:defRPr sz="3225" b="1">
                <a:solidFill>
                  <a:srgbClr val="122C46"/>
                </a:solidFill>
                <a:latin typeface="DejaVu Sans"/>
                <a:ea typeface="DejaVu Sans"/>
                <a:cs typeface="DejaVu Sans"/>
              </a:defRPr>
            </a:pPr>
            <a:r>
              <a:rPr sz="3225" b="1">
                <a:solidFill>
                  <a:srgbClr val="122C46"/>
                </a:solidFill>
                <a:latin typeface="DejaVu Sans"/>
                <a:ea typeface="DejaVu Sans"/>
                <a:cs typeface="DejaVu Sans"/>
              </a:rPr>
              <a:t>Pengertian pembelajaran online</a:t>
            </a:r>
          </a:p>
        </p:txBody>
      </p:sp>
      <p:sp>
        <p:nvSpPr>
          <p:cNvPr id="2" name="">
            <a:extLst xmlns:a="http://schemas.openxmlformats.org/drawingml/2006/main">
              <a:ext uri="{FF2B5EF4-FFF2-40B4-BE49-F238E27FC236}">
                <a16:creationId xmlns:a16="http://schemas.microsoft.com/office/drawing/2014/main" id="{4A19ADA8-3097-44BE-8E96-C7F213F86386}"/>
              </a:ext>
            </a:extLst>
          </p:cNvPr>
          <p:cNvSpPr>
            <a:spLocks xmlns:a="http://schemas.openxmlformats.org/drawingml/2006/main" noGrp="1"/>
          </p:cNvSpPr>
          <p:nvPr/>
        </p:nvSpPr>
        <p:spPr>
          <a:xfrm xmlns:a="http://schemas.openxmlformats.org/drawingml/2006/main">
            <a:off x="11153775" y="6486525"/>
            <a:ext cx="4572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125" b="0">
                <a:solidFill>
                  <a:srgbClr val="526C7A"/>
                </a:solidFill>
                <a:latin typeface="DejaVu Sans"/>
                <a:ea typeface="DejaVu Sans"/>
                <a:cs typeface="DejaVu Sans"/>
              </a:defRPr>
            </a:defPPr>
          </a:lstStyle>
          <a:p xmlns:a="http://schemas.openxmlformats.org/drawingml/2006/main">
            <a:pPr>
              <a:defRPr sz="1125" b="0">
                <a:solidFill>
                  <a:srgbClr val="526C7A"/>
                </a:solidFill>
                <a:latin typeface="DejaVu Sans"/>
                <a:ea typeface="DejaVu Sans"/>
                <a:cs typeface="DejaVu Sans"/>
              </a:defRPr>
            </a:pPr>
            <a:r>
              <a:rPr sz="1125" b="0">
                <a:solidFill>
                  <a:srgbClr val="526C7A"/>
                </a:solidFill>
                <a:latin typeface="DejaVu Sans"/>
                <a:ea typeface="DejaVu Sans"/>
                <a:cs typeface="DejaVu Sans"/>
              </a:rPr>
              <a:t>03</a:t>
            </a:r>
          </a:p>
        </p:txBody>
      </p:sp>
      <p:sp>
        <p:nvSpPr>
          <p:cNvPr id="3" name="">
            <a:extLst xmlns:a="http://schemas.openxmlformats.org/drawingml/2006/main">
              <a:ext uri="{FF2B5EF4-FFF2-40B4-BE49-F238E27FC236}">
                <a16:creationId xmlns:a16="http://schemas.microsoft.com/office/drawing/2014/main" id="{CBF05E6E-209F-4951-804C-DE071EE4B38C}"/>
              </a:ext>
            </a:extLst>
          </p:cNvPr>
          <p:cNvSpPr>
            <a:spLocks xmlns:a="http://schemas.openxmlformats.org/drawingml/2006/main" noGrp="1"/>
          </p:cNvSpPr>
          <p:nvPr/>
        </p:nvSpPr>
        <p:spPr>
          <a:xfrm xmlns:a="http://schemas.openxmlformats.org/drawingml/2006/main">
            <a:off x="609600" y="1600200"/>
            <a:ext cx="10972800" cy="1409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700" b="1">
                <a:solidFill>
                  <a:srgbClr val="146484"/>
                </a:solidFill>
                <a:latin typeface="DejaVu Sans"/>
                <a:ea typeface="DejaVu Sans"/>
                <a:cs typeface="DejaVu Sans"/>
              </a:defRPr>
            </a:defPPr>
          </a:lstStyle>
          <a:p xmlns:a="http://schemas.openxmlformats.org/drawingml/2006/main">
            <a:pPr>
              <a:defRPr sz="2700" b="1">
                <a:solidFill>
                  <a:srgbClr val="146484"/>
                </a:solidFill>
                <a:latin typeface="DejaVu Sans"/>
                <a:ea typeface="DejaVu Sans"/>
                <a:cs typeface="DejaVu Sans"/>
              </a:defRPr>
            </a:pPr>
            <a:r>
              <a:rPr sz="2700" b="1">
                <a:solidFill>
                  <a:srgbClr val="146484"/>
                </a:solidFill>
                <a:latin typeface="DejaVu Sans"/>
                <a:ea typeface="DejaVu Sans"/>
                <a:cs typeface="DejaVu Sans"/>
              </a:rPr>
              <a:t>Pembelajaran online menggunakan jaringan internet untuk mengakses materi, berinteraksi, mengerjakan kegiatan, dan memperoleh umpan balik.</a:t>
            </a:r>
          </a:p>
        </p:txBody>
      </p:sp>
      <p:sp>
        <p:nvSpPr>
          <p:cNvPr id="4" name="">
            <a:extLst xmlns:a="http://schemas.openxmlformats.org/drawingml/2006/main">
              <a:ext uri="{FF2B5EF4-FFF2-40B4-BE49-F238E27FC236}">
                <a16:creationId xmlns:a16="http://schemas.microsoft.com/office/drawing/2014/main" id="{24540897-3477-4311-9DFB-1644F8B146AD}"/>
              </a:ext>
            </a:extLst>
          </p:cNvPr>
          <p:cNvSpPr>
            <a:spLocks xmlns:a="http://schemas.openxmlformats.org/drawingml/2006/main" noGrp="1"/>
          </p:cNvSpPr>
          <p:nvPr/>
        </p:nvSpPr>
        <p:spPr>
          <a:xfrm xmlns:a="http://schemas.openxmlformats.org/drawingml/2006/main">
            <a:off x="609600" y="3352800"/>
            <a:ext cx="109728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00" b="1">
                <a:solidFill>
                  <a:srgbClr val="122C46"/>
                </a:solidFill>
                <a:latin typeface="DejaVu Sans"/>
                <a:ea typeface="DejaVu Sans"/>
                <a:cs typeface="DejaVu Sans"/>
              </a:defRPr>
            </a:defPPr>
          </a:lstStyle>
          <a:p xmlns:a="http://schemas.openxmlformats.org/drawingml/2006/main">
            <a:pPr>
              <a:defRPr sz="2100" b="1">
                <a:solidFill>
                  <a:srgbClr val="122C46"/>
                </a:solidFill>
                <a:latin typeface="DejaVu Sans"/>
                <a:ea typeface="DejaVu Sans"/>
                <a:cs typeface="DejaVu Sans"/>
              </a:defRPr>
            </a:pPr>
            <a:r>
              <a:rPr sz="2100" b="1">
                <a:solidFill>
                  <a:srgbClr val="122C46"/>
                </a:solidFill>
                <a:latin typeface="DejaVu Sans"/>
                <a:ea typeface="DejaVu Sans"/>
                <a:cs typeface="DejaVu Sans"/>
              </a:rPr>
              <a:t>Media pembelajaran online</a:t>
            </a:r>
          </a:p>
        </p:txBody>
      </p:sp>
      <p:sp>
        <p:nvSpPr>
          <p:cNvPr id="5" name="">
            <a:extLst xmlns:a="http://schemas.openxmlformats.org/drawingml/2006/main">
              <a:ext uri="{FF2B5EF4-FFF2-40B4-BE49-F238E27FC236}">
                <a16:creationId xmlns:a16="http://schemas.microsoft.com/office/drawing/2014/main" id="{0494E53B-306E-4B1C-B00B-023A141D4D01}"/>
              </a:ext>
            </a:extLst>
          </p:cNvPr>
          <p:cNvSpPr>
            <a:spLocks xmlns:a="http://schemas.openxmlformats.org/drawingml/2006/main" noGrp="1"/>
          </p:cNvSpPr>
          <p:nvPr/>
        </p:nvSpPr>
        <p:spPr>
          <a:xfrm xmlns:a="http://schemas.openxmlformats.org/drawingml/2006/main">
            <a:off x="609600" y="3762375"/>
            <a:ext cx="109728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875" b="0">
                <a:solidFill>
                  <a:srgbClr val="526C7A"/>
                </a:solidFill>
                <a:latin typeface="DejaVu Sans"/>
                <a:ea typeface="DejaVu Sans"/>
                <a:cs typeface="DejaVu Sans"/>
              </a:defRPr>
            </a:defPPr>
          </a:lstStyle>
          <a:p xmlns:a="http://schemas.openxmlformats.org/drawingml/2006/main">
            <a:pPr>
              <a:defRPr sz="1875" b="0">
                <a:solidFill>
                  <a:srgbClr val="526C7A"/>
                </a:solidFill>
                <a:latin typeface="DejaVu Sans"/>
                <a:ea typeface="DejaVu Sans"/>
                <a:cs typeface="DejaVu Sans"/>
              </a:defRPr>
            </a:pPr>
            <a:r>
              <a:rPr sz="1875" b="0">
                <a:solidFill>
                  <a:srgbClr val="526C7A"/>
                </a:solidFill>
                <a:latin typeface="DejaVu Sans"/>
                <a:ea typeface="DejaVu Sans"/>
                <a:cs typeface="DejaVu Sans"/>
              </a:rPr>
              <a:t>Sarana digital berbasis internet yang membantu kegiatan belajar.</a:t>
            </a:r>
          </a:p>
        </p:txBody>
      </p:sp>
      <p:sp>
        <p:nvSpPr>
          <p:cNvPr id="6" name="">
            <a:extLst xmlns:a="http://schemas.openxmlformats.org/drawingml/2006/main">
              <a:ext uri="{FF2B5EF4-FFF2-40B4-BE49-F238E27FC236}">
                <a16:creationId xmlns:a16="http://schemas.microsoft.com/office/drawing/2014/main" id="{059AA371-1A60-4C6F-9999-9948EAAA4196}"/>
              </a:ext>
            </a:extLst>
          </p:cNvPr>
          <p:cNvSpPr>
            <a:spLocks xmlns:a="http://schemas.openxmlformats.org/drawingml/2006/main" noGrp="1"/>
          </p:cNvSpPr>
          <p:nvPr/>
        </p:nvSpPr>
        <p:spPr>
          <a:xfrm xmlns:a="http://schemas.openxmlformats.org/drawingml/2006/main">
            <a:off x="609600" y="4419600"/>
            <a:ext cx="109728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00" b="1">
                <a:solidFill>
                  <a:srgbClr val="122C46"/>
                </a:solidFill>
                <a:latin typeface="DejaVu Sans"/>
                <a:ea typeface="DejaVu Sans"/>
                <a:cs typeface="DejaVu Sans"/>
              </a:defRPr>
            </a:defPPr>
          </a:lstStyle>
          <a:p xmlns:a="http://schemas.openxmlformats.org/drawingml/2006/main">
            <a:pPr>
              <a:defRPr sz="2100" b="1">
                <a:solidFill>
                  <a:srgbClr val="122C46"/>
                </a:solidFill>
                <a:latin typeface="DejaVu Sans"/>
                <a:ea typeface="DejaVu Sans"/>
                <a:cs typeface="DejaVu Sans"/>
              </a:defRPr>
            </a:pPr>
            <a:r>
              <a:rPr sz="2100" b="1">
                <a:solidFill>
                  <a:srgbClr val="122C46"/>
                </a:solidFill>
                <a:latin typeface="DejaVu Sans"/>
                <a:ea typeface="DejaVu Sans"/>
                <a:cs typeface="DejaVu Sans"/>
              </a:rPr>
              <a:t>Kegiatan yang bermakna</a:t>
            </a:r>
          </a:p>
        </p:txBody>
      </p:sp>
      <p:sp>
        <p:nvSpPr>
          <p:cNvPr id="7" name="">
            <a:extLst xmlns:a="http://schemas.openxmlformats.org/drawingml/2006/main">
              <a:ext uri="{FF2B5EF4-FFF2-40B4-BE49-F238E27FC236}">
                <a16:creationId xmlns:a16="http://schemas.microsoft.com/office/drawing/2014/main" id="{8E34E5E0-B176-49D7-860C-7D5D13C76ED3}"/>
              </a:ext>
            </a:extLst>
          </p:cNvPr>
          <p:cNvSpPr>
            <a:spLocks xmlns:a="http://schemas.openxmlformats.org/drawingml/2006/main" noGrp="1"/>
          </p:cNvSpPr>
          <p:nvPr/>
        </p:nvSpPr>
        <p:spPr>
          <a:xfrm xmlns:a="http://schemas.openxmlformats.org/drawingml/2006/main">
            <a:off x="609600" y="4829175"/>
            <a:ext cx="109728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875" b="0">
                <a:solidFill>
                  <a:srgbClr val="526C7A"/>
                </a:solidFill>
                <a:latin typeface="DejaVu Sans"/>
                <a:ea typeface="DejaVu Sans"/>
                <a:cs typeface="DejaVu Sans"/>
              </a:defRPr>
            </a:defPPr>
          </a:lstStyle>
          <a:p xmlns:a="http://schemas.openxmlformats.org/drawingml/2006/main">
            <a:pPr>
              <a:defRPr sz="1875" b="0">
                <a:solidFill>
                  <a:srgbClr val="526C7A"/>
                </a:solidFill>
                <a:latin typeface="DejaVu Sans"/>
                <a:ea typeface="DejaVu Sans"/>
                <a:cs typeface="DejaVu Sans"/>
              </a:defRPr>
            </a:pPr>
            <a:r>
              <a:rPr sz="1875" b="0">
                <a:solidFill>
                  <a:srgbClr val="526C7A"/>
                </a:solidFill>
                <a:latin typeface="DejaVu Sans"/>
                <a:ea typeface="DejaVu Sans"/>
                <a:cs typeface="DejaVu Sans"/>
              </a:rPr>
              <a:t>Guru menetapkan tugas, interaksi, dan penilaian sesuai tujuan belajar.</a:t>
            </a:r>
          </a:p>
        </p:txBody>
      </p:sp>
      <p:sp>
        <p:nvSpPr>
          <p:cNvPr id="8" name="">
            <a:extLst xmlns:a="http://schemas.openxmlformats.org/drawingml/2006/main">
              <a:ext uri="{FF2B5EF4-FFF2-40B4-BE49-F238E27FC236}">
                <a16:creationId xmlns:a16="http://schemas.microsoft.com/office/drawing/2014/main" id="{F5162D7B-5120-4BBE-AFF5-F2FB41598A01}"/>
              </a:ext>
            </a:extLst>
          </p:cNvPr>
          <p:cNvSpPr>
            <a:spLocks xmlns:a="http://schemas.openxmlformats.org/drawingml/2006/main" noGrp="1"/>
          </p:cNvSpPr>
          <p:nvPr/>
        </p:nvSpPr>
        <p:spPr>
          <a:xfrm xmlns:a="http://schemas.openxmlformats.org/drawingml/2006/main">
            <a:off x="609600" y="5886450"/>
            <a:ext cx="109728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025" b="1">
                <a:solidFill>
                  <a:srgbClr val="BA681C"/>
                </a:solidFill>
                <a:latin typeface="DejaVu Sans"/>
                <a:ea typeface="DejaVu Sans"/>
                <a:cs typeface="DejaVu Sans"/>
              </a:defRPr>
            </a:defPPr>
          </a:lstStyle>
          <a:p xmlns:a="http://schemas.openxmlformats.org/drawingml/2006/main">
            <a:pPr>
              <a:defRPr sz="2025" b="1">
                <a:solidFill>
                  <a:srgbClr val="BA681C"/>
                </a:solidFill>
                <a:latin typeface="DejaVu Sans"/>
                <a:ea typeface="DejaVu Sans"/>
                <a:cs typeface="DejaVu Sans"/>
              </a:defRPr>
            </a:pPr>
            <a:r>
              <a:rPr sz="2025" b="1">
                <a:solidFill>
                  <a:srgbClr val="BA681C"/>
                </a:solidFill>
                <a:latin typeface="DejaVu Sans"/>
                <a:ea typeface="DejaVu Sans"/>
                <a:cs typeface="DejaVu Sans"/>
              </a:rPr>
              <a:t>Mengunggah materi menjadi awal. Aktivitas siswa menentukan proses belajar.</a:t>
            </a:r>
          </a:p>
        </p:txBody>
      </p:sp>
    </p:spTree>
    <p:extLst>
      <p:ext uri="{BB962C8B-B14F-4D97-AF65-F5344CB8AC3E}">
        <p14:creationId xmlns:p14="http://schemas.microsoft.com/office/powerpoint/2010/main" val="689060786"/>
      </p:ext>
    </p:extLst>
  </p:cSld>
</p:sld>
</file>

<file path=ppt/slides/slide4.xml><?xml version="1.0" encoding="utf-8"?>
<p:sld xmlns:p="http://schemas.openxmlformats.org/presentationml/2006/main">
  <p:cSld>
    <p:bg>
      <p:bgPr>
        <a:solidFill xmlns:a="http://schemas.openxmlformats.org/drawingml/2006/main">
          <a:srgbClr val="F7F9FC"/>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A8214148-2EE6-42FA-A611-45ED630DBED8}"/>
              </a:ext>
            </a:extLst>
          </p:cNvPr>
          <p:cNvSpPr>
            <a:spLocks xmlns:a="http://schemas.openxmlformats.org/drawingml/2006/main" noGrp="1"/>
          </p:cNvSpPr>
          <p:nvPr/>
        </p:nvSpPr>
        <p:spPr>
          <a:xfrm xmlns:a="http://schemas.openxmlformats.org/drawingml/2006/main">
            <a:off x="609600" y="428625"/>
            <a:ext cx="1097280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225" b="1">
                <a:solidFill>
                  <a:srgbClr val="122C46"/>
                </a:solidFill>
                <a:latin typeface="DejaVu Sans"/>
                <a:ea typeface="DejaVu Sans"/>
                <a:cs typeface="DejaVu Sans"/>
              </a:defRPr>
            </a:defPPr>
          </a:lstStyle>
          <a:p xmlns:a="http://schemas.openxmlformats.org/drawingml/2006/main">
            <a:pPr>
              <a:defRPr sz="3225" b="1">
                <a:solidFill>
                  <a:srgbClr val="122C46"/>
                </a:solidFill>
                <a:latin typeface="DejaVu Sans"/>
                <a:ea typeface="DejaVu Sans"/>
                <a:cs typeface="DejaVu Sans"/>
              </a:defRPr>
            </a:pPr>
            <a:r>
              <a:rPr sz="3225" b="1">
                <a:solidFill>
                  <a:srgbClr val="122C46"/>
                </a:solidFill>
                <a:latin typeface="DejaVu Sans"/>
                <a:ea typeface="DejaVu Sans"/>
                <a:cs typeface="DejaVu Sans"/>
              </a:rPr>
              <a:t>Tiga bentuk penggunaan media online</a:t>
            </a:r>
          </a:p>
        </p:txBody>
      </p:sp>
      <p:sp>
        <p:nvSpPr>
          <p:cNvPr id="2" name="">
            <a:extLst xmlns:a="http://schemas.openxmlformats.org/drawingml/2006/main">
              <a:ext uri="{FF2B5EF4-FFF2-40B4-BE49-F238E27FC236}">
                <a16:creationId xmlns:a16="http://schemas.microsoft.com/office/drawing/2014/main" id="{E44F9AA4-672A-4D61-829D-0C64FB3CA5E3}"/>
              </a:ext>
            </a:extLst>
          </p:cNvPr>
          <p:cNvSpPr>
            <a:spLocks xmlns:a="http://schemas.openxmlformats.org/drawingml/2006/main" noGrp="1"/>
          </p:cNvSpPr>
          <p:nvPr/>
        </p:nvSpPr>
        <p:spPr>
          <a:xfrm xmlns:a="http://schemas.openxmlformats.org/drawingml/2006/main">
            <a:off x="11153775" y="6486525"/>
            <a:ext cx="4572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125" b="0">
                <a:solidFill>
                  <a:srgbClr val="526C7A"/>
                </a:solidFill>
                <a:latin typeface="DejaVu Sans"/>
                <a:ea typeface="DejaVu Sans"/>
                <a:cs typeface="DejaVu Sans"/>
              </a:defRPr>
            </a:defPPr>
          </a:lstStyle>
          <a:p xmlns:a="http://schemas.openxmlformats.org/drawingml/2006/main">
            <a:pPr>
              <a:defRPr sz="1125" b="0">
                <a:solidFill>
                  <a:srgbClr val="526C7A"/>
                </a:solidFill>
                <a:latin typeface="DejaVu Sans"/>
                <a:ea typeface="DejaVu Sans"/>
                <a:cs typeface="DejaVu Sans"/>
              </a:defRPr>
            </a:pPr>
            <a:r>
              <a:rPr sz="1125" b="0">
                <a:solidFill>
                  <a:srgbClr val="526C7A"/>
                </a:solidFill>
                <a:latin typeface="DejaVu Sans"/>
                <a:ea typeface="DejaVu Sans"/>
                <a:cs typeface="DejaVu Sans"/>
              </a:rPr>
              <a:t>04</a:t>
            </a:r>
          </a:p>
        </p:txBody>
      </p:sp>
      <p:sp>
        <p:nvSpPr>
          <p:cNvPr id="3" name="">
            <a:extLst xmlns:a="http://schemas.openxmlformats.org/drawingml/2006/main">
              <a:ext uri="{FF2B5EF4-FFF2-40B4-BE49-F238E27FC236}">
                <a16:creationId xmlns:a16="http://schemas.microsoft.com/office/drawing/2014/main" id="{B5031D29-A0F7-4B8A-8B3C-D74F7CAF1598}"/>
              </a:ext>
            </a:extLst>
          </p:cNvPr>
          <p:cNvSpPr>
            <a:spLocks xmlns:a="http://schemas.openxmlformats.org/drawingml/2006/main" noGrp="1"/>
          </p:cNvSpPr>
          <p:nvPr/>
        </p:nvSpPr>
        <p:spPr>
          <a:xfrm xmlns:a="http://schemas.openxmlformats.org/drawingml/2006/main">
            <a:off x="609600" y="1695450"/>
            <a:ext cx="51435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00" b="1">
                <a:solidFill>
                  <a:srgbClr val="122C46"/>
                </a:solidFill>
                <a:latin typeface="DejaVu Sans"/>
                <a:ea typeface="DejaVu Sans"/>
                <a:cs typeface="DejaVu Sans"/>
              </a:defRPr>
            </a:defPPr>
          </a:lstStyle>
          <a:p xmlns:a="http://schemas.openxmlformats.org/drawingml/2006/main">
            <a:pPr>
              <a:defRPr sz="2100" b="1">
                <a:solidFill>
                  <a:srgbClr val="122C46"/>
                </a:solidFill>
                <a:latin typeface="DejaVu Sans"/>
                <a:ea typeface="DejaVu Sans"/>
                <a:cs typeface="DejaVu Sans"/>
              </a:defRPr>
            </a:pPr>
            <a:r>
              <a:rPr sz="2100" b="1">
                <a:solidFill>
                  <a:srgbClr val="122C46"/>
                </a:solidFill>
                <a:latin typeface="DejaVu Sans"/>
                <a:ea typeface="DejaVu Sans"/>
                <a:cs typeface="DejaVu Sans"/>
              </a:rPr>
              <a:t>Sinkron: pada waktu yang sama</a:t>
            </a:r>
          </a:p>
        </p:txBody>
      </p:sp>
      <p:sp>
        <p:nvSpPr>
          <p:cNvPr id="4" name="">
            <a:extLst xmlns:a="http://schemas.openxmlformats.org/drawingml/2006/main">
              <a:ext uri="{FF2B5EF4-FFF2-40B4-BE49-F238E27FC236}">
                <a16:creationId xmlns:a16="http://schemas.microsoft.com/office/drawing/2014/main" id="{5DAE1FCE-DE7C-4FB2-99F8-99114633CD07}"/>
              </a:ext>
            </a:extLst>
          </p:cNvPr>
          <p:cNvSpPr>
            <a:spLocks xmlns:a="http://schemas.openxmlformats.org/drawingml/2006/main" noGrp="1"/>
          </p:cNvSpPr>
          <p:nvPr/>
        </p:nvSpPr>
        <p:spPr>
          <a:xfrm xmlns:a="http://schemas.openxmlformats.org/drawingml/2006/main">
            <a:off x="609600" y="2105025"/>
            <a:ext cx="51435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875" b="0">
                <a:solidFill>
                  <a:srgbClr val="526C7A"/>
                </a:solidFill>
                <a:latin typeface="DejaVu Sans"/>
                <a:ea typeface="DejaVu Sans"/>
                <a:cs typeface="DejaVu Sans"/>
              </a:defRPr>
            </a:defPPr>
          </a:lstStyle>
          <a:p xmlns:a="http://schemas.openxmlformats.org/drawingml/2006/main">
            <a:pPr>
              <a:defRPr sz="1875" b="0">
                <a:solidFill>
                  <a:srgbClr val="526C7A"/>
                </a:solidFill>
                <a:latin typeface="DejaVu Sans"/>
                <a:ea typeface="DejaVu Sans"/>
                <a:cs typeface="DejaVu Sans"/>
              </a:defRPr>
            </a:pPr>
            <a:r>
              <a:rPr sz="1875" b="0">
                <a:solidFill>
                  <a:srgbClr val="526C7A"/>
                </a:solidFill>
                <a:latin typeface="DejaVu Sans"/>
                <a:ea typeface="DejaVu Sans"/>
                <a:cs typeface="DejaVu Sans"/>
              </a:rPr>
              <a:t>Diskusi langsung melalui Google Meet. Guru memberi umpan balik saat itu juga.</a:t>
            </a:r>
          </a:p>
        </p:txBody>
      </p:sp>
      <p:sp>
        <p:nvSpPr>
          <p:cNvPr id="5" name="">
            <a:extLst xmlns:a="http://schemas.openxmlformats.org/drawingml/2006/main">
              <a:ext uri="{FF2B5EF4-FFF2-40B4-BE49-F238E27FC236}">
                <a16:creationId xmlns:a16="http://schemas.microsoft.com/office/drawing/2014/main" id="{143077C3-D186-47D9-990D-E516742726B7}"/>
              </a:ext>
            </a:extLst>
          </p:cNvPr>
          <p:cNvSpPr>
            <a:spLocks xmlns:a="http://schemas.openxmlformats.org/drawingml/2006/main" noGrp="1"/>
          </p:cNvSpPr>
          <p:nvPr/>
        </p:nvSpPr>
        <p:spPr>
          <a:xfrm xmlns:a="http://schemas.openxmlformats.org/drawingml/2006/main">
            <a:off x="609600" y="3057525"/>
            <a:ext cx="51435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00" b="1">
                <a:solidFill>
                  <a:srgbClr val="122C46"/>
                </a:solidFill>
                <a:latin typeface="DejaVu Sans"/>
                <a:ea typeface="DejaVu Sans"/>
                <a:cs typeface="DejaVu Sans"/>
              </a:defRPr>
            </a:defPPr>
          </a:lstStyle>
          <a:p xmlns:a="http://schemas.openxmlformats.org/drawingml/2006/main">
            <a:pPr>
              <a:defRPr sz="2100" b="1">
                <a:solidFill>
                  <a:srgbClr val="122C46"/>
                </a:solidFill>
                <a:latin typeface="DejaVu Sans"/>
                <a:ea typeface="DejaVu Sans"/>
                <a:cs typeface="DejaVu Sans"/>
              </a:defRPr>
            </a:pPr>
            <a:r>
              <a:rPr sz="2100" b="1">
                <a:solidFill>
                  <a:srgbClr val="122C46"/>
                </a:solidFill>
                <a:latin typeface="DejaVu Sans"/>
                <a:ea typeface="DejaVu Sans"/>
                <a:cs typeface="DejaVu Sans"/>
              </a:rPr>
              <a:t>Asinkron: pada waktu berbeda</a:t>
            </a:r>
          </a:p>
        </p:txBody>
      </p:sp>
      <p:sp>
        <p:nvSpPr>
          <p:cNvPr id="6" name="">
            <a:extLst xmlns:a="http://schemas.openxmlformats.org/drawingml/2006/main">
              <a:ext uri="{FF2B5EF4-FFF2-40B4-BE49-F238E27FC236}">
                <a16:creationId xmlns:a16="http://schemas.microsoft.com/office/drawing/2014/main" id="{44AEFC0E-8FE7-4A4E-8FA0-64E4E681276A}"/>
              </a:ext>
            </a:extLst>
          </p:cNvPr>
          <p:cNvSpPr>
            <a:spLocks xmlns:a="http://schemas.openxmlformats.org/drawingml/2006/main" noGrp="1"/>
          </p:cNvSpPr>
          <p:nvPr/>
        </p:nvSpPr>
        <p:spPr>
          <a:xfrm xmlns:a="http://schemas.openxmlformats.org/drawingml/2006/main">
            <a:off x="609600" y="3467100"/>
            <a:ext cx="51435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875" b="0">
                <a:solidFill>
                  <a:srgbClr val="526C7A"/>
                </a:solidFill>
                <a:latin typeface="DejaVu Sans"/>
                <a:ea typeface="DejaVu Sans"/>
                <a:cs typeface="DejaVu Sans"/>
              </a:defRPr>
            </a:defPPr>
          </a:lstStyle>
          <a:p xmlns:a="http://schemas.openxmlformats.org/drawingml/2006/main">
            <a:pPr>
              <a:defRPr sz="1875" b="0">
                <a:solidFill>
                  <a:srgbClr val="526C7A"/>
                </a:solidFill>
                <a:latin typeface="DejaVu Sans"/>
                <a:ea typeface="DejaVu Sans"/>
                <a:cs typeface="DejaVu Sans"/>
              </a:defRPr>
            </a:pPr>
            <a:r>
              <a:rPr sz="1875" b="0">
                <a:solidFill>
                  <a:srgbClr val="526C7A"/>
                </a:solidFill>
                <a:latin typeface="DejaVu Sans"/>
                <a:ea typeface="DejaVu Sans"/>
                <a:cs typeface="DejaVu Sans"/>
              </a:rPr>
              <a:t>Siswa membaca materi dan mengumpulkan tugas sesuai batas waktu.</a:t>
            </a:r>
          </a:p>
        </p:txBody>
      </p:sp>
      <p:sp>
        <p:nvSpPr>
          <p:cNvPr id="7" name="">
            <a:extLst xmlns:a="http://schemas.openxmlformats.org/drawingml/2006/main">
              <a:ext uri="{FF2B5EF4-FFF2-40B4-BE49-F238E27FC236}">
                <a16:creationId xmlns:a16="http://schemas.microsoft.com/office/drawing/2014/main" id="{A20C5530-ED1B-4B09-8E1B-DCCEDE4AE5E3}"/>
              </a:ext>
            </a:extLst>
          </p:cNvPr>
          <p:cNvSpPr>
            <a:spLocks xmlns:a="http://schemas.openxmlformats.org/drawingml/2006/main" noGrp="1"/>
          </p:cNvSpPr>
          <p:nvPr/>
        </p:nvSpPr>
        <p:spPr>
          <a:xfrm xmlns:a="http://schemas.openxmlformats.org/drawingml/2006/main">
            <a:off x="609600" y="4419600"/>
            <a:ext cx="51435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00" b="1">
                <a:solidFill>
                  <a:srgbClr val="122C46"/>
                </a:solidFill>
                <a:latin typeface="DejaVu Sans"/>
                <a:ea typeface="DejaVu Sans"/>
                <a:cs typeface="DejaVu Sans"/>
              </a:defRPr>
            </a:defPPr>
          </a:lstStyle>
          <a:p xmlns:a="http://schemas.openxmlformats.org/drawingml/2006/main">
            <a:pPr>
              <a:defRPr sz="2100" b="1">
                <a:solidFill>
                  <a:srgbClr val="122C46"/>
                </a:solidFill>
                <a:latin typeface="DejaVu Sans"/>
                <a:ea typeface="DejaVu Sans"/>
                <a:cs typeface="DejaVu Sans"/>
              </a:defRPr>
            </a:pPr>
            <a:r>
              <a:rPr sz="2100" b="1">
                <a:solidFill>
                  <a:srgbClr val="122C46"/>
                </a:solidFill>
                <a:latin typeface="DejaVu Sans"/>
                <a:ea typeface="DejaVu Sans"/>
                <a:cs typeface="DejaVu Sans"/>
              </a:rPr>
              <a:t>Campuran: online dan tatap muka</a:t>
            </a:r>
          </a:p>
        </p:txBody>
      </p:sp>
      <p:sp>
        <p:nvSpPr>
          <p:cNvPr id="8" name="">
            <a:extLst xmlns:a="http://schemas.openxmlformats.org/drawingml/2006/main">
              <a:ext uri="{FF2B5EF4-FFF2-40B4-BE49-F238E27FC236}">
                <a16:creationId xmlns:a16="http://schemas.microsoft.com/office/drawing/2014/main" id="{89FB76D3-02B2-4A8F-815F-973A33B810FB}"/>
              </a:ext>
            </a:extLst>
          </p:cNvPr>
          <p:cNvSpPr>
            <a:spLocks xmlns:a="http://schemas.openxmlformats.org/drawingml/2006/main" noGrp="1"/>
          </p:cNvSpPr>
          <p:nvPr/>
        </p:nvSpPr>
        <p:spPr>
          <a:xfrm xmlns:a="http://schemas.openxmlformats.org/drawingml/2006/main">
            <a:off x="609600" y="4829175"/>
            <a:ext cx="51435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875" b="0">
                <a:solidFill>
                  <a:srgbClr val="526C7A"/>
                </a:solidFill>
                <a:latin typeface="DejaVu Sans"/>
                <a:ea typeface="DejaVu Sans"/>
                <a:cs typeface="DejaVu Sans"/>
              </a:defRPr>
            </a:defPPr>
          </a:lstStyle>
          <a:p xmlns:a="http://schemas.openxmlformats.org/drawingml/2006/main">
            <a:pPr>
              <a:defRPr sz="1875" b="0">
                <a:solidFill>
                  <a:srgbClr val="526C7A"/>
                </a:solidFill>
                <a:latin typeface="DejaVu Sans"/>
                <a:ea typeface="DejaVu Sans"/>
                <a:cs typeface="DejaVu Sans"/>
              </a:defRPr>
            </a:pPr>
            <a:r>
              <a:rPr sz="1875" b="0">
                <a:solidFill>
                  <a:srgbClr val="526C7A"/>
                </a:solidFill>
                <a:latin typeface="DejaVu Sans"/>
                <a:ea typeface="DejaVu Sans"/>
                <a:cs typeface="DejaVu Sans"/>
              </a:rPr>
              <a:t>Pengamatan awal online, analisis bersama di kelas, lalu revisi tugas.</a:t>
            </a:r>
          </a:p>
        </p:txBody>
      </p:sp>
      <p:pic>
        <p:nvPicPr>
          <p:cNvPr id="9" name="">
            <a:extLst xmlns:a="http://schemas.openxmlformats.org/drawingml/2006/main">
              <a:ext uri="{FF2B5EF4-FFF2-40B4-BE49-F238E27FC236}">
                <a16:creationId xmlns:a16="http://schemas.microsoft.com/office/drawing/2014/main" id="{6401C17E-8B7E-4B79-9A41-B4BEAE690950}"/>
              </a:ext>
            </a:extLst>
          </p:cNvPr>
          <p:cNvPicPr>
            <a:picLocks xmlns:a="http://schemas.openxmlformats.org/drawingml/2006/main" noChangeAspect="1"/>
          </p:cNvPicPr>
          <p:nvPr/>
        </p:nvPicPr>
        <p:blipFill>
          <a:blip xmlns:r="http://schemas.openxmlformats.org/officeDocument/2006/relationships" xmlns:a="http://schemas.openxmlformats.org/drawingml/2006/main" r:embed="R962c36ad521d4d83"/>
          <a:stretch xmlns:a="http://schemas.openxmlformats.org/drawingml/2006/main"/>
        </p:blipFill>
        <p:spPr>
          <a:xfrm xmlns:a="http://schemas.openxmlformats.org/drawingml/2006/main">
            <a:off x="6238875" y="1812925"/>
            <a:ext cx="5334000" cy="3556000"/>
          </a:xfrm>
          <a:prstGeom xmlns:a="http://schemas.openxmlformats.org/drawingml/2006/main" prst="rect">
            <a:avLst/>
          </a:prstGeom>
        </p:spPr>
      </p:pic>
      <p:sp>
        <p:nvSpPr>
          <p:cNvPr id="10" name="">
            <a:extLst xmlns:a="http://schemas.openxmlformats.org/drawingml/2006/main">
              <a:ext uri="{FF2B5EF4-FFF2-40B4-BE49-F238E27FC236}">
                <a16:creationId xmlns:a16="http://schemas.microsoft.com/office/drawing/2014/main" id="{514151C7-06DB-4D78-83B5-0024B7870D39}"/>
              </a:ext>
            </a:extLst>
          </p:cNvPr>
          <p:cNvSpPr>
            <a:spLocks xmlns:a="http://schemas.openxmlformats.org/drawingml/2006/main" noGrp="1"/>
          </p:cNvSpPr>
          <p:nvPr/>
        </p:nvSpPr>
        <p:spPr>
          <a:xfrm xmlns:a="http://schemas.openxmlformats.org/drawingml/2006/main">
            <a:off x="609600" y="5915025"/>
            <a:ext cx="109728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025" b="1">
                <a:solidFill>
                  <a:srgbClr val="BA681C"/>
                </a:solidFill>
                <a:latin typeface="DejaVu Sans"/>
                <a:ea typeface="DejaVu Sans"/>
                <a:cs typeface="DejaVu Sans"/>
              </a:defRPr>
            </a:defPPr>
          </a:lstStyle>
          <a:p xmlns:a="http://schemas.openxmlformats.org/drawingml/2006/main">
            <a:pPr>
              <a:defRPr sz="2025" b="1">
                <a:solidFill>
                  <a:srgbClr val="BA681C"/>
                </a:solidFill>
                <a:latin typeface="DejaVu Sans"/>
                <a:ea typeface="DejaVu Sans"/>
                <a:cs typeface="DejaVu Sans"/>
              </a:defRPr>
            </a:pPr>
            <a:r>
              <a:rPr sz="2025" b="1">
                <a:solidFill>
                  <a:srgbClr val="BA681C"/>
                </a:solidFill>
                <a:latin typeface="DejaVu Sans"/>
                <a:ea typeface="DejaVu Sans"/>
                <a:cs typeface="DejaVu Sans"/>
              </a:rPr>
              <a:t>Pilih bentuk yang sesuai dengan kegiatan, akses, dan kesiapan siswa.</a:t>
            </a:r>
          </a:p>
        </p:txBody>
      </p:sp>
    </p:spTree>
    <p:extLst>
      <p:ext uri="{BB962C8B-B14F-4D97-AF65-F5344CB8AC3E}">
        <p14:creationId xmlns:p14="http://schemas.microsoft.com/office/powerpoint/2010/main" val="336039424"/>
      </p:ext>
    </p:extLst>
  </p:cSld>
</p:sld>
</file>

<file path=ppt/slides/slide5.xml><?xml version="1.0" encoding="utf-8"?>
<p:sld xmlns:p="http://schemas.openxmlformats.org/presentationml/2006/main">
  <p:cSld>
    <p:bg>
      <p:bgPr>
        <a:solidFill xmlns:a="http://schemas.openxmlformats.org/drawingml/2006/main">
          <a:srgbClr val="F7F9FC"/>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1B8F2A5B-26A5-4385-BC8C-0100D16BBC5A}"/>
              </a:ext>
            </a:extLst>
          </p:cNvPr>
          <p:cNvSpPr>
            <a:spLocks xmlns:a="http://schemas.openxmlformats.org/drawingml/2006/main" noGrp="1"/>
          </p:cNvSpPr>
          <p:nvPr/>
        </p:nvSpPr>
        <p:spPr>
          <a:xfrm xmlns:a="http://schemas.openxmlformats.org/drawingml/2006/main">
            <a:off x="609600" y="428625"/>
            <a:ext cx="1097280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225" b="1">
                <a:solidFill>
                  <a:srgbClr val="122C46"/>
                </a:solidFill>
                <a:latin typeface="DejaVu Sans"/>
                <a:ea typeface="DejaVu Sans"/>
                <a:cs typeface="DejaVu Sans"/>
              </a:defRPr>
            </a:defPPr>
          </a:lstStyle>
          <a:p xmlns:a="http://schemas.openxmlformats.org/drawingml/2006/main">
            <a:pPr>
              <a:defRPr sz="3225" b="1">
                <a:solidFill>
                  <a:srgbClr val="122C46"/>
                </a:solidFill>
                <a:latin typeface="DejaVu Sans"/>
                <a:ea typeface="DejaVu Sans"/>
                <a:cs typeface="DejaVu Sans"/>
              </a:defRPr>
            </a:pPr>
            <a:r>
              <a:rPr sz="3225" b="1">
                <a:solidFill>
                  <a:srgbClr val="122C46"/>
                </a:solidFill>
                <a:latin typeface="DejaVu Sans"/>
                <a:ea typeface="DejaVu Sans"/>
                <a:cs typeface="DejaVu Sans"/>
              </a:rPr>
              <a:t>Online dan pembelajaran konvensional</a:t>
            </a:r>
          </a:p>
        </p:txBody>
      </p:sp>
      <p:sp>
        <p:nvSpPr>
          <p:cNvPr id="2" name="">
            <a:extLst xmlns:a="http://schemas.openxmlformats.org/drawingml/2006/main">
              <a:ext uri="{FF2B5EF4-FFF2-40B4-BE49-F238E27FC236}">
                <a16:creationId xmlns:a16="http://schemas.microsoft.com/office/drawing/2014/main" id="{31B08749-6541-41AD-A8B3-8992E090FD05}"/>
              </a:ext>
            </a:extLst>
          </p:cNvPr>
          <p:cNvSpPr>
            <a:spLocks xmlns:a="http://schemas.openxmlformats.org/drawingml/2006/main" noGrp="1"/>
          </p:cNvSpPr>
          <p:nvPr/>
        </p:nvSpPr>
        <p:spPr>
          <a:xfrm xmlns:a="http://schemas.openxmlformats.org/drawingml/2006/main">
            <a:off x="11153775" y="6486525"/>
            <a:ext cx="4572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125" b="0">
                <a:solidFill>
                  <a:srgbClr val="526C7A"/>
                </a:solidFill>
                <a:latin typeface="DejaVu Sans"/>
                <a:ea typeface="DejaVu Sans"/>
                <a:cs typeface="DejaVu Sans"/>
              </a:defRPr>
            </a:defPPr>
          </a:lstStyle>
          <a:p xmlns:a="http://schemas.openxmlformats.org/drawingml/2006/main">
            <a:pPr>
              <a:defRPr sz="1125" b="0">
                <a:solidFill>
                  <a:srgbClr val="526C7A"/>
                </a:solidFill>
                <a:latin typeface="DejaVu Sans"/>
                <a:ea typeface="DejaVu Sans"/>
                <a:cs typeface="DejaVu Sans"/>
              </a:defRPr>
            </a:pPr>
            <a:r>
              <a:rPr sz="1125" b="0">
                <a:solidFill>
                  <a:srgbClr val="526C7A"/>
                </a:solidFill>
                <a:latin typeface="DejaVu Sans"/>
                <a:ea typeface="DejaVu Sans"/>
                <a:cs typeface="DejaVu Sans"/>
              </a:rPr>
              <a:t>05</a:t>
            </a:r>
          </a:p>
        </p:txBody>
      </p:sp>
      <p:graphicFrame>
        <p:nvGraphicFramePr>
          <p:cNvPr id="3" name="">
            <a:extLst xmlns:a="http://schemas.openxmlformats.org/drawingml/2006/main">
              <a:ext uri="{FF2B5EF4-FFF2-40B4-BE49-F238E27FC236}">
                <a16:creationId xmlns:a16="http://schemas.microsoft.com/office/drawing/2014/main" id="{CD0ECFFE-F834-4512-886C-8894C14B32F7}"/>
              </a:ext>
            </a:extLst>
          </p:cNvPr>
          <p:cNvGraphicFramePr/>
          <p:nvPr/>
        </p:nvGraphicFramePr>
        <p:xfrm>
          <a:off xmlns:a="http://schemas.openxmlformats.org/drawingml/2006/main" x="609600" y="1666875"/>
          <a:ext xmlns:a="http://schemas.openxmlformats.org/drawingml/2006/main" cx="10972800" cy="3971925"/>
        </p:xfrm>
        <a:graphic xmlns:a="http://schemas.openxmlformats.org/drawingml/2006/main">
          <a:graphicData uri="http://schemas.openxmlformats.org/drawingml/2006/table">
            <a:tbl>
              <a:tblPr/>
              <a:tblGrid>
                <a:gridCol w="2209800"/>
                <a:gridCol w="4343400"/>
                <a:gridCol w="4419600"/>
              </a:tblGrid>
              <a:tr h="794385">
                <a:tc>
                  <a:txBody>
                    <a:bodyPr lIns="123825" tIns="85725" rIns="123825" bIns="76200">
                      <a:noAutofit/>
                    </a:bodyPr>
                    <a:lstStyle/>
                    <a:p>
                      <a:r>
                        <a:rPr sz="1725" b="1">
                          <a:solidFill>
                            <a:srgbClr val="FFFFFF"/>
                          </a:solidFill>
                          <a:latin typeface="DejaVu Sans"/>
                          <a:ea typeface="DejaVu Sans"/>
                          <a:cs typeface="DejaVu Sans"/>
                        </a:rPr>
                        <a:t>Aspek</a:t>
                      </a:r>
                    </a:p>
                  </a:txBody>
                  <a:tcPr marL="91440" marR="91440" marT="45720" marB="45720" anchor="ctr">
                    <a:solidFill>
                      <a:srgbClr val="122C46"/>
                    </a:solidFill>
                  </a:tcPr>
                </a:tc>
                <a:tc>
                  <a:txBody>
                    <a:bodyPr lIns="123825" tIns="85725" rIns="123825" bIns="76200">
                      <a:noAutofit/>
                    </a:bodyPr>
                    <a:lstStyle/>
                    <a:p>
                      <a:r>
                        <a:rPr sz="1725" b="1">
                          <a:solidFill>
                            <a:srgbClr val="FFFFFF"/>
                          </a:solidFill>
                          <a:latin typeface="DejaVu Sans"/>
                          <a:ea typeface="DejaVu Sans"/>
                          <a:cs typeface="DejaVu Sans"/>
                        </a:rPr>
                        <a:t>Dominan tatap muka</a:t>
                      </a:r>
                    </a:p>
                  </a:txBody>
                  <a:tcPr marL="91440" marR="91440" marT="45720" marB="45720" anchor="ctr">
                    <a:solidFill>
                      <a:srgbClr val="122C46"/>
                    </a:solidFill>
                  </a:tcPr>
                </a:tc>
                <a:tc>
                  <a:txBody>
                    <a:bodyPr lIns="123825" tIns="85725" rIns="123825" bIns="76200">
                      <a:noAutofit/>
                    </a:bodyPr>
                    <a:lstStyle/>
                    <a:p>
                      <a:r>
                        <a:rPr sz="1725" b="1">
                          <a:solidFill>
                            <a:srgbClr val="FFFFFF"/>
                          </a:solidFill>
                          <a:latin typeface="DejaVu Sans"/>
                          <a:ea typeface="DejaVu Sans"/>
                          <a:cs typeface="DejaVu Sans"/>
                        </a:rPr>
                        <a:t>Pembelajaran online</a:t>
                      </a:r>
                    </a:p>
                  </a:txBody>
                  <a:tcPr marL="91440" marR="91440" marT="45720" marB="45720" anchor="ctr">
                    <a:solidFill>
                      <a:srgbClr val="122C46"/>
                    </a:solidFill>
                  </a:tcPr>
                </a:tc>
              </a:tr>
              <a:tr h="794385">
                <a:tc>
                  <a:txBody>
                    <a:bodyPr lIns="123825" tIns="85725" rIns="123825" bIns="76200">
                      <a:noAutofit/>
                    </a:bodyPr>
                    <a:lstStyle/>
                    <a:p>
                      <a:r>
                        <a:rPr sz="1725" b="0">
                          <a:solidFill>
                            <a:srgbClr val="122C46"/>
                          </a:solidFill>
                          <a:latin typeface="DejaVu Sans"/>
                          <a:ea typeface="DejaVu Sans"/>
                          <a:cs typeface="DejaVu Sans"/>
                        </a:rPr>
                        <a:t>Tempat dan waktu</a:t>
                      </a:r>
                    </a:p>
                  </a:txBody>
                  <a:tcPr marL="91440" marR="91440" marT="45720" marB="45720" anchor="ctr">
                    <a:solidFill>
                      <a:srgbClr val="FFFFFF"/>
                    </a:solidFill>
                  </a:tcPr>
                </a:tc>
                <a:tc>
                  <a:txBody>
                    <a:bodyPr lIns="123825" tIns="85725" rIns="123825" bIns="76200">
                      <a:noAutofit/>
                    </a:bodyPr>
                    <a:lstStyle/>
                    <a:p>
                      <a:r>
                        <a:rPr sz="1725" b="0">
                          <a:solidFill>
                            <a:srgbClr val="122C46"/>
                          </a:solidFill>
                          <a:latin typeface="DejaVu Sans"/>
                          <a:ea typeface="DejaVu Sans"/>
                          <a:cs typeface="DejaVu Sans"/>
                        </a:rPr>
                        <a:t>Umumnya terikat jadwal kelas</a:t>
                      </a:r>
                    </a:p>
                  </a:txBody>
                  <a:tcPr marL="91440" marR="91440" marT="45720" marB="45720" anchor="ctr">
                    <a:solidFill>
                      <a:srgbClr val="FFFFFF"/>
                    </a:solidFill>
                  </a:tcPr>
                </a:tc>
                <a:tc>
                  <a:txBody>
                    <a:bodyPr lIns="123825" tIns="85725" rIns="123825" bIns="76200">
                      <a:noAutofit/>
                    </a:bodyPr>
                    <a:lstStyle/>
                    <a:p>
                      <a:r>
                        <a:rPr sz="1725" b="0">
                          <a:solidFill>
                            <a:srgbClr val="122C46"/>
                          </a:solidFill>
                          <a:latin typeface="DejaVu Sans"/>
                          <a:ea typeface="DejaVu Sans"/>
                          <a:cs typeface="DejaVu Sans"/>
                        </a:rPr>
                        <a:t>Dapat sinkron atau asinkron</a:t>
                      </a:r>
                    </a:p>
                  </a:txBody>
                  <a:tcPr marL="91440" marR="91440" marT="45720" marB="45720" anchor="ctr">
                    <a:solidFill>
                      <a:srgbClr val="FFFFFF"/>
                    </a:solidFill>
                  </a:tcPr>
                </a:tc>
              </a:tr>
              <a:tr h="794385">
                <a:tc>
                  <a:txBody>
                    <a:bodyPr lIns="123825" tIns="85725" rIns="123825" bIns="76200">
                      <a:noAutofit/>
                    </a:bodyPr>
                    <a:lstStyle/>
                    <a:p>
                      <a:r>
                        <a:rPr sz="1725" b="0">
                          <a:solidFill>
                            <a:srgbClr val="122C46"/>
                          </a:solidFill>
                          <a:latin typeface="DejaVu Sans"/>
                          <a:ea typeface="DejaVu Sans"/>
                          <a:cs typeface="DejaVu Sans"/>
                        </a:rPr>
                        <a:t>Materi dan interaksi</a:t>
                      </a:r>
                    </a:p>
                  </a:txBody>
                  <a:tcPr marL="91440" marR="91440" marT="45720" marB="45720" anchor="ctr">
                    <a:solidFill>
                      <a:srgbClr val="EAF2F7"/>
                    </a:solidFill>
                  </a:tcPr>
                </a:tc>
                <a:tc>
                  <a:txBody>
                    <a:bodyPr lIns="123825" tIns="85725" rIns="123825" bIns="76200">
                      <a:noAutofit/>
                    </a:bodyPr>
                    <a:lstStyle/>
                    <a:p>
                      <a:r>
                        <a:rPr sz="1725" b="0">
                          <a:solidFill>
                            <a:srgbClr val="122C46"/>
                          </a:solidFill>
                          <a:latin typeface="DejaVu Sans"/>
                          <a:ea typeface="DejaVu Sans"/>
                          <a:cs typeface="DejaVu Sans"/>
                        </a:rPr>
                        <a:t>Penjelasan langsung, buku, alat peraga</a:t>
                      </a:r>
                    </a:p>
                  </a:txBody>
                  <a:tcPr marL="91440" marR="91440" marT="45720" marB="45720" anchor="ctr">
                    <a:solidFill>
                      <a:srgbClr val="EAF2F7"/>
                    </a:solidFill>
                  </a:tcPr>
                </a:tc>
                <a:tc>
                  <a:txBody>
                    <a:bodyPr lIns="123825" tIns="85725" rIns="123825" bIns="76200">
                      <a:noAutofit/>
                    </a:bodyPr>
                    <a:lstStyle/>
                    <a:p>
                      <a:r>
                        <a:rPr sz="1725" b="0">
                          <a:solidFill>
                            <a:srgbClr val="122C46"/>
                          </a:solidFill>
                          <a:latin typeface="DejaVu Sans"/>
                          <a:ea typeface="DejaVu Sans"/>
                          <a:cs typeface="DejaVu Sans"/>
                        </a:rPr>
                        <a:t>Materi digital, forum, pertemuan video</a:t>
                      </a:r>
                    </a:p>
                  </a:txBody>
                  <a:tcPr marL="91440" marR="91440" marT="45720" marB="45720" anchor="ctr">
                    <a:solidFill>
                      <a:srgbClr val="EAF2F7"/>
                    </a:solidFill>
                  </a:tcPr>
                </a:tc>
              </a:tr>
              <a:tr h="794385">
                <a:tc>
                  <a:txBody>
                    <a:bodyPr lIns="123825" tIns="85725" rIns="123825" bIns="76200">
                      <a:noAutofit/>
                    </a:bodyPr>
                    <a:lstStyle/>
                    <a:p>
                      <a:r>
                        <a:rPr sz="1725" b="0">
                          <a:solidFill>
                            <a:srgbClr val="122C46"/>
                          </a:solidFill>
                          <a:latin typeface="DejaVu Sans"/>
                          <a:ea typeface="DejaVu Sans"/>
                          <a:cs typeface="DejaVu Sans"/>
                        </a:rPr>
                        <a:t>Pemantauan</a:t>
                      </a:r>
                    </a:p>
                  </a:txBody>
                  <a:tcPr marL="91440" marR="91440" marT="45720" marB="45720" anchor="ctr">
                    <a:solidFill>
                      <a:srgbClr val="FFFFFF"/>
                    </a:solidFill>
                  </a:tcPr>
                </a:tc>
                <a:tc>
                  <a:txBody>
                    <a:bodyPr lIns="123825" tIns="85725" rIns="123825" bIns="76200">
                      <a:noAutofit/>
                    </a:bodyPr>
                    <a:lstStyle/>
                    <a:p>
                      <a:r>
                        <a:rPr sz="1725" b="0">
                          <a:solidFill>
                            <a:srgbClr val="122C46"/>
                          </a:solidFill>
                          <a:latin typeface="DejaVu Sans"/>
                          <a:ea typeface="DejaVu Sans"/>
                          <a:cs typeface="DejaVu Sans"/>
                        </a:rPr>
                        <a:t>Pengamatan langsung dan hasil tugas</a:t>
                      </a:r>
                    </a:p>
                  </a:txBody>
                  <a:tcPr marL="91440" marR="91440" marT="45720" marB="45720" anchor="ctr">
                    <a:solidFill>
                      <a:srgbClr val="FFFFFF"/>
                    </a:solidFill>
                  </a:tcPr>
                </a:tc>
                <a:tc>
                  <a:txBody>
                    <a:bodyPr lIns="123825" tIns="85725" rIns="123825" bIns="76200">
                      <a:noAutofit/>
                    </a:bodyPr>
                    <a:lstStyle/>
                    <a:p>
                      <a:r>
                        <a:rPr sz="1725" b="0">
                          <a:solidFill>
                            <a:srgbClr val="122C46"/>
                          </a:solidFill>
                          <a:latin typeface="DejaVu Sans"/>
                          <a:ea typeface="DejaVu Sans"/>
                          <a:cs typeface="DejaVu Sans"/>
                        </a:rPr>
                        <a:t>Jejak tugas, komentar, dan hasil kerja</a:t>
                      </a:r>
                    </a:p>
                  </a:txBody>
                  <a:tcPr marL="91440" marR="91440" marT="45720" marB="45720" anchor="ctr">
                    <a:solidFill>
                      <a:srgbClr val="FFFFFF"/>
                    </a:solidFill>
                  </a:tcPr>
                </a:tc>
              </a:tr>
              <a:tr h="794385">
                <a:tc>
                  <a:txBody>
                    <a:bodyPr lIns="123825" tIns="85725" rIns="123825" bIns="76200">
                      <a:noAutofit/>
                    </a:bodyPr>
                    <a:lstStyle/>
                    <a:p>
                      <a:r>
                        <a:rPr sz="1725" b="0">
                          <a:solidFill>
                            <a:srgbClr val="122C46"/>
                          </a:solidFill>
                          <a:latin typeface="DejaVu Sans"/>
                          <a:ea typeface="DejaVu Sans"/>
                          <a:cs typeface="DejaVu Sans"/>
                        </a:rPr>
                        <a:t>Kebutuhan utama</a:t>
                      </a:r>
                    </a:p>
                  </a:txBody>
                  <a:tcPr marL="91440" marR="91440" marT="45720" marB="45720" anchor="ctr">
                    <a:solidFill>
                      <a:srgbClr val="EAF2F7"/>
                    </a:solidFill>
                  </a:tcPr>
                </a:tc>
                <a:tc>
                  <a:txBody>
                    <a:bodyPr lIns="123825" tIns="85725" rIns="123825" bIns="76200">
                      <a:noAutofit/>
                    </a:bodyPr>
                    <a:lstStyle/>
                    <a:p>
                      <a:r>
                        <a:rPr sz="1725" b="0">
                          <a:solidFill>
                            <a:srgbClr val="122C46"/>
                          </a:solidFill>
                          <a:latin typeface="DejaVu Sans"/>
                          <a:ea typeface="DejaVu Sans"/>
                          <a:cs typeface="DejaVu Sans"/>
                        </a:rPr>
                        <a:t>Ruang belajar dan sarana kelas</a:t>
                      </a:r>
                    </a:p>
                  </a:txBody>
                  <a:tcPr marL="91440" marR="91440" marT="45720" marB="45720" anchor="ctr">
                    <a:solidFill>
                      <a:srgbClr val="EAF2F7"/>
                    </a:solidFill>
                  </a:tcPr>
                </a:tc>
                <a:tc>
                  <a:txBody>
                    <a:bodyPr lIns="123825" tIns="85725" rIns="123825" bIns="76200">
                      <a:noAutofit/>
                    </a:bodyPr>
                    <a:lstStyle/>
                    <a:p>
                      <a:r>
                        <a:rPr sz="1725" b="0">
                          <a:solidFill>
                            <a:srgbClr val="122C46"/>
                          </a:solidFill>
                          <a:latin typeface="DejaVu Sans"/>
                          <a:ea typeface="DejaVu Sans"/>
                          <a:cs typeface="DejaVu Sans"/>
                        </a:rPr>
                        <a:t>Perangkat, koneksi, keterampilan digital</a:t>
                      </a:r>
                    </a:p>
                  </a:txBody>
                  <a:tcPr marL="91440" marR="91440" marT="45720" marB="45720" anchor="ctr">
                    <a:solidFill>
                      <a:srgbClr val="EAF2F7"/>
                    </a:solidFill>
                  </a:tcPr>
                </a:tc>
              </a:tr>
            </a:tbl>
          </a:graphicData>
        </a:graphic>
      </p:graphicFrame>
      <p:sp>
        <p:nvSpPr>
          <p:cNvPr id="4" name="">
            <a:extLst xmlns:a="http://schemas.openxmlformats.org/drawingml/2006/main">
              <a:ext uri="{FF2B5EF4-FFF2-40B4-BE49-F238E27FC236}">
                <a16:creationId xmlns:a16="http://schemas.microsoft.com/office/drawing/2014/main" id="{0D9A161F-48C3-41AC-B5B6-C7498B8257FD}"/>
              </a:ext>
            </a:extLst>
          </p:cNvPr>
          <p:cNvSpPr>
            <a:spLocks xmlns:a="http://schemas.openxmlformats.org/drawingml/2006/main" noGrp="1"/>
          </p:cNvSpPr>
          <p:nvPr/>
        </p:nvSpPr>
        <p:spPr>
          <a:xfrm xmlns:a="http://schemas.openxmlformats.org/drawingml/2006/main">
            <a:off x="609600" y="5905500"/>
            <a:ext cx="109728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025" b="1">
                <a:solidFill>
                  <a:srgbClr val="BA681C"/>
                </a:solidFill>
                <a:latin typeface="DejaVu Sans"/>
                <a:ea typeface="DejaVu Sans"/>
                <a:cs typeface="DejaVu Sans"/>
              </a:defRPr>
            </a:defPPr>
          </a:lstStyle>
          <a:p xmlns:a="http://schemas.openxmlformats.org/drawingml/2006/main">
            <a:pPr>
              <a:defRPr sz="2025" b="1">
                <a:solidFill>
                  <a:srgbClr val="BA681C"/>
                </a:solidFill>
                <a:latin typeface="DejaVu Sans"/>
                <a:ea typeface="DejaVu Sans"/>
                <a:cs typeface="DejaVu Sans"/>
              </a:defRPr>
            </a:pPr>
            <a:r>
              <a:rPr sz="2025" b="1">
                <a:solidFill>
                  <a:srgbClr val="BA681C"/>
                </a:solidFill>
                <a:latin typeface="DejaVu Sans"/>
                <a:ea typeface="DejaVu Sans"/>
                <a:cs typeface="DejaVu Sans"/>
              </a:rPr>
              <a:t>Keduanya dapat menggunakan diskusi aktif dan asesmen yang baik.</a:t>
            </a:r>
          </a:p>
        </p:txBody>
      </p:sp>
    </p:spTree>
    <p:extLst>
      <p:ext uri="{BB962C8B-B14F-4D97-AF65-F5344CB8AC3E}">
        <p14:creationId xmlns:p14="http://schemas.microsoft.com/office/powerpoint/2010/main" val="581933119"/>
      </p:ext>
    </p:extLst>
  </p:cSld>
</p:sld>
</file>

<file path=ppt/slides/slide6.xml><?xml version="1.0" encoding="utf-8"?>
<p:sld xmlns:p="http://schemas.openxmlformats.org/presentationml/2006/main">
  <p:cSld>
    <p:bg>
      <p:bgPr>
        <a:solidFill xmlns:a="http://schemas.openxmlformats.org/drawingml/2006/main">
          <a:srgbClr val="F7F9FC"/>
        </a:solidFill>
      </p:bgPr>
    </p:bg>
    <p:spTree>
      <p:nvGrpSpPr>
        <p:cNvPr id="1" name=""/>
        <p:cNvGrpSpPr/>
        <p:nvPr/>
      </p:nvGrpSpPr>
      <p:grpSpPr>
        <a:xfrm xmlns:a="http://schemas.openxmlformats.org/drawingml/2006/main"/>
      </p:grpSpPr>
      <p:sp>
        <p:nvSpPr>
          <p:cNvPr id="12" name="">
            <a:extLst xmlns:a="http://schemas.openxmlformats.org/drawingml/2006/main">
              <a:ext uri="{FF2B5EF4-FFF2-40B4-BE49-F238E27FC236}">
                <a16:creationId xmlns:a16="http://schemas.microsoft.com/office/drawing/2014/main" id="{3619AF2C-E47B-486D-8B33-F390AB02E104}"/>
              </a:ext>
            </a:extLst>
          </p:cNvPr>
          <p:cNvSpPr>
            <a:spLocks xmlns:a="http://schemas.openxmlformats.org/drawingml/2006/main" noGrp="1"/>
          </p:cNvSpPr>
          <p:nvPr/>
        </p:nvSpPr>
        <p:spPr>
          <a:xfrm xmlns:a="http://schemas.openxmlformats.org/drawingml/2006/main">
            <a:off x="609600" y="428625"/>
            <a:ext cx="1097280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225" b="1">
                <a:solidFill>
                  <a:srgbClr val="122C46"/>
                </a:solidFill>
                <a:latin typeface="DejaVu Sans"/>
                <a:ea typeface="DejaVu Sans"/>
                <a:cs typeface="DejaVu Sans"/>
              </a:defRPr>
            </a:defPPr>
          </a:lstStyle>
          <a:p xmlns:a="http://schemas.openxmlformats.org/drawingml/2006/main">
            <a:pPr>
              <a:defRPr sz="3225" b="1">
                <a:solidFill>
                  <a:srgbClr val="122C46"/>
                </a:solidFill>
                <a:latin typeface="DejaVu Sans"/>
                <a:ea typeface="DejaVu Sans"/>
                <a:cs typeface="DejaVu Sans"/>
              </a:defRPr>
            </a:pPr>
            <a:r>
              <a:rPr sz="3225" b="1">
                <a:solidFill>
                  <a:srgbClr val="122C46"/>
                </a:solidFill>
                <a:latin typeface="DejaVu Sans"/>
                <a:ea typeface="DejaVu Sans"/>
                <a:cs typeface="DejaVu Sans"/>
              </a:rPr>
              <a:t>Keuntungan penggunaan media online</a:t>
            </a:r>
          </a:p>
        </p:txBody>
      </p:sp>
      <p:sp>
        <p:nvSpPr>
          <p:cNvPr id="2" name="">
            <a:extLst xmlns:a="http://schemas.openxmlformats.org/drawingml/2006/main">
              <a:ext uri="{FF2B5EF4-FFF2-40B4-BE49-F238E27FC236}">
                <a16:creationId xmlns:a16="http://schemas.microsoft.com/office/drawing/2014/main" id="{033C43AE-FC23-4436-8476-A4C3019C3133}"/>
              </a:ext>
            </a:extLst>
          </p:cNvPr>
          <p:cNvSpPr>
            <a:spLocks xmlns:a="http://schemas.openxmlformats.org/drawingml/2006/main" noGrp="1"/>
          </p:cNvSpPr>
          <p:nvPr/>
        </p:nvSpPr>
        <p:spPr>
          <a:xfrm xmlns:a="http://schemas.openxmlformats.org/drawingml/2006/main">
            <a:off x="11153775" y="6486525"/>
            <a:ext cx="4572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125" b="0">
                <a:solidFill>
                  <a:srgbClr val="526C7A"/>
                </a:solidFill>
                <a:latin typeface="DejaVu Sans"/>
                <a:ea typeface="DejaVu Sans"/>
                <a:cs typeface="DejaVu Sans"/>
              </a:defRPr>
            </a:defPPr>
          </a:lstStyle>
          <a:p xmlns:a="http://schemas.openxmlformats.org/drawingml/2006/main">
            <a:pPr>
              <a:defRPr sz="1125" b="0">
                <a:solidFill>
                  <a:srgbClr val="526C7A"/>
                </a:solidFill>
                <a:latin typeface="DejaVu Sans"/>
                <a:ea typeface="DejaVu Sans"/>
                <a:cs typeface="DejaVu Sans"/>
              </a:defRPr>
            </a:pPr>
            <a:r>
              <a:rPr sz="1125" b="0">
                <a:solidFill>
                  <a:srgbClr val="526C7A"/>
                </a:solidFill>
                <a:latin typeface="DejaVu Sans"/>
                <a:ea typeface="DejaVu Sans"/>
                <a:cs typeface="DejaVu Sans"/>
              </a:rPr>
              <a:t>06</a:t>
            </a:r>
          </a:p>
        </p:txBody>
      </p:sp>
      <p:sp>
        <p:nvSpPr>
          <p:cNvPr id="3" name="">
            <a:extLst xmlns:a="http://schemas.openxmlformats.org/drawingml/2006/main">
              <a:ext uri="{FF2B5EF4-FFF2-40B4-BE49-F238E27FC236}">
                <a16:creationId xmlns:a16="http://schemas.microsoft.com/office/drawing/2014/main" id="{BDCBCC46-D6BE-4399-A823-538367BA2B55}"/>
              </a:ext>
            </a:extLst>
          </p:cNvPr>
          <p:cNvSpPr>
            <a:spLocks xmlns:a="http://schemas.openxmlformats.org/drawingml/2006/main" noGrp="1"/>
          </p:cNvSpPr>
          <p:nvPr/>
        </p:nvSpPr>
        <p:spPr>
          <a:xfrm xmlns:a="http://schemas.openxmlformats.org/drawingml/2006/main">
            <a:off x="609600" y="1704975"/>
            <a:ext cx="109728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00" b="1">
                <a:solidFill>
                  <a:srgbClr val="122C46"/>
                </a:solidFill>
                <a:latin typeface="DejaVu Sans"/>
                <a:ea typeface="DejaVu Sans"/>
                <a:cs typeface="DejaVu Sans"/>
              </a:defRPr>
            </a:defPPr>
          </a:lstStyle>
          <a:p xmlns:a="http://schemas.openxmlformats.org/drawingml/2006/main">
            <a:pPr>
              <a:defRPr sz="2100" b="1">
                <a:solidFill>
                  <a:srgbClr val="122C46"/>
                </a:solidFill>
                <a:latin typeface="DejaVu Sans"/>
                <a:ea typeface="DejaVu Sans"/>
                <a:cs typeface="DejaVu Sans"/>
              </a:defRPr>
            </a:pPr>
            <a:r>
              <a:rPr sz="2100" b="1">
                <a:solidFill>
                  <a:srgbClr val="122C46"/>
                </a:solidFill>
                <a:latin typeface="DejaVu Sans"/>
                <a:ea typeface="DejaVu Sans"/>
                <a:cs typeface="DejaVu Sans"/>
              </a:rPr>
              <a:t>Akses materi lebih fleksibel</a:t>
            </a:r>
          </a:p>
        </p:txBody>
      </p:sp>
      <p:sp>
        <p:nvSpPr>
          <p:cNvPr id="4" name="">
            <a:extLst xmlns:a="http://schemas.openxmlformats.org/drawingml/2006/main">
              <a:ext uri="{FF2B5EF4-FFF2-40B4-BE49-F238E27FC236}">
                <a16:creationId xmlns:a16="http://schemas.microsoft.com/office/drawing/2014/main" id="{0612506C-5C00-4054-9B0F-7609DBC6AC7C}"/>
              </a:ext>
            </a:extLst>
          </p:cNvPr>
          <p:cNvSpPr>
            <a:spLocks xmlns:a="http://schemas.openxmlformats.org/drawingml/2006/main" noGrp="1"/>
          </p:cNvSpPr>
          <p:nvPr/>
        </p:nvSpPr>
        <p:spPr>
          <a:xfrm xmlns:a="http://schemas.openxmlformats.org/drawingml/2006/main">
            <a:off x="609600" y="2114550"/>
            <a:ext cx="109728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875" b="0">
                <a:solidFill>
                  <a:srgbClr val="526C7A"/>
                </a:solidFill>
                <a:latin typeface="DejaVu Sans"/>
                <a:ea typeface="DejaVu Sans"/>
                <a:cs typeface="DejaVu Sans"/>
              </a:defRPr>
            </a:defPPr>
          </a:lstStyle>
          <a:p xmlns:a="http://schemas.openxmlformats.org/drawingml/2006/main">
            <a:pPr>
              <a:defRPr sz="1875" b="0">
                <a:solidFill>
                  <a:srgbClr val="526C7A"/>
                </a:solidFill>
                <a:latin typeface="DejaVu Sans"/>
                <a:ea typeface="DejaVu Sans"/>
                <a:cs typeface="DejaVu Sans"/>
              </a:defRPr>
            </a:pPr>
            <a:r>
              <a:rPr sz="1875" b="0">
                <a:solidFill>
                  <a:srgbClr val="526C7A"/>
                </a:solidFill>
                <a:latin typeface="DejaVu Sans"/>
                <a:ea typeface="DejaVu Sans"/>
                <a:cs typeface="DejaVu Sans"/>
              </a:rPr>
              <a:t>Siswa dapat membuka kembali bahan dan mengikuti kegiatan sesuai jadwal.</a:t>
            </a:r>
          </a:p>
        </p:txBody>
      </p:sp>
      <p:sp>
        <p:nvSpPr>
          <p:cNvPr id="5" name="">
            <a:extLst xmlns:a="http://schemas.openxmlformats.org/drawingml/2006/main">
              <a:ext uri="{FF2B5EF4-FFF2-40B4-BE49-F238E27FC236}">
                <a16:creationId xmlns:a16="http://schemas.microsoft.com/office/drawing/2014/main" id="{FD604E5C-E365-4527-B4BF-0FB64B9AEEA2}"/>
              </a:ext>
            </a:extLst>
          </p:cNvPr>
          <p:cNvSpPr>
            <a:spLocks xmlns:a="http://schemas.openxmlformats.org/drawingml/2006/main" noGrp="1"/>
          </p:cNvSpPr>
          <p:nvPr/>
        </p:nvSpPr>
        <p:spPr>
          <a:xfrm xmlns:a="http://schemas.openxmlformats.org/drawingml/2006/main">
            <a:off x="609600" y="2695575"/>
            <a:ext cx="109728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00" b="1">
                <a:solidFill>
                  <a:srgbClr val="122C46"/>
                </a:solidFill>
                <a:latin typeface="DejaVu Sans"/>
                <a:ea typeface="DejaVu Sans"/>
                <a:cs typeface="DejaVu Sans"/>
              </a:defRPr>
            </a:defPPr>
          </a:lstStyle>
          <a:p xmlns:a="http://schemas.openxmlformats.org/drawingml/2006/main">
            <a:pPr>
              <a:defRPr sz="2100" b="1">
                <a:solidFill>
                  <a:srgbClr val="122C46"/>
                </a:solidFill>
                <a:latin typeface="DejaVu Sans"/>
                <a:ea typeface="DejaVu Sans"/>
                <a:cs typeface="DejaVu Sans"/>
              </a:defRPr>
            </a:pPr>
            <a:r>
              <a:rPr sz="2100" b="1">
                <a:solidFill>
                  <a:srgbClr val="122C46"/>
                </a:solidFill>
                <a:latin typeface="DejaVu Sans"/>
                <a:ea typeface="DejaVu Sans"/>
                <a:cs typeface="DejaVu Sans"/>
              </a:rPr>
              <a:t>Fenomena lebih mudah diamati</a:t>
            </a:r>
          </a:p>
        </p:txBody>
      </p:sp>
      <p:sp>
        <p:nvSpPr>
          <p:cNvPr id="6" name="">
            <a:extLst xmlns:a="http://schemas.openxmlformats.org/drawingml/2006/main">
              <a:ext uri="{FF2B5EF4-FFF2-40B4-BE49-F238E27FC236}">
                <a16:creationId xmlns:a16="http://schemas.microsoft.com/office/drawing/2014/main" id="{C7AE923B-9124-4CDD-B83A-A478B2ECD38D}"/>
              </a:ext>
            </a:extLst>
          </p:cNvPr>
          <p:cNvSpPr>
            <a:spLocks xmlns:a="http://schemas.openxmlformats.org/drawingml/2006/main" noGrp="1"/>
          </p:cNvSpPr>
          <p:nvPr/>
        </p:nvSpPr>
        <p:spPr>
          <a:xfrm xmlns:a="http://schemas.openxmlformats.org/drawingml/2006/main">
            <a:off x="609600" y="3105150"/>
            <a:ext cx="109728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875" b="0">
                <a:solidFill>
                  <a:srgbClr val="526C7A"/>
                </a:solidFill>
                <a:latin typeface="DejaVu Sans"/>
                <a:ea typeface="DejaVu Sans"/>
                <a:cs typeface="DejaVu Sans"/>
              </a:defRPr>
            </a:defPPr>
          </a:lstStyle>
          <a:p xmlns:a="http://schemas.openxmlformats.org/drawingml/2006/main">
            <a:pPr>
              <a:defRPr sz="1875" b="0">
                <a:solidFill>
                  <a:srgbClr val="526C7A"/>
                </a:solidFill>
                <a:latin typeface="DejaVu Sans"/>
                <a:ea typeface="DejaVu Sans"/>
                <a:cs typeface="DejaVu Sans"/>
              </a:defRPr>
            </a:pPr>
            <a:r>
              <a:rPr sz="1875" b="0">
                <a:solidFill>
                  <a:srgbClr val="526C7A"/>
                </a:solidFill>
                <a:latin typeface="DejaVu Sans"/>
                <a:ea typeface="DejaVu Sans"/>
                <a:cs typeface="DejaVu Sans"/>
              </a:rPr>
              <a:t>Citra, peta digital, dan video membantu menampilkan wilayah atau proses.</a:t>
            </a:r>
          </a:p>
        </p:txBody>
      </p:sp>
      <p:sp>
        <p:nvSpPr>
          <p:cNvPr id="7" name="">
            <a:extLst xmlns:a="http://schemas.openxmlformats.org/drawingml/2006/main">
              <a:ext uri="{FF2B5EF4-FFF2-40B4-BE49-F238E27FC236}">
                <a16:creationId xmlns:a16="http://schemas.microsoft.com/office/drawing/2014/main" id="{20700565-AB5C-4036-83E8-189AFD03C5F4}"/>
              </a:ext>
            </a:extLst>
          </p:cNvPr>
          <p:cNvSpPr>
            <a:spLocks xmlns:a="http://schemas.openxmlformats.org/drawingml/2006/main" noGrp="1"/>
          </p:cNvSpPr>
          <p:nvPr/>
        </p:nvSpPr>
        <p:spPr>
          <a:xfrm xmlns:a="http://schemas.openxmlformats.org/drawingml/2006/main">
            <a:off x="609600" y="3686175"/>
            <a:ext cx="109728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00" b="1">
                <a:solidFill>
                  <a:srgbClr val="122C46"/>
                </a:solidFill>
                <a:latin typeface="DejaVu Sans"/>
                <a:ea typeface="DejaVu Sans"/>
                <a:cs typeface="DejaVu Sans"/>
              </a:defRPr>
            </a:defPPr>
          </a:lstStyle>
          <a:p xmlns:a="http://schemas.openxmlformats.org/drawingml/2006/main">
            <a:pPr>
              <a:defRPr sz="2100" b="1">
                <a:solidFill>
                  <a:srgbClr val="122C46"/>
                </a:solidFill>
                <a:latin typeface="DejaVu Sans"/>
                <a:ea typeface="DejaVu Sans"/>
                <a:cs typeface="DejaVu Sans"/>
              </a:defRPr>
            </a:pPr>
            <a:r>
              <a:rPr sz="2100" b="1">
                <a:solidFill>
                  <a:srgbClr val="122C46"/>
                </a:solidFill>
                <a:latin typeface="DejaVu Sans"/>
                <a:ea typeface="DejaVu Sans"/>
                <a:cs typeface="DejaVu Sans"/>
              </a:rPr>
              <a:t>Kolaborasi dan umpan balik</a:t>
            </a:r>
          </a:p>
        </p:txBody>
      </p:sp>
      <p:sp>
        <p:nvSpPr>
          <p:cNvPr id="8" name="">
            <a:extLst xmlns:a="http://schemas.openxmlformats.org/drawingml/2006/main">
              <a:ext uri="{FF2B5EF4-FFF2-40B4-BE49-F238E27FC236}">
                <a16:creationId xmlns:a16="http://schemas.microsoft.com/office/drawing/2014/main" id="{3786A7EC-2AB5-4847-9A5C-4A1E627E551F}"/>
              </a:ext>
            </a:extLst>
          </p:cNvPr>
          <p:cNvSpPr>
            <a:spLocks xmlns:a="http://schemas.openxmlformats.org/drawingml/2006/main" noGrp="1"/>
          </p:cNvSpPr>
          <p:nvPr/>
        </p:nvSpPr>
        <p:spPr>
          <a:xfrm xmlns:a="http://schemas.openxmlformats.org/drawingml/2006/main">
            <a:off x="609600" y="4095750"/>
            <a:ext cx="109728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875" b="0">
                <a:solidFill>
                  <a:srgbClr val="526C7A"/>
                </a:solidFill>
                <a:latin typeface="DejaVu Sans"/>
                <a:ea typeface="DejaVu Sans"/>
                <a:cs typeface="DejaVu Sans"/>
              </a:defRPr>
            </a:defPPr>
          </a:lstStyle>
          <a:p xmlns:a="http://schemas.openxmlformats.org/drawingml/2006/main">
            <a:pPr>
              <a:defRPr sz="1875" b="0">
                <a:solidFill>
                  <a:srgbClr val="526C7A"/>
                </a:solidFill>
                <a:latin typeface="DejaVu Sans"/>
                <a:ea typeface="DejaVu Sans"/>
                <a:cs typeface="DejaVu Sans"/>
              </a:defRPr>
            </a:pPr>
            <a:r>
              <a:rPr sz="1875" b="0">
                <a:solidFill>
                  <a:srgbClr val="526C7A"/>
                </a:solidFill>
                <a:latin typeface="DejaVu Sans"/>
                <a:ea typeface="DejaVu Sans"/>
                <a:cs typeface="DejaVu Sans"/>
              </a:rPr>
              <a:t>Guru dan siswa dapat berbagi karya serta memberi tanggapan.</a:t>
            </a:r>
          </a:p>
        </p:txBody>
      </p:sp>
      <p:sp>
        <p:nvSpPr>
          <p:cNvPr id="9" name="">
            <a:extLst xmlns:a="http://schemas.openxmlformats.org/drawingml/2006/main">
              <a:ext uri="{FF2B5EF4-FFF2-40B4-BE49-F238E27FC236}">
                <a16:creationId xmlns:a16="http://schemas.microsoft.com/office/drawing/2014/main" id="{0E1E5A23-3582-423A-B836-E2A4D1B2A5D0}"/>
              </a:ext>
            </a:extLst>
          </p:cNvPr>
          <p:cNvSpPr>
            <a:spLocks xmlns:a="http://schemas.openxmlformats.org/drawingml/2006/main" noGrp="1"/>
          </p:cNvSpPr>
          <p:nvPr/>
        </p:nvSpPr>
        <p:spPr>
          <a:xfrm xmlns:a="http://schemas.openxmlformats.org/drawingml/2006/main">
            <a:off x="609600" y="4676775"/>
            <a:ext cx="109728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00" b="1">
                <a:solidFill>
                  <a:srgbClr val="122C46"/>
                </a:solidFill>
                <a:latin typeface="DejaVu Sans"/>
                <a:ea typeface="DejaVu Sans"/>
                <a:cs typeface="DejaVu Sans"/>
              </a:defRPr>
            </a:defPPr>
          </a:lstStyle>
          <a:p xmlns:a="http://schemas.openxmlformats.org/drawingml/2006/main">
            <a:pPr>
              <a:defRPr sz="2100" b="1">
                <a:solidFill>
                  <a:srgbClr val="122C46"/>
                </a:solidFill>
                <a:latin typeface="DejaVu Sans"/>
                <a:ea typeface="DejaVu Sans"/>
                <a:cs typeface="DejaVu Sans"/>
              </a:defRPr>
            </a:pPr>
            <a:r>
              <a:rPr sz="2100" b="1">
                <a:solidFill>
                  <a:srgbClr val="122C46"/>
                </a:solidFill>
                <a:latin typeface="DejaVu Sans"/>
                <a:ea typeface="DejaVu Sans"/>
                <a:cs typeface="DejaVu Sans"/>
              </a:rPr>
              <a:t>Jejak belajar terdokumentasi</a:t>
            </a:r>
          </a:p>
        </p:txBody>
      </p:sp>
      <p:sp>
        <p:nvSpPr>
          <p:cNvPr id="10" name="">
            <a:extLst xmlns:a="http://schemas.openxmlformats.org/drawingml/2006/main">
              <a:ext uri="{FF2B5EF4-FFF2-40B4-BE49-F238E27FC236}">
                <a16:creationId xmlns:a16="http://schemas.microsoft.com/office/drawing/2014/main" id="{E76EB7FB-A100-4153-BE3A-88555C0A0211}"/>
              </a:ext>
            </a:extLst>
          </p:cNvPr>
          <p:cNvSpPr>
            <a:spLocks xmlns:a="http://schemas.openxmlformats.org/drawingml/2006/main" noGrp="1"/>
          </p:cNvSpPr>
          <p:nvPr/>
        </p:nvSpPr>
        <p:spPr>
          <a:xfrm xmlns:a="http://schemas.openxmlformats.org/drawingml/2006/main">
            <a:off x="609600" y="5086350"/>
            <a:ext cx="109728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875" b="0">
                <a:solidFill>
                  <a:srgbClr val="526C7A"/>
                </a:solidFill>
                <a:latin typeface="DejaVu Sans"/>
                <a:ea typeface="DejaVu Sans"/>
                <a:cs typeface="DejaVu Sans"/>
              </a:defRPr>
            </a:defPPr>
          </a:lstStyle>
          <a:p xmlns:a="http://schemas.openxmlformats.org/drawingml/2006/main">
            <a:pPr>
              <a:defRPr sz="1875" b="0">
                <a:solidFill>
                  <a:srgbClr val="526C7A"/>
                </a:solidFill>
                <a:latin typeface="DejaVu Sans"/>
                <a:ea typeface="DejaVu Sans"/>
                <a:cs typeface="DejaVu Sans"/>
              </a:defRPr>
            </a:pPr>
            <a:r>
              <a:rPr sz="1875" b="0">
                <a:solidFill>
                  <a:srgbClr val="526C7A"/>
                </a:solidFill>
                <a:latin typeface="DejaVu Sans"/>
                <a:ea typeface="DejaVu Sans"/>
                <a:cs typeface="DejaVu Sans"/>
              </a:rPr>
              <a:t>Hasil kerja dan revisi membantu guru melihat perkembangan siswa.</a:t>
            </a:r>
          </a:p>
        </p:txBody>
      </p:sp>
      <p:sp>
        <p:nvSpPr>
          <p:cNvPr id="11" name="">
            <a:extLst xmlns:a="http://schemas.openxmlformats.org/drawingml/2006/main">
              <a:ext uri="{FF2B5EF4-FFF2-40B4-BE49-F238E27FC236}">
                <a16:creationId xmlns:a16="http://schemas.microsoft.com/office/drawing/2014/main" id="{14E26F81-0925-4639-8382-4EB999979D61}"/>
              </a:ext>
            </a:extLst>
          </p:cNvPr>
          <p:cNvSpPr>
            <a:spLocks xmlns:a="http://schemas.openxmlformats.org/drawingml/2006/main" noGrp="1"/>
          </p:cNvSpPr>
          <p:nvPr/>
        </p:nvSpPr>
        <p:spPr>
          <a:xfrm xmlns:a="http://schemas.openxmlformats.org/drawingml/2006/main">
            <a:off x="609600" y="5924550"/>
            <a:ext cx="109728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025" b="1">
                <a:solidFill>
                  <a:srgbClr val="BA681C"/>
                </a:solidFill>
                <a:latin typeface="DejaVu Sans"/>
                <a:ea typeface="DejaVu Sans"/>
                <a:cs typeface="DejaVu Sans"/>
              </a:defRPr>
            </a:defPPr>
          </a:lstStyle>
          <a:p xmlns:a="http://schemas.openxmlformats.org/drawingml/2006/main">
            <a:pPr>
              <a:defRPr sz="2025" b="1">
                <a:solidFill>
                  <a:srgbClr val="BA681C"/>
                </a:solidFill>
                <a:latin typeface="DejaVu Sans"/>
                <a:ea typeface="DejaVu Sans"/>
                <a:cs typeface="DejaVu Sans"/>
              </a:defRPr>
            </a:pPr>
            <a:r>
              <a:rPr sz="2025" b="1">
                <a:solidFill>
                  <a:srgbClr val="BA681C"/>
                </a:solidFill>
                <a:latin typeface="DejaVu Sans"/>
                <a:ea typeface="DejaVu Sans"/>
                <a:cs typeface="DejaVu Sans"/>
              </a:rPr>
              <a:t>Manfaat muncul ketika media sesuai tujuan dan dapat diakses siswa.</a:t>
            </a:r>
          </a:p>
        </p:txBody>
      </p:sp>
    </p:spTree>
    <p:extLst>
      <p:ext uri="{BB962C8B-B14F-4D97-AF65-F5344CB8AC3E}">
        <p14:creationId xmlns:p14="http://schemas.microsoft.com/office/powerpoint/2010/main" val="1974111109"/>
      </p:ext>
    </p:extLst>
  </p:cSld>
</p:sld>
</file>

<file path=ppt/slides/slide7.xml><?xml version="1.0" encoding="utf-8"?>
<p:sld xmlns:p="http://schemas.openxmlformats.org/presentationml/2006/main">
  <p:cSld>
    <p:bg>
      <p:bgPr>
        <a:solidFill xmlns:a="http://schemas.openxmlformats.org/drawingml/2006/main">
          <a:srgbClr val="F7F9FC"/>
        </a:solidFill>
      </p:bgPr>
    </p:bg>
    <p:spTree>
      <p:nvGrpSpPr>
        <p:cNvPr id="1" name=""/>
        <p:cNvGrpSpPr/>
        <p:nvPr/>
      </p:nvGrpSpPr>
      <p:grpSpPr>
        <a:xfrm xmlns:a="http://schemas.openxmlformats.org/drawingml/2006/main"/>
      </p:grpSpPr>
      <p:sp>
        <p:nvSpPr>
          <p:cNvPr id="12" name="">
            <a:extLst xmlns:a="http://schemas.openxmlformats.org/drawingml/2006/main">
              <a:ext uri="{FF2B5EF4-FFF2-40B4-BE49-F238E27FC236}">
                <a16:creationId xmlns:a16="http://schemas.microsoft.com/office/drawing/2014/main" id="{23F43624-4852-4603-8557-ED0F944008BE}"/>
              </a:ext>
            </a:extLst>
          </p:cNvPr>
          <p:cNvSpPr>
            <a:spLocks xmlns:a="http://schemas.openxmlformats.org/drawingml/2006/main" noGrp="1"/>
          </p:cNvSpPr>
          <p:nvPr/>
        </p:nvSpPr>
        <p:spPr>
          <a:xfrm xmlns:a="http://schemas.openxmlformats.org/drawingml/2006/main">
            <a:off x="609600" y="428625"/>
            <a:ext cx="1097280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225" b="1">
                <a:solidFill>
                  <a:srgbClr val="122C46"/>
                </a:solidFill>
                <a:latin typeface="DejaVu Sans"/>
                <a:ea typeface="DejaVu Sans"/>
                <a:cs typeface="DejaVu Sans"/>
              </a:defRPr>
            </a:defPPr>
          </a:lstStyle>
          <a:p xmlns:a="http://schemas.openxmlformats.org/drawingml/2006/main">
            <a:pPr>
              <a:defRPr sz="3225" b="1">
                <a:solidFill>
                  <a:srgbClr val="122C46"/>
                </a:solidFill>
                <a:latin typeface="DejaVu Sans"/>
                <a:ea typeface="DejaVu Sans"/>
                <a:cs typeface="DejaVu Sans"/>
              </a:defRPr>
            </a:pPr>
            <a:r>
              <a:rPr sz="3225" b="1">
                <a:solidFill>
                  <a:srgbClr val="122C46"/>
                </a:solidFill>
                <a:latin typeface="DejaVu Sans"/>
                <a:ea typeface="DejaVu Sans"/>
                <a:cs typeface="DejaVu Sans"/>
              </a:rPr>
              <a:t>Pemilihan media berdasarkan kebutuhan</a:t>
            </a:r>
          </a:p>
        </p:txBody>
      </p:sp>
      <p:sp>
        <p:nvSpPr>
          <p:cNvPr id="2" name="">
            <a:extLst xmlns:a="http://schemas.openxmlformats.org/drawingml/2006/main">
              <a:ext uri="{FF2B5EF4-FFF2-40B4-BE49-F238E27FC236}">
                <a16:creationId xmlns:a16="http://schemas.microsoft.com/office/drawing/2014/main" id="{FC5FAA79-09B2-4C9D-96FA-1FC6B763BC23}"/>
              </a:ext>
            </a:extLst>
          </p:cNvPr>
          <p:cNvSpPr>
            <a:spLocks xmlns:a="http://schemas.openxmlformats.org/drawingml/2006/main" noGrp="1"/>
          </p:cNvSpPr>
          <p:nvPr/>
        </p:nvSpPr>
        <p:spPr>
          <a:xfrm xmlns:a="http://schemas.openxmlformats.org/drawingml/2006/main">
            <a:off x="11153775" y="6486525"/>
            <a:ext cx="4572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125" b="0">
                <a:solidFill>
                  <a:srgbClr val="526C7A"/>
                </a:solidFill>
                <a:latin typeface="DejaVu Sans"/>
                <a:ea typeface="DejaVu Sans"/>
                <a:cs typeface="DejaVu Sans"/>
              </a:defRPr>
            </a:defPPr>
          </a:lstStyle>
          <a:p xmlns:a="http://schemas.openxmlformats.org/drawingml/2006/main">
            <a:pPr>
              <a:defRPr sz="1125" b="0">
                <a:solidFill>
                  <a:srgbClr val="526C7A"/>
                </a:solidFill>
                <a:latin typeface="DejaVu Sans"/>
                <a:ea typeface="DejaVu Sans"/>
                <a:cs typeface="DejaVu Sans"/>
              </a:defRPr>
            </a:pPr>
            <a:r>
              <a:rPr sz="1125" b="0">
                <a:solidFill>
                  <a:srgbClr val="526C7A"/>
                </a:solidFill>
                <a:latin typeface="DejaVu Sans"/>
                <a:ea typeface="DejaVu Sans"/>
                <a:cs typeface="DejaVu Sans"/>
              </a:rPr>
              <a:t>07</a:t>
            </a:r>
          </a:p>
        </p:txBody>
      </p:sp>
      <p:sp>
        <p:nvSpPr>
          <p:cNvPr id="3" name="">
            <a:extLst xmlns:a="http://schemas.openxmlformats.org/drawingml/2006/main">
              <a:ext uri="{FF2B5EF4-FFF2-40B4-BE49-F238E27FC236}">
                <a16:creationId xmlns:a16="http://schemas.microsoft.com/office/drawing/2014/main" id="{EBF9B0CE-1CD0-477C-BF89-559D04618AEE}"/>
              </a:ext>
            </a:extLst>
          </p:cNvPr>
          <p:cNvSpPr>
            <a:spLocks xmlns:a="http://schemas.openxmlformats.org/drawingml/2006/main" noGrp="1"/>
          </p:cNvSpPr>
          <p:nvPr/>
        </p:nvSpPr>
        <p:spPr>
          <a:xfrm xmlns:a="http://schemas.openxmlformats.org/drawingml/2006/main">
            <a:off x="609600" y="1704975"/>
            <a:ext cx="109728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00" b="1">
                <a:solidFill>
                  <a:srgbClr val="122C46"/>
                </a:solidFill>
                <a:latin typeface="DejaVu Sans"/>
                <a:ea typeface="DejaVu Sans"/>
                <a:cs typeface="DejaVu Sans"/>
              </a:defRPr>
            </a:defPPr>
          </a:lstStyle>
          <a:p xmlns:a="http://schemas.openxmlformats.org/drawingml/2006/main">
            <a:pPr>
              <a:defRPr sz="2100" b="1">
                <a:solidFill>
                  <a:srgbClr val="122C46"/>
                </a:solidFill>
                <a:latin typeface="DejaVu Sans"/>
                <a:ea typeface="DejaVu Sans"/>
                <a:cs typeface="DejaVu Sans"/>
              </a:defRPr>
            </a:pPr>
            <a:r>
              <a:rPr sz="2100" b="1">
                <a:solidFill>
                  <a:srgbClr val="122C46"/>
                </a:solidFill>
                <a:latin typeface="DejaVu Sans"/>
                <a:ea typeface="DejaVu Sans"/>
                <a:cs typeface="DejaVu Sans"/>
              </a:rPr>
              <a:t>Tujuan belajar</a:t>
            </a:r>
          </a:p>
        </p:txBody>
      </p:sp>
      <p:sp>
        <p:nvSpPr>
          <p:cNvPr id="4" name="">
            <a:extLst xmlns:a="http://schemas.openxmlformats.org/drawingml/2006/main">
              <a:ext uri="{FF2B5EF4-FFF2-40B4-BE49-F238E27FC236}">
                <a16:creationId xmlns:a16="http://schemas.microsoft.com/office/drawing/2014/main" id="{FA79C50B-89D6-405D-BD15-95E6A590CBED}"/>
              </a:ext>
            </a:extLst>
          </p:cNvPr>
          <p:cNvSpPr>
            <a:spLocks xmlns:a="http://schemas.openxmlformats.org/drawingml/2006/main" noGrp="1"/>
          </p:cNvSpPr>
          <p:nvPr/>
        </p:nvSpPr>
        <p:spPr>
          <a:xfrm xmlns:a="http://schemas.openxmlformats.org/drawingml/2006/main">
            <a:off x="609600" y="2114550"/>
            <a:ext cx="109728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875" b="0">
                <a:solidFill>
                  <a:srgbClr val="526C7A"/>
                </a:solidFill>
                <a:latin typeface="DejaVu Sans"/>
                <a:ea typeface="DejaVu Sans"/>
                <a:cs typeface="DejaVu Sans"/>
              </a:defRPr>
            </a:defPPr>
          </a:lstStyle>
          <a:p xmlns:a="http://schemas.openxmlformats.org/drawingml/2006/main">
            <a:pPr>
              <a:defRPr sz="1875" b="0">
                <a:solidFill>
                  <a:srgbClr val="526C7A"/>
                </a:solidFill>
                <a:latin typeface="DejaVu Sans"/>
                <a:ea typeface="DejaVu Sans"/>
                <a:cs typeface="DejaVu Sans"/>
              </a:defRPr>
            </a:pPr>
            <a:r>
              <a:rPr sz="1875" b="0">
                <a:solidFill>
                  <a:srgbClr val="526C7A"/>
                </a:solidFill>
                <a:latin typeface="DejaVu Sans"/>
                <a:ea typeface="DejaVu Sans"/>
                <a:cs typeface="DejaVu Sans"/>
              </a:rPr>
              <a:t>Apakah siswa perlu memahami proses, membaca peta, atau menyusun argumen?</a:t>
            </a:r>
          </a:p>
        </p:txBody>
      </p:sp>
      <p:sp>
        <p:nvSpPr>
          <p:cNvPr id="5" name="">
            <a:extLst xmlns:a="http://schemas.openxmlformats.org/drawingml/2006/main">
              <a:ext uri="{FF2B5EF4-FFF2-40B4-BE49-F238E27FC236}">
                <a16:creationId xmlns:a16="http://schemas.microsoft.com/office/drawing/2014/main" id="{FAC48292-2C66-45E7-9BB0-AD3E2B88375C}"/>
              </a:ext>
            </a:extLst>
          </p:cNvPr>
          <p:cNvSpPr>
            <a:spLocks xmlns:a="http://schemas.openxmlformats.org/drawingml/2006/main" noGrp="1"/>
          </p:cNvSpPr>
          <p:nvPr/>
        </p:nvSpPr>
        <p:spPr>
          <a:xfrm xmlns:a="http://schemas.openxmlformats.org/drawingml/2006/main">
            <a:off x="609600" y="2695575"/>
            <a:ext cx="109728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00" b="1">
                <a:solidFill>
                  <a:srgbClr val="122C46"/>
                </a:solidFill>
                <a:latin typeface="DejaVu Sans"/>
                <a:ea typeface="DejaVu Sans"/>
                <a:cs typeface="DejaVu Sans"/>
              </a:defRPr>
            </a:defPPr>
          </a:lstStyle>
          <a:p xmlns:a="http://schemas.openxmlformats.org/drawingml/2006/main">
            <a:pPr>
              <a:defRPr sz="2100" b="1">
                <a:solidFill>
                  <a:srgbClr val="122C46"/>
                </a:solidFill>
                <a:latin typeface="DejaVu Sans"/>
                <a:ea typeface="DejaVu Sans"/>
                <a:cs typeface="DejaVu Sans"/>
              </a:defRPr>
            </a:pPr>
            <a:r>
              <a:rPr sz="2100" b="1">
                <a:solidFill>
                  <a:srgbClr val="122C46"/>
                </a:solidFill>
                <a:latin typeface="DejaVu Sans"/>
                <a:ea typeface="DejaVu Sans"/>
                <a:cs typeface="DejaVu Sans"/>
              </a:rPr>
              <a:t>Kondisi siswa</a:t>
            </a:r>
          </a:p>
        </p:txBody>
      </p:sp>
      <p:sp>
        <p:nvSpPr>
          <p:cNvPr id="6" name="">
            <a:extLst xmlns:a="http://schemas.openxmlformats.org/drawingml/2006/main">
              <a:ext uri="{FF2B5EF4-FFF2-40B4-BE49-F238E27FC236}">
                <a16:creationId xmlns:a16="http://schemas.microsoft.com/office/drawing/2014/main" id="{DE83F926-1562-4567-9773-E68FBB21411A}"/>
              </a:ext>
            </a:extLst>
          </p:cNvPr>
          <p:cNvSpPr>
            <a:spLocks xmlns:a="http://schemas.openxmlformats.org/drawingml/2006/main" noGrp="1"/>
          </p:cNvSpPr>
          <p:nvPr/>
        </p:nvSpPr>
        <p:spPr>
          <a:xfrm xmlns:a="http://schemas.openxmlformats.org/drawingml/2006/main">
            <a:off x="609600" y="3105150"/>
            <a:ext cx="109728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875" b="0">
                <a:solidFill>
                  <a:srgbClr val="526C7A"/>
                </a:solidFill>
                <a:latin typeface="DejaVu Sans"/>
                <a:ea typeface="DejaVu Sans"/>
                <a:cs typeface="DejaVu Sans"/>
              </a:defRPr>
            </a:defPPr>
          </a:lstStyle>
          <a:p xmlns:a="http://schemas.openxmlformats.org/drawingml/2006/main">
            <a:pPr>
              <a:defRPr sz="1875" b="0">
                <a:solidFill>
                  <a:srgbClr val="526C7A"/>
                </a:solidFill>
                <a:latin typeface="DejaVu Sans"/>
                <a:ea typeface="DejaVu Sans"/>
                <a:cs typeface="DejaVu Sans"/>
              </a:defRPr>
            </a:pPr>
            <a:r>
              <a:rPr sz="1875" b="0">
                <a:solidFill>
                  <a:srgbClr val="526C7A"/>
                </a:solidFill>
                <a:latin typeface="DejaVu Sans"/>
                <a:ea typeface="DejaVu Sans"/>
                <a:cs typeface="DejaVu Sans"/>
              </a:rPr>
              <a:t>Periksa perangkat, koneksi, kebutuhan akses, dan keterampilan digital.</a:t>
            </a:r>
          </a:p>
        </p:txBody>
      </p:sp>
      <p:sp>
        <p:nvSpPr>
          <p:cNvPr id="7" name="">
            <a:extLst xmlns:a="http://schemas.openxmlformats.org/drawingml/2006/main">
              <a:ext uri="{FF2B5EF4-FFF2-40B4-BE49-F238E27FC236}">
                <a16:creationId xmlns:a16="http://schemas.microsoft.com/office/drawing/2014/main" id="{046EBA66-39AA-452B-A21E-35F430A1BF66}"/>
              </a:ext>
            </a:extLst>
          </p:cNvPr>
          <p:cNvSpPr>
            <a:spLocks xmlns:a="http://schemas.openxmlformats.org/drawingml/2006/main" noGrp="1"/>
          </p:cNvSpPr>
          <p:nvPr/>
        </p:nvSpPr>
        <p:spPr>
          <a:xfrm xmlns:a="http://schemas.openxmlformats.org/drawingml/2006/main">
            <a:off x="609600" y="3686175"/>
            <a:ext cx="109728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00" b="1">
                <a:solidFill>
                  <a:srgbClr val="122C46"/>
                </a:solidFill>
                <a:latin typeface="DejaVu Sans"/>
                <a:ea typeface="DejaVu Sans"/>
                <a:cs typeface="DejaVu Sans"/>
              </a:defRPr>
            </a:defPPr>
          </a:lstStyle>
          <a:p xmlns:a="http://schemas.openxmlformats.org/drawingml/2006/main">
            <a:pPr>
              <a:defRPr sz="2100" b="1">
                <a:solidFill>
                  <a:srgbClr val="122C46"/>
                </a:solidFill>
                <a:latin typeface="DejaVu Sans"/>
                <a:ea typeface="DejaVu Sans"/>
                <a:cs typeface="DejaVu Sans"/>
              </a:defRPr>
            </a:pPr>
            <a:r>
              <a:rPr sz="2100" b="1">
                <a:solidFill>
                  <a:srgbClr val="122C46"/>
                </a:solidFill>
                <a:latin typeface="DejaVu Sans"/>
                <a:ea typeface="DejaVu Sans"/>
                <a:cs typeface="DejaVu Sans"/>
              </a:rPr>
              <a:t>Bukti hasil belajar</a:t>
            </a:r>
          </a:p>
        </p:txBody>
      </p:sp>
      <p:sp>
        <p:nvSpPr>
          <p:cNvPr id="8" name="">
            <a:extLst xmlns:a="http://schemas.openxmlformats.org/drawingml/2006/main">
              <a:ext uri="{FF2B5EF4-FFF2-40B4-BE49-F238E27FC236}">
                <a16:creationId xmlns:a16="http://schemas.microsoft.com/office/drawing/2014/main" id="{C15A9473-E124-4B9E-ADB1-06F0BA7E5E3E}"/>
              </a:ext>
            </a:extLst>
          </p:cNvPr>
          <p:cNvSpPr>
            <a:spLocks xmlns:a="http://schemas.openxmlformats.org/drawingml/2006/main" noGrp="1"/>
          </p:cNvSpPr>
          <p:nvPr/>
        </p:nvSpPr>
        <p:spPr>
          <a:xfrm xmlns:a="http://schemas.openxmlformats.org/drawingml/2006/main">
            <a:off x="609600" y="4095750"/>
            <a:ext cx="109728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875" b="0">
                <a:solidFill>
                  <a:srgbClr val="526C7A"/>
                </a:solidFill>
                <a:latin typeface="DejaVu Sans"/>
                <a:ea typeface="DejaVu Sans"/>
                <a:cs typeface="DejaVu Sans"/>
              </a:defRPr>
            </a:defPPr>
          </a:lstStyle>
          <a:p xmlns:a="http://schemas.openxmlformats.org/drawingml/2006/main">
            <a:pPr>
              <a:defRPr sz="1875" b="0">
                <a:solidFill>
                  <a:srgbClr val="526C7A"/>
                </a:solidFill>
                <a:latin typeface="DejaVu Sans"/>
                <a:ea typeface="DejaVu Sans"/>
                <a:cs typeface="DejaVu Sans"/>
              </a:defRPr>
            </a:pPr>
            <a:r>
              <a:rPr sz="1875" b="0">
                <a:solidFill>
                  <a:srgbClr val="526C7A"/>
                </a:solidFill>
                <a:latin typeface="DejaVu Sans"/>
                <a:ea typeface="DejaVu Sans"/>
                <a:cs typeface="DejaVu Sans"/>
              </a:rPr>
              <a:t>Tentukan karya atau penjelasan yang akan menunjukkan pemahaman.</a:t>
            </a:r>
          </a:p>
        </p:txBody>
      </p:sp>
      <p:sp>
        <p:nvSpPr>
          <p:cNvPr id="9" name="">
            <a:extLst xmlns:a="http://schemas.openxmlformats.org/drawingml/2006/main">
              <a:ext uri="{FF2B5EF4-FFF2-40B4-BE49-F238E27FC236}">
                <a16:creationId xmlns:a16="http://schemas.microsoft.com/office/drawing/2014/main" id="{5501339C-3C54-4C5F-839B-D8E2911853F8}"/>
              </a:ext>
            </a:extLst>
          </p:cNvPr>
          <p:cNvSpPr>
            <a:spLocks xmlns:a="http://schemas.openxmlformats.org/drawingml/2006/main" noGrp="1"/>
          </p:cNvSpPr>
          <p:nvPr/>
        </p:nvSpPr>
        <p:spPr>
          <a:xfrm xmlns:a="http://schemas.openxmlformats.org/drawingml/2006/main">
            <a:off x="609600" y="4676775"/>
            <a:ext cx="109728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00" b="1">
                <a:solidFill>
                  <a:srgbClr val="122C46"/>
                </a:solidFill>
                <a:latin typeface="DejaVu Sans"/>
                <a:ea typeface="DejaVu Sans"/>
                <a:cs typeface="DejaVu Sans"/>
              </a:defRPr>
            </a:defPPr>
          </a:lstStyle>
          <a:p xmlns:a="http://schemas.openxmlformats.org/drawingml/2006/main">
            <a:pPr>
              <a:defRPr sz="2100" b="1">
                <a:solidFill>
                  <a:srgbClr val="122C46"/>
                </a:solidFill>
                <a:latin typeface="DejaVu Sans"/>
                <a:ea typeface="DejaVu Sans"/>
                <a:cs typeface="DejaVu Sans"/>
              </a:defRPr>
            </a:pPr>
            <a:r>
              <a:rPr sz="2100" b="1">
                <a:solidFill>
                  <a:srgbClr val="122C46"/>
                </a:solidFill>
                <a:latin typeface="DejaVu Sans"/>
                <a:ea typeface="DejaVu Sans"/>
                <a:cs typeface="DejaVu Sans"/>
              </a:rPr>
              <a:t>Kemudahan pengelolaan</a:t>
            </a:r>
          </a:p>
        </p:txBody>
      </p:sp>
      <p:sp>
        <p:nvSpPr>
          <p:cNvPr id="10" name="">
            <a:extLst xmlns:a="http://schemas.openxmlformats.org/drawingml/2006/main">
              <a:ext uri="{FF2B5EF4-FFF2-40B4-BE49-F238E27FC236}">
                <a16:creationId xmlns:a16="http://schemas.microsoft.com/office/drawing/2014/main" id="{75117953-CDE4-4AF2-8F9F-799F9884339B}"/>
              </a:ext>
            </a:extLst>
          </p:cNvPr>
          <p:cNvSpPr>
            <a:spLocks xmlns:a="http://schemas.openxmlformats.org/drawingml/2006/main" noGrp="1"/>
          </p:cNvSpPr>
          <p:nvPr/>
        </p:nvSpPr>
        <p:spPr>
          <a:xfrm xmlns:a="http://schemas.openxmlformats.org/drawingml/2006/main">
            <a:off x="609600" y="5086350"/>
            <a:ext cx="109728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875" b="0">
                <a:solidFill>
                  <a:srgbClr val="526C7A"/>
                </a:solidFill>
                <a:latin typeface="DejaVu Sans"/>
                <a:ea typeface="DejaVu Sans"/>
                <a:cs typeface="DejaVu Sans"/>
              </a:defRPr>
            </a:defPPr>
          </a:lstStyle>
          <a:p xmlns:a="http://schemas.openxmlformats.org/drawingml/2006/main">
            <a:pPr>
              <a:defRPr sz="1875" b="0">
                <a:solidFill>
                  <a:srgbClr val="526C7A"/>
                </a:solidFill>
                <a:latin typeface="DejaVu Sans"/>
                <a:ea typeface="DejaVu Sans"/>
                <a:cs typeface="DejaVu Sans"/>
              </a:defRPr>
            </a:pPr>
            <a:r>
              <a:rPr sz="1875" b="0">
                <a:solidFill>
                  <a:srgbClr val="526C7A"/>
                </a:solidFill>
                <a:latin typeface="DejaVu Sans"/>
                <a:ea typeface="DejaVu Sans"/>
                <a:cs typeface="DejaVu Sans"/>
              </a:rPr>
              <a:t>Gunakan media yang dapat dikelola guru dan dipahami siswa.</a:t>
            </a:r>
          </a:p>
        </p:txBody>
      </p:sp>
      <p:sp>
        <p:nvSpPr>
          <p:cNvPr id="11" name="">
            <a:extLst xmlns:a="http://schemas.openxmlformats.org/drawingml/2006/main">
              <a:ext uri="{FF2B5EF4-FFF2-40B4-BE49-F238E27FC236}">
                <a16:creationId xmlns:a16="http://schemas.microsoft.com/office/drawing/2014/main" id="{9D3D13FE-E99C-4723-8944-2E7119DEA3F4}"/>
              </a:ext>
            </a:extLst>
          </p:cNvPr>
          <p:cNvSpPr>
            <a:spLocks xmlns:a="http://schemas.openxmlformats.org/drawingml/2006/main" noGrp="1"/>
          </p:cNvSpPr>
          <p:nvPr/>
        </p:nvSpPr>
        <p:spPr>
          <a:xfrm xmlns:a="http://schemas.openxmlformats.org/drawingml/2006/main">
            <a:off x="609600" y="5924550"/>
            <a:ext cx="109728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025" b="1">
                <a:solidFill>
                  <a:srgbClr val="BA681C"/>
                </a:solidFill>
                <a:latin typeface="DejaVu Sans"/>
                <a:ea typeface="DejaVu Sans"/>
                <a:cs typeface="DejaVu Sans"/>
              </a:defRPr>
            </a:defPPr>
          </a:lstStyle>
          <a:p xmlns:a="http://schemas.openxmlformats.org/drawingml/2006/main">
            <a:pPr>
              <a:defRPr sz="2025" b="1">
                <a:solidFill>
                  <a:srgbClr val="BA681C"/>
                </a:solidFill>
                <a:latin typeface="DejaVu Sans"/>
                <a:ea typeface="DejaVu Sans"/>
                <a:cs typeface="DejaVu Sans"/>
              </a:defRPr>
            </a:pPr>
            <a:r>
              <a:rPr sz="2025" b="1">
                <a:solidFill>
                  <a:srgbClr val="BA681C"/>
                </a:solidFill>
                <a:latin typeface="DejaVu Sans"/>
                <a:ea typeface="DejaVu Sans"/>
                <a:cs typeface="DejaVu Sans"/>
              </a:rPr>
              <a:t>Satu kegiatan dapat memakai satu atau dua media yang saling mendukung.</a:t>
            </a:r>
          </a:p>
        </p:txBody>
      </p:sp>
    </p:spTree>
    <p:extLst>
      <p:ext uri="{BB962C8B-B14F-4D97-AF65-F5344CB8AC3E}">
        <p14:creationId xmlns:p14="http://schemas.microsoft.com/office/powerpoint/2010/main" val="1599206671"/>
      </p:ext>
    </p:extLst>
  </p:cSld>
</p:sld>
</file>

<file path=ppt/slides/slide8.xml><?xml version="1.0" encoding="utf-8"?>
<p:sld xmlns:p="http://schemas.openxmlformats.org/presentationml/2006/main">
  <p:cSld>
    <p:bg>
      <p:bgPr>
        <a:solidFill xmlns:a="http://schemas.openxmlformats.org/drawingml/2006/main">
          <a:srgbClr val="F7F9FC"/>
        </a:solidFill>
      </p:bgPr>
    </p:bg>
    <p:spTree>
      <p:nvGrpSpPr>
        <p:cNvPr id="1" name=""/>
        <p:cNvGrpSpPr/>
        <p:nvPr/>
      </p:nvGrpSpPr>
      <p:grpSpPr>
        <a:xfrm xmlns:a="http://schemas.openxmlformats.org/drawingml/2006/main"/>
      </p:grpSpPr>
      <p:sp>
        <p:nvSpPr>
          <p:cNvPr id="12" name="">
            <a:extLst xmlns:a="http://schemas.openxmlformats.org/drawingml/2006/main">
              <a:ext uri="{FF2B5EF4-FFF2-40B4-BE49-F238E27FC236}">
                <a16:creationId xmlns:a16="http://schemas.microsoft.com/office/drawing/2014/main" id="{2B9F59DB-212D-41CB-9D8B-319693E7F634}"/>
              </a:ext>
            </a:extLst>
          </p:cNvPr>
          <p:cNvSpPr>
            <a:spLocks xmlns:a="http://schemas.openxmlformats.org/drawingml/2006/main" noGrp="1"/>
          </p:cNvSpPr>
          <p:nvPr/>
        </p:nvSpPr>
        <p:spPr>
          <a:xfrm xmlns:a="http://schemas.openxmlformats.org/drawingml/2006/main">
            <a:off x="609600" y="428625"/>
            <a:ext cx="1097280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225" b="1">
                <a:solidFill>
                  <a:srgbClr val="122C46"/>
                </a:solidFill>
                <a:latin typeface="DejaVu Sans"/>
                <a:ea typeface="DejaVu Sans"/>
                <a:cs typeface="DejaVu Sans"/>
              </a:defRPr>
            </a:defPPr>
          </a:lstStyle>
          <a:p xmlns:a="http://schemas.openxmlformats.org/drawingml/2006/main">
            <a:pPr>
              <a:defRPr sz="3225" b="1">
                <a:solidFill>
                  <a:srgbClr val="122C46"/>
                </a:solidFill>
                <a:latin typeface="DejaVu Sans"/>
                <a:ea typeface="DejaVu Sans"/>
                <a:cs typeface="DejaVu Sans"/>
              </a:defRPr>
            </a:pPr>
            <a:r>
              <a:rPr sz="3225" b="1">
                <a:solidFill>
                  <a:srgbClr val="122C46"/>
                </a:solidFill>
                <a:latin typeface="DejaVu Sans"/>
                <a:ea typeface="DejaVu Sans"/>
                <a:cs typeface="DejaVu Sans"/>
              </a:rPr>
              <a:t>1. Google Classroom</a:t>
            </a:r>
          </a:p>
        </p:txBody>
      </p:sp>
      <p:sp>
        <p:nvSpPr>
          <p:cNvPr id="2" name="">
            <a:extLst xmlns:a="http://schemas.openxmlformats.org/drawingml/2006/main">
              <a:ext uri="{FF2B5EF4-FFF2-40B4-BE49-F238E27FC236}">
                <a16:creationId xmlns:a16="http://schemas.microsoft.com/office/drawing/2014/main" id="{D02CCF45-A1D7-4330-8507-FC040ED2475B}"/>
              </a:ext>
            </a:extLst>
          </p:cNvPr>
          <p:cNvSpPr>
            <a:spLocks xmlns:a="http://schemas.openxmlformats.org/drawingml/2006/main" noGrp="1"/>
          </p:cNvSpPr>
          <p:nvPr/>
        </p:nvSpPr>
        <p:spPr>
          <a:xfrm xmlns:a="http://schemas.openxmlformats.org/drawingml/2006/main">
            <a:off x="11153775" y="6486525"/>
            <a:ext cx="4572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125" b="0">
                <a:solidFill>
                  <a:srgbClr val="526C7A"/>
                </a:solidFill>
                <a:latin typeface="DejaVu Sans"/>
                <a:ea typeface="DejaVu Sans"/>
                <a:cs typeface="DejaVu Sans"/>
              </a:defRPr>
            </a:defPPr>
          </a:lstStyle>
          <a:p xmlns:a="http://schemas.openxmlformats.org/drawingml/2006/main">
            <a:pPr>
              <a:defRPr sz="1125" b="0">
                <a:solidFill>
                  <a:srgbClr val="526C7A"/>
                </a:solidFill>
                <a:latin typeface="DejaVu Sans"/>
                <a:ea typeface="DejaVu Sans"/>
                <a:cs typeface="DejaVu Sans"/>
              </a:defRPr>
            </a:pPr>
            <a:r>
              <a:rPr sz="1125" b="0">
                <a:solidFill>
                  <a:srgbClr val="526C7A"/>
                </a:solidFill>
                <a:latin typeface="DejaVu Sans"/>
                <a:ea typeface="DejaVu Sans"/>
                <a:cs typeface="DejaVu Sans"/>
              </a:rPr>
              <a:t>08</a:t>
            </a:r>
          </a:p>
        </p:txBody>
      </p:sp>
      <p:sp>
        <p:nvSpPr>
          <p:cNvPr id="3" name="">
            <a:extLst xmlns:a="http://schemas.openxmlformats.org/drawingml/2006/main">
              <a:ext uri="{FF2B5EF4-FFF2-40B4-BE49-F238E27FC236}">
                <a16:creationId xmlns:a16="http://schemas.microsoft.com/office/drawing/2014/main" id="{332459E1-6938-4659-A6AC-EF75D18C3804}"/>
              </a:ext>
            </a:extLst>
          </p:cNvPr>
          <p:cNvSpPr>
            <a:spLocks xmlns:a="http://schemas.openxmlformats.org/drawingml/2006/main" noGrp="1"/>
          </p:cNvSpPr>
          <p:nvPr/>
        </p:nvSpPr>
        <p:spPr>
          <a:xfrm xmlns:a="http://schemas.openxmlformats.org/drawingml/2006/main">
            <a:off x="609600" y="1495425"/>
            <a:ext cx="10972800" cy="733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75" b="1">
                <a:solidFill>
                  <a:srgbClr val="146484"/>
                </a:solidFill>
                <a:latin typeface="DejaVu Sans"/>
                <a:ea typeface="DejaVu Sans"/>
                <a:cs typeface="DejaVu Sans"/>
              </a:defRPr>
            </a:defPPr>
          </a:lstStyle>
          <a:p xmlns:a="http://schemas.openxmlformats.org/drawingml/2006/main">
            <a:pPr>
              <a:defRPr sz="2175" b="1">
                <a:solidFill>
                  <a:srgbClr val="146484"/>
                </a:solidFill>
                <a:latin typeface="DejaVu Sans"/>
                <a:ea typeface="DejaVu Sans"/>
                <a:cs typeface="DejaVu Sans"/>
              </a:defRPr>
            </a:pPr>
            <a:r>
              <a:rPr sz="2175" b="1">
                <a:solidFill>
                  <a:srgbClr val="146484"/>
                </a:solidFill>
                <a:latin typeface="DejaVu Sans"/>
                <a:ea typeface="DejaVu Sans"/>
                <a:cs typeface="DejaVu Sans"/>
              </a:rPr>
              <a:t>Ruang kelas digital untuk membagikan materi, tugas, dan umpan balik.</a:t>
            </a:r>
          </a:p>
        </p:txBody>
      </p:sp>
      <p:sp>
        <p:nvSpPr>
          <p:cNvPr id="4" name="">
            <a:extLst xmlns:a="http://schemas.openxmlformats.org/drawingml/2006/main">
              <a:ext uri="{FF2B5EF4-FFF2-40B4-BE49-F238E27FC236}">
                <a16:creationId xmlns:a16="http://schemas.microsoft.com/office/drawing/2014/main" id="{3E61277F-4538-44C7-94CB-EE50EE6952F5}"/>
              </a:ext>
            </a:extLst>
          </p:cNvPr>
          <p:cNvSpPr>
            <a:spLocks xmlns:a="http://schemas.openxmlformats.org/drawingml/2006/main" noGrp="1"/>
          </p:cNvSpPr>
          <p:nvPr/>
        </p:nvSpPr>
        <p:spPr>
          <a:xfrm xmlns:a="http://schemas.openxmlformats.org/drawingml/2006/main">
            <a:off x="609600" y="2495550"/>
            <a:ext cx="53340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00" b="1">
                <a:solidFill>
                  <a:srgbClr val="122C46"/>
                </a:solidFill>
                <a:latin typeface="DejaVu Sans"/>
                <a:ea typeface="DejaVu Sans"/>
                <a:cs typeface="DejaVu Sans"/>
              </a:defRPr>
            </a:defPPr>
          </a:lstStyle>
          <a:p xmlns:a="http://schemas.openxmlformats.org/drawingml/2006/main">
            <a:pPr>
              <a:defRPr sz="2100" b="1">
                <a:solidFill>
                  <a:srgbClr val="122C46"/>
                </a:solidFill>
                <a:latin typeface="DejaVu Sans"/>
                <a:ea typeface="DejaVu Sans"/>
                <a:cs typeface="DejaVu Sans"/>
              </a:defRPr>
            </a:pPr>
            <a:r>
              <a:rPr sz="2100" b="1">
                <a:solidFill>
                  <a:srgbClr val="122C46"/>
                </a:solidFill>
                <a:latin typeface="DejaVu Sans"/>
                <a:ea typeface="DejaVu Sans"/>
                <a:cs typeface="DejaVu Sans"/>
              </a:rPr>
              <a:t>Kelebihan</a:t>
            </a:r>
          </a:p>
        </p:txBody>
      </p:sp>
      <p:sp>
        <p:nvSpPr>
          <p:cNvPr id="5" name="">
            <a:extLst xmlns:a="http://schemas.openxmlformats.org/drawingml/2006/main">
              <a:ext uri="{FF2B5EF4-FFF2-40B4-BE49-F238E27FC236}">
                <a16:creationId xmlns:a16="http://schemas.microsoft.com/office/drawing/2014/main" id="{946852C0-7528-412B-BE20-A8283AE09B13}"/>
              </a:ext>
            </a:extLst>
          </p:cNvPr>
          <p:cNvSpPr>
            <a:spLocks xmlns:a="http://schemas.openxmlformats.org/drawingml/2006/main" noGrp="1"/>
          </p:cNvSpPr>
          <p:nvPr/>
        </p:nvSpPr>
        <p:spPr>
          <a:xfrm xmlns:a="http://schemas.openxmlformats.org/drawingml/2006/main">
            <a:off x="609600" y="2905125"/>
            <a:ext cx="5334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875" b="0">
                <a:solidFill>
                  <a:srgbClr val="526C7A"/>
                </a:solidFill>
                <a:latin typeface="DejaVu Sans"/>
                <a:ea typeface="DejaVu Sans"/>
                <a:cs typeface="DejaVu Sans"/>
              </a:defRPr>
            </a:defPPr>
          </a:lstStyle>
          <a:p xmlns:a="http://schemas.openxmlformats.org/drawingml/2006/main">
            <a:pPr>
              <a:defRPr sz="1875" b="0">
                <a:solidFill>
                  <a:srgbClr val="526C7A"/>
                </a:solidFill>
                <a:latin typeface="DejaVu Sans"/>
                <a:ea typeface="DejaVu Sans"/>
                <a:cs typeface="DejaVu Sans"/>
              </a:defRPr>
            </a:pPr>
            <a:r>
              <a:rPr sz="1875" b="0">
                <a:solidFill>
                  <a:srgbClr val="526C7A"/>
                </a:solidFill>
                <a:latin typeface="DejaVu Sans"/>
                <a:ea typeface="DejaVu Sans"/>
                <a:cs typeface="DejaVu Sans"/>
              </a:rPr>
              <a:t>Tugas dan tenggat lebih teratur. Komentar guru membantu siswa memperbaiki karya.</a:t>
            </a:r>
          </a:p>
        </p:txBody>
      </p:sp>
      <p:sp>
        <p:nvSpPr>
          <p:cNvPr id="6" name="">
            <a:extLst xmlns:a="http://schemas.openxmlformats.org/drawingml/2006/main">
              <a:ext uri="{FF2B5EF4-FFF2-40B4-BE49-F238E27FC236}">
                <a16:creationId xmlns:a16="http://schemas.microsoft.com/office/drawing/2014/main" id="{D2315C7D-3139-4C45-B8EB-5C4510022C57}"/>
              </a:ext>
            </a:extLst>
          </p:cNvPr>
          <p:cNvSpPr>
            <a:spLocks xmlns:a="http://schemas.openxmlformats.org/drawingml/2006/main" noGrp="1"/>
          </p:cNvSpPr>
          <p:nvPr/>
        </p:nvSpPr>
        <p:spPr>
          <a:xfrm xmlns:a="http://schemas.openxmlformats.org/drawingml/2006/main">
            <a:off x="609600" y="3914775"/>
            <a:ext cx="53340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00" b="1">
                <a:solidFill>
                  <a:srgbClr val="122C46"/>
                </a:solidFill>
                <a:latin typeface="DejaVu Sans"/>
                <a:ea typeface="DejaVu Sans"/>
                <a:cs typeface="DejaVu Sans"/>
              </a:defRPr>
            </a:defPPr>
          </a:lstStyle>
          <a:p xmlns:a="http://schemas.openxmlformats.org/drawingml/2006/main">
            <a:pPr>
              <a:defRPr sz="2100" b="1">
                <a:solidFill>
                  <a:srgbClr val="122C46"/>
                </a:solidFill>
                <a:latin typeface="DejaVu Sans"/>
                <a:ea typeface="DejaVu Sans"/>
                <a:cs typeface="DejaVu Sans"/>
              </a:defRPr>
            </a:pPr>
            <a:r>
              <a:rPr sz="2100" b="1">
                <a:solidFill>
                  <a:srgbClr val="122C46"/>
                </a:solidFill>
                <a:latin typeface="DejaVu Sans"/>
                <a:ea typeface="DejaVu Sans"/>
                <a:cs typeface="DejaVu Sans"/>
              </a:rPr>
              <a:t>Kekurangan</a:t>
            </a:r>
          </a:p>
        </p:txBody>
      </p:sp>
      <p:sp>
        <p:nvSpPr>
          <p:cNvPr id="7" name="">
            <a:extLst xmlns:a="http://schemas.openxmlformats.org/drawingml/2006/main">
              <a:ext uri="{FF2B5EF4-FFF2-40B4-BE49-F238E27FC236}">
                <a16:creationId xmlns:a16="http://schemas.microsoft.com/office/drawing/2014/main" id="{C5EC3648-7BFA-4CC7-AA5C-CB1E619470C7}"/>
              </a:ext>
            </a:extLst>
          </p:cNvPr>
          <p:cNvSpPr>
            <a:spLocks xmlns:a="http://schemas.openxmlformats.org/drawingml/2006/main" noGrp="1"/>
          </p:cNvSpPr>
          <p:nvPr/>
        </p:nvSpPr>
        <p:spPr>
          <a:xfrm xmlns:a="http://schemas.openxmlformats.org/drawingml/2006/main">
            <a:off x="609600" y="4324350"/>
            <a:ext cx="5334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875" b="0">
                <a:solidFill>
                  <a:srgbClr val="526C7A"/>
                </a:solidFill>
                <a:latin typeface="DejaVu Sans"/>
                <a:ea typeface="DejaVu Sans"/>
                <a:cs typeface="DejaVu Sans"/>
              </a:defRPr>
            </a:defPPr>
          </a:lstStyle>
          <a:p xmlns:a="http://schemas.openxmlformats.org/drawingml/2006/main">
            <a:pPr>
              <a:defRPr sz="1875" b="0">
                <a:solidFill>
                  <a:srgbClr val="526C7A"/>
                </a:solidFill>
                <a:latin typeface="DejaVu Sans"/>
                <a:ea typeface="DejaVu Sans"/>
                <a:cs typeface="DejaVu Sans"/>
              </a:defRPr>
            </a:pPr>
            <a:r>
              <a:rPr sz="1875" b="0">
                <a:solidFill>
                  <a:srgbClr val="526C7A"/>
                </a:solidFill>
                <a:latin typeface="DejaVu Sans"/>
                <a:ea typeface="DejaVu Sans"/>
                <a:cs typeface="DejaVu Sans"/>
              </a:rPr>
              <a:t>Memerlukan akun dan akses internet. Guru tetap perlu merancang interaksi serta memantau proses belajar.</a:t>
            </a:r>
          </a:p>
        </p:txBody>
      </p:sp>
      <p:pic>
        <p:nvPicPr>
          <p:cNvPr id="8" name="">
            <a:extLst xmlns:a="http://schemas.openxmlformats.org/drawingml/2006/main">
              <a:ext uri="{FF2B5EF4-FFF2-40B4-BE49-F238E27FC236}">
                <a16:creationId xmlns:a16="http://schemas.microsoft.com/office/drawing/2014/main" id="{C9DA52A6-F7F7-463A-ACB9-2CAC62694761}"/>
              </a:ext>
            </a:extLst>
          </p:cNvPr>
          <p:cNvPicPr>
            <a:picLocks xmlns:a="http://schemas.openxmlformats.org/drawingml/2006/main" noChangeAspect="1"/>
          </p:cNvPicPr>
          <p:nvPr/>
        </p:nvPicPr>
        <p:blipFill>
          <a:blip xmlns:r="http://schemas.openxmlformats.org/officeDocument/2006/relationships" xmlns:a="http://schemas.openxmlformats.org/drawingml/2006/main" r:embed="Rcd13bfa6f4b6492a"/>
          <a:stretch xmlns:a="http://schemas.openxmlformats.org/drawingml/2006/main"/>
        </p:blipFill>
        <p:spPr>
          <a:xfrm xmlns:a="http://schemas.openxmlformats.org/drawingml/2006/main">
            <a:off x="6705600" y="2981172"/>
            <a:ext cx="4381500" cy="676582"/>
          </a:xfrm>
          <a:prstGeom xmlns:a="http://schemas.openxmlformats.org/drawingml/2006/main" prst="rect">
            <a:avLst/>
          </a:prstGeom>
        </p:spPr>
      </p:pic>
      <p:sp>
        <p:nvSpPr>
          <p:cNvPr id="9" name="">
            <a:extLst xmlns:a="http://schemas.openxmlformats.org/drawingml/2006/main">
              <a:ext uri="{FF2B5EF4-FFF2-40B4-BE49-F238E27FC236}">
                <a16:creationId xmlns:a16="http://schemas.microsoft.com/office/drawing/2014/main" id="{2697B85A-6488-47E8-945F-E9C5317629D8}"/>
              </a:ext>
            </a:extLst>
          </p:cNvPr>
          <p:cNvSpPr>
            <a:spLocks xmlns:a="http://schemas.openxmlformats.org/drawingml/2006/main" noGrp="1"/>
          </p:cNvSpPr>
          <p:nvPr/>
        </p:nvSpPr>
        <p:spPr>
          <a:xfrm xmlns:a="http://schemas.openxmlformats.org/drawingml/2006/main">
            <a:off x="6391275" y="4114800"/>
            <a:ext cx="51149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75" b="1">
                <a:solidFill>
                  <a:srgbClr val="526C7A"/>
                </a:solidFill>
                <a:latin typeface="DejaVu Sans"/>
                <a:ea typeface="DejaVu Sans"/>
                <a:cs typeface="DejaVu Sans"/>
              </a:defRPr>
            </a:defPPr>
          </a:lstStyle>
          <a:p xmlns:a="http://schemas.openxmlformats.org/drawingml/2006/main">
            <a:pPr>
              <a:defRPr sz="2175" b="1">
                <a:solidFill>
                  <a:srgbClr val="526C7A"/>
                </a:solidFill>
                <a:latin typeface="DejaVu Sans"/>
                <a:ea typeface="DejaVu Sans"/>
                <a:cs typeface="DejaVu Sans"/>
              </a:defRPr>
            </a:pPr>
            <a:r>
              <a:rPr sz="2175" b="1">
                <a:solidFill>
                  <a:srgbClr val="526C7A"/>
                </a:solidFill>
                <a:latin typeface="DejaVu Sans"/>
                <a:ea typeface="DejaVu Sans"/>
                <a:cs typeface="DejaVu Sans"/>
              </a:rPr>
              <a:t>Materi, tugas, dan umpan balik</a:t>
            </a:r>
          </a:p>
          <a:p xmlns:a="http://schemas.openxmlformats.org/drawingml/2006/main">
            <a:pPr>
              <a:defRPr sz="2175" b="1">
                <a:solidFill>
                  <a:srgbClr val="526C7A"/>
                </a:solidFill>
                <a:latin typeface="DejaVu Sans"/>
                <a:ea typeface="DejaVu Sans"/>
                <a:cs typeface="DejaVu Sans"/>
              </a:defRPr>
            </a:pPr>
            <a:r>
              <a:rPr sz="2175" b="1">
                <a:solidFill>
                  <a:srgbClr val="526C7A"/>
                </a:solidFill>
                <a:latin typeface="DejaVu Sans"/>
                <a:ea typeface="DejaVu Sans"/>
                <a:cs typeface="DejaVu Sans"/>
              </a:rPr>
              <a:t>dalam satu ruang kelas digital</a:t>
            </a:r>
          </a:p>
        </p:txBody>
      </p:sp>
      <p:sp>
        <p:nvSpPr>
          <p:cNvPr id="10" name="">
            <a:extLst xmlns:a="http://schemas.openxmlformats.org/drawingml/2006/main">
              <a:ext uri="{FF2B5EF4-FFF2-40B4-BE49-F238E27FC236}">
                <a16:creationId xmlns:a16="http://schemas.microsoft.com/office/drawing/2014/main" id="{6698814B-9835-44EA-A3D9-4B227F451267}"/>
              </a:ext>
            </a:extLst>
          </p:cNvPr>
          <p:cNvSpPr>
            <a:spLocks xmlns:a="http://schemas.openxmlformats.org/drawingml/2006/main" noGrp="1"/>
          </p:cNvSpPr>
          <p:nvPr/>
        </p:nvSpPr>
        <p:spPr>
          <a:xfrm xmlns:a="http://schemas.openxmlformats.org/drawingml/2006/main">
            <a:off x="609600" y="5686425"/>
            <a:ext cx="10972800" cy="695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950" b="1">
                <a:solidFill>
                  <a:srgbClr val="122C46"/>
                </a:solidFill>
                <a:latin typeface="DejaVu Sans"/>
                <a:ea typeface="DejaVu Sans"/>
                <a:cs typeface="DejaVu Sans"/>
              </a:defRPr>
            </a:defPPr>
          </a:lstStyle>
          <a:p xmlns:a="http://schemas.openxmlformats.org/drawingml/2006/main">
            <a:pPr>
              <a:defRPr sz="1950" b="1">
                <a:solidFill>
                  <a:srgbClr val="122C46"/>
                </a:solidFill>
                <a:latin typeface="DejaVu Sans"/>
                <a:ea typeface="DejaVu Sans"/>
                <a:cs typeface="DejaVu Sans"/>
              </a:defRPr>
            </a:pPr>
            <a:r>
              <a:rPr sz="1950" b="1">
                <a:solidFill>
                  <a:srgbClr val="122C46"/>
                </a:solidFill>
                <a:latin typeface="DejaVu Sans"/>
                <a:ea typeface="DejaVu Sans"/>
                <a:cs typeface="DejaVu Sans"/>
              </a:rPr>
              <a:t>Ide Geografi: siswa mengumpulkan analisis peta, lalu merevisi alasan berdasarkan komentar guru.</a:t>
            </a:r>
          </a:p>
        </p:txBody>
      </p:sp>
      <p:sp>
        <p:nvSpPr>
          <p:cNvPr id="11" name="">
            <a:extLst xmlns:a="http://schemas.openxmlformats.org/drawingml/2006/main">
              <a:ext uri="{FF2B5EF4-FFF2-40B4-BE49-F238E27FC236}">
                <a16:creationId xmlns:a16="http://schemas.microsoft.com/office/drawing/2014/main" id="{E8491E84-3AF4-4AA3-B3BC-0B313A8DA47D}"/>
              </a:ext>
            </a:extLst>
          </p:cNvPr>
          <p:cNvSpPr>
            <a:spLocks xmlns:a="http://schemas.openxmlformats.org/drawingml/2006/main" noGrp="1"/>
          </p:cNvSpPr>
          <p:nvPr/>
        </p:nvSpPr>
        <p:spPr>
          <a:xfrm xmlns:a="http://schemas.openxmlformats.org/drawingml/2006/main">
            <a:off x="609600" y="6477000"/>
            <a:ext cx="6667500"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00" b="0">
                <a:solidFill>
                  <a:srgbClr val="146484"/>
                </a:solidFill>
                <a:latin typeface="DejaVu Sans"/>
                <a:ea typeface="DejaVu Sans"/>
                <a:cs typeface="DejaVu Sans"/>
              </a:defRPr>
            </a:defPPr>
          </a:lstStyle>
          <a:p xmlns:a="http://schemas.openxmlformats.org/drawingml/2006/main">
            <a:pPr>
              <a:defRPr sz="1500" b="0">
                <a:solidFill>
                  <a:srgbClr val="146484"/>
                </a:solidFill>
                <a:latin typeface="DejaVu Sans"/>
                <a:ea typeface="DejaVu Sans"/>
                <a:cs typeface="DejaVu Sans"/>
              </a:defRPr>
            </a:pPr>
            <a:r>
              <a:rPr sz="1500" b="0">
                <a:solidFill>
                  <a:srgbClr val="146484"/>
                </a:solidFill>
                <a:latin typeface="DejaVu Sans"/>
                <a:ea typeface="DejaVu Sans"/>
                <a:cs typeface="DejaVu Sans"/>
                <a:hlinkClick xmlns:r="http://schemas.openxmlformats.org/officeDocument/2006/relationships" r:id="Rfc45aecb37494071"/>
              </a:rPr>
              <a:t>classroom.google.com</a:t>
            </a:r>
          </a:p>
        </p:txBody>
      </p:sp>
    </p:spTree>
    <p:extLst>
      <p:ext uri="{BB962C8B-B14F-4D97-AF65-F5344CB8AC3E}">
        <p14:creationId xmlns:p14="http://schemas.microsoft.com/office/powerpoint/2010/main" val="1967620542"/>
      </p:ext>
    </p:extLst>
  </p:cSld>
</p:sld>
</file>

<file path=ppt/slides/slide9.xml><?xml version="1.0" encoding="utf-8"?>
<p:sld xmlns:p="http://schemas.openxmlformats.org/presentationml/2006/main">
  <p:cSld>
    <p:bg>
      <p:bgPr>
        <a:solidFill xmlns:a="http://schemas.openxmlformats.org/drawingml/2006/main">
          <a:srgbClr val="F7F9FC"/>
        </a:solidFill>
      </p:bgPr>
    </p:bg>
    <p:spTree>
      <p:nvGrpSpPr>
        <p:cNvPr id="1" name=""/>
        <p:cNvGrpSpPr/>
        <p:nvPr/>
      </p:nvGrpSpPr>
      <p:grpSpPr>
        <a:xfrm xmlns:a="http://schemas.openxmlformats.org/drawingml/2006/main"/>
      </p:grpSpPr>
      <p:sp>
        <p:nvSpPr>
          <p:cNvPr id="12" name="">
            <a:extLst xmlns:a="http://schemas.openxmlformats.org/drawingml/2006/main">
              <a:ext uri="{FF2B5EF4-FFF2-40B4-BE49-F238E27FC236}">
                <a16:creationId xmlns:a16="http://schemas.microsoft.com/office/drawing/2014/main" id="{FC5E05EE-20DD-4ED1-867F-17CFCD60AB58}"/>
              </a:ext>
            </a:extLst>
          </p:cNvPr>
          <p:cNvSpPr>
            <a:spLocks xmlns:a="http://schemas.openxmlformats.org/drawingml/2006/main" noGrp="1"/>
          </p:cNvSpPr>
          <p:nvPr/>
        </p:nvSpPr>
        <p:spPr>
          <a:xfrm xmlns:a="http://schemas.openxmlformats.org/drawingml/2006/main">
            <a:off x="609600" y="428625"/>
            <a:ext cx="1097280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225" b="1">
                <a:solidFill>
                  <a:srgbClr val="122C46"/>
                </a:solidFill>
                <a:latin typeface="DejaVu Sans"/>
                <a:ea typeface="DejaVu Sans"/>
                <a:cs typeface="DejaVu Sans"/>
              </a:defRPr>
            </a:defPPr>
          </a:lstStyle>
          <a:p xmlns:a="http://schemas.openxmlformats.org/drawingml/2006/main">
            <a:pPr>
              <a:defRPr sz="3225" b="1">
                <a:solidFill>
                  <a:srgbClr val="122C46"/>
                </a:solidFill>
                <a:latin typeface="DejaVu Sans"/>
                <a:ea typeface="DejaVu Sans"/>
                <a:cs typeface="DejaVu Sans"/>
              </a:defRPr>
            </a:pPr>
            <a:r>
              <a:rPr sz="3225" b="1">
                <a:solidFill>
                  <a:srgbClr val="122C46"/>
                </a:solidFill>
                <a:latin typeface="DejaVu Sans"/>
                <a:ea typeface="DejaVu Sans"/>
                <a:cs typeface="DejaVu Sans"/>
              </a:rPr>
              <a:t>2. Google Meet</a:t>
            </a:r>
          </a:p>
        </p:txBody>
      </p:sp>
      <p:sp>
        <p:nvSpPr>
          <p:cNvPr id="2" name="">
            <a:extLst xmlns:a="http://schemas.openxmlformats.org/drawingml/2006/main">
              <a:ext uri="{FF2B5EF4-FFF2-40B4-BE49-F238E27FC236}">
                <a16:creationId xmlns:a16="http://schemas.microsoft.com/office/drawing/2014/main" id="{D47B2429-3725-46E9-9EF7-F0D6E3EDE921}"/>
              </a:ext>
            </a:extLst>
          </p:cNvPr>
          <p:cNvSpPr>
            <a:spLocks xmlns:a="http://schemas.openxmlformats.org/drawingml/2006/main" noGrp="1"/>
          </p:cNvSpPr>
          <p:nvPr/>
        </p:nvSpPr>
        <p:spPr>
          <a:xfrm xmlns:a="http://schemas.openxmlformats.org/drawingml/2006/main">
            <a:off x="11153775" y="6486525"/>
            <a:ext cx="4572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125" b="0">
                <a:solidFill>
                  <a:srgbClr val="526C7A"/>
                </a:solidFill>
                <a:latin typeface="DejaVu Sans"/>
                <a:ea typeface="DejaVu Sans"/>
                <a:cs typeface="DejaVu Sans"/>
              </a:defRPr>
            </a:defPPr>
          </a:lstStyle>
          <a:p xmlns:a="http://schemas.openxmlformats.org/drawingml/2006/main">
            <a:pPr>
              <a:defRPr sz="1125" b="0">
                <a:solidFill>
                  <a:srgbClr val="526C7A"/>
                </a:solidFill>
                <a:latin typeface="DejaVu Sans"/>
                <a:ea typeface="DejaVu Sans"/>
                <a:cs typeface="DejaVu Sans"/>
              </a:defRPr>
            </a:pPr>
            <a:r>
              <a:rPr sz="1125" b="0">
                <a:solidFill>
                  <a:srgbClr val="526C7A"/>
                </a:solidFill>
                <a:latin typeface="DejaVu Sans"/>
                <a:ea typeface="DejaVu Sans"/>
                <a:cs typeface="DejaVu Sans"/>
              </a:rPr>
              <a:t>09</a:t>
            </a:r>
          </a:p>
        </p:txBody>
      </p:sp>
      <p:sp>
        <p:nvSpPr>
          <p:cNvPr id="3" name="">
            <a:extLst xmlns:a="http://schemas.openxmlformats.org/drawingml/2006/main">
              <a:ext uri="{FF2B5EF4-FFF2-40B4-BE49-F238E27FC236}">
                <a16:creationId xmlns:a16="http://schemas.microsoft.com/office/drawing/2014/main" id="{8A1EE093-316F-4123-87BD-6B090C78117E}"/>
              </a:ext>
            </a:extLst>
          </p:cNvPr>
          <p:cNvSpPr>
            <a:spLocks xmlns:a="http://schemas.openxmlformats.org/drawingml/2006/main" noGrp="1"/>
          </p:cNvSpPr>
          <p:nvPr/>
        </p:nvSpPr>
        <p:spPr>
          <a:xfrm xmlns:a="http://schemas.openxmlformats.org/drawingml/2006/main">
            <a:off x="609600" y="1495425"/>
            <a:ext cx="10972800" cy="733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75" b="1">
                <a:solidFill>
                  <a:srgbClr val="146484"/>
                </a:solidFill>
                <a:latin typeface="DejaVu Sans"/>
                <a:ea typeface="DejaVu Sans"/>
                <a:cs typeface="DejaVu Sans"/>
              </a:defRPr>
            </a:defPPr>
          </a:lstStyle>
          <a:p xmlns:a="http://schemas.openxmlformats.org/drawingml/2006/main">
            <a:pPr>
              <a:defRPr sz="2175" b="1">
                <a:solidFill>
                  <a:srgbClr val="146484"/>
                </a:solidFill>
                <a:latin typeface="DejaVu Sans"/>
                <a:ea typeface="DejaVu Sans"/>
                <a:cs typeface="DejaVu Sans"/>
              </a:defRPr>
            </a:pPr>
            <a:r>
              <a:rPr sz="2175" b="1">
                <a:solidFill>
                  <a:srgbClr val="146484"/>
                </a:solidFill>
                <a:latin typeface="DejaVu Sans"/>
                <a:ea typeface="DejaVu Sans"/>
                <a:cs typeface="DejaVu Sans"/>
              </a:rPr>
              <a:t>Pertemuan video untuk penjelasan, tanya jawab, dan presentasi langsung.</a:t>
            </a:r>
          </a:p>
        </p:txBody>
      </p:sp>
      <p:sp>
        <p:nvSpPr>
          <p:cNvPr id="4" name="">
            <a:extLst xmlns:a="http://schemas.openxmlformats.org/drawingml/2006/main">
              <a:ext uri="{FF2B5EF4-FFF2-40B4-BE49-F238E27FC236}">
                <a16:creationId xmlns:a16="http://schemas.microsoft.com/office/drawing/2014/main" id="{89992A0F-DB0B-4A33-8C44-4A5CE0A0D13C}"/>
              </a:ext>
            </a:extLst>
          </p:cNvPr>
          <p:cNvSpPr>
            <a:spLocks xmlns:a="http://schemas.openxmlformats.org/drawingml/2006/main" noGrp="1"/>
          </p:cNvSpPr>
          <p:nvPr/>
        </p:nvSpPr>
        <p:spPr>
          <a:xfrm xmlns:a="http://schemas.openxmlformats.org/drawingml/2006/main">
            <a:off x="609600" y="2495550"/>
            <a:ext cx="53340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00" b="1">
                <a:solidFill>
                  <a:srgbClr val="122C46"/>
                </a:solidFill>
                <a:latin typeface="DejaVu Sans"/>
                <a:ea typeface="DejaVu Sans"/>
                <a:cs typeface="DejaVu Sans"/>
              </a:defRPr>
            </a:defPPr>
          </a:lstStyle>
          <a:p xmlns:a="http://schemas.openxmlformats.org/drawingml/2006/main">
            <a:pPr>
              <a:defRPr sz="2100" b="1">
                <a:solidFill>
                  <a:srgbClr val="122C46"/>
                </a:solidFill>
                <a:latin typeface="DejaVu Sans"/>
                <a:ea typeface="DejaVu Sans"/>
                <a:cs typeface="DejaVu Sans"/>
              </a:defRPr>
            </a:pPr>
            <a:r>
              <a:rPr sz="2100" b="1">
                <a:solidFill>
                  <a:srgbClr val="122C46"/>
                </a:solidFill>
                <a:latin typeface="DejaVu Sans"/>
                <a:ea typeface="DejaVu Sans"/>
                <a:cs typeface="DejaVu Sans"/>
              </a:rPr>
              <a:t>Kelebihan</a:t>
            </a:r>
          </a:p>
        </p:txBody>
      </p:sp>
      <p:sp>
        <p:nvSpPr>
          <p:cNvPr id="5" name="">
            <a:extLst xmlns:a="http://schemas.openxmlformats.org/drawingml/2006/main">
              <a:ext uri="{FF2B5EF4-FFF2-40B4-BE49-F238E27FC236}">
                <a16:creationId xmlns:a16="http://schemas.microsoft.com/office/drawing/2014/main" id="{3C631F18-9F91-4CCB-8F31-CA4EFFF7AC17}"/>
              </a:ext>
            </a:extLst>
          </p:cNvPr>
          <p:cNvSpPr>
            <a:spLocks xmlns:a="http://schemas.openxmlformats.org/drawingml/2006/main" noGrp="1"/>
          </p:cNvSpPr>
          <p:nvPr/>
        </p:nvSpPr>
        <p:spPr>
          <a:xfrm xmlns:a="http://schemas.openxmlformats.org/drawingml/2006/main">
            <a:off x="609600" y="2905125"/>
            <a:ext cx="5334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875" b="0">
                <a:solidFill>
                  <a:srgbClr val="526C7A"/>
                </a:solidFill>
                <a:latin typeface="DejaVu Sans"/>
                <a:ea typeface="DejaVu Sans"/>
                <a:cs typeface="DejaVu Sans"/>
              </a:defRPr>
            </a:defPPr>
          </a:lstStyle>
          <a:p xmlns:a="http://schemas.openxmlformats.org/drawingml/2006/main">
            <a:pPr>
              <a:defRPr sz="1875" b="0">
                <a:solidFill>
                  <a:srgbClr val="526C7A"/>
                </a:solidFill>
                <a:latin typeface="DejaVu Sans"/>
                <a:ea typeface="DejaVu Sans"/>
                <a:cs typeface="DejaVu Sans"/>
              </a:defRPr>
            </a:pPr>
            <a:r>
              <a:rPr sz="1875" b="0">
                <a:solidFill>
                  <a:srgbClr val="526C7A"/>
                </a:solidFill>
                <a:latin typeface="DejaVu Sans"/>
                <a:ea typeface="DejaVu Sans"/>
                <a:cs typeface="DejaVu Sans"/>
              </a:rPr>
              <a:t>Berbagi layar membantu demonstrasi peta. Guru dapat menanggapi pertanyaan secara langsung.</a:t>
            </a:r>
          </a:p>
        </p:txBody>
      </p:sp>
      <p:sp>
        <p:nvSpPr>
          <p:cNvPr id="6" name="">
            <a:extLst xmlns:a="http://schemas.openxmlformats.org/drawingml/2006/main">
              <a:ext uri="{FF2B5EF4-FFF2-40B4-BE49-F238E27FC236}">
                <a16:creationId xmlns:a16="http://schemas.microsoft.com/office/drawing/2014/main" id="{307BA558-E3C5-4DCD-BC5D-BBFFDE53A744}"/>
              </a:ext>
            </a:extLst>
          </p:cNvPr>
          <p:cNvSpPr>
            <a:spLocks xmlns:a="http://schemas.openxmlformats.org/drawingml/2006/main" noGrp="1"/>
          </p:cNvSpPr>
          <p:nvPr/>
        </p:nvSpPr>
        <p:spPr>
          <a:xfrm xmlns:a="http://schemas.openxmlformats.org/drawingml/2006/main">
            <a:off x="609600" y="3914775"/>
            <a:ext cx="53340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00" b="1">
                <a:solidFill>
                  <a:srgbClr val="122C46"/>
                </a:solidFill>
                <a:latin typeface="DejaVu Sans"/>
                <a:ea typeface="DejaVu Sans"/>
                <a:cs typeface="DejaVu Sans"/>
              </a:defRPr>
            </a:defPPr>
          </a:lstStyle>
          <a:p xmlns:a="http://schemas.openxmlformats.org/drawingml/2006/main">
            <a:pPr>
              <a:defRPr sz="2100" b="1">
                <a:solidFill>
                  <a:srgbClr val="122C46"/>
                </a:solidFill>
                <a:latin typeface="DejaVu Sans"/>
                <a:ea typeface="DejaVu Sans"/>
                <a:cs typeface="DejaVu Sans"/>
              </a:defRPr>
            </a:pPr>
            <a:r>
              <a:rPr sz="2100" b="1">
                <a:solidFill>
                  <a:srgbClr val="122C46"/>
                </a:solidFill>
                <a:latin typeface="DejaVu Sans"/>
                <a:ea typeface="DejaVu Sans"/>
                <a:cs typeface="DejaVu Sans"/>
              </a:rPr>
              <a:t>Kekurangan</a:t>
            </a:r>
          </a:p>
        </p:txBody>
      </p:sp>
      <p:sp>
        <p:nvSpPr>
          <p:cNvPr id="7" name="">
            <a:extLst xmlns:a="http://schemas.openxmlformats.org/drawingml/2006/main">
              <a:ext uri="{FF2B5EF4-FFF2-40B4-BE49-F238E27FC236}">
                <a16:creationId xmlns:a16="http://schemas.microsoft.com/office/drawing/2014/main" id="{B89E1600-2ED6-400D-BB9B-5A9E8118E2C5}"/>
              </a:ext>
            </a:extLst>
          </p:cNvPr>
          <p:cNvSpPr>
            <a:spLocks xmlns:a="http://schemas.openxmlformats.org/drawingml/2006/main" noGrp="1"/>
          </p:cNvSpPr>
          <p:nvPr/>
        </p:nvSpPr>
        <p:spPr>
          <a:xfrm xmlns:a="http://schemas.openxmlformats.org/drawingml/2006/main">
            <a:off x="609600" y="4324350"/>
            <a:ext cx="5334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875" b="0">
                <a:solidFill>
                  <a:srgbClr val="526C7A"/>
                </a:solidFill>
                <a:latin typeface="DejaVu Sans"/>
                <a:ea typeface="DejaVu Sans"/>
                <a:cs typeface="DejaVu Sans"/>
              </a:defRPr>
            </a:defPPr>
          </a:lstStyle>
          <a:p xmlns:a="http://schemas.openxmlformats.org/drawingml/2006/main">
            <a:pPr>
              <a:defRPr sz="1875" b="0">
                <a:solidFill>
                  <a:srgbClr val="526C7A"/>
                </a:solidFill>
                <a:latin typeface="DejaVu Sans"/>
                <a:ea typeface="DejaVu Sans"/>
                <a:cs typeface="DejaVu Sans"/>
              </a:defRPr>
            </a:pPr>
            <a:r>
              <a:rPr sz="1875" b="0">
                <a:solidFill>
                  <a:srgbClr val="526C7A"/>
                </a:solidFill>
                <a:latin typeface="DejaVu Sans"/>
                <a:ea typeface="DejaVu Sans"/>
                <a:cs typeface="DejaVu Sans"/>
              </a:rPr>
              <a:t>Koneksi lemah mengganggu suara dan gambar. Fitur rekaman tersedia pada akun atau edisi tertentu.</a:t>
            </a:r>
          </a:p>
        </p:txBody>
      </p:sp>
      <p:pic>
        <p:nvPicPr>
          <p:cNvPr id="8" name="">
            <a:extLst xmlns:a="http://schemas.openxmlformats.org/drawingml/2006/main">
              <a:ext uri="{FF2B5EF4-FFF2-40B4-BE49-F238E27FC236}">
                <a16:creationId xmlns:a16="http://schemas.microsoft.com/office/drawing/2014/main" id="{4B8467C3-3242-401C-8FB8-D2AA15264DE0}"/>
              </a:ext>
            </a:extLst>
          </p:cNvPr>
          <p:cNvPicPr>
            <a:picLocks xmlns:a="http://schemas.openxmlformats.org/drawingml/2006/main" noChangeAspect="1"/>
          </p:cNvPicPr>
          <p:nvPr/>
        </p:nvPicPr>
        <p:blipFill>
          <a:blip xmlns:r="http://schemas.openxmlformats.org/officeDocument/2006/relationships" xmlns:a="http://schemas.openxmlformats.org/drawingml/2006/main" r:embed="R2d62a40424794da5"/>
          <a:stretch xmlns:a="http://schemas.openxmlformats.org/drawingml/2006/main"/>
        </p:blipFill>
        <p:spPr>
          <a:xfrm xmlns:a="http://schemas.openxmlformats.org/drawingml/2006/main">
            <a:off x="7981950" y="2486025"/>
            <a:ext cx="1809750" cy="1809750"/>
          </a:xfrm>
          <a:prstGeom xmlns:a="http://schemas.openxmlformats.org/drawingml/2006/main" prst="rect">
            <a:avLst/>
          </a:prstGeom>
        </p:spPr>
      </p:pic>
      <p:sp>
        <p:nvSpPr>
          <p:cNvPr id="9" name="">
            <a:extLst xmlns:a="http://schemas.openxmlformats.org/drawingml/2006/main">
              <a:ext uri="{FF2B5EF4-FFF2-40B4-BE49-F238E27FC236}">
                <a16:creationId xmlns:a16="http://schemas.microsoft.com/office/drawing/2014/main" id="{9D175653-C9BD-4D1E-9C13-6624CEBA6878}"/>
              </a:ext>
            </a:extLst>
          </p:cNvPr>
          <p:cNvSpPr>
            <a:spLocks xmlns:a="http://schemas.openxmlformats.org/drawingml/2006/main" noGrp="1"/>
          </p:cNvSpPr>
          <p:nvPr/>
        </p:nvSpPr>
        <p:spPr>
          <a:xfrm xmlns:a="http://schemas.openxmlformats.org/drawingml/2006/main">
            <a:off x="6572250" y="4562475"/>
            <a:ext cx="485775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250" b="1">
                <a:solidFill>
                  <a:srgbClr val="526C7A"/>
                </a:solidFill>
                <a:latin typeface="DejaVu Sans"/>
                <a:ea typeface="DejaVu Sans"/>
                <a:cs typeface="DejaVu Sans"/>
              </a:defRPr>
            </a:defPPr>
          </a:lstStyle>
          <a:p xmlns:a="http://schemas.openxmlformats.org/drawingml/2006/main">
            <a:pPr>
              <a:defRPr sz="2250" b="1">
                <a:solidFill>
                  <a:srgbClr val="526C7A"/>
                </a:solidFill>
                <a:latin typeface="DejaVu Sans"/>
                <a:ea typeface="DejaVu Sans"/>
                <a:cs typeface="DejaVu Sans"/>
              </a:defRPr>
            </a:pPr>
            <a:r>
              <a:rPr sz="2250" b="1">
                <a:solidFill>
                  <a:srgbClr val="526C7A"/>
                </a:solidFill>
                <a:latin typeface="DejaVu Sans"/>
                <a:ea typeface="DejaVu Sans"/>
                <a:cs typeface="DejaVu Sans"/>
              </a:rPr>
              <a:t>Pertemuan langsung</a:t>
            </a:r>
          </a:p>
          <a:p xmlns:a="http://schemas.openxmlformats.org/drawingml/2006/main">
            <a:pPr>
              <a:defRPr sz="2250" b="1">
                <a:solidFill>
                  <a:srgbClr val="526C7A"/>
                </a:solidFill>
                <a:latin typeface="DejaVu Sans"/>
                <a:ea typeface="DejaVu Sans"/>
                <a:cs typeface="DejaVu Sans"/>
              </a:defRPr>
            </a:pPr>
            <a:r>
              <a:rPr sz="2250" b="1">
                <a:solidFill>
                  <a:srgbClr val="526C7A"/>
                </a:solidFill>
                <a:latin typeface="DejaVu Sans"/>
                <a:ea typeface="DejaVu Sans"/>
                <a:cs typeface="DejaVu Sans"/>
              </a:rPr>
              <a:t>dan berbagi layar</a:t>
            </a:r>
          </a:p>
        </p:txBody>
      </p:sp>
      <p:sp>
        <p:nvSpPr>
          <p:cNvPr id="10" name="">
            <a:extLst xmlns:a="http://schemas.openxmlformats.org/drawingml/2006/main">
              <a:ext uri="{FF2B5EF4-FFF2-40B4-BE49-F238E27FC236}">
                <a16:creationId xmlns:a16="http://schemas.microsoft.com/office/drawing/2014/main" id="{4E0721DD-34EA-401C-A7C3-4D00CBF816B3}"/>
              </a:ext>
            </a:extLst>
          </p:cNvPr>
          <p:cNvSpPr>
            <a:spLocks xmlns:a="http://schemas.openxmlformats.org/drawingml/2006/main" noGrp="1"/>
          </p:cNvSpPr>
          <p:nvPr/>
        </p:nvSpPr>
        <p:spPr>
          <a:xfrm xmlns:a="http://schemas.openxmlformats.org/drawingml/2006/main">
            <a:off x="609600" y="5686425"/>
            <a:ext cx="10972800" cy="695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950" b="1">
                <a:solidFill>
                  <a:srgbClr val="122C46"/>
                </a:solidFill>
                <a:latin typeface="DejaVu Sans"/>
                <a:ea typeface="DejaVu Sans"/>
                <a:cs typeface="DejaVu Sans"/>
              </a:defRPr>
            </a:defPPr>
          </a:lstStyle>
          <a:p xmlns:a="http://schemas.openxmlformats.org/drawingml/2006/main">
            <a:pPr>
              <a:defRPr sz="1950" b="1">
                <a:solidFill>
                  <a:srgbClr val="122C46"/>
                </a:solidFill>
                <a:latin typeface="DejaVu Sans"/>
                <a:ea typeface="DejaVu Sans"/>
                <a:cs typeface="DejaVu Sans"/>
              </a:defRPr>
            </a:pPr>
            <a:r>
              <a:rPr sz="1950" b="1">
                <a:solidFill>
                  <a:srgbClr val="122C46"/>
                </a:solidFill>
                <a:latin typeface="DejaVu Sans"/>
                <a:ea typeface="DejaVu Sans"/>
                <a:cs typeface="DejaVu Sans"/>
              </a:rPr>
              <a:t>Ide Geografi: guru menampilkan peta, siswa menjelaskan pola persebaran dan menanggapi kelompok lain.</a:t>
            </a:r>
          </a:p>
        </p:txBody>
      </p:sp>
      <p:sp>
        <p:nvSpPr>
          <p:cNvPr id="11" name="">
            <a:extLst xmlns:a="http://schemas.openxmlformats.org/drawingml/2006/main">
              <a:ext uri="{FF2B5EF4-FFF2-40B4-BE49-F238E27FC236}">
                <a16:creationId xmlns:a16="http://schemas.microsoft.com/office/drawing/2014/main" id="{F333C6C2-CBBF-4037-8AF0-4AD5EBA87287}"/>
              </a:ext>
            </a:extLst>
          </p:cNvPr>
          <p:cNvSpPr>
            <a:spLocks xmlns:a="http://schemas.openxmlformats.org/drawingml/2006/main" noGrp="1"/>
          </p:cNvSpPr>
          <p:nvPr/>
        </p:nvSpPr>
        <p:spPr>
          <a:xfrm xmlns:a="http://schemas.openxmlformats.org/drawingml/2006/main">
            <a:off x="609600" y="6477000"/>
            <a:ext cx="6667500"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00" b="0">
                <a:solidFill>
                  <a:srgbClr val="146484"/>
                </a:solidFill>
                <a:latin typeface="DejaVu Sans"/>
                <a:ea typeface="DejaVu Sans"/>
                <a:cs typeface="DejaVu Sans"/>
              </a:defRPr>
            </a:defPPr>
          </a:lstStyle>
          <a:p xmlns:a="http://schemas.openxmlformats.org/drawingml/2006/main">
            <a:pPr>
              <a:defRPr sz="1500" b="0">
                <a:solidFill>
                  <a:srgbClr val="146484"/>
                </a:solidFill>
                <a:latin typeface="DejaVu Sans"/>
                <a:ea typeface="DejaVu Sans"/>
                <a:cs typeface="DejaVu Sans"/>
              </a:defRPr>
            </a:pPr>
            <a:r>
              <a:rPr sz="1500" b="0">
                <a:solidFill>
                  <a:srgbClr val="146484"/>
                </a:solidFill>
                <a:latin typeface="DejaVu Sans"/>
                <a:ea typeface="DejaVu Sans"/>
                <a:cs typeface="DejaVu Sans"/>
                <a:hlinkClick xmlns:r="http://schemas.openxmlformats.org/officeDocument/2006/relationships" r:id="R5acc0caad2364650"/>
              </a:rPr>
              <a:t>meet.google.com</a:t>
            </a:r>
          </a:p>
        </p:txBody>
      </p:sp>
    </p:spTree>
    <p:extLst>
      <p:ext uri="{BB962C8B-B14F-4D97-AF65-F5344CB8AC3E}">
        <p14:creationId xmlns:p14="http://schemas.microsoft.com/office/powerpoint/2010/main" val="1641699478"/>
      </p:ext>
    </p:extLst>
  </p:cSld>
</p:sld>
</file>

<file path=ppt/slides/slide10.xml><?xml version="1.0" encoding="utf-8"?>
<p:sld xmlns:p="http://schemas.openxmlformats.org/presentationml/2006/main">
  <p:cSld>
    <p:bg>
      <p:bgPr>
        <a:solidFill xmlns:a="http://schemas.openxmlformats.org/drawingml/2006/main">
          <a:srgbClr val="F7F9FC"/>
        </a:solidFill>
      </p:bgPr>
    </p:bg>
    <p:spTree>
      <p:nvGrpSpPr>
        <p:cNvPr id="1" name=""/>
        <p:cNvGrpSpPr/>
        <p:nvPr/>
      </p:nvGrpSpPr>
      <p:grpSpPr>
        <a:xfrm xmlns:a="http://schemas.openxmlformats.org/drawingml/2006/main"/>
      </p:grpSpPr>
      <p:sp>
        <p:nvSpPr>
          <p:cNvPr id="12" name="">
            <a:extLst xmlns:a="http://schemas.openxmlformats.org/drawingml/2006/main">
              <a:ext uri="{FF2B5EF4-FFF2-40B4-BE49-F238E27FC236}">
                <a16:creationId xmlns:a16="http://schemas.microsoft.com/office/drawing/2014/main" id="{E11CE4D0-B190-44EA-AB6C-2F601BF4F552}"/>
              </a:ext>
            </a:extLst>
          </p:cNvPr>
          <p:cNvSpPr>
            <a:spLocks xmlns:a="http://schemas.openxmlformats.org/drawingml/2006/main" noGrp="1"/>
          </p:cNvSpPr>
          <p:nvPr/>
        </p:nvSpPr>
        <p:spPr>
          <a:xfrm xmlns:a="http://schemas.openxmlformats.org/drawingml/2006/main">
            <a:off x="609600" y="428625"/>
            <a:ext cx="1097280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225" b="1">
                <a:solidFill>
                  <a:srgbClr val="122C46"/>
                </a:solidFill>
                <a:latin typeface="DejaVu Sans"/>
                <a:ea typeface="DejaVu Sans"/>
                <a:cs typeface="DejaVu Sans"/>
              </a:defRPr>
            </a:defPPr>
          </a:lstStyle>
          <a:p xmlns:a="http://schemas.openxmlformats.org/drawingml/2006/main">
            <a:pPr>
              <a:defRPr sz="3225" b="1">
                <a:solidFill>
                  <a:srgbClr val="122C46"/>
                </a:solidFill>
                <a:latin typeface="DejaVu Sans"/>
                <a:ea typeface="DejaVu Sans"/>
                <a:cs typeface="DejaVu Sans"/>
              </a:defRPr>
            </a:pPr>
            <a:r>
              <a:rPr sz="3225" b="1">
                <a:solidFill>
                  <a:srgbClr val="122C46"/>
                </a:solidFill>
                <a:latin typeface="DejaVu Sans"/>
                <a:ea typeface="DejaVu Sans"/>
                <a:cs typeface="DejaVu Sans"/>
              </a:rPr>
              <a:t>3. Canva Education</a:t>
            </a:r>
          </a:p>
        </p:txBody>
      </p:sp>
      <p:sp>
        <p:nvSpPr>
          <p:cNvPr id="2" name="">
            <a:extLst xmlns:a="http://schemas.openxmlformats.org/drawingml/2006/main">
              <a:ext uri="{FF2B5EF4-FFF2-40B4-BE49-F238E27FC236}">
                <a16:creationId xmlns:a16="http://schemas.microsoft.com/office/drawing/2014/main" id="{72EEF4C1-C33C-488D-A287-8D7BA057C73E}"/>
              </a:ext>
            </a:extLst>
          </p:cNvPr>
          <p:cNvSpPr>
            <a:spLocks xmlns:a="http://schemas.openxmlformats.org/drawingml/2006/main" noGrp="1"/>
          </p:cNvSpPr>
          <p:nvPr/>
        </p:nvSpPr>
        <p:spPr>
          <a:xfrm xmlns:a="http://schemas.openxmlformats.org/drawingml/2006/main">
            <a:off x="11153775" y="6486525"/>
            <a:ext cx="4572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125" b="0">
                <a:solidFill>
                  <a:srgbClr val="526C7A"/>
                </a:solidFill>
                <a:latin typeface="DejaVu Sans"/>
                <a:ea typeface="DejaVu Sans"/>
                <a:cs typeface="DejaVu Sans"/>
              </a:defRPr>
            </a:defPPr>
          </a:lstStyle>
          <a:p xmlns:a="http://schemas.openxmlformats.org/drawingml/2006/main">
            <a:pPr>
              <a:defRPr sz="1125" b="0">
                <a:solidFill>
                  <a:srgbClr val="526C7A"/>
                </a:solidFill>
                <a:latin typeface="DejaVu Sans"/>
                <a:ea typeface="DejaVu Sans"/>
                <a:cs typeface="DejaVu Sans"/>
              </a:defRPr>
            </a:pPr>
            <a:r>
              <a:rPr sz="1125" b="0">
                <a:solidFill>
                  <a:srgbClr val="526C7A"/>
                </a:solidFill>
                <a:latin typeface="DejaVu Sans"/>
                <a:ea typeface="DejaVu Sans"/>
                <a:cs typeface="DejaVu Sans"/>
              </a:rPr>
              <a:t>10</a:t>
            </a:r>
          </a:p>
        </p:txBody>
      </p:sp>
      <p:sp>
        <p:nvSpPr>
          <p:cNvPr id="3" name="">
            <a:extLst xmlns:a="http://schemas.openxmlformats.org/drawingml/2006/main">
              <a:ext uri="{FF2B5EF4-FFF2-40B4-BE49-F238E27FC236}">
                <a16:creationId xmlns:a16="http://schemas.microsoft.com/office/drawing/2014/main" id="{145FDC8B-9910-40EB-85B8-6E9931F5426C}"/>
              </a:ext>
            </a:extLst>
          </p:cNvPr>
          <p:cNvSpPr>
            <a:spLocks xmlns:a="http://schemas.openxmlformats.org/drawingml/2006/main" noGrp="1"/>
          </p:cNvSpPr>
          <p:nvPr/>
        </p:nvSpPr>
        <p:spPr>
          <a:xfrm xmlns:a="http://schemas.openxmlformats.org/drawingml/2006/main">
            <a:off x="609600" y="1495425"/>
            <a:ext cx="10972800" cy="733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75" b="1">
                <a:solidFill>
                  <a:srgbClr val="146484"/>
                </a:solidFill>
                <a:latin typeface="DejaVu Sans"/>
                <a:ea typeface="DejaVu Sans"/>
                <a:cs typeface="DejaVu Sans"/>
              </a:defRPr>
            </a:defPPr>
          </a:lstStyle>
          <a:p xmlns:a="http://schemas.openxmlformats.org/drawingml/2006/main">
            <a:pPr>
              <a:defRPr sz="2175" b="1">
                <a:solidFill>
                  <a:srgbClr val="146484"/>
                </a:solidFill>
                <a:latin typeface="DejaVu Sans"/>
                <a:ea typeface="DejaVu Sans"/>
                <a:cs typeface="DejaVu Sans"/>
              </a:defRPr>
            </a:pPr>
            <a:r>
              <a:rPr sz="2175" b="1">
                <a:solidFill>
                  <a:srgbClr val="146484"/>
                </a:solidFill>
                <a:latin typeface="DejaVu Sans"/>
                <a:ea typeface="DejaVu Sans"/>
                <a:cs typeface="DejaVu Sans"/>
              </a:rPr>
              <a:t>Media kreasi untuk presentasi, infografik, dan kegiatan visual.</a:t>
            </a:r>
          </a:p>
        </p:txBody>
      </p:sp>
      <p:sp>
        <p:nvSpPr>
          <p:cNvPr id="4" name="">
            <a:extLst xmlns:a="http://schemas.openxmlformats.org/drawingml/2006/main">
              <a:ext uri="{FF2B5EF4-FFF2-40B4-BE49-F238E27FC236}">
                <a16:creationId xmlns:a16="http://schemas.microsoft.com/office/drawing/2014/main" id="{E5F8EBE1-6BDD-4B9A-AE4D-A1409DF97A90}"/>
              </a:ext>
            </a:extLst>
          </p:cNvPr>
          <p:cNvSpPr>
            <a:spLocks xmlns:a="http://schemas.openxmlformats.org/drawingml/2006/main" noGrp="1"/>
          </p:cNvSpPr>
          <p:nvPr/>
        </p:nvSpPr>
        <p:spPr>
          <a:xfrm xmlns:a="http://schemas.openxmlformats.org/drawingml/2006/main">
            <a:off x="609600" y="2495550"/>
            <a:ext cx="53340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00" b="1">
                <a:solidFill>
                  <a:srgbClr val="122C46"/>
                </a:solidFill>
                <a:latin typeface="DejaVu Sans"/>
                <a:ea typeface="DejaVu Sans"/>
                <a:cs typeface="DejaVu Sans"/>
              </a:defRPr>
            </a:defPPr>
          </a:lstStyle>
          <a:p xmlns:a="http://schemas.openxmlformats.org/drawingml/2006/main">
            <a:pPr>
              <a:defRPr sz="2100" b="1">
                <a:solidFill>
                  <a:srgbClr val="122C46"/>
                </a:solidFill>
                <a:latin typeface="DejaVu Sans"/>
                <a:ea typeface="DejaVu Sans"/>
                <a:cs typeface="DejaVu Sans"/>
              </a:defRPr>
            </a:pPr>
            <a:r>
              <a:rPr sz="2100" b="1">
                <a:solidFill>
                  <a:srgbClr val="122C46"/>
                </a:solidFill>
                <a:latin typeface="DejaVu Sans"/>
                <a:ea typeface="DejaVu Sans"/>
                <a:cs typeface="DejaVu Sans"/>
              </a:rPr>
              <a:t>Kelebihan</a:t>
            </a:r>
          </a:p>
        </p:txBody>
      </p:sp>
      <p:sp>
        <p:nvSpPr>
          <p:cNvPr id="5" name="">
            <a:extLst xmlns:a="http://schemas.openxmlformats.org/drawingml/2006/main">
              <a:ext uri="{FF2B5EF4-FFF2-40B4-BE49-F238E27FC236}">
                <a16:creationId xmlns:a16="http://schemas.microsoft.com/office/drawing/2014/main" id="{A9922794-2C09-451E-8F65-16D5F88BC84D}"/>
              </a:ext>
            </a:extLst>
          </p:cNvPr>
          <p:cNvSpPr>
            <a:spLocks xmlns:a="http://schemas.openxmlformats.org/drawingml/2006/main" noGrp="1"/>
          </p:cNvSpPr>
          <p:nvPr/>
        </p:nvSpPr>
        <p:spPr>
          <a:xfrm xmlns:a="http://schemas.openxmlformats.org/drawingml/2006/main">
            <a:off x="609600" y="2905125"/>
            <a:ext cx="5334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875" b="0">
                <a:solidFill>
                  <a:srgbClr val="526C7A"/>
                </a:solidFill>
                <a:latin typeface="DejaVu Sans"/>
                <a:ea typeface="DejaVu Sans"/>
                <a:cs typeface="DejaVu Sans"/>
              </a:defRPr>
            </a:defPPr>
          </a:lstStyle>
          <a:p xmlns:a="http://schemas.openxmlformats.org/drawingml/2006/main">
            <a:pPr>
              <a:defRPr sz="1875" b="0">
                <a:solidFill>
                  <a:srgbClr val="526C7A"/>
                </a:solidFill>
                <a:latin typeface="DejaVu Sans"/>
                <a:ea typeface="DejaVu Sans"/>
                <a:cs typeface="DejaVu Sans"/>
              </a:defRPr>
            </a:pPr>
            <a:r>
              <a:rPr sz="1875" b="0">
                <a:solidFill>
                  <a:srgbClr val="526C7A"/>
                </a:solidFill>
                <a:latin typeface="DejaVu Sans"/>
                <a:ea typeface="DejaVu Sans"/>
                <a:cs typeface="DejaVu Sans"/>
              </a:rPr>
              <a:t>Template membantu menyusun karya. Kolaborasi dan komentar mendukung perbaikan isi.</a:t>
            </a:r>
          </a:p>
        </p:txBody>
      </p:sp>
      <p:sp>
        <p:nvSpPr>
          <p:cNvPr id="6" name="">
            <a:extLst xmlns:a="http://schemas.openxmlformats.org/drawingml/2006/main">
              <a:ext uri="{FF2B5EF4-FFF2-40B4-BE49-F238E27FC236}">
                <a16:creationId xmlns:a16="http://schemas.microsoft.com/office/drawing/2014/main" id="{B5726B3D-7CE5-42F8-B65D-433F8FC0D83C}"/>
              </a:ext>
            </a:extLst>
          </p:cNvPr>
          <p:cNvSpPr>
            <a:spLocks xmlns:a="http://schemas.openxmlformats.org/drawingml/2006/main" noGrp="1"/>
          </p:cNvSpPr>
          <p:nvPr/>
        </p:nvSpPr>
        <p:spPr>
          <a:xfrm xmlns:a="http://schemas.openxmlformats.org/drawingml/2006/main">
            <a:off x="609600" y="3914775"/>
            <a:ext cx="53340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00" b="1">
                <a:solidFill>
                  <a:srgbClr val="122C46"/>
                </a:solidFill>
                <a:latin typeface="DejaVu Sans"/>
                <a:ea typeface="DejaVu Sans"/>
                <a:cs typeface="DejaVu Sans"/>
              </a:defRPr>
            </a:defPPr>
          </a:lstStyle>
          <a:p xmlns:a="http://schemas.openxmlformats.org/drawingml/2006/main">
            <a:pPr>
              <a:defRPr sz="2100" b="1">
                <a:solidFill>
                  <a:srgbClr val="122C46"/>
                </a:solidFill>
                <a:latin typeface="DejaVu Sans"/>
                <a:ea typeface="DejaVu Sans"/>
                <a:cs typeface="DejaVu Sans"/>
              </a:defRPr>
            </a:pPr>
            <a:r>
              <a:rPr sz="2100" b="1">
                <a:solidFill>
                  <a:srgbClr val="122C46"/>
                </a:solidFill>
                <a:latin typeface="DejaVu Sans"/>
                <a:ea typeface="DejaVu Sans"/>
                <a:cs typeface="DejaVu Sans"/>
              </a:rPr>
              <a:t>Kekurangan</a:t>
            </a:r>
          </a:p>
        </p:txBody>
      </p:sp>
      <p:sp>
        <p:nvSpPr>
          <p:cNvPr id="7" name="">
            <a:extLst xmlns:a="http://schemas.openxmlformats.org/drawingml/2006/main">
              <a:ext uri="{FF2B5EF4-FFF2-40B4-BE49-F238E27FC236}">
                <a16:creationId xmlns:a16="http://schemas.microsoft.com/office/drawing/2014/main" id="{52F80358-1E79-4DE1-A30E-4FF6E3B92AFB}"/>
              </a:ext>
            </a:extLst>
          </p:cNvPr>
          <p:cNvSpPr>
            <a:spLocks xmlns:a="http://schemas.openxmlformats.org/drawingml/2006/main" noGrp="1"/>
          </p:cNvSpPr>
          <p:nvPr/>
        </p:nvSpPr>
        <p:spPr>
          <a:xfrm xmlns:a="http://schemas.openxmlformats.org/drawingml/2006/main">
            <a:off x="609600" y="4324350"/>
            <a:ext cx="5334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875" b="0">
                <a:solidFill>
                  <a:srgbClr val="526C7A"/>
                </a:solidFill>
                <a:latin typeface="DejaVu Sans"/>
                <a:ea typeface="DejaVu Sans"/>
                <a:cs typeface="DejaVu Sans"/>
              </a:defRPr>
            </a:defPPr>
          </a:lstStyle>
          <a:p xmlns:a="http://schemas.openxmlformats.org/drawingml/2006/main">
            <a:pPr>
              <a:defRPr sz="1875" b="0">
                <a:solidFill>
                  <a:srgbClr val="526C7A"/>
                </a:solidFill>
                <a:latin typeface="DejaVu Sans"/>
                <a:ea typeface="DejaVu Sans"/>
                <a:cs typeface="DejaVu Sans"/>
              </a:defRPr>
            </a:pPr>
            <a:r>
              <a:rPr sz="1875" b="0">
                <a:solidFill>
                  <a:srgbClr val="526C7A"/>
                </a:solidFill>
                <a:latin typeface="DejaVu Sans"/>
                <a:ea typeface="DejaVu Sans"/>
                <a:cs typeface="DejaVu Sans"/>
              </a:rPr>
              <a:t>Desain dapat mengalihkan fokus dari konsep. Akses Education gratis memerlukan kelayakan dan verifikasi.</a:t>
            </a:r>
          </a:p>
        </p:txBody>
      </p:sp>
      <p:pic>
        <p:nvPicPr>
          <p:cNvPr id="8" name="">
            <a:extLst xmlns:a="http://schemas.openxmlformats.org/drawingml/2006/main">
              <a:ext uri="{FF2B5EF4-FFF2-40B4-BE49-F238E27FC236}">
                <a16:creationId xmlns:a16="http://schemas.microsoft.com/office/drawing/2014/main" id="{3208F09C-EC01-4194-8A8B-43DAD1A6DC54}"/>
              </a:ext>
            </a:extLst>
          </p:cNvPr>
          <p:cNvPicPr>
            <a:picLocks xmlns:a="http://schemas.openxmlformats.org/drawingml/2006/main" noChangeAspect="1"/>
          </p:cNvPicPr>
          <p:nvPr/>
        </p:nvPicPr>
        <p:blipFill>
          <a:blip xmlns:r="http://schemas.openxmlformats.org/officeDocument/2006/relationships" xmlns:a="http://schemas.openxmlformats.org/drawingml/2006/main" r:embed="R7b3f26abf3c04cfc"/>
          <a:stretch xmlns:a="http://schemas.openxmlformats.org/drawingml/2006/main"/>
        </p:blipFill>
        <p:spPr>
          <a:xfrm xmlns:a="http://schemas.openxmlformats.org/drawingml/2006/main">
            <a:off x="6535285" y="2400300"/>
            <a:ext cx="4836431" cy="2762250"/>
          </a:xfrm>
          <a:prstGeom xmlns:a="http://schemas.openxmlformats.org/drawingml/2006/main" prst="rect">
            <a:avLst/>
          </a:prstGeom>
        </p:spPr>
      </p:pic>
      <p:sp>
        <p:nvSpPr>
          <p:cNvPr id="9" name="">
            <a:extLst xmlns:a="http://schemas.openxmlformats.org/drawingml/2006/main">
              <a:ext uri="{FF2B5EF4-FFF2-40B4-BE49-F238E27FC236}">
                <a16:creationId xmlns:a16="http://schemas.microsoft.com/office/drawing/2014/main" id="{90DC41BB-E759-4CBA-A4CD-0A3BB81073CE}"/>
              </a:ext>
            </a:extLst>
          </p:cNvPr>
          <p:cNvSpPr>
            <a:spLocks xmlns:a="http://schemas.openxmlformats.org/drawingml/2006/main" noGrp="1"/>
          </p:cNvSpPr>
          <p:nvPr/>
        </p:nvSpPr>
        <p:spPr>
          <a:xfrm xmlns:a="http://schemas.openxmlformats.org/drawingml/2006/main">
            <a:off x="6324600" y="5267325"/>
            <a:ext cx="52387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75" b="0">
                <a:solidFill>
                  <a:srgbClr val="526C7A"/>
                </a:solidFill>
                <a:latin typeface="DejaVu Sans"/>
                <a:ea typeface="DejaVu Sans"/>
                <a:cs typeface="DejaVu Sans"/>
              </a:defRPr>
            </a:defPPr>
          </a:lstStyle>
          <a:p xmlns:a="http://schemas.openxmlformats.org/drawingml/2006/main">
            <a:pPr>
              <a:defRPr sz="1275" b="0">
                <a:solidFill>
                  <a:srgbClr val="526C7A"/>
                </a:solidFill>
                <a:latin typeface="DejaVu Sans"/>
                <a:ea typeface="DejaVu Sans"/>
                <a:cs typeface="DejaVu Sans"/>
              </a:defRPr>
            </a:pPr>
            <a:r>
              <a:rPr sz="1275" b="0">
                <a:solidFill>
                  <a:srgbClr val="526C7A"/>
                </a:solidFill>
                <a:latin typeface="DejaVu Sans"/>
                <a:ea typeface="DejaVu Sans"/>
                <a:cs typeface="DejaVu Sans"/>
              </a:rPr>
              <a:t>Contoh aktivitas visual di laman resmi Canva</a:t>
            </a:r>
          </a:p>
        </p:txBody>
      </p:sp>
      <p:sp>
        <p:nvSpPr>
          <p:cNvPr id="10" name="">
            <a:extLst xmlns:a="http://schemas.openxmlformats.org/drawingml/2006/main">
              <a:ext uri="{FF2B5EF4-FFF2-40B4-BE49-F238E27FC236}">
                <a16:creationId xmlns:a16="http://schemas.microsoft.com/office/drawing/2014/main" id="{41AFAE63-363F-4BF6-B24F-F45B502D2E11}"/>
              </a:ext>
            </a:extLst>
          </p:cNvPr>
          <p:cNvSpPr>
            <a:spLocks xmlns:a="http://schemas.openxmlformats.org/drawingml/2006/main" noGrp="1"/>
          </p:cNvSpPr>
          <p:nvPr/>
        </p:nvSpPr>
        <p:spPr>
          <a:xfrm xmlns:a="http://schemas.openxmlformats.org/drawingml/2006/main">
            <a:off x="609600" y="5686425"/>
            <a:ext cx="10972800" cy="695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950" b="1">
                <a:solidFill>
                  <a:srgbClr val="122C46"/>
                </a:solidFill>
                <a:latin typeface="DejaVu Sans"/>
                <a:ea typeface="DejaVu Sans"/>
                <a:cs typeface="DejaVu Sans"/>
              </a:defRPr>
            </a:defPPr>
          </a:lstStyle>
          <a:p xmlns:a="http://schemas.openxmlformats.org/drawingml/2006/main">
            <a:pPr>
              <a:defRPr sz="1950" b="1">
                <a:solidFill>
                  <a:srgbClr val="122C46"/>
                </a:solidFill>
                <a:latin typeface="DejaVu Sans"/>
                <a:ea typeface="DejaVu Sans"/>
                <a:cs typeface="DejaVu Sans"/>
              </a:defRPr>
            </a:pPr>
            <a:r>
              <a:rPr sz="1950" b="1">
                <a:solidFill>
                  <a:srgbClr val="122C46"/>
                </a:solidFill>
                <a:latin typeface="DejaVu Sans"/>
                <a:ea typeface="DejaVu Sans"/>
                <a:cs typeface="DejaVu Sans"/>
              </a:rPr>
              <a:t>Ide Geografi: siswa membuat infografik mitigasi longsor dengan gambar yang tepat dan sumber yang jelas.</a:t>
            </a:r>
          </a:p>
        </p:txBody>
      </p:sp>
      <p:sp>
        <p:nvSpPr>
          <p:cNvPr id="11" name="">
            <a:extLst xmlns:a="http://schemas.openxmlformats.org/drawingml/2006/main">
              <a:ext uri="{FF2B5EF4-FFF2-40B4-BE49-F238E27FC236}">
                <a16:creationId xmlns:a16="http://schemas.microsoft.com/office/drawing/2014/main" id="{ECA8CE4B-C0A1-482C-B538-A507F7EB0614}"/>
              </a:ext>
            </a:extLst>
          </p:cNvPr>
          <p:cNvSpPr>
            <a:spLocks xmlns:a="http://schemas.openxmlformats.org/drawingml/2006/main" noGrp="1"/>
          </p:cNvSpPr>
          <p:nvPr/>
        </p:nvSpPr>
        <p:spPr>
          <a:xfrm xmlns:a="http://schemas.openxmlformats.org/drawingml/2006/main">
            <a:off x="609600" y="6477000"/>
            <a:ext cx="6667500"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00" b="0">
                <a:solidFill>
                  <a:srgbClr val="146484"/>
                </a:solidFill>
                <a:latin typeface="DejaVu Sans"/>
                <a:ea typeface="DejaVu Sans"/>
                <a:cs typeface="DejaVu Sans"/>
              </a:defRPr>
            </a:defPPr>
          </a:lstStyle>
          <a:p xmlns:a="http://schemas.openxmlformats.org/drawingml/2006/main">
            <a:pPr>
              <a:defRPr sz="1500" b="0">
                <a:solidFill>
                  <a:srgbClr val="146484"/>
                </a:solidFill>
                <a:latin typeface="DejaVu Sans"/>
                <a:ea typeface="DejaVu Sans"/>
                <a:cs typeface="DejaVu Sans"/>
              </a:defRPr>
            </a:pPr>
            <a:r>
              <a:rPr sz="1500" b="0">
                <a:solidFill>
                  <a:srgbClr val="146484"/>
                </a:solidFill>
                <a:latin typeface="DejaVu Sans"/>
                <a:ea typeface="DejaVu Sans"/>
                <a:cs typeface="DejaVu Sans"/>
                <a:hlinkClick xmlns:r="http://schemas.openxmlformats.org/officeDocument/2006/relationships" r:id="R641de22612ea4826"/>
              </a:rPr>
              <a:t>canva.com/education</a:t>
            </a:r>
          </a:p>
        </p:txBody>
      </p:sp>
    </p:spTree>
    <p:extLst>
      <p:ext uri="{BB962C8B-B14F-4D97-AF65-F5344CB8AC3E}">
        <p14:creationId xmlns:p14="http://schemas.microsoft.com/office/powerpoint/2010/main" val="1539576989"/>
      </p:ext>
    </p:extLst>
  </p:cSld>
</p:sld>
</file>

<file path=ppt/slides/slide11.xml><?xml version="1.0" encoding="utf-8"?>
<p:sld xmlns:p="http://schemas.openxmlformats.org/presentationml/2006/main">
  <p:cSld>
    <p:bg>
      <p:bgPr>
        <a:solidFill xmlns:a="http://schemas.openxmlformats.org/drawingml/2006/main">
          <a:srgbClr val="F7F9FC"/>
        </a:solidFill>
      </p:bgPr>
    </p:bg>
    <p:spTree>
      <p:nvGrpSpPr>
        <p:cNvPr id="1" name=""/>
        <p:cNvGrpSpPr/>
        <p:nvPr/>
      </p:nvGrpSpPr>
      <p:grpSpPr>
        <a:xfrm xmlns:a="http://schemas.openxmlformats.org/drawingml/2006/main"/>
      </p:grpSpPr>
      <p:sp>
        <p:nvSpPr>
          <p:cNvPr id="12" name="">
            <a:extLst xmlns:a="http://schemas.openxmlformats.org/drawingml/2006/main">
              <a:ext uri="{FF2B5EF4-FFF2-40B4-BE49-F238E27FC236}">
                <a16:creationId xmlns:a16="http://schemas.microsoft.com/office/drawing/2014/main" id="{836A3731-9F71-41C0-B185-D2E7F40D9FB3}"/>
              </a:ext>
            </a:extLst>
          </p:cNvPr>
          <p:cNvSpPr>
            <a:spLocks xmlns:a="http://schemas.openxmlformats.org/drawingml/2006/main" noGrp="1"/>
          </p:cNvSpPr>
          <p:nvPr/>
        </p:nvSpPr>
        <p:spPr>
          <a:xfrm xmlns:a="http://schemas.openxmlformats.org/drawingml/2006/main">
            <a:off x="609600" y="428625"/>
            <a:ext cx="1097280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225" b="1">
                <a:solidFill>
                  <a:srgbClr val="122C46"/>
                </a:solidFill>
                <a:latin typeface="DejaVu Sans"/>
                <a:ea typeface="DejaVu Sans"/>
                <a:cs typeface="DejaVu Sans"/>
              </a:defRPr>
            </a:defPPr>
          </a:lstStyle>
          <a:p xmlns:a="http://schemas.openxmlformats.org/drawingml/2006/main">
            <a:pPr>
              <a:defRPr sz="3225" b="1">
                <a:solidFill>
                  <a:srgbClr val="122C46"/>
                </a:solidFill>
                <a:latin typeface="DejaVu Sans"/>
                <a:ea typeface="DejaVu Sans"/>
                <a:cs typeface="DejaVu Sans"/>
              </a:defRPr>
            </a:pPr>
            <a:r>
              <a:rPr sz="3225" b="1">
                <a:solidFill>
                  <a:srgbClr val="122C46"/>
                </a:solidFill>
                <a:latin typeface="DejaVu Sans"/>
                <a:ea typeface="DejaVu Sans"/>
                <a:cs typeface="DejaVu Sans"/>
              </a:rPr>
              <a:t>4. Padlet</a:t>
            </a:r>
          </a:p>
        </p:txBody>
      </p:sp>
      <p:sp>
        <p:nvSpPr>
          <p:cNvPr id="2" name="">
            <a:extLst xmlns:a="http://schemas.openxmlformats.org/drawingml/2006/main">
              <a:ext uri="{FF2B5EF4-FFF2-40B4-BE49-F238E27FC236}">
                <a16:creationId xmlns:a16="http://schemas.microsoft.com/office/drawing/2014/main" id="{EC40B87D-6EA7-4830-9D4C-6B3EF03E9468}"/>
              </a:ext>
            </a:extLst>
          </p:cNvPr>
          <p:cNvSpPr>
            <a:spLocks xmlns:a="http://schemas.openxmlformats.org/drawingml/2006/main" noGrp="1"/>
          </p:cNvSpPr>
          <p:nvPr/>
        </p:nvSpPr>
        <p:spPr>
          <a:xfrm xmlns:a="http://schemas.openxmlformats.org/drawingml/2006/main">
            <a:off x="11153775" y="6486525"/>
            <a:ext cx="4572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125" b="0">
                <a:solidFill>
                  <a:srgbClr val="526C7A"/>
                </a:solidFill>
                <a:latin typeface="DejaVu Sans"/>
                <a:ea typeface="DejaVu Sans"/>
                <a:cs typeface="DejaVu Sans"/>
              </a:defRPr>
            </a:defPPr>
          </a:lstStyle>
          <a:p xmlns:a="http://schemas.openxmlformats.org/drawingml/2006/main">
            <a:pPr>
              <a:defRPr sz="1125" b="0">
                <a:solidFill>
                  <a:srgbClr val="526C7A"/>
                </a:solidFill>
                <a:latin typeface="DejaVu Sans"/>
                <a:ea typeface="DejaVu Sans"/>
                <a:cs typeface="DejaVu Sans"/>
              </a:defRPr>
            </a:pPr>
            <a:r>
              <a:rPr sz="1125" b="0">
                <a:solidFill>
                  <a:srgbClr val="526C7A"/>
                </a:solidFill>
                <a:latin typeface="DejaVu Sans"/>
                <a:ea typeface="DejaVu Sans"/>
                <a:cs typeface="DejaVu Sans"/>
              </a:rPr>
              <a:t>11</a:t>
            </a:r>
          </a:p>
        </p:txBody>
      </p:sp>
      <p:sp>
        <p:nvSpPr>
          <p:cNvPr id="3" name="">
            <a:extLst xmlns:a="http://schemas.openxmlformats.org/drawingml/2006/main">
              <a:ext uri="{FF2B5EF4-FFF2-40B4-BE49-F238E27FC236}">
                <a16:creationId xmlns:a16="http://schemas.microsoft.com/office/drawing/2014/main" id="{A20321D9-E0E5-4308-BCAB-DBC5CD275E82}"/>
              </a:ext>
            </a:extLst>
          </p:cNvPr>
          <p:cNvSpPr>
            <a:spLocks xmlns:a="http://schemas.openxmlformats.org/drawingml/2006/main" noGrp="1"/>
          </p:cNvSpPr>
          <p:nvPr/>
        </p:nvSpPr>
        <p:spPr>
          <a:xfrm xmlns:a="http://schemas.openxmlformats.org/drawingml/2006/main">
            <a:off x="609600" y="1495425"/>
            <a:ext cx="10972800" cy="733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75" b="1">
                <a:solidFill>
                  <a:srgbClr val="146484"/>
                </a:solidFill>
                <a:latin typeface="DejaVu Sans"/>
                <a:ea typeface="DejaVu Sans"/>
                <a:cs typeface="DejaVu Sans"/>
              </a:defRPr>
            </a:defPPr>
          </a:lstStyle>
          <a:p xmlns:a="http://schemas.openxmlformats.org/drawingml/2006/main">
            <a:pPr>
              <a:defRPr sz="2175" b="1">
                <a:solidFill>
                  <a:srgbClr val="146484"/>
                </a:solidFill>
                <a:latin typeface="DejaVu Sans"/>
                <a:ea typeface="DejaVu Sans"/>
                <a:cs typeface="DejaVu Sans"/>
              </a:defRPr>
            </a:pPr>
            <a:r>
              <a:rPr sz="2175" b="1">
                <a:solidFill>
                  <a:srgbClr val="146484"/>
                </a:solidFill>
                <a:latin typeface="DejaVu Sans"/>
                <a:ea typeface="DejaVu Sans"/>
                <a:cs typeface="DejaVu Sans"/>
              </a:rPr>
              <a:t>Papan kolaborasi untuk mengumpulkan gagasan, foto, tautan, dan tanggapan.</a:t>
            </a:r>
          </a:p>
        </p:txBody>
      </p:sp>
      <p:sp>
        <p:nvSpPr>
          <p:cNvPr id="4" name="">
            <a:extLst xmlns:a="http://schemas.openxmlformats.org/drawingml/2006/main">
              <a:ext uri="{FF2B5EF4-FFF2-40B4-BE49-F238E27FC236}">
                <a16:creationId xmlns:a16="http://schemas.microsoft.com/office/drawing/2014/main" id="{F9486474-90F5-479E-BBEF-6130DEE0FC0C}"/>
              </a:ext>
            </a:extLst>
          </p:cNvPr>
          <p:cNvSpPr>
            <a:spLocks xmlns:a="http://schemas.openxmlformats.org/drawingml/2006/main" noGrp="1"/>
          </p:cNvSpPr>
          <p:nvPr/>
        </p:nvSpPr>
        <p:spPr>
          <a:xfrm xmlns:a="http://schemas.openxmlformats.org/drawingml/2006/main">
            <a:off x="609600" y="2495550"/>
            <a:ext cx="53340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00" b="1">
                <a:solidFill>
                  <a:srgbClr val="122C46"/>
                </a:solidFill>
                <a:latin typeface="DejaVu Sans"/>
                <a:ea typeface="DejaVu Sans"/>
                <a:cs typeface="DejaVu Sans"/>
              </a:defRPr>
            </a:defPPr>
          </a:lstStyle>
          <a:p xmlns:a="http://schemas.openxmlformats.org/drawingml/2006/main">
            <a:pPr>
              <a:defRPr sz="2100" b="1">
                <a:solidFill>
                  <a:srgbClr val="122C46"/>
                </a:solidFill>
                <a:latin typeface="DejaVu Sans"/>
                <a:ea typeface="DejaVu Sans"/>
                <a:cs typeface="DejaVu Sans"/>
              </a:defRPr>
            </a:pPr>
            <a:r>
              <a:rPr sz="2100" b="1">
                <a:solidFill>
                  <a:srgbClr val="122C46"/>
                </a:solidFill>
                <a:latin typeface="DejaVu Sans"/>
                <a:ea typeface="DejaVu Sans"/>
                <a:cs typeface="DejaVu Sans"/>
              </a:rPr>
              <a:t>Kelebihan</a:t>
            </a:r>
          </a:p>
        </p:txBody>
      </p:sp>
      <p:sp>
        <p:nvSpPr>
          <p:cNvPr id="5" name="">
            <a:extLst xmlns:a="http://schemas.openxmlformats.org/drawingml/2006/main">
              <a:ext uri="{FF2B5EF4-FFF2-40B4-BE49-F238E27FC236}">
                <a16:creationId xmlns:a16="http://schemas.microsoft.com/office/drawing/2014/main" id="{24A987EB-28DB-4D9B-8E4E-479BD364E0AD}"/>
              </a:ext>
            </a:extLst>
          </p:cNvPr>
          <p:cNvSpPr>
            <a:spLocks xmlns:a="http://schemas.openxmlformats.org/drawingml/2006/main" noGrp="1"/>
          </p:cNvSpPr>
          <p:nvPr/>
        </p:nvSpPr>
        <p:spPr>
          <a:xfrm xmlns:a="http://schemas.openxmlformats.org/drawingml/2006/main">
            <a:off x="609600" y="2905125"/>
            <a:ext cx="5334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875" b="0">
                <a:solidFill>
                  <a:srgbClr val="526C7A"/>
                </a:solidFill>
                <a:latin typeface="DejaVu Sans"/>
                <a:ea typeface="DejaVu Sans"/>
                <a:cs typeface="DejaVu Sans"/>
              </a:defRPr>
            </a:defPPr>
          </a:lstStyle>
          <a:p xmlns:a="http://schemas.openxmlformats.org/drawingml/2006/main">
            <a:pPr>
              <a:defRPr sz="1875" b="0">
                <a:solidFill>
                  <a:srgbClr val="526C7A"/>
                </a:solidFill>
                <a:latin typeface="DejaVu Sans"/>
                <a:ea typeface="DejaVu Sans"/>
                <a:cs typeface="DejaVu Sans"/>
              </a:defRPr>
            </a:pPr>
            <a:r>
              <a:rPr sz="1875" b="0">
                <a:solidFill>
                  <a:srgbClr val="526C7A"/>
                </a:solidFill>
                <a:latin typeface="DejaVu Sans"/>
                <a:ea typeface="DejaVu Sans"/>
                <a:cs typeface="DejaVu Sans"/>
              </a:rPr>
              <a:t>Posting multimedia mudah dibagikan. Format peta membantu diskusi yang terkait lokasi.</a:t>
            </a:r>
          </a:p>
        </p:txBody>
      </p:sp>
      <p:sp>
        <p:nvSpPr>
          <p:cNvPr id="6" name="">
            <a:extLst xmlns:a="http://schemas.openxmlformats.org/drawingml/2006/main">
              <a:ext uri="{FF2B5EF4-FFF2-40B4-BE49-F238E27FC236}">
                <a16:creationId xmlns:a16="http://schemas.microsoft.com/office/drawing/2014/main" id="{1B532C53-BE61-4A3B-95B3-4B68950282DA}"/>
              </a:ext>
            </a:extLst>
          </p:cNvPr>
          <p:cNvSpPr>
            <a:spLocks xmlns:a="http://schemas.openxmlformats.org/drawingml/2006/main" noGrp="1"/>
          </p:cNvSpPr>
          <p:nvPr/>
        </p:nvSpPr>
        <p:spPr>
          <a:xfrm xmlns:a="http://schemas.openxmlformats.org/drawingml/2006/main">
            <a:off x="609600" y="3914775"/>
            <a:ext cx="53340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00" b="1">
                <a:solidFill>
                  <a:srgbClr val="122C46"/>
                </a:solidFill>
                <a:latin typeface="DejaVu Sans"/>
                <a:ea typeface="DejaVu Sans"/>
                <a:cs typeface="DejaVu Sans"/>
              </a:defRPr>
            </a:defPPr>
          </a:lstStyle>
          <a:p xmlns:a="http://schemas.openxmlformats.org/drawingml/2006/main">
            <a:pPr>
              <a:defRPr sz="2100" b="1">
                <a:solidFill>
                  <a:srgbClr val="122C46"/>
                </a:solidFill>
                <a:latin typeface="DejaVu Sans"/>
                <a:ea typeface="DejaVu Sans"/>
                <a:cs typeface="DejaVu Sans"/>
              </a:defRPr>
            </a:pPr>
            <a:r>
              <a:rPr sz="2100" b="1">
                <a:solidFill>
                  <a:srgbClr val="122C46"/>
                </a:solidFill>
                <a:latin typeface="DejaVu Sans"/>
                <a:ea typeface="DejaVu Sans"/>
                <a:cs typeface="DejaVu Sans"/>
              </a:rPr>
              <a:t>Kekurangan</a:t>
            </a:r>
          </a:p>
        </p:txBody>
      </p:sp>
      <p:sp>
        <p:nvSpPr>
          <p:cNvPr id="7" name="">
            <a:extLst xmlns:a="http://schemas.openxmlformats.org/drawingml/2006/main">
              <a:ext uri="{FF2B5EF4-FFF2-40B4-BE49-F238E27FC236}">
                <a16:creationId xmlns:a16="http://schemas.microsoft.com/office/drawing/2014/main" id="{2B003945-0949-4498-BD42-F08E808CEA67}"/>
              </a:ext>
            </a:extLst>
          </p:cNvPr>
          <p:cNvSpPr>
            <a:spLocks xmlns:a="http://schemas.openxmlformats.org/drawingml/2006/main" noGrp="1"/>
          </p:cNvSpPr>
          <p:nvPr/>
        </p:nvSpPr>
        <p:spPr>
          <a:xfrm xmlns:a="http://schemas.openxmlformats.org/drawingml/2006/main">
            <a:off x="609600" y="4324350"/>
            <a:ext cx="5334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875" b="0">
                <a:solidFill>
                  <a:srgbClr val="526C7A"/>
                </a:solidFill>
                <a:latin typeface="DejaVu Sans"/>
                <a:ea typeface="DejaVu Sans"/>
                <a:cs typeface="DejaVu Sans"/>
              </a:defRPr>
            </a:defPPr>
          </a:lstStyle>
          <a:p xmlns:a="http://schemas.openxmlformats.org/drawingml/2006/main">
            <a:pPr>
              <a:defRPr sz="1875" b="0">
                <a:solidFill>
                  <a:srgbClr val="526C7A"/>
                </a:solidFill>
                <a:latin typeface="DejaVu Sans"/>
                <a:ea typeface="DejaVu Sans"/>
                <a:cs typeface="DejaVu Sans"/>
              </a:defRPr>
            </a:pPr>
            <a:r>
              <a:rPr sz="1875" b="0">
                <a:solidFill>
                  <a:srgbClr val="526C7A"/>
                </a:solidFill>
                <a:latin typeface="DejaVu Sans"/>
                <a:ea typeface="DejaVu Sans"/>
                <a:cs typeface="DejaVu Sans"/>
              </a:rPr>
              <a:t>Paket gratis menyediakan 3 padlet dan unggahan 20 MB per berkas. Guru perlu mengatur akses serta moderasi.</a:t>
            </a:r>
          </a:p>
        </p:txBody>
      </p:sp>
      <p:pic>
        <p:nvPicPr>
          <p:cNvPr id="8" name="">
            <a:extLst xmlns:a="http://schemas.openxmlformats.org/drawingml/2006/main">
              <a:ext uri="{FF2B5EF4-FFF2-40B4-BE49-F238E27FC236}">
                <a16:creationId xmlns:a16="http://schemas.microsoft.com/office/drawing/2014/main" id="{41F90899-DB94-484F-9672-7D771FD7E9BD}"/>
              </a:ext>
            </a:extLst>
          </p:cNvPr>
          <p:cNvPicPr>
            <a:picLocks xmlns:a="http://schemas.openxmlformats.org/drawingml/2006/main" noChangeAspect="1"/>
          </p:cNvPicPr>
          <p:nvPr/>
        </p:nvPicPr>
        <p:blipFill>
          <a:blip xmlns:r="http://schemas.openxmlformats.org/officeDocument/2006/relationships" xmlns:a="http://schemas.openxmlformats.org/drawingml/2006/main" r:embed="Red880e43975c4ab1"/>
          <a:stretch xmlns:a="http://schemas.openxmlformats.org/drawingml/2006/main"/>
        </p:blipFill>
        <p:spPr>
          <a:xfrm xmlns:a="http://schemas.openxmlformats.org/drawingml/2006/main">
            <a:off x="6498167" y="2400300"/>
            <a:ext cx="4910667" cy="2762250"/>
          </a:xfrm>
          <a:prstGeom xmlns:a="http://schemas.openxmlformats.org/drawingml/2006/main" prst="rect">
            <a:avLst/>
          </a:prstGeom>
        </p:spPr>
      </p:pic>
      <p:sp>
        <p:nvSpPr>
          <p:cNvPr id="9" name="">
            <a:extLst xmlns:a="http://schemas.openxmlformats.org/drawingml/2006/main">
              <a:ext uri="{FF2B5EF4-FFF2-40B4-BE49-F238E27FC236}">
                <a16:creationId xmlns:a16="http://schemas.microsoft.com/office/drawing/2014/main" id="{28E8F171-C7BD-470F-A45B-3E43F6477B31}"/>
              </a:ext>
            </a:extLst>
          </p:cNvPr>
          <p:cNvSpPr>
            <a:spLocks xmlns:a="http://schemas.openxmlformats.org/drawingml/2006/main" noGrp="1"/>
          </p:cNvSpPr>
          <p:nvPr/>
        </p:nvSpPr>
        <p:spPr>
          <a:xfrm xmlns:a="http://schemas.openxmlformats.org/drawingml/2006/main">
            <a:off x="6324600" y="5267325"/>
            <a:ext cx="52387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75" b="0">
                <a:solidFill>
                  <a:srgbClr val="526C7A"/>
                </a:solidFill>
                <a:latin typeface="DejaVu Sans"/>
                <a:ea typeface="DejaVu Sans"/>
                <a:cs typeface="DejaVu Sans"/>
              </a:defRPr>
            </a:defPPr>
          </a:lstStyle>
          <a:p xmlns:a="http://schemas.openxmlformats.org/drawingml/2006/main">
            <a:pPr>
              <a:defRPr sz="1275" b="0">
                <a:solidFill>
                  <a:srgbClr val="526C7A"/>
                </a:solidFill>
                <a:latin typeface="DejaVu Sans"/>
                <a:ea typeface="DejaVu Sans"/>
                <a:cs typeface="DejaVu Sans"/>
              </a:defRPr>
            </a:pPr>
            <a:r>
              <a:rPr sz="1275" b="0">
                <a:solidFill>
                  <a:srgbClr val="526C7A"/>
                </a:solidFill>
                <a:latin typeface="DejaVu Sans"/>
                <a:ea typeface="DejaVu Sans"/>
                <a:cs typeface="DejaVu Sans"/>
              </a:rPr>
              <a:t>Contoh papan peta dari laman resmi Padlet</a:t>
            </a:r>
          </a:p>
        </p:txBody>
      </p:sp>
      <p:sp>
        <p:nvSpPr>
          <p:cNvPr id="10" name="">
            <a:extLst xmlns:a="http://schemas.openxmlformats.org/drawingml/2006/main">
              <a:ext uri="{FF2B5EF4-FFF2-40B4-BE49-F238E27FC236}">
                <a16:creationId xmlns:a16="http://schemas.microsoft.com/office/drawing/2014/main" id="{24C706C2-EC50-4197-8890-96F09F1AE2CC}"/>
              </a:ext>
            </a:extLst>
          </p:cNvPr>
          <p:cNvSpPr>
            <a:spLocks xmlns:a="http://schemas.openxmlformats.org/drawingml/2006/main" noGrp="1"/>
          </p:cNvSpPr>
          <p:nvPr/>
        </p:nvSpPr>
        <p:spPr>
          <a:xfrm xmlns:a="http://schemas.openxmlformats.org/drawingml/2006/main">
            <a:off x="609600" y="5686425"/>
            <a:ext cx="10972800" cy="695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950" b="1">
                <a:solidFill>
                  <a:srgbClr val="122C46"/>
                </a:solidFill>
                <a:latin typeface="DejaVu Sans"/>
                <a:ea typeface="DejaVu Sans"/>
                <a:cs typeface="DejaVu Sans"/>
              </a:defRPr>
            </a:defPPr>
          </a:lstStyle>
          <a:p xmlns:a="http://schemas.openxmlformats.org/drawingml/2006/main">
            <a:pPr>
              <a:defRPr sz="1950" b="1">
                <a:solidFill>
                  <a:srgbClr val="122C46"/>
                </a:solidFill>
                <a:latin typeface="DejaVu Sans"/>
                <a:ea typeface="DejaVu Sans"/>
                <a:cs typeface="DejaVu Sans"/>
              </a:defRPr>
            </a:pPr>
            <a:r>
              <a:rPr sz="1950" b="1">
                <a:solidFill>
                  <a:srgbClr val="122C46"/>
                </a:solidFill>
                <a:latin typeface="DejaVu Sans"/>
                <a:ea typeface="DejaVu Sans"/>
                <a:cs typeface="DejaVu Sans"/>
              </a:rPr>
              <a:t>Ide Geografi: siswa berbagi contoh masalah lingkungan wilayah, kemudian memberi komentar berbasis bukti.</a:t>
            </a:r>
          </a:p>
        </p:txBody>
      </p:sp>
      <p:sp>
        <p:nvSpPr>
          <p:cNvPr id="11" name="">
            <a:extLst xmlns:a="http://schemas.openxmlformats.org/drawingml/2006/main">
              <a:ext uri="{FF2B5EF4-FFF2-40B4-BE49-F238E27FC236}">
                <a16:creationId xmlns:a16="http://schemas.microsoft.com/office/drawing/2014/main" id="{5F9F5220-4F8D-46D6-866A-B560EA2474A0}"/>
              </a:ext>
            </a:extLst>
          </p:cNvPr>
          <p:cNvSpPr>
            <a:spLocks xmlns:a="http://schemas.openxmlformats.org/drawingml/2006/main" noGrp="1"/>
          </p:cNvSpPr>
          <p:nvPr/>
        </p:nvSpPr>
        <p:spPr>
          <a:xfrm xmlns:a="http://schemas.openxmlformats.org/drawingml/2006/main">
            <a:off x="609600" y="6477000"/>
            <a:ext cx="6667500"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00" b="0">
                <a:solidFill>
                  <a:srgbClr val="146484"/>
                </a:solidFill>
                <a:latin typeface="DejaVu Sans"/>
                <a:ea typeface="DejaVu Sans"/>
                <a:cs typeface="DejaVu Sans"/>
              </a:defRPr>
            </a:defPPr>
          </a:lstStyle>
          <a:p xmlns:a="http://schemas.openxmlformats.org/drawingml/2006/main">
            <a:pPr>
              <a:defRPr sz="1500" b="0">
                <a:solidFill>
                  <a:srgbClr val="146484"/>
                </a:solidFill>
                <a:latin typeface="DejaVu Sans"/>
                <a:ea typeface="DejaVu Sans"/>
                <a:cs typeface="DejaVu Sans"/>
              </a:defRPr>
            </a:pPr>
            <a:r>
              <a:rPr sz="1500" b="0">
                <a:solidFill>
                  <a:srgbClr val="146484"/>
                </a:solidFill>
                <a:latin typeface="DejaVu Sans"/>
                <a:ea typeface="DejaVu Sans"/>
                <a:cs typeface="DejaVu Sans"/>
                <a:hlinkClick xmlns:r="http://schemas.openxmlformats.org/officeDocument/2006/relationships" r:id="R95e270c3835745ef"/>
              </a:rPr>
              <a:t>padlet.com</a:t>
            </a:r>
          </a:p>
        </p:txBody>
      </p:sp>
    </p:spTree>
    <p:extLst>
      <p:ext uri="{BB962C8B-B14F-4D97-AF65-F5344CB8AC3E}">
        <p14:creationId xmlns:p14="http://schemas.microsoft.com/office/powerpoint/2010/main" val="45107569"/>
      </p:ext>
    </p:extLst>
  </p:cSld>
</p:sld>
</file>

<file path=ppt/slides/slide12.xml><?xml version="1.0" encoding="utf-8"?>
<p:sld xmlns:p="http://schemas.openxmlformats.org/presentationml/2006/main">
  <p:cSld>
    <p:bg>
      <p:bgPr>
        <a:solidFill xmlns:a="http://schemas.openxmlformats.org/drawingml/2006/main">
          <a:srgbClr val="F7F9FC"/>
        </a:solidFill>
      </p:bgPr>
    </p:bg>
    <p:spTree>
      <p:nvGrpSpPr>
        <p:cNvPr id="1" name=""/>
        <p:cNvGrpSpPr/>
        <p:nvPr/>
      </p:nvGrpSpPr>
      <p:grpSpPr>
        <a:xfrm xmlns:a="http://schemas.openxmlformats.org/drawingml/2006/main"/>
      </p:grpSpPr>
      <p:sp>
        <p:nvSpPr>
          <p:cNvPr id="12" name="">
            <a:extLst xmlns:a="http://schemas.openxmlformats.org/drawingml/2006/main">
              <a:ext uri="{FF2B5EF4-FFF2-40B4-BE49-F238E27FC236}">
                <a16:creationId xmlns:a16="http://schemas.microsoft.com/office/drawing/2014/main" id="{242CAE5F-B1DB-40CC-942C-32378309C33D}"/>
              </a:ext>
            </a:extLst>
          </p:cNvPr>
          <p:cNvSpPr>
            <a:spLocks xmlns:a="http://schemas.openxmlformats.org/drawingml/2006/main" noGrp="1"/>
          </p:cNvSpPr>
          <p:nvPr/>
        </p:nvSpPr>
        <p:spPr>
          <a:xfrm xmlns:a="http://schemas.openxmlformats.org/drawingml/2006/main">
            <a:off x="609600" y="428625"/>
            <a:ext cx="1097280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225" b="1">
                <a:solidFill>
                  <a:srgbClr val="122C46"/>
                </a:solidFill>
                <a:latin typeface="DejaVu Sans"/>
                <a:ea typeface="DejaVu Sans"/>
                <a:cs typeface="DejaVu Sans"/>
              </a:defRPr>
            </a:defPPr>
          </a:lstStyle>
          <a:p xmlns:a="http://schemas.openxmlformats.org/drawingml/2006/main">
            <a:pPr>
              <a:defRPr sz="3225" b="1">
                <a:solidFill>
                  <a:srgbClr val="122C46"/>
                </a:solidFill>
                <a:latin typeface="DejaVu Sans"/>
                <a:ea typeface="DejaVu Sans"/>
                <a:cs typeface="DejaVu Sans"/>
              </a:defRPr>
            </a:pPr>
            <a:r>
              <a:rPr sz="3225" b="1">
                <a:solidFill>
                  <a:srgbClr val="122C46"/>
                </a:solidFill>
                <a:latin typeface="DejaVu Sans"/>
                <a:ea typeface="DejaVu Sans"/>
                <a:cs typeface="DejaVu Sans"/>
              </a:rPr>
              <a:t>5. Google Earth</a:t>
            </a:r>
          </a:p>
        </p:txBody>
      </p:sp>
      <p:sp>
        <p:nvSpPr>
          <p:cNvPr id="2" name="">
            <a:extLst xmlns:a="http://schemas.openxmlformats.org/drawingml/2006/main">
              <a:ext uri="{FF2B5EF4-FFF2-40B4-BE49-F238E27FC236}">
                <a16:creationId xmlns:a16="http://schemas.microsoft.com/office/drawing/2014/main" id="{34A84960-CB44-4EB3-985F-C316D230A0F1}"/>
              </a:ext>
            </a:extLst>
          </p:cNvPr>
          <p:cNvSpPr>
            <a:spLocks xmlns:a="http://schemas.openxmlformats.org/drawingml/2006/main" noGrp="1"/>
          </p:cNvSpPr>
          <p:nvPr/>
        </p:nvSpPr>
        <p:spPr>
          <a:xfrm xmlns:a="http://schemas.openxmlformats.org/drawingml/2006/main">
            <a:off x="11153775" y="6486525"/>
            <a:ext cx="4572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125" b="0">
                <a:solidFill>
                  <a:srgbClr val="526C7A"/>
                </a:solidFill>
                <a:latin typeface="DejaVu Sans"/>
                <a:ea typeface="DejaVu Sans"/>
                <a:cs typeface="DejaVu Sans"/>
              </a:defRPr>
            </a:defPPr>
          </a:lstStyle>
          <a:p xmlns:a="http://schemas.openxmlformats.org/drawingml/2006/main">
            <a:pPr>
              <a:defRPr sz="1125" b="0">
                <a:solidFill>
                  <a:srgbClr val="526C7A"/>
                </a:solidFill>
                <a:latin typeface="DejaVu Sans"/>
                <a:ea typeface="DejaVu Sans"/>
                <a:cs typeface="DejaVu Sans"/>
              </a:defRPr>
            </a:pPr>
            <a:r>
              <a:rPr sz="1125" b="0">
                <a:solidFill>
                  <a:srgbClr val="526C7A"/>
                </a:solidFill>
                <a:latin typeface="DejaVu Sans"/>
                <a:ea typeface="DejaVu Sans"/>
                <a:cs typeface="DejaVu Sans"/>
              </a:rPr>
              <a:t>12</a:t>
            </a:r>
          </a:p>
        </p:txBody>
      </p:sp>
      <p:sp>
        <p:nvSpPr>
          <p:cNvPr id="3" name="">
            <a:extLst xmlns:a="http://schemas.openxmlformats.org/drawingml/2006/main">
              <a:ext uri="{FF2B5EF4-FFF2-40B4-BE49-F238E27FC236}">
                <a16:creationId xmlns:a16="http://schemas.microsoft.com/office/drawing/2014/main" id="{29C585E5-3EDD-49FA-B91C-329BB7B23670}"/>
              </a:ext>
            </a:extLst>
          </p:cNvPr>
          <p:cNvSpPr>
            <a:spLocks xmlns:a="http://schemas.openxmlformats.org/drawingml/2006/main" noGrp="1"/>
          </p:cNvSpPr>
          <p:nvPr/>
        </p:nvSpPr>
        <p:spPr>
          <a:xfrm xmlns:a="http://schemas.openxmlformats.org/drawingml/2006/main">
            <a:off x="609600" y="1495425"/>
            <a:ext cx="10972800" cy="733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75" b="1">
                <a:solidFill>
                  <a:srgbClr val="146484"/>
                </a:solidFill>
                <a:latin typeface="DejaVu Sans"/>
                <a:ea typeface="DejaVu Sans"/>
                <a:cs typeface="DejaVu Sans"/>
              </a:defRPr>
            </a:defPPr>
          </a:lstStyle>
          <a:p xmlns:a="http://schemas.openxmlformats.org/drawingml/2006/main">
            <a:pPr>
              <a:defRPr sz="2175" b="1">
                <a:solidFill>
                  <a:srgbClr val="146484"/>
                </a:solidFill>
                <a:latin typeface="DejaVu Sans"/>
                <a:ea typeface="DejaVu Sans"/>
                <a:cs typeface="DejaVu Sans"/>
              </a:defRPr>
            </a:pPr>
            <a:r>
              <a:rPr sz="2175" b="1">
                <a:solidFill>
                  <a:srgbClr val="146484"/>
                </a:solidFill>
                <a:latin typeface="DejaVu Sans"/>
                <a:ea typeface="DejaVu Sans"/>
                <a:cs typeface="DejaVu Sans"/>
              </a:rPr>
              <a:t>Media eksplorasi citra dan bentang alam untuk memahami lokasi serta pola ruang.</a:t>
            </a:r>
          </a:p>
        </p:txBody>
      </p:sp>
      <p:sp>
        <p:nvSpPr>
          <p:cNvPr id="4" name="">
            <a:extLst xmlns:a="http://schemas.openxmlformats.org/drawingml/2006/main">
              <a:ext uri="{FF2B5EF4-FFF2-40B4-BE49-F238E27FC236}">
                <a16:creationId xmlns:a16="http://schemas.microsoft.com/office/drawing/2014/main" id="{1010A232-43BF-4A79-9BAB-066A819055DA}"/>
              </a:ext>
            </a:extLst>
          </p:cNvPr>
          <p:cNvSpPr>
            <a:spLocks xmlns:a="http://schemas.openxmlformats.org/drawingml/2006/main" noGrp="1"/>
          </p:cNvSpPr>
          <p:nvPr/>
        </p:nvSpPr>
        <p:spPr>
          <a:xfrm xmlns:a="http://schemas.openxmlformats.org/drawingml/2006/main">
            <a:off x="609600" y="2495550"/>
            <a:ext cx="53340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00" b="1">
                <a:solidFill>
                  <a:srgbClr val="122C46"/>
                </a:solidFill>
                <a:latin typeface="DejaVu Sans"/>
                <a:ea typeface="DejaVu Sans"/>
                <a:cs typeface="DejaVu Sans"/>
              </a:defRPr>
            </a:defPPr>
          </a:lstStyle>
          <a:p xmlns:a="http://schemas.openxmlformats.org/drawingml/2006/main">
            <a:pPr>
              <a:defRPr sz="2100" b="1">
                <a:solidFill>
                  <a:srgbClr val="122C46"/>
                </a:solidFill>
                <a:latin typeface="DejaVu Sans"/>
                <a:ea typeface="DejaVu Sans"/>
                <a:cs typeface="DejaVu Sans"/>
              </a:defRPr>
            </a:pPr>
            <a:r>
              <a:rPr sz="2100" b="1">
                <a:solidFill>
                  <a:srgbClr val="122C46"/>
                </a:solidFill>
                <a:latin typeface="DejaVu Sans"/>
                <a:ea typeface="DejaVu Sans"/>
                <a:cs typeface="DejaVu Sans"/>
              </a:rPr>
              <a:t>Kelebihan</a:t>
            </a:r>
          </a:p>
        </p:txBody>
      </p:sp>
      <p:sp>
        <p:nvSpPr>
          <p:cNvPr id="5" name="">
            <a:extLst xmlns:a="http://schemas.openxmlformats.org/drawingml/2006/main">
              <a:ext uri="{FF2B5EF4-FFF2-40B4-BE49-F238E27FC236}">
                <a16:creationId xmlns:a16="http://schemas.microsoft.com/office/drawing/2014/main" id="{371A44C0-3BEC-482E-A999-9EFF02EFA513}"/>
              </a:ext>
            </a:extLst>
          </p:cNvPr>
          <p:cNvSpPr>
            <a:spLocks xmlns:a="http://schemas.openxmlformats.org/drawingml/2006/main" noGrp="1"/>
          </p:cNvSpPr>
          <p:nvPr/>
        </p:nvSpPr>
        <p:spPr>
          <a:xfrm xmlns:a="http://schemas.openxmlformats.org/drawingml/2006/main">
            <a:off x="609600" y="2905125"/>
            <a:ext cx="5334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875" b="0">
                <a:solidFill>
                  <a:srgbClr val="526C7A"/>
                </a:solidFill>
                <a:latin typeface="DejaVu Sans"/>
                <a:ea typeface="DejaVu Sans"/>
                <a:cs typeface="DejaVu Sans"/>
              </a:defRPr>
            </a:defPPr>
          </a:lstStyle>
          <a:p xmlns:a="http://schemas.openxmlformats.org/drawingml/2006/main">
            <a:pPr>
              <a:defRPr sz="1875" b="0">
                <a:solidFill>
                  <a:srgbClr val="526C7A"/>
                </a:solidFill>
                <a:latin typeface="DejaVu Sans"/>
                <a:ea typeface="DejaVu Sans"/>
                <a:cs typeface="DejaVu Sans"/>
              </a:defRPr>
            </a:pPr>
            <a:r>
              <a:rPr sz="1875" b="0">
                <a:solidFill>
                  <a:srgbClr val="526C7A"/>
                </a:solidFill>
                <a:latin typeface="DejaVu Sans"/>
                <a:ea typeface="DejaVu Sans"/>
                <a:cs typeface="DejaVu Sans"/>
              </a:rPr>
              <a:t>Siswa dapat menjelajah wilayah dan menandai objek. Alat ukur membantu latihan jarak dan luas.</a:t>
            </a:r>
          </a:p>
        </p:txBody>
      </p:sp>
      <p:sp>
        <p:nvSpPr>
          <p:cNvPr id="6" name="">
            <a:extLst xmlns:a="http://schemas.openxmlformats.org/drawingml/2006/main">
              <a:ext uri="{FF2B5EF4-FFF2-40B4-BE49-F238E27FC236}">
                <a16:creationId xmlns:a16="http://schemas.microsoft.com/office/drawing/2014/main" id="{86E0A8FA-7DC5-4B2E-A7AD-D6EC2B95D477}"/>
              </a:ext>
            </a:extLst>
          </p:cNvPr>
          <p:cNvSpPr>
            <a:spLocks xmlns:a="http://schemas.openxmlformats.org/drawingml/2006/main" noGrp="1"/>
          </p:cNvSpPr>
          <p:nvPr/>
        </p:nvSpPr>
        <p:spPr>
          <a:xfrm xmlns:a="http://schemas.openxmlformats.org/drawingml/2006/main">
            <a:off x="609600" y="3914775"/>
            <a:ext cx="53340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00" b="1">
                <a:solidFill>
                  <a:srgbClr val="122C46"/>
                </a:solidFill>
                <a:latin typeface="DejaVu Sans"/>
                <a:ea typeface="DejaVu Sans"/>
                <a:cs typeface="DejaVu Sans"/>
              </a:defRPr>
            </a:defPPr>
          </a:lstStyle>
          <a:p xmlns:a="http://schemas.openxmlformats.org/drawingml/2006/main">
            <a:pPr>
              <a:defRPr sz="2100" b="1">
                <a:solidFill>
                  <a:srgbClr val="122C46"/>
                </a:solidFill>
                <a:latin typeface="DejaVu Sans"/>
                <a:ea typeface="DejaVu Sans"/>
                <a:cs typeface="DejaVu Sans"/>
              </a:defRPr>
            </a:pPr>
            <a:r>
              <a:rPr sz="2100" b="1">
                <a:solidFill>
                  <a:srgbClr val="122C46"/>
                </a:solidFill>
                <a:latin typeface="DejaVu Sans"/>
                <a:ea typeface="DejaVu Sans"/>
                <a:cs typeface="DejaVu Sans"/>
              </a:rPr>
              <a:t>Kekurangan</a:t>
            </a:r>
          </a:p>
        </p:txBody>
      </p:sp>
      <p:sp>
        <p:nvSpPr>
          <p:cNvPr id="7" name="">
            <a:extLst xmlns:a="http://schemas.openxmlformats.org/drawingml/2006/main">
              <a:ext uri="{FF2B5EF4-FFF2-40B4-BE49-F238E27FC236}">
                <a16:creationId xmlns:a16="http://schemas.microsoft.com/office/drawing/2014/main" id="{DA2FBDC4-E97B-4FF9-AD4F-1826DD99C707}"/>
              </a:ext>
            </a:extLst>
          </p:cNvPr>
          <p:cNvSpPr>
            <a:spLocks xmlns:a="http://schemas.openxmlformats.org/drawingml/2006/main" noGrp="1"/>
          </p:cNvSpPr>
          <p:nvPr/>
        </p:nvSpPr>
        <p:spPr>
          <a:xfrm xmlns:a="http://schemas.openxmlformats.org/drawingml/2006/main">
            <a:off x="609600" y="4324350"/>
            <a:ext cx="5334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875" b="0">
                <a:solidFill>
                  <a:srgbClr val="526C7A"/>
                </a:solidFill>
                <a:latin typeface="DejaVu Sans"/>
                <a:ea typeface="DejaVu Sans"/>
                <a:cs typeface="DejaVu Sans"/>
              </a:defRPr>
            </a:defPPr>
          </a:lstStyle>
          <a:p xmlns:a="http://schemas.openxmlformats.org/drawingml/2006/main">
            <a:pPr>
              <a:defRPr sz="1875" b="0">
                <a:solidFill>
                  <a:srgbClr val="526C7A"/>
                </a:solidFill>
                <a:latin typeface="DejaVu Sans"/>
                <a:ea typeface="DejaVu Sans"/>
                <a:cs typeface="DejaVu Sans"/>
              </a:defRPr>
            </a:pPr>
            <a:r>
              <a:rPr sz="1875" b="0">
                <a:solidFill>
                  <a:srgbClr val="526C7A"/>
                </a:solidFill>
                <a:latin typeface="DejaVu Sans"/>
                <a:ea typeface="DejaVu Sans"/>
                <a:cs typeface="DejaVu Sans"/>
              </a:rPr>
              <a:t>Citra tidak menampilkan kondisi secara langsung. Cakupan dan ketelitian bervariasi, hasil ukur perlu diperiksa.</a:t>
            </a:r>
          </a:p>
        </p:txBody>
      </p:sp>
      <p:pic>
        <p:nvPicPr>
          <p:cNvPr id="8" name="">
            <a:extLst xmlns:a="http://schemas.openxmlformats.org/drawingml/2006/main">
              <a:ext uri="{FF2B5EF4-FFF2-40B4-BE49-F238E27FC236}">
                <a16:creationId xmlns:a16="http://schemas.microsoft.com/office/drawing/2014/main" id="{BB396E05-E027-423C-A57F-08F235279682}"/>
              </a:ext>
            </a:extLst>
          </p:cNvPr>
          <p:cNvPicPr>
            <a:picLocks xmlns:a="http://schemas.openxmlformats.org/drawingml/2006/main" noChangeAspect="1"/>
          </p:cNvPicPr>
          <p:nvPr/>
        </p:nvPicPr>
        <p:blipFill>
          <a:blip xmlns:r="http://schemas.openxmlformats.org/officeDocument/2006/relationships" xmlns:a="http://schemas.openxmlformats.org/drawingml/2006/main" r:embed="R9be3c64340044782"/>
          <a:stretch xmlns:a="http://schemas.openxmlformats.org/drawingml/2006/main"/>
        </p:blipFill>
        <p:spPr>
          <a:xfrm xmlns:a="http://schemas.openxmlformats.org/drawingml/2006/main">
            <a:off x="6673005" y="2400300"/>
            <a:ext cx="4560991" cy="2762250"/>
          </a:xfrm>
          <a:prstGeom xmlns:a="http://schemas.openxmlformats.org/drawingml/2006/main" prst="rect">
            <a:avLst/>
          </a:prstGeom>
        </p:spPr>
      </p:pic>
      <p:sp>
        <p:nvSpPr>
          <p:cNvPr id="9" name="">
            <a:extLst xmlns:a="http://schemas.openxmlformats.org/drawingml/2006/main">
              <a:ext uri="{FF2B5EF4-FFF2-40B4-BE49-F238E27FC236}">
                <a16:creationId xmlns:a16="http://schemas.microsoft.com/office/drawing/2014/main" id="{D486E819-EE83-4C9C-9DD7-04E8B427B563}"/>
              </a:ext>
            </a:extLst>
          </p:cNvPr>
          <p:cNvSpPr>
            <a:spLocks xmlns:a="http://schemas.openxmlformats.org/drawingml/2006/main" noGrp="1"/>
          </p:cNvSpPr>
          <p:nvPr/>
        </p:nvSpPr>
        <p:spPr>
          <a:xfrm xmlns:a="http://schemas.openxmlformats.org/drawingml/2006/main">
            <a:off x="6324600" y="5267325"/>
            <a:ext cx="52387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75" b="0">
                <a:solidFill>
                  <a:srgbClr val="526C7A"/>
                </a:solidFill>
                <a:latin typeface="DejaVu Sans"/>
                <a:ea typeface="DejaVu Sans"/>
                <a:cs typeface="DejaVu Sans"/>
              </a:defRPr>
            </a:defPPr>
          </a:lstStyle>
          <a:p xmlns:a="http://schemas.openxmlformats.org/drawingml/2006/main">
            <a:pPr>
              <a:defRPr sz="1275" b="0">
                <a:solidFill>
                  <a:srgbClr val="526C7A"/>
                </a:solidFill>
                <a:latin typeface="DejaVu Sans"/>
                <a:ea typeface="DejaVu Sans"/>
                <a:cs typeface="DejaVu Sans"/>
              </a:defRPr>
            </a:pPr>
            <a:r>
              <a:rPr sz="1275" b="0">
                <a:solidFill>
                  <a:srgbClr val="526C7A"/>
                </a:solidFill>
                <a:latin typeface="DejaVu Sans"/>
                <a:ea typeface="DejaVu Sans"/>
                <a:cs typeface="DejaVu Sans"/>
              </a:rPr>
              <a:t>Contoh tampilan arsip resmi Google, 2017</a:t>
            </a:r>
          </a:p>
        </p:txBody>
      </p:sp>
      <p:sp>
        <p:nvSpPr>
          <p:cNvPr id="10" name="">
            <a:extLst xmlns:a="http://schemas.openxmlformats.org/drawingml/2006/main">
              <a:ext uri="{FF2B5EF4-FFF2-40B4-BE49-F238E27FC236}">
                <a16:creationId xmlns:a16="http://schemas.microsoft.com/office/drawing/2014/main" id="{A67B3236-B481-44BA-8530-11A0BEB7D68B}"/>
              </a:ext>
            </a:extLst>
          </p:cNvPr>
          <p:cNvSpPr>
            <a:spLocks xmlns:a="http://schemas.openxmlformats.org/drawingml/2006/main" noGrp="1"/>
          </p:cNvSpPr>
          <p:nvPr/>
        </p:nvSpPr>
        <p:spPr>
          <a:xfrm xmlns:a="http://schemas.openxmlformats.org/drawingml/2006/main">
            <a:off x="609600" y="5686425"/>
            <a:ext cx="10972800" cy="695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950" b="1">
                <a:solidFill>
                  <a:srgbClr val="122C46"/>
                </a:solidFill>
                <a:latin typeface="DejaVu Sans"/>
                <a:ea typeface="DejaVu Sans"/>
                <a:cs typeface="DejaVu Sans"/>
              </a:defRPr>
            </a:defPPr>
          </a:lstStyle>
          <a:p xmlns:a="http://schemas.openxmlformats.org/drawingml/2006/main">
            <a:pPr>
              <a:defRPr sz="1950" b="1">
                <a:solidFill>
                  <a:srgbClr val="122C46"/>
                </a:solidFill>
                <a:latin typeface="DejaVu Sans"/>
                <a:ea typeface="DejaVu Sans"/>
                <a:cs typeface="DejaVu Sans"/>
              </a:defRPr>
            </a:pPr>
            <a:r>
              <a:rPr sz="1950" b="1">
                <a:solidFill>
                  <a:srgbClr val="122C46"/>
                </a:solidFill>
                <a:latin typeface="DejaVu Sans"/>
                <a:ea typeface="DejaVu Sans"/>
                <a:cs typeface="DejaVu Sans"/>
              </a:rPr>
              <a:t>Ide Geografi: siswa membandingkan pola permukiman dan penggunaan lahan di dua wilayah.</a:t>
            </a:r>
          </a:p>
        </p:txBody>
      </p:sp>
      <p:sp>
        <p:nvSpPr>
          <p:cNvPr id="11" name="">
            <a:extLst xmlns:a="http://schemas.openxmlformats.org/drawingml/2006/main">
              <a:ext uri="{FF2B5EF4-FFF2-40B4-BE49-F238E27FC236}">
                <a16:creationId xmlns:a16="http://schemas.microsoft.com/office/drawing/2014/main" id="{65395796-749E-4975-A5F3-CFC26B2E71D3}"/>
              </a:ext>
            </a:extLst>
          </p:cNvPr>
          <p:cNvSpPr>
            <a:spLocks xmlns:a="http://schemas.openxmlformats.org/drawingml/2006/main" noGrp="1"/>
          </p:cNvSpPr>
          <p:nvPr/>
        </p:nvSpPr>
        <p:spPr>
          <a:xfrm xmlns:a="http://schemas.openxmlformats.org/drawingml/2006/main">
            <a:off x="609600" y="6477000"/>
            <a:ext cx="6667500"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00" b="0">
                <a:solidFill>
                  <a:srgbClr val="146484"/>
                </a:solidFill>
                <a:latin typeface="DejaVu Sans"/>
                <a:ea typeface="DejaVu Sans"/>
                <a:cs typeface="DejaVu Sans"/>
              </a:defRPr>
            </a:defPPr>
          </a:lstStyle>
          <a:p xmlns:a="http://schemas.openxmlformats.org/drawingml/2006/main">
            <a:pPr>
              <a:defRPr sz="1500" b="0">
                <a:solidFill>
                  <a:srgbClr val="146484"/>
                </a:solidFill>
                <a:latin typeface="DejaVu Sans"/>
                <a:ea typeface="DejaVu Sans"/>
                <a:cs typeface="DejaVu Sans"/>
              </a:defRPr>
            </a:pPr>
            <a:r>
              <a:rPr sz="1500" b="0">
                <a:solidFill>
                  <a:srgbClr val="146484"/>
                </a:solidFill>
                <a:latin typeface="DejaVu Sans"/>
                <a:ea typeface="DejaVu Sans"/>
                <a:cs typeface="DejaVu Sans"/>
                <a:hlinkClick xmlns:r="http://schemas.openxmlformats.org/officeDocument/2006/relationships" r:id="R612465b889d742f7"/>
              </a:rPr>
              <a:t>earth.google.com</a:t>
            </a:r>
          </a:p>
        </p:txBody>
      </p:sp>
    </p:spTree>
    <p:extLst>
      <p:ext uri="{BB962C8B-B14F-4D97-AF65-F5344CB8AC3E}">
        <p14:creationId xmlns:p14="http://schemas.microsoft.com/office/powerpoint/2010/main" val="185430692"/>
      </p:ext>
    </p:extLst>
  </p:cSld>
</p:sld>
</file>

<file path=ppt/slides/slide13.xml><?xml version="1.0" encoding="utf-8"?>
<p:sld xmlns:p="http://schemas.openxmlformats.org/presentationml/2006/main">
  <p:cSld>
    <p:bg>
      <p:bgPr>
        <a:solidFill xmlns:a="http://schemas.openxmlformats.org/drawingml/2006/main">
          <a:srgbClr val="F7F9FC"/>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7A6E8687-0782-4C6B-B490-2A8F6D40A34F}"/>
              </a:ext>
            </a:extLst>
          </p:cNvPr>
          <p:cNvSpPr>
            <a:spLocks xmlns:a="http://schemas.openxmlformats.org/drawingml/2006/main" noGrp="1"/>
          </p:cNvSpPr>
          <p:nvPr/>
        </p:nvSpPr>
        <p:spPr>
          <a:xfrm xmlns:a="http://schemas.openxmlformats.org/drawingml/2006/main">
            <a:off x="609600" y="428625"/>
            <a:ext cx="1097280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225" b="1">
                <a:solidFill>
                  <a:srgbClr val="122C46"/>
                </a:solidFill>
                <a:latin typeface="DejaVu Sans"/>
                <a:ea typeface="DejaVu Sans"/>
                <a:cs typeface="DejaVu Sans"/>
              </a:defRPr>
            </a:defPPr>
          </a:lstStyle>
          <a:p xmlns:a="http://schemas.openxmlformats.org/drawingml/2006/main">
            <a:pPr>
              <a:defRPr sz="3225" b="1">
                <a:solidFill>
                  <a:srgbClr val="122C46"/>
                </a:solidFill>
                <a:latin typeface="DejaVu Sans"/>
                <a:ea typeface="DejaVu Sans"/>
                <a:cs typeface="DejaVu Sans"/>
              </a:defRPr>
            </a:pPr>
            <a:r>
              <a:rPr sz="3225" b="1">
                <a:solidFill>
                  <a:srgbClr val="122C46"/>
                </a:solidFill>
                <a:latin typeface="DejaVu Sans"/>
                <a:ea typeface="DejaVu Sans"/>
                <a:cs typeface="DejaVu Sans"/>
              </a:rPr>
              <a:t>Lima media dengan peran yang berbeda</a:t>
            </a:r>
          </a:p>
        </p:txBody>
      </p:sp>
      <p:sp>
        <p:nvSpPr>
          <p:cNvPr id="2" name="">
            <a:extLst xmlns:a="http://schemas.openxmlformats.org/drawingml/2006/main">
              <a:ext uri="{FF2B5EF4-FFF2-40B4-BE49-F238E27FC236}">
                <a16:creationId xmlns:a16="http://schemas.microsoft.com/office/drawing/2014/main" id="{BDD6561D-3EB0-4E79-8FC7-8E50F806D182}"/>
              </a:ext>
            </a:extLst>
          </p:cNvPr>
          <p:cNvSpPr>
            <a:spLocks xmlns:a="http://schemas.openxmlformats.org/drawingml/2006/main" noGrp="1"/>
          </p:cNvSpPr>
          <p:nvPr/>
        </p:nvSpPr>
        <p:spPr>
          <a:xfrm xmlns:a="http://schemas.openxmlformats.org/drawingml/2006/main">
            <a:off x="11153775" y="6486525"/>
            <a:ext cx="4572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125" b="0">
                <a:solidFill>
                  <a:srgbClr val="526C7A"/>
                </a:solidFill>
                <a:latin typeface="DejaVu Sans"/>
                <a:ea typeface="DejaVu Sans"/>
                <a:cs typeface="DejaVu Sans"/>
              </a:defRPr>
            </a:defPPr>
          </a:lstStyle>
          <a:p xmlns:a="http://schemas.openxmlformats.org/drawingml/2006/main">
            <a:pPr>
              <a:defRPr sz="1125" b="0">
                <a:solidFill>
                  <a:srgbClr val="526C7A"/>
                </a:solidFill>
                <a:latin typeface="DejaVu Sans"/>
                <a:ea typeface="DejaVu Sans"/>
                <a:cs typeface="DejaVu Sans"/>
              </a:defRPr>
            </a:pPr>
            <a:r>
              <a:rPr sz="1125" b="0">
                <a:solidFill>
                  <a:srgbClr val="526C7A"/>
                </a:solidFill>
                <a:latin typeface="DejaVu Sans"/>
                <a:ea typeface="DejaVu Sans"/>
                <a:cs typeface="DejaVu Sans"/>
              </a:rPr>
              <a:t>13</a:t>
            </a:r>
          </a:p>
        </p:txBody>
      </p:sp>
      <p:graphicFrame>
        <p:nvGraphicFramePr>
          <p:cNvPr id="3" name="">
            <a:extLst xmlns:a="http://schemas.openxmlformats.org/drawingml/2006/main">
              <a:ext uri="{FF2B5EF4-FFF2-40B4-BE49-F238E27FC236}">
                <a16:creationId xmlns:a16="http://schemas.microsoft.com/office/drawing/2014/main" id="{C6BFF41C-A985-4A4A-B70E-BC10FE722D29}"/>
              </a:ext>
            </a:extLst>
          </p:cNvPr>
          <p:cNvGraphicFramePr/>
          <p:nvPr/>
        </p:nvGraphicFramePr>
        <p:xfrm>
          <a:off xmlns:a="http://schemas.openxmlformats.org/drawingml/2006/main" x="609600" y="1619250"/>
          <a:ext xmlns:a="http://schemas.openxmlformats.org/drawingml/2006/main" cx="10972800" cy="4162425"/>
        </p:xfrm>
        <a:graphic xmlns:a="http://schemas.openxmlformats.org/drawingml/2006/main">
          <a:graphicData uri="http://schemas.openxmlformats.org/drawingml/2006/table">
            <a:tbl>
              <a:tblPr/>
              <a:tblGrid>
                <a:gridCol w="3143250"/>
                <a:gridCol w="4000500"/>
                <a:gridCol w="3829050"/>
              </a:tblGrid>
              <a:tr h="693738">
                <a:tc>
                  <a:txBody>
                    <a:bodyPr lIns="123825" tIns="85725" rIns="123825" bIns="76200">
                      <a:noAutofit/>
                    </a:bodyPr>
                    <a:lstStyle/>
                    <a:p>
                      <a:r>
                        <a:rPr sz="1800" b="1">
                          <a:solidFill>
                            <a:srgbClr val="FFFFFF"/>
                          </a:solidFill>
                          <a:latin typeface="DejaVu Sans"/>
                          <a:ea typeface="DejaVu Sans"/>
                          <a:cs typeface="DejaVu Sans"/>
                        </a:rPr>
                        <a:t>Media</a:t>
                      </a:r>
                    </a:p>
                  </a:txBody>
                  <a:tcPr marL="91440" marR="91440" marT="45720" marB="45720" anchor="ctr">
                    <a:solidFill>
                      <a:srgbClr val="122C46"/>
                    </a:solidFill>
                  </a:tcPr>
                </a:tc>
                <a:tc>
                  <a:txBody>
                    <a:bodyPr lIns="123825" tIns="85725" rIns="123825" bIns="76200">
                      <a:noAutofit/>
                    </a:bodyPr>
                    <a:lstStyle/>
                    <a:p>
                      <a:r>
                        <a:rPr sz="1800" b="1">
                          <a:solidFill>
                            <a:srgbClr val="FFFFFF"/>
                          </a:solidFill>
                          <a:latin typeface="DejaVu Sans"/>
                          <a:ea typeface="DejaVu Sans"/>
                          <a:cs typeface="DejaVu Sans"/>
                        </a:rPr>
                        <a:t>Peran utama</a:t>
                      </a:r>
                    </a:p>
                  </a:txBody>
                  <a:tcPr marL="91440" marR="91440" marT="45720" marB="45720" anchor="ctr">
                    <a:solidFill>
                      <a:srgbClr val="122C46"/>
                    </a:solidFill>
                  </a:tcPr>
                </a:tc>
                <a:tc>
                  <a:txBody>
                    <a:bodyPr lIns="123825" tIns="85725" rIns="123825" bIns="76200">
                      <a:noAutofit/>
                    </a:bodyPr>
                    <a:lstStyle/>
                    <a:p>
                      <a:r>
                        <a:rPr sz="1800" b="1">
                          <a:solidFill>
                            <a:srgbClr val="FFFFFF"/>
                          </a:solidFill>
                          <a:latin typeface="DejaVu Sans"/>
                          <a:ea typeface="DejaVu Sans"/>
                          <a:cs typeface="DejaVu Sans"/>
                        </a:rPr>
                        <a:t>Contoh hasil belajar</a:t>
                      </a:r>
                    </a:p>
                  </a:txBody>
                  <a:tcPr marL="91440" marR="91440" marT="45720" marB="45720" anchor="ctr">
                    <a:solidFill>
                      <a:srgbClr val="122C46"/>
                    </a:solidFill>
                  </a:tcPr>
                </a:tc>
              </a:tr>
              <a:tr h="693738">
                <a:tc>
                  <a:txBody>
                    <a:bodyPr lIns="123825" tIns="85725" rIns="123825" bIns="76200">
                      <a:noAutofit/>
                    </a:bodyPr>
                    <a:lstStyle/>
                    <a:p>
                      <a:r>
                        <a:rPr sz="1800" b="0">
                          <a:solidFill>
                            <a:srgbClr val="122C46"/>
                          </a:solidFill>
                          <a:latin typeface="DejaVu Sans"/>
                          <a:ea typeface="DejaVu Sans"/>
                          <a:cs typeface="DejaVu Sans"/>
                        </a:rPr>
                        <a:t>Google Classroom</a:t>
                      </a:r>
                    </a:p>
                  </a:txBody>
                  <a:tcPr marL="91440" marR="91440" marT="45720" marB="45720" anchor="ctr">
                    <a:solidFill>
                      <a:srgbClr val="FFFFFF"/>
                    </a:solidFill>
                  </a:tcPr>
                </a:tc>
                <a:tc>
                  <a:txBody>
                    <a:bodyPr lIns="123825" tIns="85725" rIns="123825" bIns="76200">
                      <a:noAutofit/>
                    </a:bodyPr>
                    <a:lstStyle/>
                    <a:p>
                      <a:r>
                        <a:rPr sz="1800" b="0">
                          <a:solidFill>
                            <a:srgbClr val="122C46"/>
                          </a:solidFill>
                          <a:latin typeface="DejaVu Sans"/>
                          <a:ea typeface="DejaVu Sans"/>
                          <a:cs typeface="DejaVu Sans"/>
                        </a:rPr>
                        <a:t>Pengelolaan materi dan tugas</a:t>
                      </a:r>
                    </a:p>
                  </a:txBody>
                  <a:tcPr marL="91440" marR="91440" marT="45720" marB="45720" anchor="ctr">
                    <a:solidFill>
                      <a:srgbClr val="FFFFFF"/>
                    </a:solidFill>
                  </a:tcPr>
                </a:tc>
                <a:tc>
                  <a:txBody>
                    <a:bodyPr lIns="123825" tIns="85725" rIns="123825" bIns="76200">
                      <a:noAutofit/>
                    </a:bodyPr>
                    <a:lstStyle/>
                    <a:p>
                      <a:r>
                        <a:rPr sz="1800" b="0">
                          <a:solidFill>
                            <a:srgbClr val="122C46"/>
                          </a:solidFill>
                          <a:latin typeface="DejaVu Sans"/>
                          <a:ea typeface="DejaVu Sans"/>
                          <a:cs typeface="DejaVu Sans"/>
                        </a:rPr>
                        <a:t>Analisis peta yang telah direvisi</a:t>
                      </a:r>
                    </a:p>
                  </a:txBody>
                  <a:tcPr marL="91440" marR="91440" marT="45720" marB="45720" anchor="ctr">
                    <a:solidFill>
                      <a:srgbClr val="FFFFFF"/>
                    </a:solidFill>
                  </a:tcPr>
                </a:tc>
              </a:tr>
              <a:tr h="693738">
                <a:tc>
                  <a:txBody>
                    <a:bodyPr lIns="123825" tIns="85725" rIns="123825" bIns="76200">
                      <a:noAutofit/>
                    </a:bodyPr>
                    <a:lstStyle/>
                    <a:p>
                      <a:r>
                        <a:rPr sz="1800" b="0">
                          <a:solidFill>
                            <a:srgbClr val="122C46"/>
                          </a:solidFill>
                          <a:latin typeface="DejaVu Sans"/>
                          <a:ea typeface="DejaVu Sans"/>
                          <a:cs typeface="DejaVu Sans"/>
                        </a:rPr>
                        <a:t>Google Meet</a:t>
                      </a:r>
                    </a:p>
                  </a:txBody>
                  <a:tcPr marL="91440" marR="91440" marT="45720" marB="45720" anchor="ctr">
                    <a:solidFill>
                      <a:srgbClr val="EAF2F7"/>
                    </a:solidFill>
                  </a:tcPr>
                </a:tc>
                <a:tc>
                  <a:txBody>
                    <a:bodyPr lIns="123825" tIns="85725" rIns="123825" bIns="76200">
                      <a:noAutofit/>
                    </a:bodyPr>
                    <a:lstStyle/>
                    <a:p>
                      <a:r>
                        <a:rPr sz="1800" b="0">
                          <a:solidFill>
                            <a:srgbClr val="122C46"/>
                          </a:solidFill>
                          <a:latin typeface="DejaVu Sans"/>
                          <a:ea typeface="DejaVu Sans"/>
                          <a:cs typeface="DejaVu Sans"/>
                        </a:rPr>
                        <a:t>Interaksi langsung</a:t>
                      </a:r>
                    </a:p>
                  </a:txBody>
                  <a:tcPr marL="91440" marR="91440" marT="45720" marB="45720" anchor="ctr">
                    <a:solidFill>
                      <a:srgbClr val="EAF2F7"/>
                    </a:solidFill>
                  </a:tcPr>
                </a:tc>
                <a:tc>
                  <a:txBody>
                    <a:bodyPr lIns="123825" tIns="85725" rIns="123825" bIns="76200">
                      <a:noAutofit/>
                    </a:bodyPr>
                    <a:lstStyle/>
                    <a:p>
                      <a:r>
                        <a:rPr sz="1800" b="0">
                          <a:solidFill>
                            <a:srgbClr val="122C46"/>
                          </a:solidFill>
                          <a:latin typeface="DejaVu Sans"/>
                          <a:ea typeface="DejaVu Sans"/>
                          <a:cs typeface="DejaVu Sans"/>
                        </a:rPr>
                        <a:t>Penjelasan lisan dengan bukti</a:t>
                      </a:r>
                    </a:p>
                  </a:txBody>
                  <a:tcPr marL="91440" marR="91440" marT="45720" marB="45720" anchor="ctr">
                    <a:solidFill>
                      <a:srgbClr val="EAF2F7"/>
                    </a:solidFill>
                  </a:tcPr>
                </a:tc>
              </a:tr>
              <a:tr h="693738">
                <a:tc>
                  <a:txBody>
                    <a:bodyPr lIns="123825" tIns="85725" rIns="123825" bIns="76200">
                      <a:noAutofit/>
                    </a:bodyPr>
                    <a:lstStyle/>
                    <a:p>
                      <a:r>
                        <a:rPr sz="1800" b="0">
                          <a:solidFill>
                            <a:srgbClr val="122C46"/>
                          </a:solidFill>
                          <a:latin typeface="DejaVu Sans"/>
                          <a:ea typeface="DejaVu Sans"/>
                          <a:cs typeface="DejaVu Sans"/>
                        </a:rPr>
                        <a:t>Canva Education</a:t>
                      </a:r>
                    </a:p>
                  </a:txBody>
                  <a:tcPr marL="91440" marR="91440" marT="45720" marB="45720" anchor="ctr">
                    <a:solidFill>
                      <a:srgbClr val="FFFFFF"/>
                    </a:solidFill>
                  </a:tcPr>
                </a:tc>
                <a:tc>
                  <a:txBody>
                    <a:bodyPr lIns="123825" tIns="85725" rIns="123825" bIns="76200">
                      <a:noAutofit/>
                    </a:bodyPr>
                    <a:lstStyle/>
                    <a:p>
                      <a:r>
                        <a:rPr sz="1800" b="0">
                          <a:solidFill>
                            <a:srgbClr val="122C46"/>
                          </a:solidFill>
                          <a:latin typeface="DejaVu Sans"/>
                          <a:ea typeface="DejaVu Sans"/>
                          <a:cs typeface="DejaVu Sans"/>
                        </a:rPr>
                        <a:t>Penyajian karya visual</a:t>
                      </a:r>
                    </a:p>
                  </a:txBody>
                  <a:tcPr marL="91440" marR="91440" marT="45720" marB="45720" anchor="ctr">
                    <a:solidFill>
                      <a:srgbClr val="FFFFFF"/>
                    </a:solidFill>
                  </a:tcPr>
                </a:tc>
                <a:tc>
                  <a:txBody>
                    <a:bodyPr lIns="123825" tIns="85725" rIns="123825" bIns="76200">
                      <a:noAutofit/>
                    </a:bodyPr>
                    <a:lstStyle/>
                    <a:p>
                      <a:r>
                        <a:rPr sz="1800" b="0">
                          <a:solidFill>
                            <a:srgbClr val="122C46"/>
                          </a:solidFill>
                          <a:latin typeface="DejaVu Sans"/>
                          <a:ea typeface="DejaVu Sans"/>
                          <a:cs typeface="DejaVu Sans"/>
                        </a:rPr>
                        <a:t>Infografik dengan sumber</a:t>
                      </a:r>
                    </a:p>
                  </a:txBody>
                  <a:tcPr marL="91440" marR="91440" marT="45720" marB="45720" anchor="ctr">
                    <a:solidFill>
                      <a:srgbClr val="FFFFFF"/>
                    </a:solidFill>
                  </a:tcPr>
                </a:tc>
              </a:tr>
              <a:tr h="693738">
                <a:tc>
                  <a:txBody>
                    <a:bodyPr lIns="123825" tIns="85725" rIns="123825" bIns="76200">
                      <a:noAutofit/>
                    </a:bodyPr>
                    <a:lstStyle/>
                    <a:p>
                      <a:r>
                        <a:rPr sz="1800" b="0">
                          <a:solidFill>
                            <a:srgbClr val="122C46"/>
                          </a:solidFill>
                          <a:latin typeface="DejaVu Sans"/>
                          <a:ea typeface="DejaVu Sans"/>
                          <a:cs typeface="DejaVu Sans"/>
                        </a:rPr>
                        <a:t>Padlet</a:t>
                      </a:r>
                    </a:p>
                  </a:txBody>
                  <a:tcPr marL="91440" marR="91440" marT="45720" marB="45720" anchor="ctr">
                    <a:solidFill>
                      <a:srgbClr val="EAF2F7"/>
                    </a:solidFill>
                  </a:tcPr>
                </a:tc>
                <a:tc>
                  <a:txBody>
                    <a:bodyPr lIns="123825" tIns="85725" rIns="123825" bIns="76200">
                      <a:noAutofit/>
                    </a:bodyPr>
                    <a:lstStyle/>
                    <a:p>
                      <a:r>
                        <a:rPr sz="1800" b="0">
                          <a:solidFill>
                            <a:srgbClr val="122C46"/>
                          </a:solidFill>
                          <a:latin typeface="DejaVu Sans"/>
                          <a:ea typeface="DejaVu Sans"/>
                          <a:cs typeface="DejaVu Sans"/>
                        </a:rPr>
                        <a:t>Berbagi gagasan dan tanggapan</a:t>
                      </a:r>
                    </a:p>
                  </a:txBody>
                  <a:tcPr marL="91440" marR="91440" marT="45720" marB="45720" anchor="ctr">
                    <a:solidFill>
                      <a:srgbClr val="EAF2F7"/>
                    </a:solidFill>
                  </a:tcPr>
                </a:tc>
                <a:tc>
                  <a:txBody>
                    <a:bodyPr lIns="123825" tIns="85725" rIns="123825" bIns="76200">
                      <a:noAutofit/>
                    </a:bodyPr>
                    <a:lstStyle/>
                    <a:p>
                      <a:r>
                        <a:rPr sz="1800" b="0">
                          <a:solidFill>
                            <a:srgbClr val="122C46"/>
                          </a:solidFill>
                          <a:latin typeface="DejaVu Sans"/>
                          <a:ea typeface="DejaVu Sans"/>
                          <a:cs typeface="DejaVu Sans"/>
                        </a:rPr>
                        <a:t>Posting dan komentar bermakna</a:t>
                      </a:r>
                    </a:p>
                  </a:txBody>
                  <a:tcPr marL="91440" marR="91440" marT="45720" marB="45720" anchor="ctr">
                    <a:solidFill>
                      <a:srgbClr val="EAF2F7"/>
                    </a:solidFill>
                  </a:tcPr>
                </a:tc>
              </a:tr>
              <a:tr h="693738">
                <a:tc>
                  <a:txBody>
                    <a:bodyPr lIns="123825" tIns="85725" rIns="123825" bIns="76200">
                      <a:noAutofit/>
                    </a:bodyPr>
                    <a:lstStyle/>
                    <a:p>
                      <a:r>
                        <a:rPr sz="1800" b="0">
                          <a:solidFill>
                            <a:srgbClr val="122C46"/>
                          </a:solidFill>
                          <a:latin typeface="DejaVu Sans"/>
                          <a:ea typeface="DejaVu Sans"/>
                          <a:cs typeface="DejaVu Sans"/>
                        </a:rPr>
                        <a:t>Google Earth</a:t>
                      </a:r>
                    </a:p>
                  </a:txBody>
                  <a:tcPr marL="91440" marR="91440" marT="45720" marB="45720" anchor="ctr">
                    <a:solidFill>
                      <a:srgbClr val="FFFFFF"/>
                    </a:solidFill>
                  </a:tcPr>
                </a:tc>
                <a:tc>
                  <a:txBody>
                    <a:bodyPr lIns="123825" tIns="85725" rIns="123825" bIns="76200">
                      <a:noAutofit/>
                    </a:bodyPr>
                    <a:lstStyle/>
                    <a:p>
                      <a:r>
                        <a:rPr sz="1800" b="0">
                          <a:solidFill>
                            <a:srgbClr val="122C46"/>
                          </a:solidFill>
                          <a:latin typeface="DejaVu Sans"/>
                          <a:ea typeface="DejaVu Sans"/>
                          <a:cs typeface="DejaVu Sans"/>
                        </a:rPr>
                        <a:t>Eksplorasi ruang dan citra</a:t>
                      </a:r>
                    </a:p>
                  </a:txBody>
                  <a:tcPr marL="91440" marR="91440" marT="45720" marB="45720" anchor="ctr">
                    <a:solidFill>
                      <a:srgbClr val="FFFFFF"/>
                    </a:solidFill>
                  </a:tcPr>
                </a:tc>
                <a:tc>
                  <a:txBody>
                    <a:bodyPr lIns="123825" tIns="85725" rIns="123825" bIns="76200">
                      <a:noAutofit/>
                    </a:bodyPr>
                    <a:lstStyle/>
                    <a:p>
                      <a:r>
                        <a:rPr sz="1800" b="0">
                          <a:solidFill>
                            <a:srgbClr val="122C46"/>
                          </a:solidFill>
                          <a:latin typeface="DejaVu Sans"/>
                          <a:ea typeface="DejaVu Sans"/>
                          <a:cs typeface="DejaVu Sans"/>
                        </a:rPr>
                        <a:t>Catatan pola serta lokasi</a:t>
                      </a:r>
                    </a:p>
                  </a:txBody>
                  <a:tcPr marL="91440" marR="91440" marT="45720" marB="45720" anchor="ctr">
                    <a:solidFill>
                      <a:srgbClr val="FFFFFF"/>
                    </a:solidFill>
                  </a:tcPr>
                </a:tc>
              </a:tr>
            </a:tbl>
          </a:graphicData>
        </a:graphic>
      </p:graphicFrame>
      <p:sp>
        <p:nvSpPr>
          <p:cNvPr id="4" name="">
            <a:extLst xmlns:a="http://schemas.openxmlformats.org/drawingml/2006/main">
              <a:ext uri="{FF2B5EF4-FFF2-40B4-BE49-F238E27FC236}">
                <a16:creationId xmlns:a16="http://schemas.microsoft.com/office/drawing/2014/main" id="{5A6B4C0F-3F6A-48F1-848C-2EBB2361B08A}"/>
              </a:ext>
            </a:extLst>
          </p:cNvPr>
          <p:cNvSpPr>
            <a:spLocks xmlns:a="http://schemas.openxmlformats.org/drawingml/2006/main" noGrp="1"/>
          </p:cNvSpPr>
          <p:nvPr/>
        </p:nvSpPr>
        <p:spPr>
          <a:xfrm xmlns:a="http://schemas.openxmlformats.org/drawingml/2006/main">
            <a:off x="609600" y="6010275"/>
            <a:ext cx="109728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025" b="1">
                <a:solidFill>
                  <a:srgbClr val="BA681C"/>
                </a:solidFill>
                <a:latin typeface="DejaVu Sans"/>
                <a:ea typeface="DejaVu Sans"/>
                <a:cs typeface="DejaVu Sans"/>
              </a:defRPr>
            </a:defPPr>
          </a:lstStyle>
          <a:p xmlns:a="http://schemas.openxmlformats.org/drawingml/2006/main">
            <a:pPr>
              <a:defRPr sz="2025" b="1">
                <a:solidFill>
                  <a:srgbClr val="BA681C"/>
                </a:solidFill>
                <a:latin typeface="DejaVu Sans"/>
                <a:ea typeface="DejaVu Sans"/>
                <a:cs typeface="DejaVu Sans"/>
              </a:defRPr>
            </a:pPr>
            <a:r>
              <a:rPr sz="2025" b="1">
                <a:solidFill>
                  <a:srgbClr val="BA681C"/>
                </a:solidFill>
                <a:latin typeface="DejaVu Sans"/>
                <a:ea typeface="DejaVu Sans"/>
                <a:cs typeface="DejaVu Sans"/>
              </a:rPr>
              <a:t>Media dipilih karena fungsinya dalam kegiatan belajar.</a:t>
            </a:r>
          </a:p>
        </p:txBody>
      </p:sp>
    </p:spTree>
    <p:extLst>
      <p:ext uri="{BB962C8B-B14F-4D97-AF65-F5344CB8AC3E}">
        <p14:creationId xmlns:p14="http://schemas.microsoft.com/office/powerpoint/2010/main" val="1363486897"/>
      </p:ext>
    </p:extLst>
  </p:cSld>
</p:sld>
</file>

<file path=ppt/slides/slide14.xml><?xml version="1.0" encoding="utf-8"?>
<p:sld xmlns:p="http://schemas.openxmlformats.org/presentationml/2006/main">
  <p:cSld>
    <p:bg>
      <p:bgPr>
        <a:solidFill xmlns:a="http://schemas.openxmlformats.org/drawingml/2006/main">
          <a:srgbClr val="F7F9FC"/>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09F12163-403D-4792-964A-54703FE31A4E}"/>
              </a:ext>
            </a:extLst>
          </p:cNvPr>
          <p:cNvSpPr>
            <a:spLocks xmlns:a="http://schemas.openxmlformats.org/drawingml/2006/main" noGrp="1"/>
          </p:cNvSpPr>
          <p:nvPr/>
        </p:nvSpPr>
        <p:spPr>
          <a:xfrm xmlns:a="http://schemas.openxmlformats.org/drawingml/2006/main">
            <a:off x="609600" y="428625"/>
            <a:ext cx="1097280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225" b="1">
                <a:solidFill>
                  <a:srgbClr val="122C46"/>
                </a:solidFill>
                <a:latin typeface="DejaVu Sans"/>
                <a:ea typeface="DejaVu Sans"/>
                <a:cs typeface="DejaVu Sans"/>
              </a:defRPr>
            </a:defPPr>
          </a:lstStyle>
          <a:p xmlns:a="http://schemas.openxmlformats.org/drawingml/2006/main">
            <a:pPr>
              <a:defRPr sz="3225" b="1">
                <a:solidFill>
                  <a:srgbClr val="122C46"/>
                </a:solidFill>
                <a:latin typeface="DejaVu Sans"/>
                <a:ea typeface="DejaVu Sans"/>
                <a:cs typeface="DejaVu Sans"/>
              </a:defRPr>
            </a:pPr>
            <a:r>
              <a:rPr sz="3225" b="1">
                <a:solidFill>
                  <a:srgbClr val="122C46"/>
                </a:solidFill>
                <a:latin typeface="DejaVu Sans"/>
                <a:ea typeface="DejaVu Sans"/>
                <a:cs typeface="DejaVu Sans"/>
              </a:rPr>
              <a:t>Penerapan pada materi Geografi</a:t>
            </a:r>
          </a:p>
        </p:txBody>
      </p:sp>
      <p:sp>
        <p:nvSpPr>
          <p:cNvPr id="2" name="">
            <a:extLst xmlns:a="http://schemas.openxmlformats.org/drawingml/2006/main">
              <a:ext uri="{FF2B5EF4-FFF2-40B4-BE49-F238E27FC236}">
                <a16:creationId xmlns:a16="http://schemas.microsoft.com/office/drawing/2014/main" id="{E48E2E7F-EF80-415F-BDCE-8107A3831BB1}"/>
              </a:ext>
            </a:extLst>
          </p:cNvPr>
          <p:cNvSpPr>
            <a:spLocks xmlns:a="http://schemas.openxmlformats.org/drawingml/2006/main" noGrp="1"/>
          </p:cNvSpPr>
          <p:nvPr/>
        </p:nvSpPr>
        <p:spPr>
          <a:xfrm xmlns:a="http://schemas.openxmlformats.org/drawingml/2006/main">
            <a:off x="11153775" y="6486525"/>
            <a:ext cx="4572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125" b="0">
                <a:solidFill>
                  <a:srgbClr val="526C7A"/>
                </a:solidFill>
                <a:latin typeface="DejaVu Sans"/>
                <a:ea typeface="DejaVu Sans"/>
                <a:cs typeface="DejaVu Sans"/>
              </a:defRPr>
            </a:defPPr>
          </a:lstStyle>
          <a:p xmlns:a="http://schemas.openxmlformats.org/drawingml/2006/main">
            <a:pPr>
              <a:defRPr sz="1125" b="0">
                <a:solidFill>
                  <a:srgbClr val="526C7A"/>
                </a:solidFill>
                <a:latin typeface="DejaVu Sans"/>
                <a:ea typeface="DejaVu Sans"/>
                <a:cs typeface="DejaVu Sans"/>
              </a:defRPr>
            </a:pPr>
            <a:r>
              <a:rPr sz="1125" b="0">
                <a:solidFill>
                  <a:srgbClr val="526C7A"/>
                </a:solidFill>
                <a:latin typeface="DejaVu Sans"/>
                <a:ea typeface="DejaVu Sans"/>
                <a:cs typeface="DejaVu Sans"/>
              </a:rPr>
              <a:t>14</a:t>
            </a:r>
          </a:p>
        </p:txBody>
      </p:sp>
      <p:graphicFrame>
        <p:nvGraphicFramePr>
          <p:cNvPr id="3" name="">
            <a:extLst xmlns:a="http://schemas.openxmlformats.org/drawingml/2006/main">
              <a:ext uri="{FF2B5EF4-FFF2-40B4-BE49-F238E27FC236}">
                <a16:creationId xmlns:a16="http://schemas.microsoft.com/office/drawing/2014/main" id="{6427B40A-916D-441E-86DC-C026C5B7EBBB}"/>
              </a:ext>
            </a:extLst>
          </p:cNvPr>
          <p:cNvGraphicFramePr/>
          <p:nvPr/>
        </p:nvGraphicFramePr>
        <p:xfrm>
          <a:off xmlns:a="http://schemas.openxmlformats.org/drawingml/2006/main" x="609600" y="1619250"/>
          <a:ext xmlns:a="http://schemas.openxmlformats.org/drawingml/2006/main" cx="10972800" cy="4162425"/>
        </p:xfrm>
        <a:graphic xmlns:a="http://schemas.openxmlformats.org/drawingml/2006/main">
          <a:graphicData uri="http://schemas.openxmlformats.org/drawingml/2006/table">
            <a:tbl>
              <a:tblPr/>
              <a:tblGrid>
                <a:gridCol w="2857500"/>
                <a:gridCol w="4686300"/>
                <a:gridCol w="3429000"/>
              </a:tblGrid>
              <a:tr h="693738">
                <a:tc>
                  <a:txBody>
                    <a:bodyPr lIns="123825" tIns="85725" rIns="123825" bIns="76200">
                      <a:noAutofit/>
                    </a:bodyPr>
                    <a:lstStyle/>
                    <a:p>
                      <a:r>
                        <a:rPr sz="1800" b="1">
                          <a:solidFill>
                            <a:srgbClr val="FFFFFF"/>
                          </a:solidFill>
                          <a:latin typeface="DejaVu Sans"/>
                          <a:ea typeface="DejaVu Sans"/>
                          <a:cs typeface="DejaVu Sans"/>
                        </a:rPr>
                        <a:t>Materi</a:t>
                      </a:r>
                    </a:p>
                  </a:txBody>
                  <a:tcPr marL="91440" marR="91440" marT="45720" marB="45720" anchor="ctr">
                    <a:solidFill>
                      <a:srgbClr val="122C46"/>
                    </a:solidFill>
                  </a:tcPr>
                </a:tc>
                <a:tc>
                  <a:txBody>
                    <a:bodyPr lIns="123825" tIns="85725" rIns="123825" bIns="76200">
                      <a:noAutofit/>
                    </a:bodyPr>
                    <a:lstStyle/>
                    <a:p>
                      <a:r>
                        <a:rPr sz="1800" b="1">
                          <a:solidFill>
                            <a:srgbClr val="FFFFFF"/>
                          </a:solidFill>
                          <a:latin typeface="DejaVu Sans"/>
                          <a:ea typeface="DejaVu Sans"/>
                          <a:cs typeface="DejaVu Sans"/>
                        </a:rPr>
                        <a:t>Kegiatan siswa</a:t>
                      </a:r>
                    </a:p>
                  </a:txBody>
                  <a:tcPr marL="91440" marR="91440" marT="45720" marB="45720" anchor="ctr">
                    <a:solidFill>
                      <a:srgbClr val="122C46"/>
                    </a:solidFill>
                  </a:tcPr>
                </a:tc>
                <a:tc>
                  <a:txBody>
                    <a:bodyPr lIns="123825" tIns="85725" rIns="123825" bIns="76200">
                      <a:noAutofit/>
                    </a:bodyPr>
                    <a:lstStyle/>
                    <a:p>
                      <a:r>
                        <a:rPr sz="1800" b="1">
                          <a:solidFill>
                            <a:srgbClr val="FFFFFF"/>
                          </a:solidFill>
                          <a:latin typeface="DejaVu Sans"/>
                          <a:ea typeface="DejaVu Sans"/>
                          <a:cs typeface="DejaVu Sans"/>
                        </a:rPr>
                        <a:t>Media yang dapat dipilih</a:t>
                      </a:r>
                    </a:p>
                  </a:txBody>
                  <a:tcPr marL="91440" marR="91440" marT="45720" marB="45720" anchor="ctr">
                    <a:solidFill>
                      <a:srgbClr val="122C46"/>
                    </a:solidFill>
                  </a:tcPr>
                </a:tc>
              </a:tr>
              <a:tr h="693738">
                <a:tc>
                  <a:txBody>
                    <a:bodyPr lIns="123825" tIns="85725" rIns="123825" bIns="76200">
                      <a:noAutofit/>
                    </a:bodyPr>
                    <a:lstStyle/>
                    <a:p>
                      <a:r>
                        <a:rPr sz="1800" b="0">
                          <a:solidFill>
                            <a:srgbClr val="122C46"/>
                          </a:solidFill>
                          <a:latin typeface="DejaVu Sans"/>
                          <a:ea typeface="DejaVu Sans"/>
                          <a:cs typeface="DejaVu Sans"/>
                        </a:rPr>
                        <a:t>Peta dan citra</a:t>
                      </a:r>
                    </a:p>
                  </a:txBody>
                  <a:tcPr marL="91440" marR="91440" marT="45720" marB="45720" anchor="ctr">
                    <a:solidFill>
                      <a:srgbClr val="FFFFFF"/>
                    </a:solidFill>
                  </a:tcPr>
                </a:tc>
                <a:tc>
                  <a:txBody>
                    <a:bodyPr lIns="123825" tIns="85725" rIns="123825" bIns="76200">
                      <a:noAutofit/>
                    </a:bodyPr>
                    <a:lstStyle/>
                    <a:p>
                      <a:r>
                        <a:rPr sz="1800" b="0">
                          <a:solidFill>
                            <a:srgbClr val="122C46"/>
                          </a:solidFill>
                          <a:latin typeface="DejaVu Sans"/>
                          <a:ea typeface="DejaVu Sans"/>
                          <a:cs typeface="DejaVu Sans"/>
                        </a:rPr>
                        <a:t>Menandai lokasi, membaca pola</a:t>
                      </a:r>
                    </a:p>
                  </a:txBody>
                  <a:tcPr marL="91440" marR="91440" marT="45720" marB="45720" anchor="ctr">
                    <a:solidFill>
                      <a:srgbClr val="FFFFFF"/>
                    </a:solidFill>
                  </a:tcPr>
                </a:tc>
                <a:tc>
                  <a:txBody>
                    <a:bodyPr lIns="123825" tIns="85725" rIns="123825" bIns="76200">
                      <a:noAutofit/>
                    </a:bodyPr>
                    <a:lstStyle/>
                    <a:p>
                      <a:r>
                        <a:rPr sz="1800" b="0">
                          <a:solidFill>
                            <a:srgbClr val="122C46"/>
                          </a:solidFill>
                          <a:latin typeface="DejaVu Sans"/>
                          <a:ea typeface="DejaVu Sans"/>
                          <a:cs typeface="DejaVu Sans"/>
                        </a:rPr>
                        <a:t>Google Earth dan Classroom</a:t>
                      </a:r>
                    </a:p>
                  </a:txBody>
                  <a:tcPr marL="91440" marR="91440" marT="45720" marB="45720" anchor="ctr">
                    <a:solidFill>
                      <a:srgbClr val="FFFFFF"/>
                    </a:solidFill>
                  </a:tcPr>
                </a:tc>
              </a:tr>
              <a:tr h="693738">
                <a:tc>
                  <a:txBody>
                    <a:bodyPr lIns="123825" tIns="85725" rIns="123825" bIns="76200">
                      <a:noAutofit/>
                    </a:bodyPr>
                    <a:lstStyle/>
                    <a:p>
                      <a:r>
                        <a:rPr sz="1800" b="0">
                          <a:solidFill>
                            <a:srgbClr val="122C46"/>
                          </a:solidFill>
                          <a:latin typeface="DejaVu Sans"/>
                          <a:ea typeface="DejaVu Sans"/>
                          <a:cs typeface="DejaVu Sans"/>
                        </a:rPr>
                        <a:t>Mitigasi bencana</a:t>
                      </a:r>
                    </a:p>
                  </a:txBody>
                  <a:tcPr marL="91440" marR="91440" marT="45720" marB="45720" anchor="ctr">
                    <a:solidFill>
                      <a:srgbClr val="EAF2F7"/>
                    </a:solidFill>
                  </a:tcPr>
                </a:tc>
                <a:tc>
                  <a:txBody>
                    <a:bodyPr lIns="123825" tIns="85725" rIns="123825" bIns="76200">
                      <a:noAutofit/>
                    </a:bodyPr>
                    <a:lstStyle/>
                    <a:p>
                      <a:r>
                        <a:rPr sz="1800" b="0">
                          <a:solidFill>
                            <a:srgbClr val="122C46"/>
                          </a:solidFill>
                          <a:latin typeface="DejaVu Sans"/>
                          <a:ea typeface="DejaVu Sans"/>
                          <a:cs typeface="DejaVu Sans"/>
                        </a:rPr>
                        <a:t>Menyusun informasi tindakan aman</a:t>
                      </a:r>
                    </a:p>
                  </a:txBody>
                  <a:tcPr marL="91440" marR="91440" marT="45720" marB="45720" anchor="ctr">
                    <a:solidFill>
                      <a:srgbClr val="EAF2F7"/>
                    </a:solidFill>
                  </a:tcPr>
                </a:tc>
                <a:tc>
                  <a:txBody>
                    <a:bodyPr lIns="123825" tIns="85725" rIns="123825" bIns="76200">
                      <a:noAutofit/>
                    </a:bodyPr>
                    <a:lstStyle/>
                    <a:p>
                      <a:r>
                        <a:rPr sz="1800" b="0">
                          <a:solidFill>
                            <a:srgbClr val="122C46"/>
                          </a:solidFill>
                          <a:latin typeface="DejaVu Sans"/>
                          <a:ea typeface="DejaVu Sans"/>
                          <a:cs typeface="DejaVu Sans"/>
                        </a:rPr>
                        <a:t>Canva Education</a:t>
                      </a:r>
                    </a:p>
                  </a:txBody>
                  <a:tcPr marL="91440" marR="91440" marT="45720" marB="45720" anchor="ctr">
                    <a:solidFill>
                      <a:srgbClr val="EAF2F7"/>
                    </a:solidFill>
                  </a:tcPr>
                </a:tc>
              </a:tr>
              <a:tr h="693738">
                <a:tc>
                  <a:txBody>
                    <a:bodyPr lIns="123825" tIns="85725" rIns="123825" bIns="76200">
                      <a:noAutofit/>
                    </a:bodyPr>
                    <a:lstStyle/>
                    <a:p>
                      <a:r>
                        <a:rPr sz="1800" b="0">
                          <a:solidFill>
                            <a:srgbClr val="122C46"/>
                          </a:solidFill>
                          <a:latin typeface="DejaVu Sans"/>
                          <a:ea typeface="DejaVu Sans"/>
                          <a:cs typeface="DejaVu Sans"/>
                        </a:rPr>
                        <a:t>Lingkungan hidup</a:t>
                      </a:r>
                    </a:p>
                  </a:txBody>
                  <a:tcPr marL="91440" marR="91440" marT="45720" marB="45720" anchor="ctr">
                    <a:solidFill>
                      <a:srgbClr val="FFFFFF"/>
                    </a:solidFill>
                  </a:tcPr>
                </a:tc>
                <a:tc>
                  <a:txBody>
                    <a:bodyPr lIns="123825" tIns="85725" rIns="123825" bIns="76200">
                      <a:noAutofit/>
                    </a:bodyPr>
                    <a:lstStyle/>
                    <a:p>
                      <a:r>
                        <a:rPr sz="1800" b="0">
                          <a:solidFill>
                            <a:srgbClr val="122C46"/>
                          </a:solidFill>
                          <a:latin typeface="DejaVu Sans"/>
                          <a:ea typeface="DejaVu Sans"/>
                          <a:cs typeface="DejaVu Sans"/>
                        </a:rPr>
                        <a:t>Membahas masalah dan bukti</a:t>
                      </a:r>
                    </a:p>
                  </a:txBody>
                  <a:tcPr marL="91440" marR="91440" marT="45720" marB="45720" anchor="ctr">
                    <a:solidFill>
                      <a:srgbClr val="FFFFFF"/>
                    </a:solidFill>
                  </a:tcPr>
                </a:tc>
                <a:tc>
                  <a:txBody>
                    <a:bodyPr lIns="123825" tIns="85725" rIns="123825" bIns="76200">
                      <a:noAutofit/>
                    </a:bodyPr>
                    <a:lstStyle/>
                    <a:p>
                      <a:r>
                        <a:rPr sz="1800" b="0">
                          <a:solidFill>
                            <a:srgbClr val="122C46"/>
                          </a:solidFill>
                          <a:latin typeface="DejaVu Sans"/>
                          <a:ea typeface="DejaVu Sans"/>
                          <a:cs typeface="DejaVu Sans"/>
                        </a:rPr>
                        <a:t>Padlet</a:t>
                      </a:r>
                    </a:p>
                  </a:txBody>
                  <a:tcPr marL="91440" marR="91440" marT="45720" marB="45720" anchor="ctr">
                    <a:solidFill>
                      <a:srgbClr val="FFFFFF"/>
                    </a:solidFill>
                  </a:tcPr>
                </a:tc>
              </a:tr>
              <a:tr h="693738">
                <a:tc>
                  <a:txBody>
                    <a:bodyPr lIns="123825" tIns="85725" rIns="123825" bIns="76200">
                      <a:noAutofit/>
                    </a:bodyPr>
                    <a:lstStyle/>
                    <a:p>
                      <a:r>
                        <a:rPr sz="1800" b="0">
                          <a:solidFill>
                            <a:srgbClr val="122C46"/>
                          </a:solidFill>
                          <a:latin typeface="DejaVu Sans"/>
                          <a:ea typeface="DejaVu Sans"/>
                          <a:cs typeface="DejaVu Sans"/>
                        </a:rPr>
                        <a:t>Wilayah dan permukiman</a:t>
                      </a:r>
                    </a:p>
                  </a:txBody>
                  <a:tcPr marL="91440" marR="91440" marT="45720" marB="45720" anchor="ctr">
                    <a:solidFill>
                      <a:srgbClr val="EAF2F7"/>
                    </a:solidFill>
                  </a:tcPr>
                </a:tc>
                <a:tc>
                  <a:txBody>
                    <a:bodyPr lIns="123825" tIns="85725" rIns="123825" bIns="76200">
                      <a:noAutofit/>
                    </a:bodyPr>
                    <a:lstStyle/>
                    <a:p>
                      <a:r>
                        <a:rPr sz="1800" b="0">
                          <a:solidFill>
                            <a:srgbClr val="122C46"/>
                          </a:solidFill>
                          <a:latin typeface="DejaVu Sans"/>
                          <a:ea typeface="DejaVu Sans"/>
                          <a:cs typeface="DejaVu Sans"/>
                        </a:rPr>
                        <a:t>Membandingkan pola dua wilayah</a:t>
                      </a:r>
                    </a:p>
                  </a:txBody>
                  <a:tcPr marL="91440" marR="91440" marT="45720" marB="45720" anchor="ctr">
                    <a:solidFill>
                      <a:srgbClr val="EAF2F7"/>
                    </a:solidFill>
                  </a:tcPr>
                </a:tc>
                <a:tc>
                  <a:txBody>
                    <a:bodyPr lIns="123825" tIns="85725" rIns="123825" bIns="76200">
                      <a:noAutofit/>
                    </a:bodyPr>
                    <a:lstStyle/>
                    <a:p>
                      <a:r>
                        <a:rPr sz="1800" b="0">
                          <a:solidFill>
                            <a:srgbClr val="122C46"/>
                          </a:solidFill>
                          <a:latin typeface="DejaVu Sans"/>
                          <a:ea typeface="DejaVu Sans"/>
                          <a:cs typeface="DejaVu Sans"/>
                        </a:rPr>
                        <a:t>Google Earth</a:t>
                      </a:r>
                    </a:p>
                  </a:txBody>
                  <a:tcPr marL="91440" marR="91440" marT="45720" marB="45720" anchor="ctr">
                    <a:solidFill>
                      <a:srgbClr val="EAF2F7"/>
                    </a:solidFill>
                  </a:tcPr>
                </a:tc>
              </a:tr>
              <a:tr h="693738">
                <a:tc>
                  <a:txBody>
                    <a:bodyPr lIns="123825" tIns="85725" rIns="123825" bIns="76200">
                      <a:noAutofit/>
                    </a:bodyPr>
                    <a:lstStyle/>
                    <a:p>
                      <a:r>
                        <a:rPr sz="1800" b="0">
                          <a:solidFill>
                            <a:srgbClr val="122C46"/>
                          </a:solidFill>
                          <a:latin typeface="DejaVu Sans"/>
                          <a:ea typeface="DejaVu Sans"/>
                          <a:cs typeface="DejaVu Sans"/>
                        </a:rPr>
                        <a:t>Fenomena geosfer</a:t>
                      </a:r>
                    </a:p>
                  </a:txBody>
                  <a:tcPr marL="91440" marR="91440" marT="45720" marB="45720" anchor="ctr">
                    <a:solidFill>
                      <a:srgbClr val="FFFFFF"/>
                    </a:solidFill>
                  </a:tcPr>
                </a:tc>
                <a:tc>
                  <a:txBody>
                    <a:bodyPr lIns="123825" tIns="85725" rIns="123825" bIns="76200">
                      <a:noAutofit/>
                    </a:bodyPr>
                    <a:lstStyle/>
                    <a:p>
                      <a:r>
                        <a:rPr sz="1800" b="0">
                          <a:solidFill>
                            <a:srgbClr val="122C46"/>
                          </a:solidFill>
                          <a:latin typeface="DejaVu Sans"/>
                          <a:ea typeface="DejaVu Sans"/>
                          <a:cs typeface="DejaVu Sans"/>
                        </a:rPr>
                        <a:t>Menjelaskan proses dan menanggapi</a:t>
                      </a:r>
                    </a:p>
                  </a:txBody>
                  <a:tcPr marL="91440" marR="91440" marT="45720" marB="45720" anchor="ctr">
                    <a:solidFill>
                      <a:srgbClr val="FFFFFF"/>
                    </a:solidFill>
                  </a:tcPr>
                </a:tc>
                <a:tc>
                  <a:txBody>
                    <a:bodyPr lIns="123825" tIns="85725" rIns="123825" bIns="76200">
                      <a:noAutofit/>
                    </a:bodyPr>
                    <a:lstStyle/>
                    <a:p>
                      <a:r>
                        <a:rPr sz="1800" b="0">
                          <a:solidFill>
                            <a:srgbClr val="122C46"/>
                          </a:solidFill>
                          <a:latin typeface="DejaVu Sans"/>
                          <a:ea typeface="DejaVu Sans"/>
                          <a:cs typeface="DejaVu Sans"/>
                        </a:rPr>
                        <a:t>Google Meet</a:t>
                      </a:r>
                    </a:p>
                  </a:txBody>
                  <a:tcPr marL="91440" marR="91440" marT="45720" marB="45720" anchor="ctr">
                    <a:solidFill>
                      <a:srgbClr val="FFFFFF"/>
                    </a:solidFill>
                  </a:tcPr>
                </a:tc>
              </a:tr>
            </a:tbl>
          </a:graphicData>
        </a:graphic>
      </p:graphicFrame>
      <p:sp>
        <p:nvSpPr>
          <p:cNvPr id="4" name="">
            <a:extLst xmlns:a="http://schemas.openxmlformats.org/drawingml/2006/main">
              <a:ext uri="{FF2B5EF4-FFF2-40B4-BE49-F238E27FC236}">
                <a16:creationId xmlns:a16="http://schemas.microsoft.com/office/drawing/2014/main" id="{BCB76E28-34C6-4F00-8E0A-217C2389653A}"/>
              </a:ext>
            </a:extLst>
          </p:cNvPr>
          <p:cNvSpPr>
            <a:spLocks xmlns:a="http://schemas.openxmlformats.org/drawingml/2006/main" noGrp="1"/>
          </p:cNvSpPr>
          <p:nvPr/>
        </p:nvSpPr>
        <p:spPr>
          <a:xfrm xmlns:a="http://schemas.openxmlformats.org/drawingml/2006/main">
            <a:off x="609600" y="6010275"/>
            <a:ext cx="109728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025" b="1">
                <a:solidFill>
                  <a:srgbClr val="BA681C"/>
                </a:solidFill>
                <a:latin typeface="DejaVu Sans"/>
                <a:ea typeface="DejaVu Sans"/>
                <a:cs typeface="DejaVu Sans"/>
              </a:defRPr>
            </a:defPPr>
          </a:lstStyle>
          <a:p xmlns:a="http://schemas.openxmlformats.org/drawingml/2006/main">
            <a:pPr>
              <a:defRPr sz="2025" b="1">
                <a:solidFill>
                  <a:srgbClr val="BA681C"/>
                </a:solidFill>
                <a:latin typeface="DejaVu Sans"/>
                <a:ea typeface="DejaVu Sans"/>
                <a:cs typeface="DejaVu Sans"/>
              </a:defRPr>
            </a:pPr>
            <a:r>
              <a:rPr sz="2025" b="1">
                <a:solidFill>
                  <a:srgbClr val="BA681C"/>
                </a:solidFill>
                <a:latin typeface="DejaVu Sans"/>
                <a:ea typeface="DejaVu Sans"/>
                <a:cs typeface="DejaVu Sans"/>
              </a:rPr>
              <a:t>Tugas selalu memuat lokasi, bukti, serta penjelasan yang sesuai materi.</a:t>
            </a:r>
          </a:p>
        </p:txBody>
      </p:sp>
    </p:spTree>
    <p:extLst>
      <p:ext uri="{BB962C8B-B14F-4D97-AF65-F5344CB8AC3E}">
        <p14:creationId xmlns:p14="http://schemas.microsoft.com/office/powerpoint/2010/main" val="1245245216"/>
      </p:ext>
    </p:extLst>
  </p:cSld>
</p:sld>
</file>

<file path=ppt/slides/slide15.xml><?xml version="1.0" encoding="utf-8"?>
<p:sld xmlns:p="http://schemas.openxmlformats.org/presentationml/2006/main">
  <p:cSld>
    <p:bg>
      <p:bgPr>
        <a:solidFill xmlns:a="http://schemas.openxmlformats.org/drawingml/2006/main">
          <a:srgbClr val="F7F9FC"/>
        </a:solidFill>
      </p:bgPr>
    </p:bg>
    <p:spTree>
      <p:nvGrpSpPr>
        <p:cNvPr id="1" name=""/>
        <p:cNvGrpSpPr/>
        <p:nvPr/>
      </p:nvGrpSpPr>
      <p:grpSpPr>
        <a:xfrm xmlns:a="http://schemas.openxmlformats.org/drawingml/2006/main"/>
      </p:grpSpPr>
      <p:sp>
        <p:nvSpPr>
          <p:cNvPr id="12" name="">
            <a:extLst xmlns:a="http://schemas.openxmlformats.org/drawingml/2006/main">
              <a:ext uri="{FF2B5EF4-FFF2-40B4-BE49-F238E27FC236}">
                <a16:creationId xmlns:a16="http://schemas.microsoft.com/office/drawing/2014/main" id="{69AE6825-26C7-4D0A-8497-9D73E25FF818}"/>
              </a:ext>
            </a:extLst>
          </p:cNvPr>
          <p:cNvSpPr>
            <a:spLocks xmlns:a="http://schemas.openxmlformats.org/drawingml/2006/main" noGrp="1"/>
          </p:cNvSpPr>
          <p:nvPr/>
        </p:nvSpPr>
        <p:spPr>
          <a:xfrm xmlns:a="http://schemas.openxmlformats.org/drawingml/2006/main">
            <a:off x="609600" y="428625"/>
            <a:ext cx="1097280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225" b="1">
                <a:solidFill>
                  <a:srgbClr val="122C46"/>
                </a:solidFill>
                <a:latin typeface="DejaVu Sans"/>
                <a:ea typeface="DejaVu Sans"/>
                <a:cs typeface="DejaVu Sans"/>
              </a:defRPr>
            </a:defPPr>
          </a:lstStyle>
          <a:p xmlns:a="http://schemas.openxmlformats.org/drawingml/2006/main">
            <a:pPr>
              <a:defRPr sz="3225" b="1">
                <a:solidFill>
                  <a:srgbClr val="122C46"/>
                </a:solidFill>
                <a:latin typeface="DejaVu Sans"/>
                <a:ea typeface="DejaVu Sans"/>
                <a:cs typeface="DejaVu Sans"/>
              </a:defRPr>
            </a:pPr>
            <a:r>
              <a:rPr sz="3225" b="1">
                <a:solidFill>
                  <a:srgbClr val="122C46"/>
                </a:solidFill>
                <a:latin typeface="DejaVu Sans"/>
                <a:ea typeface="DejaVu Sans"/>
                <a:cs typeface="DejaVu Sans"/>
              </a:rPr>
              <a:t>Contoh eksplorasi penggunaan lahan</a:t>
            </a:r>
          </a:p>
        </p:txBody>
      </p:sp>
      <p:sp>
        <p:nvSpPr>
          <p:cNvPr id="2" name="">
            <a:extLst xmlns:a="http://schemas.openxmlformats.org/drawingml/2006/main">
              <a:ext uri="{FF2B5EF4-FFF2-40B4-BE49-F238E27FC236}">
                <a16:creationId xmlns:a16="http://schemas.microsoft.com/office/drawing/2014/main" id="{7F1353BD-1419-4487-93A4-8930ABD6E2C5}"/>
              </a:ext>
            </a:extLst>
          </p:cNvPr>
          <p:cNvSpPr>
            <a:spLocks xmlns:a="http://schemas.openxmlformats.org/drawingml/2006/main" noGrp="1"/>
          </p:cNvSpPr>
          <p:nvPr/>
        </p:nvSpPr>
        <p:spPr>
          <a:xfrm xmlns:a="http://schemas.openxmlformats.org/drawingml/2006/main">
            <a:off x="11153775" y="6486525"/>
            <a:ext cx="4572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125" b="0">
                <a:solidFill>
                  <a:srgbClr val="526C7A"/>
                </a:solidFill>
                <a:latin typeface="DejaVu Sans"/>
                <a:ea typeface="DejaVu Sans"/>
                <a:cs typeface="DejaVu Sans"/>
              </a:defRPr>
            </a:defPPr>
          </a:lstStyle>
          <a:p xmlns:a="http://schemas.openxmlformats.org/drawingml/2006/main">
            <a:pPr>
              <a:defRPr sz="1125" b="0">
                <a:solidFill>
                  <a:srgbClr val="526C7A"/>
                </a:solidFill>
                <a:latin typeface="DejaVu Sans"/>
                <a:ea typeface="DejaVu Sans"/>
                <a:cs typeface="DejaVu Sans"/>
              </a:defRPr>
            </a:pPr>
            <a:r>
              <a:rPr sz="1125" b="0">
                <a:solidFill>
                  <a:srgbClr val="526C7A"/>
                </a:solidFill>
                <a:latin typeface="DejaVu Sans"/>
                <a:ea typeface="DejaVu Sans"/>
                <a:cs typeface="DejaVu Sans"/>
              </a:rPr>
              <a:t>15</a:t>
            </a:r>
          </a:p>
        </p:txBody>
      </p:sp>
      <p:sp>
        <p:nvSpPr>
          <p:cNvPr id="3" name="">
            <a:extLst xmlns:a="http://schemas.openxmlformats.org/drawingml/2006/main">
              <a:ext uri="{FF2B5EF4-FFF2-40B4-BE49-F238E27FC236}">
                <a16:creationId xmlns:a16="http://schemas.microsoft.com/office/drawing/2014/main" id="{EBE705DF-B78B-4039-9A17-5A705CFC8F7F}"/>
              </a:ext>
            </a:extLst>
          </p:cNvPr>
          <p:cNvSpPr>
            <a:spLocks xmlns:a="http://schemas.openxmlformats.org/drawingml/2006/main" noGrp="1"/>
          </p:cNvSpPr>
          <p:nvPr/>
        </p:nvSpPr>
        <p:spPr>
          <a:xfrm xmlns:a="http://schemas.openxmlformats.org/drawingml/2006/main">
            <a:off x="609600" y="1685925"/>
            <a:ext cx="109728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00" b="1">
                <a:solidFill>
                  <a:srgbClr val="122C46"/>
                </a:solidFill>
                <a:latin typeface="DejaVu Sans"/>
                <a:ea typeface="DejaVu Sans"/>
                <a:cs typeface="DejaVu Sans"/>
              </a:defRPr>
            </a:defPPr>
          </a:lstStyle>
          <a:p xmlns:a="http://schemas.openxmlformats.org/drawingml/2006/main">
            <a:pPr>
              <a:defRPr sz="2100" b="1">
                <a:solidFill>
                  <a:srgbClr val="122C46"/>
                </a:solidFill>
                <a:latin typeface="DejaVu Sans"/>
                <a:ea typeface="DejaVu Sans"/>
                <a:cs typeface="DejaVu Sans"/>
              </a:defRPr>
            </a:pPr>
            <a:r>
              <a:rPr sz="2100" b="1">
                <a:solidFill>
                  <a:srgbClr val="122C46"/>
                </a:solidFill>
                <a:latin typeface="DejaVu Sans"/>
                <a:ea typeface="DejaVu Sans"/>
                <a:cs typeface="DejaVu Sans"/>
              </a:rPr>
              <a:t>1. Menentukan wilayah kajian</a:t>
            </a:r>
          </a:p>
        </p:txBody>
      </p:sp>
      <p:sp>
        <p:nvSpPr>
          <p:cNvPr id="4" name="">
            <a:extLst xmlns:a="http://schemas.openxmlformats.org/drawingml/2006/main">
              <a:ext uri="{FF2B5EF4-FFF2-40B4-BE49-F238E27FC236}">
                <a16:creationId xmlns:a16="http://schemas.microsoft.com/office/drawing/2014/main" id="{1DEEDF7A-2971-49A8-AFE2-A06BAD5E196C}"/>
              </a:ext>
            </a:extLst>
          </p:cNvPr>
          <p:cNvSpPr>
            <a:spLocks xmlns:a="http://schemas.openxmlformats.org/drawingml/2006/main" noGrp="1"/>
          </p:cNvSpPr>
          <p:nvPr/>
        </p:nvSpPr>
        <p:spPr>
          <a:xfrm xmlns:a="http://schemas.openxmlformats.org/drawingml/2006/main">
            <a:off x="609600" y="2095500"/>
            <a:ext cx="109728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875" b="0">
                <a:solidFill>
                  <a:srgbClr val="526C7A"/>
                </a:solidFill>
                <a:latin typeface="DejaVu Sans"/>
                <a:ea typeface="DejaVu Sans"/>
                <a:cs typeface="DejaVu Sans"/>
              </a:defRPr>
            </a:defPPr>
          </a:lstStyle>
          <a:p xmlns:a="http://schemas.openxmlformats.org/drawingml/2006/main">
            <a:pPr>
              <a:defRPr sz="1875" b="0">
                <a:solidFill>
                  <a:srgbClr val="526C7A"/>
                </a:solidFill>
                <a:latin typeface="DejaVu Sans"/>
                <a:ea typeface="DejaVu Sans"/>
                <a:cs typeface="DejaVu Sans"/>
              </a:defRPr>
            </a:pPr>
            <a:r>
              <a:rPr sz="1875" b="0">
                <a:solidFill>
                  <a:srgbClr val="526C7A"/>
                </a:solidFill>
                <a:latin typeface="DejaVu Sans"/>
                <a:ea typeface="DejaVu Sans"/>
                <a:cs typeface="DejaVu Sans"/>
              </a:rPr>
              <a:t>Pilih dua lokasi yang dapat diamati dengan jelas pada citra.</a:t>
            </a:r>
          </a:p>
        </p:txBody>
      </p:sp>
      <p:sp>
        <p:nvSpPr>
          <p:cNvPr id="5" name="">
            <a:extLst xmlns:a="http://schemas.openxmlformats.org/drawingml/2006/main">
              <a:ext uri="{FF2B5EF4-FFF2-40B4-BE49-F238E27FC236}">
                <a16:creationId xmlns:a16="http://schemas.microsoft.com/office/drawing/2014/main" id="{AF14CF02-9C01-43A4-8B92-80B9D3A1479A}"/>
              </a:ext>
            </a:extLst>
          </p:cNvPr>
          <p:cNvSpPr>
            <a:spLocks xmlns:a="http://schemas.openxmlformats.org/drawingml/2006/main" noGrp="1"/>
          </p:cNvSpPr>
          <p:nvPr/>
        </p:nvSpPr>
        <p:spPr>
          <a:xfrm xmlns:a="http://schemas.openxmlformats.org/drawingml/2006/main">
            <a:off x="609600" y="2676525"/>
            <a:ext cx="109728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00" b="1">
                <a:solidFill>
                  <a:srgbClr val="122C46"/>
                </a:solidFill>
                <a:latin typeface="DejaVu Sans"/>
                <a:ea typeface="DejaVu Sans"/>
                <a:cs typeface="DejaVu Sans"/>
              </a:defRPr>
            </a:defPPr>
          </a:lstStyle>
          <a:p xmlns:a="http://schemas.openxmlformats.org/drawingml/2006/main">
            <a:pPr>
              <a:defRPr sz="2100" b="1">
                <a:solidFill>
                  <a:srgbClr val="122C46"/>
                </a:solidFill>
                <a:latin typeface="DejaVu Sans"/>
                <a:ea typeface="DejaVu Sans"/>
                <a:cs typeface="DejaVu Sans"/>
              </a:defRPr>
            </a:pPr>
            <a:r>
              <a:rPr sz="2100" b="1">
                <a:solidFill>
                  <a:srgbClr val="122C46"/>
                </a:solidFill>
                <a:latin typeface="DejaVu Sans"/>
                <a:ea typeface="DejaVu Sans"/>
                <a:cs typeface="DejaVu Sans"/>
              </a:rPr>
              <a:t>2. Mengamati pola</a:t>
            </a:r>
          </a:p>
        </p:txBody>
      </p:sp>
      <p:sp>
        <p:nvSpPr>
          <p:cNvPr id="6" name="">
            <a:extLst xmlns:a="http://schemas.openxmlformats.org/drawingml/2006/main">
              <a:ext uri="{FF2B5EF4-FFF2-40B4-BE49-F238E27FC236}">
                <a16:creationId xmlns:a16="http://schemas.microsoft.com/office/drawing/2014/main" id="{08F5F10A-3430-4396-AE12-A28F9601E80B}"/>
              </a:ext>
            </a:extLst>
          </p:cNvPr>
          <p:cNvSpPr>
            <a:spLocks xmlns:a="http://schemas.openxmlformats.org/drawingml/2006/main" noGrp="1"/>
          </p:cNvSpPr>
          <p:nvPr/>
        </p:nvSpPr>
        <p:spPr>
          <a:xfrm xmlns:a="http://schemas.openxmlformats.org/drawingml/2006/main">
            <a:off x="609600" y="3086100"/>
            <a:ext cx="109728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875" b="0">
                <a:solidFill>
                  <a:srgbClr val="526C7A"/>
                </a:solidFill>
                <a:latin typeface="DejaVu Sans"/>
                <a:ea typeface="DejaVu Sans"/>
                <a:cs typeface="DejaVu Sans"/>
              </a:defRPr>
            </a:defPPr>
          </a:lstStyle>
          <a:p xmlns:a="http://schemas.openxmlformats.org/drawingml/2006/main">
            <a:pPr>
              <a:defRPr sz="1875" b="0">
                <a:solidFill>
                  <a:srgbClr val="526C7A"/>
                </a:solidFill>
                <a:latin typeface="DejaVu Sans"/>
                <a:ea typeface="DejaVu Sans"/>
                <a:cs typeface="DejaVu Sans"/>
              </a:defRPr>
            </a:pPr>
            <a:r>
              <a:rPr sz="1875" b="0">
                <a:solidFill>
                  <a:srgbClr val="526C7A"/>
                </a:solidFill>
                <a:latin typeface="DejaVu Sans"/>
                <a:ea typeface="DejaVu Sans"/>
                <a:cs typeface="DejaVu Sans"/>
              </a:rPr>
              <a:t>Catat permukiman, vegetasi, jalan, dan kedekatan dengan sungai.</a:t>
            </a:r>
          </a:p>
        </p:txBody>
      </p:sp>
      <p:sp>
        <p:nvSpPr>
          <p:cNvPr id="7" name="">
            <a:extLst xmlns:a="http://schemas.openxmlformats.org/drawingml/2006/main">
              <a:ext uri="{FF2B5EF4-FFF2-40B4-BE49-F238E27FC236}">
                <a16:creationId xmlns:a16="http://schemas.microsoft.com/office/drawing/2014/main" id="{9A691BA8-F04F-4A9B-B355-DA785BA066BF}"/>
              </a:ext>
            </a:extLst>
          </p:cNvPr>
          <p:cNvSpPr>
            <a:spLocks xmlns:a="http://schemas.openxmlformats.org/drawingml/2006/main" noGrp="1"/>
          </p:cNvSpPr>
          <p:nvPr/>
        </p:nvSpPr>
        <p:spPr>
          <a:xfrm xmlns:a="http://schemas.openxmlformats.org/drawingml/2006/main">
            <a:off x="609600" y="3667125"/>
            <a:ext cx="109728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00" b="1">
                <a:solidFill>
                  <a:srgbClr val="122C46"/>
                </a:solidFill>
                <a:latin typeface="DejaVu Sans"/>
                <a:ea typeface="DejaVu Sans"/>
                <a:cs typeface="DejaVu Sans"/>
              </a:defRPr>
            </a:defPPr>
          </a:lstStyle>
          <a:p xmlns:a="http://schemas.openxmlformats.org/drawingml/2006/main">
            <a:pPr>
              <a:defRPr sz="2100" b="1">
                <a:solidFill>
                  <a:srgbClr val="122C46"/>
                </a:solidFill>
                <a:latin typeface="DejaVu Sans"/>
                <a:ea typeface="DejaVu Sans"/>
                <a:cs typeface="DejaVu Sans"/>
              </a:defRPr>
            </a:pPr>
            <a:r>
              <a:rPr sz="2100" b="1">
                <a:solidFill>
                  <a:srgbClr val="122C46"/>
                </a:solidFill>
                <a:latin typeface="DejaVu Sans"/>
                <a:ea typeface="DejaVu Sans"/>
                <a:cs typeface="DejaVu Sans"/>
              </a:rPr>
              <a:t>3. Menyusun penjelasan</a:t>
            </a:r>
          </a:p>
        </p:txBody>
      </p:sp>
      <p:sp>
        <p:nvSpPr>
          <p:cNvPr id="8" name="">
            <a:extLst xmlns:a="http://schemas.openxmlformats.org/drawingml/2006/main">
              <a:ext uri="{FF2B5EF4-FFF2-40B4-BE49-F238E27FC236}">
                <a16:creationId xmlns:a16="http://schemas.microsoft.com/office/drawing/2014/main" id="{E1D887F5-F68B-4A94-A970-891D8513CF61}"/>
              </a:ext>
            </a:extLst>
          </p:cNvPr>
          <p:cNvSpPr>
            <a:spLocks xmlns:a="http://schemas.openxmlformats.org/drawingml/2006/main" noGrp="1"/>
          </p:cNvSpPr>
          <p:nvPr/>
        </p:nvSpPr>
        <p:spPr>
          <a:xfrm xmlns:a="http://schemas.openxmlformats.org/drawingml/2006/main">
            <a:off x="609600" y="4076700"/>
            <a:ext cx="109728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875" b="0">
                <a:solidFill>
                  <a:srgbClr val="526C7A"/>
                </a:solidFill>
                <a:latin typeface="DejaVu Sans"/>
                <a:ea typeface="DejaVu Sans"/>
                <a:cs typeface="DejaVu Sans"/>
              </a:defRPr>
            </a:defPPr>
          </a:lstStyle>
          <a:p xmlns:a="http://schemas.openxmlformats.org/drawingml/2006/main">
            <a:pPr>
              <a:defRPr sz="1875" b="0">
                <a:solidFill>
                  <a:srgbClr val="526C7A"/>
                </a:solidFill>
                <a:latin typeface="DejaVu Sans"/>
                <a:ea typeface="DejaVu Sans"/>
                <a:cs typeface="DejaVu Sans"/>
              </a:defRPr>
            </a:pPr>
            <a:r>
              <a:rPr sz="1875" b="0">
                <a:solidFill>
                  <a:srgbClr val="526C7A"/>
                </a:solidFill>
                <a:latin typeface="DejaVu Sans"/>
                <a:ea typeface="DejaVu Sans"/>
                <a:cs typeface="DejaVu Sans"/>
              </a:rPr>
              <a:t>Bandingkan pola dan ajukan dugaan alasan dengan bukti yang tersedia.</a:t>
            </a:r>
          </a:p>
        </p:txBody>
      </p:sp>
      <p:sp>
        <p:nvSpPr>
          <p:cNvPr id="9" name="">
            <a:extLst xmlns:a="http://schemas.openxmlformats.org/drawingml/2006/main">
              <a:ext uri="{FF2B5EF4-FFF2-40B4-BE49-F238E27FC236}">
                <a16:creationId xmlns:a16="http://schemas.microsoft.com/office/drawing/2014/main" id="{9F57866D-4B2E-48F0-B396-ABD37AC40D8C}"/>
              </a:ext>
            </a:extLst>
          </p:cNvPr>
          <p:cNvSpPr>
            <a:spLocks xmlns:a="http://schemas.openxmlformats.org/drawingml/2006/main" noGrp="1"/>
          </p:cNvSpPr>
          <p:nvPr/>
        </p:nvSpPr>
        <p:spPr>
          <a:xfrm xmlns:a="http://schemas.openxmlformats.org/drawingml/2006/main">
            <a:off x="609600" y="4657725"/>
            <a:ext cx="109728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00" b="1">
                <a:solidFill>
                  <a:srgbClr val="122C46"/>
                </a:solidFill>
                <a:latin typeface="DejaVu Sans"/>
                <a:ea typeface="DejaVu Sans"/>
                <a:cs typeface="DejaVu Sans"/>
              </a:defRPr>
            </a:defPPr>
          </a:lstStyle>
          <a:p xmlns:a="http://schemas.openxmlformats.org/drawingml/2006/main">
            <a:pPr>
              <a:defRPr sz="2100" b="1">
                <a:solidFill>
                  <a:srgbClr val="122C46"/>
                </a:solidFill>
                <a:latin typeface="DejaVu Sans"/>
                <a:ea typeface="DejaVu Sans"/>
                <a:cs typeface="DejaVu Sans"/>
              </a:defRPr>
            </a:pPr>
            <a:r>
              <a:rPr sz="2100" b="1">
                <a:solidFill>
                  <a:srgbClr val="122C46"/>
                </a:solidFill>
                <a:latin typeface="DejaVu Sans"/>
                <a:ea typeface="DejaVu Sans"/>
                <a:cs typeface="DejaVu Sans"/>
              </a:rPr>
              <a:t>4. Memeriksa keterbatasan</a:t>
            </a:r>
          </a:p>
        </p:txBody>
      </p:sp>
      <p:sp>
        <p:nvSpPr>
          <p:cNvPr id="10" name="">
            <a:extLst xmlns:a="http://schemas.openxmlformats.org/drawingml/2006/main">
              <a:ext uri="{FF2B5EF4-FFF2-40B4-BE49-F238E27FC236}">
                <a16:creationId xmlns:a16="http://schemas.microsoft.com/office/drawing/2014/main" id="{428A4B9A-65C0-42D0-8A2F-CD8E3F5526CD}"/>
              </a:ext>
            </a:extLst>
          </p:cNvPr>
          <p:cNvSpPr>
            <a:spLocks xmlns:a="http://schemas.openxmlformats.org/drawingml/2006/main" noGrp="1"/>
          </p:cNvSpPr>
          <p:nvPr/>
        </p:nvSpPr>
        <p:spPr>
          <a:xfrm xmlns:a="http://schemas.openxmlformats.org/drawingml/2006/main">
            <a:off x="609600" y="5067300"/>
            <a:ext cx="109728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875" b="0">
                <a:solidFill>
                  <a:srgbClr val="526C7A"/>
                </a:solidFill>
                <a:latin typeface="DejaVu Sans"/>
                <a:ea typeface="DejaVu Sans"/>
                <a:cs typeface="DejaVu Sans"/>
              </a:defRPr>
            </a:defPPr>
          </a:lstStyle>
          <a:p xmlns:a="http://schemas.openxmlformats.org/drawingml/2006/main">
            <a:pPr>
              <a:defRPr sz="1875" b="0">
                <a:solidFill>
                  <a:srgbClr val="526C7A"/>
                </a:solidFill>
                <a:latin typeface="DejaVu Sans"/>
                <a:ea typeface="DejaVu Sans"/>
                <a:cs typeface="DejaVu Sans"/>
              </a:defRPr>
            </a:pPr>
            <a:r>
              <a:rPr sz="1875" b="0">
                <a:solidFill>
                  <a:srgbClr val="526C7A"/>
                </a:solidFill>
                <a:latin typeface="DejaVu Sans"/>
                <a:ea typeface="DejaVu Sans"/>
                <a:cs typeface="DejaVu Sans"/>
              </a:rPr>
              <a:t>Catat tanggal citra jika tersedia, skala pengamatan, dan sumber tambahan.</a:t>
            </a:r>
          </a:p>
        </p:txBody>
      </p:sp>
      <p:sp>
        <p:nvSpPr>
          <p:cNvPr id="11" name="">
            <a:extLst xmlns:a="http://schemas.openxmlformats.org/drawingml/2006/main">
              <a:ext uri="{FF2B5EF4-FFF2-40B4-BE49-F238E27FC236}">
                <a16:creationId xmlns:a16="http://schemas.microsoft.com/office/drawing/2014/main" id="{CDC4FABD-2C98-446C-B942-0D65BDF4C96D}"/>
              </a:ext>
            </a:extLst>
          </p:cNvPr>
          <p:cNvSpPr>
            <a:spLocks xmlns:a="http://schemas.openxmlformats.org/drawingml/2006/main" noGrp="1"/>
          </p:cNvSpPr>
          <p:nvPr/>
        </p:nvSpPr>
        <p:spPr>
          <a:xfrm xmlns:a="http://schemas.openxmlformats.org/drawingml/2006/main">
            <a:off x="609600" y="5915025"/>
            <a:ext cx="109728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025" b="1">
                <a:solidFill>
                  <a:srgbClr val="BA681C"/>
                </a:solidFill>
                <a:latin typeface="DejaVu Sans"/>
                <a:ea typeface="DejaVu Sans"/>
                <a:cs typeface="DejaVu Sans"/>
              </a:defRPr>
            </a:defPPr>
          </a:lstStyle>
          <a:p xmlns:a="http://schemas.openxmlformats.org/drawingml/2006/main">
            <a:pPr>
              <a:defRPr sz="2025" b="1">
                <a:solidFill>
                  <a:srgbClr val="BA681C"/>
                </a:solidFill>
                <a:latin typeface="DejaVu Sans"/>
                <a:ea typeface="DejaVu Sans"/>
                <a:cs typeface="DejaVu Sans"/>
              </a:defRPr>
            </a:pPr>
            <a:r>
              <a:rPr sz="2025" b="1">
                <a:solidFill>
                  <a:srgbClr val="BA681C"/>
                </a:solidFill>
                <a:latin typeface="DejaVu Sans"/>
                <a:ea typeface="DejaVu Sans"/>
                <a:cs typeface="DejaVu Sans"/>
              </a:rPr>
              <a:t>Pisahkan objek yang terlihat pada citra dari dugaan penyebabnya.</a:t>
            </a:r>
          </a:p>
        </p:txBody>
      </p:sp>
    </p:spTree>
    <p:extLst>
      <p:ext uri="{BB962C8B-B14F-4D97-AF65-F5344CB8AC3E}">
        <p14:creationId xmlns:p14="http://schemas.microsoft.com/office/powerpoint/2010/main" val="105649978"/>
      </p:ext>
    </p:extLst>
  </p:cSld>
</p:sld>
</file>

<file path=ppt/slides/slide16.xml><?xml version="1.0" encoding="utf-8"?>
<p:sld xmlns:p="http://schemas.openxmlformats.org/presentationml/2006/main">
  <p:cSld>
    <p:bg>
      <p:bgPr>
        <a:solidFill xmlns:a="http://schemas.openxmlformats.org/drawingml/2006/main">
          <a:srgbClr val="F7F9FC"/>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7B7D730E-FAFD-4754-B062-92B98862AABB}"/>
              </a:ext>
            </a:extLst>
          </p:cNvPr>
          <p:cNvSpPr>
            <a:spLocks xmlns:a="http://schemas.openxmlformats.org/drawingml/2006/main" noGrp="1"/>
          </p:cNvSpPr>
          <p:nvPr/>
        </p:nvSpPr>
        <p:spPr>
          <a:xfrm xmlns:a="http://schemas.openxmlformats.org/drawingml/2006/main">
            <a:off x="609600" y="428625"/>
            <a:ext cx="1097280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225" b="1">
                <a:solidFill>
                  <a:srgbClr val="122C46"/>
                </a:solidFill>
                <a:latin typeface="DejaVu Sans"/>
                <a:ea typeface="DejaVu Sans"/>
                <a:cs typeface="DejaVu Sans"/>
              </a:defRPr>
            </a:defPPr>
          </a:lstStyle>
          <a:p xmlns:a="http://schemas.openxmlformats.org/drawingml/2006/main">
            <a:pPr>
              <a:defRPr sz="3225" b="1">
                <a:solidFill>
                  <a:srgbClr val="122C46"/>
                </a:solidFill>
                <a:latin typeface="DejaVu Sans"/>
                <a:ea typeface="DejaVu Sans"/>
                <a:cs typeface="DejaVu Sans"/>
              </a:defRPr>
            </a:pPr>
            <a:r>
              <a:rPr sz="3225" b="1">
                <a:solidFill>
                  <a:srgbClr val="122C46"/>
                </a:solidFill>
                <a:latin typeface="DejaVu Sans"/>
                <a:ea typeface="DejaVu Sans"/>
                <a:cs typeface="DejaVu Sans"/>
              </a:rPr>
              <a:t>Proyek mini: permukiman di sekitar sungai</a:t>
            </a:r>
          </a:p>
        </p:txBody>
      </p:sp>
      <p:sp>
        <p:nvSpPr>
          <p:cNvPr id="2" name="">
            <a:extLst xmlns:a="http://schemas.openxmlformats.org/drawingml/2006/main">
              <a:ext uri="{FF2B5EF4-FFF2-40B4-BE49-F238E27FC236}">
                <a16:creationId xmlns:a16="http://schemas.microsoft.com/office/drawing/2014/main" id="{5A29BD48-17F4-43A2-ADC8-43960A98D9AF}"/>
              </a:ext>
            </a:extLst>
          </p:cNvPr>
          <p:cNvSpPr>
            <a:spLocks xmlns:a="http://schemas.openxmlformats.org/drawingml/2006/main" noGrp="1"/>
          </p:cNvSpPr>
          <p:nvPr/>
        </p:nvSpPr>
        <p:spPr>
          <a:xfrm xmlns:a="http://schemas.openxmlformats.org/drawingml/2006/main">
            <a:off x="11153775" y="6486525"/>
            <a:ext cx="4572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125" b="0">
                <a:solidFill>
                  <a:srgbClr val="526C7A"/>
                </a:solidFill>
                <a:latin typeface="DejaVu Sans"/>
                <a:ea typeface="DejaVu Sans"/>
                <a:cs typeface="DejaVu Sans"/>
              </a:defRPr>
            </a:defPPr>
          </a:lstStyle>
          <a:p xmlns:a="http://schemas.openxmlformats.org/drawingml/2006/main">
            <a:pPr>
              <a:defRPr sz="1125" b="0">
                <a:solidFill>
                  <a:srgbClr val="526C7A"/>
                </a:solidFill>
                <a:latin typeface="DejaVu Sans"/>
                <a:ea typeface="DejaVu Sans"/>
                <a:cs typeface="DejaVu Sans"/>
              </a:defRPr>
            </a:pPr>
            <a:r>
              <a:rPr sz="1125" b="0">
                <a:solidFill>
                  <a:srgbClr val="526C7A"/>
                </a:solidFill>
                <a:latin typeface="DejaVu Sans"/>
                <a:ea typeface="DejaVu Sans"/>
                <a:cs typeface="DejaVu Sans"/>
              </a:rPr>
              <a:t>16</a:t>
            </a:r>
          </a:p>
        </p:txBody>
      </p:sp>
      <p:sp>
        <p:nvSpPr>
          <p:cNvPr id="3" name="">
            <a:extLst xmlns:a="http://schemas.openxmlformats.org/drawingml/2006/main">
              <a:ext uri="{FF2B5EF4-FFF2-40B4-BE49-F238E27FC236}">
                <a16:creationId xmlns:a16="http://schemas.microsoft.com/office/drawing/2014/main" id="{DBF3FC7B-07ED-47D9-B535-6178614A30E5}"/>
              </a:ext>
            </a:extLst>
          </p:cNvPr>
          <p:cNvSpPr>
            <a:spLocks xmlns:a="http://schemas.openxmlformats.org/drawingml/2006/main" noGrp="1"/>
          </p:cNvSpPr>
          <p:nvPr/>
        </p:nvSpPr>
        <p:spPr>
          <a:xfrm xmlns:a="http://schemas.openxmlformats.org/drawingml/2006/main">
            <a:off x="609600" y="1695450"/>
            <a:ext cx="51625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00" b="1">
                <a:solidFill>
                  <a:srgbClr val="122C46"/>
                </a:solidFill>
                <a:latin typeface="DejaVu Sans"/>
                <a:ea typeface="DejaVu Sans"/>
                <a:cs typeface="DejaVu Sans"/>
              </a:defRPr>
            </a:defPPr>
          </a:lstStyle>
          <a:p xmlns:a="http://schemas.openxmlformats.org/drawingml/2006/main">
            <a:pPr>
              <a:defRPr sz="2100" b="1">
                <a:solidFill>
                  <a:srgbClr val="122C46"/>
                </a:solidFill>
                <a:latin typeface="DejaVu Sans"/>
                <a:ea typeface="DejaVu Sans"/>
                <a:cs typeface="DejaVu Sans"/>
              </a:defRPr>
            </a:pPr>
            <a:r>
              <a:rPr sz="2100" b="1">
                <a:solidFill>
                  <a:srgbClr val="122C46"/>
                </a:solidFill>
                <a:latin typeface="DejaVu Sans"/>
                <a:ea typeface="DejaVu Sans"/>
                <a:cs typeface="DejaVu Sans"/>
              </a:rPr>
              <a:t>Pertanyaan kajian</a:t>
            </a:r>
          </a:p>
        </p:txBody>
      </p:sp>
      <p:sp>
        <p:nvSpPr>
          <p:cNvPr id="4" name="">
            <a:extLst xmlns:a="http://schemas.openxmlformats.org/drawingml/2006/main">
              <a:ext uri="{FF2B5EF4-FFF2-40B4-BE49-F238E27FC236}">
                <a16:creationId xmlns:a16="http://schemas.microsoft.com/office/drawing/2014/main" id="{FCB0FC68-5D9C-4FC0-9FB7-4F7C007C9608}"/>
              </a:ext>
            </a:extLst>
          </p:cNvPr>
          <p:cNvSpPr>
            <a:spLocks xmlns:a="http://schemas.openxmlformats.org/drawingml/2006/main" noGrp="1"/>
          </p:cNvSpPr>
          <p:nvPr/>
        </p:nvSpPr>
        <p:spPr>
          <a:xfrm xmlns:a="http://schemas.openxmlformats.org/drawingml/2006/main">
            <a:off x="609600" y="2105025"/>
            <a:ext cx="516255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875" b="0">
                <a:solidFill>
                  <a:srgbClr val="526C7A"/>
                </a:solidFill>
                <a:latin typeface="DejaVu Sans"/>
                <a:ea typeface="DejaVu Sans"/>
                <a:cs typeface="DejaVu Sans"/>
              </a:defRPr>
            </a:defPPr>
          </a:lstStyle>
          <a:p xmlns:a="http://schemas.openxmlformats.org/drawingml/2006/main">
            <a:pPr>
              <a:defRPr sz="1875" b="0">
                <a:solidFill>
                  <a:srgbClr val="526C7A"/>
                </a:solidFill>
                <a:latin typeface="DejaVu Sans"/>
                <a:ea typeface="DejaVu Sans"/>
                <a:cs typeface="DejaVu Sans"/>
              </a:defRPr>
            </a:pPr>
            <a:r>
              <a:rPr sz="1875" b="0">
                <a:solidFill>
                  <a:srgbClr val="526C7A"/>
                </a:solidFill>
                <a:latin typeface="DejaVu Sans"/>
                <a:ea typeface="DejaVu Sans"/>
                <a:cs typeface="DejaVu Sans"/>
              </a:rPr>
              <a:t>Bagaimana pola permukiman di sekitar sungai pada wilayah yang dipilih?</a:t>
            </a:r>
          </a:p>
        </p:txBody>
      </p:sp>
      <p:sp>
        <p:nvSpPr>
          <p:cNvPr id="5" name="">
            <a:extLst xmlns:a="http://schemas.openxmlformats.org/drawingml/2006/main">
              <a:ext uri="{FF2B5EF4-FFF2-40B4-BE49-F238E27FC236}">
                <a16:creationId xmlns:a16="http://schemas.microsoft.com/office/drawing/2014/main" id="{F05EED34-16D5-4FC3-B639-2A988F7F5C9E}"/>
              </a:ext>
            </a:extLst>
          </p:cNvPr>
          <p:cNvSpPr>
            <a:spLocks xmlns:a="http://schemas.openxmlformats.org/drawingml/2006/main" noGrp="1"/>
          </p:cNvSpPr>
          <p:nvPr/>
        </p:nvSpPr>
        <p:spPr>
          <a:xfrm xmlns:a="http://schemas.openxmlformats.org/drawingml/2006/main">
            <a:off x="609600" y="3057525"/>
            <a:ext cx="51625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00" b="1">
                <a:solidFill>
                  <a:srgbClr val="122C46"/>
                </a:solidFill>
                <a:latin typeface="DejaVu Sans"/>
                <a:ea typeface="DejaVu Sans"/>
                <a:cs typeface="DejaVu Sans"/>
              </a:defRPr>
            </a:defPPr>
          </a:lstStyle>
          <a:p xmlns:a="http://schemas.openxmlformats.org/drawingml/2006/main">
            <a:pPr>
              <a:defRPr sz="2100" b="1">
                <a:solidFill>
                  <a:srgbClr val="122C46"/>
                </a:solidFill>
                <a:latin typeface="DejaVu Sans"/>
                <a:ea typeface="DejaVu Sans"/>
                <a:cs typeface="DejaVu Sans"/>
              </a:defRPr>
            </a:pPr>
            <a:r>
              <a:rPr sz="2100" b="1">
                <a:solidFill>
                  <a:srgbClr val="122C46"/>
                </a:solidFill>
                <a:latin typeface="DejaVu Sans"/>
                <a:ea typeface="DejaVu Sans"/>
                <a:cs typeface="DejaVu Sans"/>
              </a:rPr>
              <a:t>Media dan kegiatan</a:t>
            </a:r>
          </a:p>
        </p:txBody>
      </p:sp>
      <p:sp>
        <p:nvSpPr>
          <p:cNvPr id="6" name="">
            <a:extLst xmlns:a="http://schemas.openxmlformats.org/drawingml/2006/main">
              <a:ext uri="{FF2B5EF4-FFF2-40B4-BE49-F238E27FC236}">
                <a16:creationId xmlns:a16="http://schemas.microsoft.com/office/drawing/2014/main" id="{E7EE94EF-454D-4D72-A284-DF4668A4555C}"/>
              </a:ext>
            </a:extLst>
          </p:cNvPr>
          <p:cNvSpPr>
            <a:spLocks xmlns:a="http://schemas.openxmlformats.org/drawingml/2006/main" noGrp="1"/>
          </p:cNvSpPr>
          <p:nvPr/>
        </p:nvSpPr>
        <p:spPr>
          <a:xfrm xmlns:a="http://schemas.openxmlformats.org/drawingml/2006/main">
            <a:off x="609600" y="3467100"/>
            <a:ext cx="516255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875" b="0">
                <a:solidFill>
                  <a:srgbClr val="526C7A"/>
                </a:solidFill>
                <a:latin typeface="DejaVu Sans"/>
                <a:ea typeface="DejaVu Sans"/>
                <a:cs typeface="DejaVu Sans"/>
              </a:defRPr>
            </a:defPPr>
          </a:lstStyle>
          <a:p xmlns:a="http://schemas.openxmlformats.org/drawingml/2006/main">
            <a:pPr>
              <a:defRPr sz="1875" b="0">
                <a:solidFill>
                  <a:srgbClr val="526C7A"/>
                </a:solidFill>
                <a:latin typeface="DejaVu Sans"/>
                <a:ea typeface="DejaVu Sans"/>
                <a:cs typeface="DejaVu Sans"/>
              </a:defRPr>
            </a:pPr>
            <a:r>
              <a:rPr sz="1875" b="0">
                <a:solidFill>
                  <a:srgbClr val="526C7A"/>
                </a:solidFill>
                <a:latin typeface="DejaVu Sans"/>
                <a:ea typeface="DejaVu Sans"/>
                <a:cs typeface="DejaVu Sans"/>
              </a:rPr>
              <a:t>Google Earth untuk pengamatan. Classroom untuk instruksi, hasil, dan umpan balik.</a:t>
            </a:r>
          </a:p>
        </p:txBody>
      </p:sp>
      <p:sp>
        <p:nvSpPr>
          <p:cNvPr id="7" name="">
            <a:extLst xmlns:a="http://schemas.openxmlformats.org/drawingml/2006/main">
              <a:ext uri="{FF2B5EF4-FFF2-40B4-BE49-F238E27FC236}">
                <a16:creationId xmlns:a16="http://schemas.microsoft.com/office/drawing/2014/main" id="{A4CB3634-43A6-409B-86EB-01AB8360D616}"/>
              </a:ext>
            </a:extLst>
          </p:cNvPr>
          <p:cNvSpPr>
            <a:spLocks xmlns:a="http://schemas.openxmlformats.org/drawingml/2006/main" noGrp="1"/>
          </p:cNvSpPr>
          <p:nvPr/>
        </p:nvSpPr>
        <p:spPr>
          <a:xfrm xmlns:a="http://schemas.openxmlformats.org/drawingml/2006/main">
            <a:off x="609600" y="4419600"/>
            <a:ext cx="51625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00" b="1">
                <a:solidFill>
                  <a:srgbClr val="122C46"/>
                </a:solidFill>
                <a:latin typeface="DejaVu Sans"/>
                <a:ea typeface="DejaVu Sans"/>
                <a:cs typeface="DejaVu Sans"/>
              </a:defRPr>
            </a:defPPr>
          </a:lstStyle>
          <a:p xmlns:a="http://schemas.openxmlformats.org/drawingml/2006/main">
            <a:pPr>
              <a:defRPr sz="2100" b="1">
                <a:solidFill>
                  <a:srgbClr val="122C46"/>
                </a:solidFill>
                <a:latin typeface="DejaVu Sans"/>
                <a:ea typeface="DejaVu Sans"/>
                <a:cs typeface="DejaVu Sans"/>
              </a:defRPr>
            </a:pPr>
            <a:r>
              <a:rPr sz="2100" b="1">
                <a:solidFill>
                  <a:srgbClr val="122C46"/>
                </a:solidFill>
                <a:latin typeface="DejaVu Sans"/>
                <a:ea typeface="DejaVu Sans"/>
                <a:cs typeface="DejaVu Sans"/>
              </a:rPr>
              <a:t>Produk siswa</a:t>
            </a:r>
          </a:p>
        </p:txBody>
      </p:sp>
      <p:sp>
        <p:nvSpPr>
          <p:cNvPr id="8" name="">
            <a:extLst xmlns:a="http://schemas.openxmlformats.org/drawingml/2006/main">
              <a:ext uri="{FF2B5EF4-FFF2-40B4-BE49-F238E27FC236}">
                <a16:creationId xmlns:a16="http://schemas.microsoft.com/office/drawing/2014/main" id="{8E62259A-18AB-4F85-BA14-AA0DFE36388D}"/>
              </a:ext>
            </a:extLst>
          </p:cNvPr>
          <p:cNvSpPr>
            <a:spLocks xmlns:a="http://schemas.openxmlformats.org/drawingml/2006/main" noGrp="1"/>
          </p:cNvSpPr>
          <p:nvPr/>
        </p:nvSpPr>
        <p:spPr>
          <a:xfrm xmlns:a="http://schemas.openxmlformats.org/drawingml/2006/main">
            <a:off x="609600" y="4829175"/>
            <a:ext cx="516255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875" b="0">
                <a:solidFill>
                  <a:srgbClr val="526C7A"/>
                </a:solidFill>
                <a:latin typeface="DejaVu Sans"/>
                <a:ea typeface="DejaVu Sans"/>
                <a:cs typeface="DejaVu Sans"/>
              </a:defRPr>
            </a:defPPr>
          </a:lstStyle>
          <a:p xmlns:a="http://schemas.openxmlformats.org/drawingml/2006/main">
            <a:pPr>
              <a:defRPr sz="1875" b="0">
                <a:solidFill>
                  <a:srgbClr val="526C7A"/>
                </a:solidFill>
                <a:latin typeface="DejaVu Sans"/>
                <a:ea typeface="DejaVu Sans"/>
                <a:cs typeface="DejaVu Sans"/>
              </a:defRPr>
            </a:pPr>
            <a:r>
              <a:rPr sz="1875" b="0">
                <a:solidFill>
                  <a:srgbClr val="526C7A"/>
                </a:solidFill>
                <a:latin typeface="DejaVu Sans"/>
                <a:ea typeface="DejaVu Sans"/>
                <a:cs typeface="DejaVu Sans"/>
              </a:rPr>
              <a:t>Tangkapan citra beratribusi, catatan pola, serta penjelasan dengan keterbatasannya.</a:t>
            </a:r>
          </a:p>
        </p:txBody>
      </p:sp>
      <p:pic>
        <p:nvPicPr>
          <p:cNvPr id="9" name="">
            <a:extLst xmlns:a="http://schemas.openxmlformats.org/drawingml/2006/main">
              <a:ext uri="{FF2B5EF4-FFF2-40B4-BE49-F238E27FC236}">
                <a16:creationId xmlns:a16="http://schemas.microsoft.com/office/drawing/2014/main" id="{1AD85EB7-4183-4980-A2F7-309AE8B91256}"/>
              </a:ext>
            </a:extLst>
          </p:cNvPr>
          <p:cNvPicPr>
            <a:picLocks xmlns:a="http://schemas.openxmlformats.org/drawingml/2006/main" noChangeAspect="1"/>
          </p:cNvPicPr>
          <p:nvPr/>
        </p:nvPicPr>
        <p:blipFill>
          <a:blip xmlns:r="http://schemas.openxmlformats.org/officeDocument/2006/relationships" xmlns:a="http://schemas.openxmlformats.org/drawingml/2006/main" r:embed="Rd4b29087d32e467e"/>
          <a:stretch xmlns:a="http://schemas.openxmlformats.org/drawingml/2006/main"/>
        </p:blipFill>
        <p:spPr>
          <a:xfrm xmlns:a="http://schemas.openxmlformats.org/drawingml/2006/main">
            <a:off x="6210300" y="1819275"/>
            <a:ext cx="5372100" cy="3581400"/>
          </a:xfrm>
          <a:prstGeom xmlns:a="http://schemas.openxmlformats.org/drawingml/2006/main" prst="rect">
            <a:avLst/>
          </a:prstGeom>
        </p:spPr>
      </p:pic>
      <p:sp>
        <p:nvSpPr>
          <p:cNvPr id="10" name="">
            <a:extLst xmlns:a="http://schemas.openxmlformats.org/drawingml/2006/main">
              <a:ext uri="{FF2B5EF4-FFF2-40B4-BE49-F238E27FC236}">
                <a16:creationId xmlns:a16="http://schemas.microsoft.com/office/drawing/2014/main" id="{1298ABEB-46A7-482F-AA9E-8340100BAFB0}"/>
              </a:ext>
            </a:extLst>
          </p:cNvPr>
          <p:cNvSpPr>
            <a:spLocks xmlns:a="http://schemas.openxmlformats.org/drawingml/2006/main" noGrp="1"/>
          </p:cNvSpPr>
          <p:nvPr/>
        </p:nvSpPr>
        <p:spPr>
          <a:xfrm xmlns:a="http://schemas.openxmlformats.org/drawingml/2006/main">
            <a:off x="609600" y="5915025"/>
            <a:ext cx="109728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025" b="1">
                <a:solidFill>
                  <a:srgbClr val="BA681C"/>
                </a:solidFill>
                <a:latin typeface="DejaVu Sans"/>
                <a:ea typeface="DejaVu Sans"/>
                <a:cs typeface="DejaVu Sans"/>
              </a:defRPr>
            </a:defPPr>
          </a:lstStyle>
          <a:p xmlns:a="http://schemas.openxmlformats.org/drawingml/2006/main">
            <a:pPr>
              <a:defRPr sz="2025" b="1">
                <a:solidFill>
                  <a:srgbClr val="BA681C"/>
                </a:solidFill>
                <a:latin typeface="DejaVu Sans"/>
                <a:ea typeface="DejaVu Sans"/>
                <a:cs typeface="DejaVu Sans"/>
              </a:defRPr>
            </a:pPr>
            <a:r>
              <a:rPr sz="2025" b="1">
                <a:solidFill>
                  <a:srgbClr val="BA681C"/>
                </a:solidFill>
                <a:latin typeface="DejaVu Sans"/>
                <a:ea typeface="DejaVu Sans"/>
                <a:cs typeface="DejaVu Sans"/>
              </a:rPr>
              <a:t>Kedekatan sungai menjadi petunjuk awal. Risiko banjir perlu data tambahan.</a:t>
            </a:r>
          </a:p>
        </p:txBody>
      </p:sp>
    </p:spTree>
    <p:extLst>
      <p:ext uri="{BB962C8B-B14F-4D97-AF65-F5344CB8AC3E}">
        <p14:creationId xmlns:p14="http://schemas.microsoft.com/office/powerpoint/2010/main" val="911176765"/>
      </p:ext>
    </p:extLst>
  </p:cSld>
</p:sld>
</file>

<file path=ppt/slides/slide17.xml><?xml version="1.0" encoding="utf-8"?>
<p:sld xmlns:p="http://schemas.openxmlformats.org/presentationml/2006/main">
  <p:cSld>
    <p:bg>
      <p:bgPr>
        <a:solidFill xmlns:a="http://schemas.openxmlformats.org/drawingml/2006/main">
          <a:srgbClr val="F7F9FC"/>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DF6D12BC-5590-4F28-9FF5-7AD8B17EFD94}"/>
              </a:ext>
            </a:extLst>
          </p:cNvPr>
          <p:cNvSpPr>
            <a:spLocks xmlns:a="http://schemas.openxmlformats.org/drawingml/2006/main" noGrp="1"/>
          </p:cNvSpPr>
          <p:nvPr/>
        </p:nvSpPr>
        <p:spPr>
          <a:xfrm xmlns:a="http://schemas.openxmlformats.org/drawingml/2006/main">
            <a:off x="609600" y="428625"/>
            <a:ext cx="1097280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225" b="1">
                <a:solidFill>
                  <a:srgbClr val="122C46"/>
                </a:solidFill>
                <a:latin typeface="DejaVu Sans"/>
                <a:ea typeface="DejaVu Sans"/>
                <a:cs typeface="DejaVu Sans"/>
              </a:defRPr>
            </a:defPPr>
          </a:lstStyle>
          <a:p xmlns:a="http://schemas.openxmlformats.org/drawingml/2006/main">
            <a:pPr>
              <a:defRPr sz="3225" b="1">
                <a:solidFill>
                  <a:srgbClr val="122C46"/>
                </a:solidFill>
                <a:latin typeface="DejaVu Sans"/>
                <a:ea typeface="DejaVu Sans"/>
                <a:cs typeface="DejaVu Sans"/>
              </a:defRPr>
            </a:pPr>
            <a:r>
              <a:rPr sz="3225" b="1">
                <a:solidFill>
                  <a:srgbClr val="122C46"/>
                </a:solidFill>
                <a:latin typeface="DejaVu Sans"/>
                <a:ea typeface="DejaVu Sans"/>
                <a:cs typeface="DejaVu Sans"/>
              </a:rPr>
              <a:t>Skenario pembelajaran 2 JP, 90 menit</a:t>
            </a:r>
          </a:p>
        </p:txBody>
      </p:sp>
      <p:sp>
        <p:nvSpPr>
          <p:cNvPr id="2" name="">
            <a:extLst xmlns:a="http://schemas.openxmlformats.org/drawingml/2006/main">
              <a:ext uri="{FF2B5EF4-FFF2-40B4-BE49-F238E27FC236}">
                <a16:creationId xmlns:a16="http://schemas.microsoft.com/office/drawing/2014/main" id="{472F2722-1876-401E-903F-D42AF642A4FE}"/>
              </a:ext>
            </a:extLst>
          </p:cNvPr>
          <p:cNvSpPr>
            <a:spLocks xmlns:a="http://schemas.openxmlformats.org/drawingml/2006/main" noGrp="1"/>
          </p:cNvSpPr>
          <p:nvPr/>
        </p:nvSpPr>
        <p:spPr>
          <a:xfrm xmlns:a="http://schemas.openxmlformats.org/drawingml/2006/main">
            <a:off x="11153775" y="6486525"/>
            <a:ext cx="4572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125" b="0">
                <a:solidFill>
                  <a:srgbClr val="526C7A"/>
                </a:solidFill>
                <a:latin typeface="DejaVu Sans"/>
                <a:ea typeface="DejaVu Sans"/>
                <a:cs typeface="DejaVu Sans"/>
              </a:defRPr>
            </a:defPPr>
          </a:lstStyle>
          <a:p xmlns:a="http://schemas.openxmlformats.org/drawingml/2006/main">
            <a:pPr>
              <a:defRPr sz="1125" b="0">
                <a:solidFill>
                  <a:srgbClr val="526C7A"/>
                </a:solidFill>
                <a:latin typeface="DejaVu Sans"/>
                <a:ea typeface="DejaVu Sans"/>
                <a:cs typeface="DejaVu Sans"/>
              </a:defRPr>
            </a:pPr>
            <a:r>
              <a:rPr sz="1125" b="0">
                <a:solidFill>
                  <a:srgbClr val="526C7A"/>
                </a:solidFill>
                <a:latin typeface="DejaVu Sans"/>
                <a:ea typeface="DejaVu Sans"/>
                <a:cs typeface="DejaVu Sans"/>
              </a:rPr>
              <a:t>17</a:t>
            </a:r>
          </a:p>
        </p:txBody>
      </p:sp>
      <p:graphicFrame>
        <p:nvGraphicFramePr>
          <p:cNvPr id="3" name="">
            <a:extLst xmlns:a="http://schemas.openxmlformats.org/drawingml/2006/main">
              <a:ext uri="{FF2B5EF4-FFF2-40B4-BE49-F238E27FC236}">
                <a16:creationId xmlns:a16="http://schemas.microsoft.com/office/drawing/2014/main" id="{6B9F51BD-F53B-4384-92B0-48F5B8CF8FBA}"/>
              </a:ext>
            </a:extLst>
          </p:cNvPr>
          <p:cNvGraphicFramePr/>
          <p:nvPr/>
        </p:nvGraphicFramePr>
        <p:xfrm>
          <a:off xmlns:a="http://schemas.openxmlformats.org/drawingml/2006/main" x="609600" y="1619250"/>
          <a:ext xmlns:a="http://schemas.openxmlformats.org/drawingml/2006/main" cx="10972800" cy="4162425"/>
        </p:xfrm>
        <a:graphic xmlns:a="http://schemas.openxmlformats.org/drawingml/2006/main">
          <a:graphicData uri="http://schemas.openxmlformats.org/drawingml/2006/table">
            <a:tbl>
              <a:tblPr/>
              <a:tblGrid>
                <a:gridCol w="1476375"/>
                <a:gridCol w="5857875"/>
                <a:gridCol w="3638550"/>
              </a:tblGrid>
              <a:tr h="693738">
                <a:tc>
                  <a:txBody>
                    <a:bodyPr lIns="123825" tIns="85725" rIns="123825" bIns="76200">
                      <a:noAutofit/>
                    </a:bodyPr>
                    <a:lstStyle/>
                    <a:p>
                      <a:r>
                        <a:rPr sz="1725" b="1">
                          <a:solidFill>
                            <a:srgbClr val="FFFFFF"/>
                          </a:solidFill>
                          <a:latin typeface="DejaVu Sans"/>
                          <a:ea typeface="DejaVu Sans"/>
                          <a:cs typeface="DejaVu Sans"/>
                        </a:rPr>
                        <a:t>Waktu</a:t>
                      </a:r>
                    </a:p>
                  </a:txBody>
                  <a:tcPr marL="91440" marR="91440" marT="45720" marB="45720" anchor="ctr">
                    <a:solidFill>
                      <a:srgbClr val="122C46"/>
                    </a:solidFill>
                  </a:tcPr>
                </a:tc>
                <a:tc>
                  <a:txBody>
                    <a:bodyPr lIns="123825" tIns="85725" rIns="123825" bIns="76200">
                      <a:noAutofit/>
                    </a:bodyPr>
                    <a:lstStyle/>
                    <a:p>
                      <a:r>
                        <a:rPr sz="1725" b="1">
                          <a:solidFill>
                            <a:srgbClr val="FFFFFF"/>
                          </a:solidFill>
                          <a:latin typeface="DejaVu Sans"/>
                          <a:ea typeface="DejaVu Sans"/>
                          <a:cs typeface="DejaVu Sans"/>
                        </a:rPr>
                        <a:t>Kegiatan pembelajaran</a:t>
                      </a:r>
                    </a:p>
                  </a:txBody>
                  <a:tcPr marL="91440" marR="91440" marT="45720" marB="45720" anchor="ctr">
                    <a:solidFill>
                      <a:srgbClr val="122C46"/>
                    </a:solidFill>
                  </a:tcPr>
                </a:tc>
                <a:tc>
                  <a:txBody>
                    <a:bodyPr lIns="123825" tIns="85725" rIns="123825" bIns="76200">
                      <a:noAutofit/>
                    </a:bodyPr>
                    <a:lstStyle/>
                    <a:p>
                      <a:r>
                        <a:rPr sz="1725" b="1">
                          <a:solidFill>
                            <a:srgbClr val="FFFFFF"/>
                          </a:solidFill>
                          <a:latin typeface="DejaVu Sans"/>
                          <a:ea typeface="DejaVu Sans"/>
                          <a:cs typeface="DejaVu Sans"/>
                        </a:rPr>
                        <a:t>Bukti yang dikumpulkan</a:t>
                      </a:r>
                    </a:p>
                  </a:txBody>
                  <a:tcPr marL="91440" marR="91440" marT="45720" marB="45720" anchor="ctr">
                    <a:solidFill>
                      <a:srgbClr val="122C46"/>
                    </a:solidFill>
                  </a:tcPr>
                </a:tc>
              </a:tr>
              <a:tr h="693738">
                <a:tc>
                  <a:txBody>
                    <a:bodyPr lIns="123825" tIns="85725" rIns="123825" bIns="76200">
                      <a:noAutofit/>
                    </a:bodyPr>
                    <a:lstStyle/>
                    <a:p>
                      <a:r>
                        <a:rPr sz="1725" b="0">
                          <a:solidFill>
                            <a:srgbClr val="122C46"/>
                          </a:solidFill>
                          <a:latin typeface="DejaVu Sans"/>
                          <a:ea typeface="DejaVu Sans"/>
                          <a:cs typeface="DejaVu Sans"/>
                        </a:rPr>
                        <a:t>10 menit</a:t>
                      </a:r>
                    </a:p>
                  </a:txBody>
                  <a:tcPr marL="91440" marR="91440" marT="45720" marB="45720" anchor="ctr">
                    <a:solidFill>
                      <a:srgbClr val="FFFFFF"/>
                    </a:solidFill>
                  </a:tcPr>
                </a:tc>
                <a:tc>
                  <a:txBody>
                    <a:bodyPr lIns="123825" tIns="85725" rIns="123825" bIns="76200">
                      <a:noAutofit/>
                    </a:bodyPr>
                    <a:lstStyle/>
                    <a:p>
                      <a:r>
                        <a:rPr sz="1725" b="0">
                          <a:solidFill>
                            <a:srgbClr val="122C46"/>
                          </a:solidFill>
                          <a:latin typeface="DejaVu Sans"/>
                          <a:ea typeface="DejaVu Sans"/>
                          <a:cs typeface="DejaVu Sans"/>
                        </a:rPr>
                        <a:t>Pemantik dan pemeriksaan pemahaman awal</a:t>
                      </a:r>
                    </a:p>
                  </a:txBody>
                  <a:tcPr marL="91440" marR="91440" marT="45720" marB="45720" anchor="ctr">
                    <a:solidFill>
                      <a:srgbClr val="FFFFFF"/>
                    </a:solidFill>
                  </a:tcPr>
                </a:tc>
                <a:tc>
                  <a:txBody>
                    <a:bodyPr lIns="123825" tIns="85725" rIns="123825" bIns="76200">
                      <a:noAutofit/>
                    </a:bodyPr>
                    <a:lstStyle/>
                    <a:p>
                      <a:r>
                        <a:rPr sz="1725" b="0">
                          <a:solidFill>
                            <a:srgbClr val="122C46"/>
                          </a:solidFill>
                          <a:latin typeface="DejaVu Sans"/>
                          <a:ea typeface="DejaVu Sans"/>
                          <a:cs typeface="DejaVu Sans"/>
                        </a:rPr>
                        <a:t>Jawaban serta pertanyaan siswa</a:t>
                      </a:r>
                    </a:p>
                  </a:txBody>
                  <a:tcPr marL="91440" marR="91440" marT="45720" marB="45720" anchor="ctr">
                    <a:solidFill>
                      <a:srgbClr val="FFFFFF"/>
                    </a:solidFill>
                  </a:tcPr>
                </a:tc>
              </a:tr>
              <a:tr h="693738">
                <a:tc>
                  <a:txBody>
                    <a:bodyPr lIns="123825" tIns="85725" rIns="123825" bIns="76200">
                      <a:noAutofit/>
                    </a:bodyPr>
                    <a:lstStyle/>
                    <a:p>
                      <a:r>
                        <a:rPr sz="1725" b="0">
                          <a:solidFill>
                            <a:srgbClr val="122C46"/>
                          </a:solidFill>
                          <a:latin typeface="DejaVu Sans"/>
                          <a:ea typeface="DejaVu Sans"/>
                          <a:cs typeface="DejaVu Sans"/>
                        </a:rPr>
                        <a:t>15 menit</a:t>
                      </a:r>
                    </a:p>
                  </a:txBody>
                  <a:tcPr marL="91440" marR="91440" marT="45720" marB="45720" anchor="ctr">
                    <a:solidFill>
                      <a:srgbClr val="EAF2F7"/>
                    </a:solidFill>
                  </a:tcPr>
                </a:tc>
                <a:tc>
                  <a:txBody>
                    <a:bodyPr lIns="123825" tIns="85725" rIns="123825" bIns="76200">
                      <a:noAutofit/>
                    </a:bodyPr>
                    <a:lstStyle/>
                    <a:p>
                      <a:r>
                        <a:rPr sz="1725" b="0">
                          <a:solidFill>
                            <a:srgbClr val="122C46"/>
                          </a:solidFill>
                          <a:latin typeface="DejaVu Sans"/>
                          <a:ea typeface="DejaVu Sans"/>
                          <a:cs typeface="DejaVu Sans"/>
                        </a:rPr>
                        <a:t>Demonstrasi membaca citra dan sumber</a:t>
                      </a:r>
                    </a:p>
                  </a:txBody>
                  <a:tcPr marL="91440" marR="91440" marT="45720" marB="45720" anchor="ctr">
                    <a:solidFill>
                      <a:srgbClr val="EAF2F7"/>
                    </a:solidFill>
                  </a:tcPr>
                </a:tc>
                <a:tc>
                  <a:txBody>
                    <a:bodyPr lIns="123825" tIns="85725" rIns="123825" bIns="76200">
                      <a:noAutofit/>
                    </a:bodyPr>
                    <a:lstStyle/>
                    <a:p>
                      <a:r>
                        <a:rPr sz="1725" b="0">
                          <a:solidFill>
                            <a:srgbClr val="122C46"/>
                          </a:solidFill>
                          <a:latin typeface="DejaVu Sans"/>
                          <a:ea typeface="DejaVu Sans"/>
                          <a:cs typeface="DejaVu Sans"/>
                        </a:rPr>
                        <a:t>Catatan cara mengamati</a:t>
                      </a:r>
                    </a:p>
                  </a:txBody>
                  <a:tcPr marL="91440" marR="91440" marT="45720" marB="45720" anchor="ctr">
                    <a:solidFill>
                      <a:srgbClr val="EAF2F7"/>
                    </a:solidFill>
                  </a:tcPr>
                </a:tc>
              </a:tr>
              <a:tr h="693738">
                <a:tc>
                  <a:txBody>
                    <a:bodyPr lIns="123825" tIns="85725" rIns="123825" bIns="76200">
                      <a:noAutofit/>
                    </a:bodyPr>
                    <a:lstStyle/>
                    <a:p>
                      <a:r>
                        <a:rPr sz="1725" b="0">
                          <a:solidFill>
                            <a:srgbClr val="122C46"/>
                          </a:solidFill>
                          <a:latin typeface="DejaVu Sans"/>
                          <a:ea typeface="DejaVu Sans"/>
                          <a:cs typeface="DejaVu Sans"/>
                        </a:rPr>
                        <a:t>35 menit</a:t>
                      </a:r>
                    </a:p>
                  </a:txBody>
                  <a:tcPr marL="91440" marR="91440" marT="45720" marB="45720" anchor="ctr">
                    <a:solidFill>
                      <a:srgbClr val="FFFFFF"/>
                    </a:solidFill>
                  </a:tcPr>
                </a:tc>
                <a:tc>
                  <a:txBody>
                    <a:bodyPr lIns="123825" tIns="85725" rIns="123825" bIns="76200">
                      <a:noAutofit/>
                    </a:bodyPr>
                    <a:lstStyle/>
                    <a:p>
                      <a:r>
                        <a:rPr sz="1725" b="0">
                          <a:solidFill>
                            <a:srgbClr val="122C46"/>
                          </a:solidFill>
                          <a:latin typeface="DejaVu Sans"/>
                          <a:ea typeface="DejaVu Sans"/>
                          <a:cs typeface="DejaVu Sans"/>
                        </a:rPr>
                        <a:t>Pengamatan kelompok dengan Google Earth</a:t>
                      </a:r>
                    </a:p>
                  </a:txBody>
                  <a:tcPr marL="91440" marR="91440" marT="45720" marB="45720" anchor="ctr">
                    <a:solidFill>
                      <a:srgbClr val="FFFFFF"/>
                    </a:solidFill>
                  </a:tcPr>
                </a:tc>
                <a:tc>
                  <a:txBody>
                    <a:bodyPr lIns="123825" tIns="85725" rIns="123825" bIns="76200">
                      <a:noAutofit/>
                    </a:bodyPr>
                    <a:lstStyle/>
                    <a:p>
                      <a:r>
                        <a:rPr sz="1725" b="0">
                          <a:solidFill>
                            <a:srgbClr val="122C46"/>
                          </a:solidFill>
                          <a:latin typeface="DejaVu Sans"/>
                          <a:ea typeface="DejaVu Sans"/>
                          <a:cs typeface="DejaVu Sans"/>
                        </a:rPr>
                        <a:t>Lokasi, objek, dan pola</a:t>
                      </a:r>
                    </a:p>
                  </a:txBody>
                  <a:tcPr marL="91440" marR="91440" marT="45720" marB="45720" anchor="ctr">
                    <a:solidFill>
                      <a:srgbClr val="FFFFFF"/>
                    </a:solidFill>
                  </a:tcPr>
                </a:tc>
              </a:tr>
              <a:tr h="693738">
                <a:tc>
                  <a:txBody>
                    <a:bodyPr lIns="123825" tIns="85725" rIns="123825" bIns="76200">
                      <a:noAutofit/>
                    </a:bodyPr>
                    <a:lstStyle/>
                    <a:p>
                      <a:r>
                        <a:rPr sz="1725" b="0">
                          <a:solidFill>
                            <a:srgbClr val="122C46"/>
                          </a:solidFill>
                          <a:latin typeface="DejaVu Sans"/>
                          <a:ea typeface="DejaVu Sans"/>
                          <a:cs typeface="DejaVu Sans"/>
                        </a:rPr>
                        <a:t>20 menit</a:t>
                      </a:r>
                    </a:p>
                  </a:txBody>
                  <a:tcPr marL="91440" marR="91440" marT="45720" marB="45720" anchor="ctr">
                    <a:solidFill>
                      <a:srgbClr val="EAF2F7"/>
                    </a:solidFill>
                  </a:tcPr>
                </a:tc>
                <a:tc>
                  <a:txBody>
                    <a:bodyPr lIns="123825" tIns="85725" rIns="123825" bIns="76200">
                      <a:noAutofit/>
                    </a:bodyPr>
                    <a:lstStyle/>
                    <a:p>
                      <a:r>
                        <a:rPr sz="1725" b="0">
                          <a:solidFill>
                            <a:srgbClr val="122C46"/>
                          </a:solidFill>
                          <a:latin typeface="DejaVu Sans"/>
                          <a:ea typeface="DejaVu Sans"/>
                          <a:cs typeface="DejaVu Sans"/>
                        </a:rPr>
                        <a:t>Diskusi hasil dan penyusunan penjelasan</a:t>
                      </a:r>
                    </a:p>
                  </a:txBody>
                  <a:tcPr marL="91440" marR="91440" marT="45720" marB="45720" anchor="ctr">
                    <a:solidFill>
                      <a:srgbClr val="EAF2F7"/>
                    </a:solidFill>
                  </a:tcPr>
                </a:tc>
                <a:tc>
                  <a:txBody>
                    <a:bodyPr lIns="123825" tIns="85725" rIns="123825" bIns="76200">
                      <a:noAutofit/>
                    </a:bodyPr>
                    <a:lstStyle/>
                    <a:p>
                      <a:r>
                        <a:rPr sz="1725" b="0">
                          <a:solidFill>
                            <a:srgbClr val="122C46"/>
                          </a:solidFill>
                          <a:latin typeface="DejaVu Sans"/>
                          <a:ea typeface="DejaVu Sans"/>
                          <a:cs typeface="DejaVu Sans"/>
                        </a:rPr>
                        <a:t>Argumen dengan bukti</a:t>
                      </a:r>
                    </a:p>
                  </a:txBody>
                  <a:tcPr marL="91440" marR="91440" marT="45720" marB="45720" anchor="ctr">
                    <a:solidFill>
                      <a:srgbClr val="EAF2F7"/>
                    </a:solidFill>
                  </a:tcPr>
                </a:tc>
              </a:tr>
              <a:tr h="693738">
                <a:tc>
                  <a:txBody>
                    <a:bodyPr lIns="123825" tIns="85725" rIns="123825" bIns="76200">
                      <a:noAutofit/>
                    </a:bodyPr>
                    <a:lstStyle/>
                    <a:p>
                      <a:r>
                        <a:rPr sz="1725" b="0">
                          <a:solidFill>
                            <a:srgbClr val="122C46"/>
                          </a:solidFill>
                          <a:latin typeface="DejaVu Sans"/>
                          <a:ea typeface="DejaVu Sans"/>
                          <a:cs typeface="DejaVu Sans"/>
                        </a:rPr>
                        <a:t>10 menit</a:t>
                      </a:r>
                    </a:p>
                  </a:txBody>
                  <a:tcPr marL="91440" marR="91440" marT="45720" marB="45720" anchor="ctr">
                    <a:solidFill>
                      <a:srgbClr val="FFFFFF"/>
                    </a:solidFill>
                  </a:tcPr>
                </a:tc>
                <a:tc>
                  <a:txBody>
                    <a:bodyPr lIns="123825" tIns="85725" rIns="123825" bIns="76200">
                      <a:noAutofit/>
                    </a:bodyPr>
                    <a:lstStyle/>
                    <a:p>
                      <a:r>
                        <a:rPr sz="1725" b="0">
                          <a:solidFill>
                            <a:srgbClr val="122C46"/>
                          </a:solidFill>
                          <a:latin typeface="DejaVu Sans"/>
                          <a:ea typeface="DejaVu Sans"/>
                          <a:cs typeface="DejaVu Sans"/>
                        </a:rPr>
                        <a:t>Refleksi dan pengumpulan di Classroom</a:t>
                      </a:r>
                    </a:p>
                  </a:txBody>
                  <a:tcPr marL="91440" marR="91440" marT="45720" marB="45720" anchor="ctr">
                    <a:solidFill>
                      <a:srgbClr val="FFFFFF"/>
                    </a:solidFill>
                  </a:tcPr>
                </a:tc>
                <a:tc>
                  <a:txBody>
                    <a:bodyPr lIns="123825" tIns="85725" rIns="123825" bIns="76200">
                      <a:noAutofit/>
                    </a:bodyPr>
                    <a:lstStyle/>
                    <a:p>
                      <a:r>
                        <a:rPr sz="1725" b="0">
                          <a:solidFill>
                            <a:srgbClr val="122C46"/>
                          </a:solidFill>
                          <a:latin typeface="DejaVu Sans"/>
                          <a:ea typeface="DejaVu Sans"/>
                          <a:cs typeface="DejaVu Sans"/>
                        </a:rPr>
                        <a:t>Simpulan dan pertanyaan lanjutan</a:t>
                      </a:r>
                    </a:p>
                  </a:txBody>
                  <a:tcPr marL="91440" marR="91440" marT="45720" marB="45720" anchor="ctr">
                    <a:solidFill>
                      <a:srgbClr val="FFFFFF"/>
                    </a:solidFill>
                  </a:tcPr>
                </a:tc>
              </a:tr>
            </a:tbl>
          </a:graphicData>
        </a:graphic>
      </p:graphicFrame>
      <p:sp>
        <p:nvSpPr>
          <p:cNvPr id="4" name="">
            <a:extLst xmlns:a="http://schemas.openxmlformats.org/drawingml/2006/main">
              <a:ext uri="{FF2B5EF4-FFF2-40B4-BE49-F238E27FC236}">
                <a16:creationId xmlns:a16="http://schemas.microsoft.com/office/drawing/2014/main" id="{14774D4B-0BAE-433C-AF3A-84C10638FF37}"/>
              </a:ext>
            </a:extLst>
          </p:cNvPr>
          <p:cNvSpPr>
            <a:spLocks xmlns:a="http://schemas.openxmlformats.org/drawingml/2006/main" noGrp="1"/>
          </p:cNvSpPr>
          <p:nvPr/>
        </p:nvSpPr>
        <p:spPr>
          <a:xfrm xmlns:a="http://schemas.openxmlformats.org/drawingml/2006/main">
            <a:off x="609600" y="6010275"/>
            <a:ext cx="109728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025" b="1">
                <a:solidFill>
                  <a:srgbClr val="BA681C"/>
                </a:solidFill>
                <a:latin typeface="DejaVu Sans"/>
                <a:ea typeface="DejaVu Sans"/>
                <a:cs typeface="DejaVu Sans"/>
              </a:defRPr>
            </a:defPPr>
          </a:lstStyle>
          <a:p xmlns:a="http://schemas.openxmlformats.org/drawingml/2006/main">
            <a:pPr>
              <a:defRPr sz="2025" b="1">
                <a:solidFill>
                  <a:srgbClr val="BA681C"/>
                </a:solidFill>
                <a:latin typeface="DejaVu Sans"/>
                <a:ea typeface="DejaVu Sans"/>
                <a:cs typeface="DejaVu Sans"/>
              </a:defRPr>
            </a:pPr>
            <a:r>
              <a:rPr sz="2025" b="1">
                <a:solidFill>
                  <a:srgbClr val="BA681C"/>
                </a:solidFill>
                <a:latin typeface="DejaVu Sans"/>
                <a:ea typeface="DejaVu Sans"/>
                <a:cs typeface="DejaVu Sans"/>
              </a:rPr>
              <a:t>Jika perangkat terbatas, kelompok bergantian atau memakai proyektor.</a:t>
            </a:r>
          </a:p>
        </p:txBody>
      </p:sp>
    </p:spTree>
    <p:extLst>
      <p:ext uri="{BB962C8B-B14F-4D97-AF65-F5344CB8AC3E}">
        <p14:creationId xmlns:p14="http://schemas.microsoft.com/office/powerpoint/2010/main" val="803576482"/>
      </p:ext>
    </p:extLst>
  </p:cSld>
</p:sld>
</file>

<file path=ppt/slides/slide18.xml><?xml version="1.0" encoding="utf-8"?>
<p:sld xmlns:p="http://schemas.openxmlformats.org/presentationml/2006/main">
  <p:cSld>
    <p:bg>
      <p:bgPr>
        <a:solidFill xmlns:a="http://schemas.openxmlformats.org/drawingml/2006/main">
          <a:srgbClr val="F7F9FC"/>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4794634F-6F62-4006-9CD5-2FF494F396CB}"/>
              </a:ext>
            </a:extLst>
          </p:cNvPr>
          <p:cNvSpPr>
            <a:spLocks xmlns:a="http://schemas.openxmlformats.org/drawingml/2006/main" noGrp="1"/>
          </p:cNvSpPr>
          <p:nvPr/>
        </p:nvSpPr>
        <p:spPr>
          <a:xfrm xmlns:a="http://schemas.openxmlformats.org/drawingml/2006/main">
            <a:off x="609600" y="428625"/>
            <a:ext cx="1097280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225" b="1">
                <a:solidFill>
                  <a:srgbClr val="122C46"/>
                </a:solidFill>
                <a:latin typeface="DejaVu Sans"/>
                <a:ea typeface="DejaVu Sans"/>
                <a:cs typeface="DejaVu Sans"/>
              </a:defRPr>
            </a:defPPr>
          </a:lstStyle>
          <a:p xmlns:a="http://schemas.openxmlformats.org/drawingml/2006/main">
            <a:pPr>
              <a:defRPr sz="3225" b="1">
                <a:solidFill>
                  <a:srgbClr val="122C46"/>
                </a:solidFill>
                <a:latin typeface="DejaVu Sans"/>
                <a:ea typeface="DejaVu Sans"/>
                <a:cs typeface="DejaVu Sans"/>
              </a:defRPr>
            </a:pPr>
            <a:r>
              <a:rPr sz="3225" b="1">
                <a:solidFill>
                  <a:srgbClr val="122C46"/>
                </a:solidFill>
                <a:latin typeface="DejaVu Sans"/>
                <a:ea typeface="DejaVu Sans"/>
                <a:cs typeface="DejaVu Sans"/>
              </a:rPr>
              <a:t>Penilaian yang menunjukkan pemahaman</a:t>
            </a:r>
          </a:p>
        </p:txBody>
      </p:sp>
      <p:sp>
        <p:nvSpPr>
          <p:cNvPr id="2" name="">
            <a:extLst xmlns:a="http://schemas.openxmlformats.org/drawingml/2006/main">
              <a:ext uri="{FF2B5EF4-FFF2-40B4-BE49-F238E27FC236}">
                <a16:creationId xmlns:a16="http://schemas.microsoft.com/office/drawing/2014/main" id="{6F325470-5F74-4BEF-8A2A-609F39A3E296}"/>
              </a:ext>
            </a:extLst>
          </p:cNvPr>
          <p:cNvSpPr>
            <a:spLocks xmlns:a="http://schemas.openxmlformats.org/drawingml/2006/main" noGrp="1"/>
          </p:cNvSpPr>
          <p:nvPr/>
        </p:nvSpPr>
        <p:spPr>
          <a:xfrm xmlns:a="http://schemas.openxmlformats.org/drawingml/2006/main">
            <a:off x="11153775" y="6486525"/>
            <a:ext cx="4572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125" b="0">
                <a:solidFill>
                  <a:srgbClr val="526C7A"/>
                </a:solidFill>
                <a:latin typeface="DejaVu Sans"/>
                <a:ea typeface="DejaVu Sans"/>
                <a:cs typeface="DejaVu Sans"/>
              </a:defRPr>
            </a:defPPr>
          </a:lstStyle>
          <a:p xmlns:a="http://schemas.openxmlformats.org/drawingml/2006/main">
            <a:pPr>
              <a:defRPr sz="1125" b="0">
                <a:solidFill>
                  <a:srgbClr val="526C7A"/>
                </a:solidFill>
                <a:latin typeface="DejaVu Sans"/>
                <a:ea typeface="DejaVu Sans"/>
                <a:cs typeface="DejaVu Sans"/>
              </a:defRPr>
            </a:pPr>
            <a:r>
              <a:rPr sz="1125" b="0">
                <a:solidFill>
                  <a:srgbClr val="526C7A"/>
                </a:solidFill>
                <a:latin typeface="DejaVu Sans"/>
                <a:ea typeface="DejaVu Sans"/>
                <a:cs typeface="DejaVu Sans"/>
              </a:rPr>
              <a:t>18</a:t>
            </a:r>
          </a:p>
        </p:txBody>
      </p:sp>
      <p:graphicFrame>
        <p:nvGraphicFramePr>
          <p:cNvPr id="3" name="">
            <a:extLst xmlns:a="http://schemas.openxmlformats.org/drawingml/2006/main">
              <a:ext uri="{FF2B5EF4-FFF2-40B4-BE49-F238E27FC236}">
                <a16:creationId xmlns:a16="http://schemas.microsoft.com/office/drawing/2014/main" id="{76AFAFCC-E58B-4575-B2F7-1AE5E6991483}"/>
              </a:ext>
            </a:extLst>
          </p:cNvPr>
          <p:cNvGraphicFramePr/>
          <p:nvPr/>
        </p:nvGraphicFramePr>
        <p:xfrm>
          <a:off xmlns:a="http://schemas.openxmlformats.org/drawingml/2006/main" x="609600" y="1695450"/>
          <a:ext xmlns:a="http://schemas.openxmlformats.org/drawingml/2006/main" cx="10972800" cy="3962400"/>
        </p:xfrm>
        <a:graphic xmlns:a="http://schemas.openxmlformats.org/drawingml/2006/main">
          <a:graphicData uri="http://schemas.openxmlformats.org/drawingml/2006/table">
            <a:tbl>
              <a:tblPr/>
              <a:tblGrid>
                <a:gridCol w="3000375"/>
                <a:gridCol w="4362450"/>
                <a:gridCol w="3609975"/>
              </a:tblGrid>
              <a:tr h="792480">
                <a:tc>
                  <a:txBody>
                    <a:bodyPr lIns="123825" tIns="85725" rIns="123825" bIns="76200">
                      <a:noAutofit/>
                    </a:bodyPr>
                    <a:lstStyle/>
                    <a:p>
                      <a:r>
                        <a:rPr sz="1725" b="1">
                          <a:solidFill>
                            <a:srgbClr val="FFFFFF"/>
                          </a:solidFill>
                          <a:latin typeface="DejaVu Sans"/>
                          <a:ea typeface="DejaVu Sans"/>
                          <a:cs typeface="DejaVu Sans"/>
                        </a:rPr>
                        <a:t>Aspek penilaian</a:t>
                      </a:r>
                    </a:p>
                  </a:txBody>
                  <a:tcPr marL="91440" marR="91440" marT="45720" marB="45720" anchor="ctr">
                    <a:solidFill>
                      <a:srgbClr val="122C46"/>
                    </a:solidFill>
                  </a:tcPr>
                </a:tc>
                <a:tc>
                  <a:txBody>
                    <a:bodyPr lIns="123825" tIns="85725" rIns="123825" bIns="76200">
                      <a:noAutofit/>
                    </a:bodyPr>
                    <a:lstStyle/>
                    <a:p>
                      <a:r>
                        <a:rPr sz="1725" b="1">
                          <a:solidFill>
                            <a:srgbClr val="FFFFFF"/>
                          </a:solidFill>
                          <a:latin typeface="DejaVu Sans"/>
                          <a:ea typeface="DejaVu Sans"/>
                          <a:cs typeface="DejaVu Sans"/>
                        </a:rPr>
                        <a:t>Bukti pada karya siswa</a:t>
                      </a:r>
                    </a:p>
                  </a:txBody>
                  <a:tcPr marL="91440" marR="91440" marT="45720" marB="45720" anchor="ctr">
                    <a:solidFill>
                      <a:srgbClr val="122C46"/>
                    </a:solidFill>
                  </a:tcPr>
                </a:tc>
                <a:tc>
                  <a:txBody>
                    <a:bodyPr lIns="123825" tIns="85725" rIns="123825" bIns="76200">
                      <a:noAutofit/>
                    </a:bodyPr>
                    <a:lstStyle/>
                    <a:p>
                      <a:r>
                        <a:rPr sz="1725" b="1">
                          <a:solidFill>
                            <a:srgbClr val="FFFFFF"/>
                          </a:solidFill>
                          <a:latin typeface="DejaVu Sans"/>
                          <a:ea typeface="DejaVu Sans"/>
                          <a:cs typeface="DejaVu Sans"/>
                        </a:rPr>
                        <a:t>Umpan balik guru</a:t>
                      </a:r>
                    </a:p>
                  </a:txBody>
                  <a:tcPr marL="91440" marR="91440" marT="45720" marB="45720" anchor="ctr">
                    <a:solidFill>
                      <a:srgbClr val="122C46"/>
                    </a:solidFill>
                  </a:tcPr>
                </a:tc>
              </a:tr>
              <a:tr h="792480">
                <a:tc>
                  <a:txBody>
                    <a:bodyPr lIns="123825" tIns="85725" rIns="123825" bIns="76200">
                      <a:noAutofit/>
                    </a:bodyPr>
                    <a:lstStyle/>
                    <a:p>
                      <a:r>
                        <a:rPr sz="1725" b="0">
                          <a:solidFill>
                            <a:srgbClr val="122C46"/>
                          </a:solidFill>
                          <a:latin typeface="DejaVu Sans"/>
                          <a:ea typeface="DejaVu Sans"/>
                          <a:cs typeface="DejaVu Sans"/>
                        </a:rPr>
                        <a:t>Ketepatan pengamatan</a:t>
                      </a:r>
                    </a:p>
                  </a:txBody>
                  <a:tcPr marL="91440" marR="91440" marT="45720" marB="45720" anchor="ctr">
                    <a:solidFill>
                      <a:srgbClr val="FFFFFF"/>
                    </a:solidFill>
                  </a:tcPr>
                </a:tc>
                <a:tc>
                  <a:txBody>
                    <a:bodyPr lIns="123825" tIns="85725" rIns="123825" bIns="76200">
                      <a:noAutofit/>
                    </a:bodyPr>
                    <a:lstStyle/>
                    <a:p>
                      <a:r>
                        <a:rPr sz="1725" b="0">
                          <a:solidFill>
                            <a:srgbClr val="122C46"/>
                          </a:solidFill>
                          <a:latin typeface="DejaVu Sans"/>
                          <a:ea typeface="DejaVu Sans"/>
                          <a:cs typeface="DejaVu Sans"/>
                        </a:rPr>
                        <a:t>Objek dan lokasi sesuai citra</a:t>
                      </a:r>
                    </a:p>
                  </a:txBody>
                  <a:tcPr marL="91440" marR="91440" marT="45720" marB="45720" anchor="ctr">
                    <a:solidFill>
                      <a:srgbClr val="FFFFFF"/>
                    </a:solidFill>
                  </a:tcPr>
                </a:tc>
                <a:tc>
                  <a:txBody>
                    <a:bodyPr lIns="123825" tIns="85725" rIns="123825" bIns="76200">
                      <a:noAutofit/>
                    </a:bodyPr>
                    <a:lstStyle/>
                    <a:p>
                      <a:r>
                        <a:rPr sz="1725" b="0">
                          <a:solidFill>
                            <a:srgbClr val="122C46"/>
                          </a:solidFill>
                          <a:latin typeface="DejaVu Sans"/>
                          <a:ea typeface="DejaVu Sans"/>
                          <a:cs typeface="DejaVu Sans"/>
                        </a:rPr>
                        <a:t>Perbaiki objek yang salah dikenali</a:t>
                      </a:r>
                    </a:p>
                  </a:txBody>
                  <a:tcPr marL="91440" marR="91440" marT="45720" marB="45720" anchor="ctr">
                    <a:solidFill>
                      <a:srgbClr val="FFFFFF"/>
                    </a:solidFill>
                  </a:tcPr>
                </a:tc>
              </a:tr>
              <a:tr h="792480">
                <a:tc>
                  <a:txBody>
                    <a:bodyPr lIns="123825" tIns="85725" rIns="123825" bIns="76200">
                      <a:noAutofit/>
                    </a:bodyPr>
                    <a:lstStyle/>
                    <a:p>
                      <a:r>
                        <a:rPr sz="1725" b="0">
                          <a:solidFill>
                            <a:srgbClr val="122C46"/>
                          </a:solidFill>
                          <a:latin typeface="DejaVu Sans"/>
                          <a:ea typeface="DejaVu Sans"/>
                          <a:cs typeface="DejaVu Sans"/>
                        </a:rPr>
                        <a:t>Analisis pola</a:t>
                      </a:r>
                    </a:p>
                  </a:txBody>
                  <a:tcPr marL="91440" marR="91440" marT="45720" marB="45720" anchor="ctr">
                    <a:solidFill>
                      <a:srgbClr val="EAF2F7"/>
                    </a:solidFill>
                  </a:tcPr>
                </a:tc>
                <a:tc>
                  <a:txBody>
                    <a:bodyPr lIns="123825" tIns="85725" rIns="123825" bIns="76200">
                      <a:noAutofit/>
                    </a:bodyPr>
                    <a:lstStyle/>
                    <a:p>
                      <a:r>
                        <a:rPr sz="1725" b="0">
                          <a:solidFill>
                            <a:srgbClr val="122C46"/>
                          </a:solidFill>
                          <a:latin typeface="DejaVu Sans"/>
                          <a:ea typeface="DejaVu Sans"/>
                          <a:cs typeface="DejaVu Sans"/>
                        </a:rPr>
                        <a:t>Perbandingan jelas antarwilayah</a:t>
                      </a:r>
                    </a:p>
                  </a:txBody>
                  <a:tcPr marL="91440" marR="91440" marT="45720" marB="45720" anchor="ctr">
                    <a:solidFill>
                      <a:srgbClr val="EAF2F7"/>
                    </a:solidFill>
                  </a:tcPr>
                </a:tc>
                <a:tc>
                  <a:txBody>
                    <a:bodyPr lIns="123825" tIns="85725" rIns="123825" bIns="76200">
                      <a:noAutofit/>
                    </a:bodyPr>
                    <a:lstStyle/>
                    <a:p>
                      <a:r>
                        <a:rPr sz="1725" b="0">
                          <a:solidFill>
                            <a:srgbClr val="122C46"/>
                          </a:solidFill>
                          <a:latin typeface="DejaVu Sans"/>
                          <a:ea typeface="DejaVu Sans"/>
                          <a:cs typeface="DejaVu Sans"/>
                        </a:rPr>
                        <a:t>Tunjukkan bukti untuk perbedaan</a:t>
                      </a:r>
                    </a:p>
                  </a:txBody>
                  <a:tcPr marL="91440" marR="91440" marT="45720" marB="45720" anchor="ctr">
                    <a:solidFill>
                      <a:srgbClr val="EAF2F7"/>
                    </a:solidFill>
                  </a:tcPr>
                </a:tc>
              </a:tr>
              <a:tr h="792480">
                <a:tc>
                  <a:txBody>
                    <a:bodyPr lIns="123825" tIns="85725" rIns="123825" bIns="76200">
                      <a:noAutofit/>
                    </a:bodyPr>
                    <a:lstStyle/>
                    <a:p>
                      <a:r>
                        <a:rPr sz="1725" b="0">
                          <a:solidFill>
                            <a:srgbClr val="122C46"/>
                          </a:solidFill>
                          <a:latin typeface="DejaVu Sans"/>
                          <a:ea typeface="DejaVu Sans"/>
                          <a:cs typeface="DejaVu Sans"/>
                        </a:rPr>
                        <a:t>Penjelasan geografi</a:t>
                      </a:r>
                    </a:p>
                  </a:txBody>
                  <a:tcPr marL="91440" marR="91440" marT="45720" marB="45720" anchor="ctr">
                    <a:solidFill>
                      <a:srgbClr val="FFFFFF"/>
                    </a:solidFill>
                  </a:tcPr>
                </a:tc>
                <a:tc>
                  <a:txBody>
                    <a:bodyPr lIns="123825" tIns="85725" rIns="123825" bIns="76200">
                      <a:noAutofit/>
                    </a:bodyPr>
                    <a:lstStyle/>
                    <a:p>
                      <a:r>
                        <a:rPr sz="1725" b="0">
                          <a:solidFill>
                            <a:srgbClr val="122C46"/>
                          </a:solidFill>
                          <a:latin typeface="DejaVu Sans"/>
                          <a:ea typeface="DejaVu Sans"/>
                          <a:cs typeface="DejaVu Sans"/>
                        </a:rPr>
                        <a:t>Alasan berkaitan dengan data</a:t>
                      </a:r>
                    </a:p>
                  </a:txBody>
                  <a:tcPr marL="91440" marR="91440" marT="45720" marB="45720" anchor="ctr">
                    <a:solidFill>
                      <a:srgbClr val="FFFFFF"/>
                    </a:solidFill>
                  </a:tcPr>
                </a:tc>
                <a:tc>
                  <a:txBody>
                    <a:bodyPr lIns="123825" tIns="85725" rIns="123825" bIns="76200">
                      <a:noAutofit/>
                    </a:bodyPr>
                    <a:lstStyle/>
                    <a:p>
                      <a:r>
                        <a:rPr sz="1725" b="0">
                          <a:solidFill>
                            <a:srgbClr val="122C46"/>
                          </a:solidFill>
                          <a:latin typeface="DejaVu Sans"/>
                          <a:ea typeface="DejaVu Sans"/>
                          <a:cs typeface="DejaVu Sans"/>
                        </a:rPr>
                        <a:t>Pisahkan dugaan dan fakta</a:t>
                      </a:r>
                    </a:p>
                  </a:txBody>
                  <a:tcPr marL="91440" marR="91440" marT="45720" marB="45720" anchor="ctr">
                    <a:solidFill>
                      <a:srgbClr val="FFFFFF"/>
                    </a:solidFill>
                  </a:tcPr>
                </a:tc>
              </a:tr>
              <a:tr h="792480">
                <a:tc>
                  <a:txBody>
                    <a:bodyPr lIns="123825" tIns="85725" rIns="123825" bIns="76200">
                      <a:noAutofit/>
                    </a:bodyPr>
                    <a:lstStyle/>
                    <a:p>
                      <a:r>
                        <a:rPr sz="1725" b="0">
                          <a:solidFill>
                            <a:srgbClr val="122C46"/>
                          </a:solidFill>
                          <a:latin typeface="DejaVu Sans"/>
                          <a:ea typeface="DejaVu Sans"/>
                          <a:cs typeface="DejaVu Sans"/>
                        </a:rPr>
                        <a:t>Sumber dan keterbatasan</a:t>
                      </a:r>
                    </a:p>
                  </a:txBody>
                  <a:tcPr marL="91440" marR="91440" marT="45720" marB="45720" anchor="ctr">
                    <a:solidFill>
                      <a:srgbClr val="EAF2F7"/>
                    </a:solidFill>
                  </a:tcPr>
                </a:tc>
                <a:tc>
                  <a:txBody>
                    <a:bodyPr lIns="123825" tIns="85725" rIns="123825" bIns="76200">
                      <a:noAutofit/>
                    </a:bodyPr>
                    <a:lstStyle/>
                    <a:p>
                      <a:r>
                        <a:rPr sz="1725" b="0">
                          <a:solidFill>
                            <a:srgbClr val="122C46"/>
                          </a:solidFill>
                          <a:latin typeface="DejaVu Sans"/>
                          <a:ea typeface="DejaVu Sans"/>
                          <a:cs typeface="DejaVu Sans"/>
                        </a:rPr>
                        <a:t>Sumber, tanggal, atau ketidakpastian dicatat</a:t>
                      </a:r>
                    </a:p>
                  </a:txBody>
                  <a:tcPr marL="91440" marR="91440" marT="45720" marB="45720" anchor="ctr">
                    <a:solidFill>
                      <a:srgbClr val="EAF2F7"/>
                    </a:solidFill>
                  </a:tcPr>
                </a:tc>
                <a:tc>
                  <a:txBody>
                    <a:bodyPr lIns="123825" tIns="85725" rIns="123825" bIns="76200">
                      <a:noAutofit/>
                    </a:bodyPr>
                    <a:lstStyle/>
                    <a:p>
                      <a:r>
                        <a:rPr sz="1725" b="0">
                          <a:solidFill>
                            <a:srgbClr val="122C46"/>
                          </a:solidFill>
                          <a:latin typeface="DejaVu Sans"/>
                          <a:ea typeface="DejaVu Sans"/>
                          <a:cs typeface="DejaVu Sans"/>
                        </a:rPr>
                        <a:t>Tambahkan data yang belum tersedia</a:t>
                      </a:r>
                    </a:p>
                  </a:txBody>
                  <a:tcPr marL="91440" marR="91440" marT="45720" marB="45720" anchor="ctr">
                    <a:solidFill>
                      <a:srgbClr val="EAF2F7"/>
                    </a:solidFill>
                  </a:tcPr>
                </a:tc>
              </a:tr>
            </a:tbl>
          </a:graphicData>
        </a:graphic>
      </p:graphicFrame>
      <p:sp>
        <p:nvSpPr>
          <p:cNvPr id="4" name="">
            <a:extLst xmlns:a="http://schemas.openxmlformats.org/drawingml/2006/main">
              <a:ext uri="{FF2B5EF4-FFF2-40B4-BE49-F238E27FC236}">
                <a16:creationId xmlns:a16="http://schemas.microsoft.com/office/drawing/2014/main" id="{182F5063-B0C5-4AF0-BCF1-A3002E8794CF}"/>
              </a:ext>
            </a:extLst>
          </p:cNvPr>
          <p:cNvSpPr>
            <a:spLocks xmlns:a="http://schemas.openxmlformats.org/drawingml/2006/main" noGrp="1"/>
          </p:cNvSpPr>
          <p:nvPr/>
        </p:nvSpPr>
        <p:spPr>
          <a:xfrm xmlns:a="http://schemas.openxmlformats.org/drawingml/2006/main">
            <a:off x="609600" y="5905500"/>
            <a:ext cx="109728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025" b="1">
                <a:solidFill>
                  <a:srgbClr val="BA681C"/>
                </a:solidFill>
                <a:latin typeface="DejaVu Sans"/>
                <a:ea typeface="DejaVu Sans"/>
                <a:cs typeface="DejaVu Sans"/>
              </a:defRPr>
            </a:defPPr>
          </a:lstStyle>
          <a:p xmlns:a="http://schemas.openxmlformats.org/drawingml/2006/main">
            <a:pPr>
              <a:defRPr sz="2025" b="1">
                <a:solidFill>
                  <a:srgbClr val="BA681C"/>
                </a:solidFill>
                <a:latin typeface="DejaVu Sans"/>
                <a:ea typeface="DejaVu Sans"/>
                <a:cs typeface="DejaVu Sans"/>
              </a:defRPr>
            </a:pPr>
            <a:r>
              <a:rPr sz="2025" b="1">
                <a:solidFill>
                  <a:srgbClr val="BA681C"/>
                </a:solidFill>
                <a:latin typeface="DejaVu Sans"/>
                <a:ea typeface="DejaVu Sans"/>
                <a:cs typeface="DejaVu Sans"/>
              </a:rPr>
              <a:t>Kualitas penalaran dan bukti menjadi acuan, termasuk saat karya terlihat menarik.</a:t>
            </a:r>
          </a:p>
        </p:txBody>
      </p:sp>
    </p:spTree>
    <p:extLst>
      <p:ext uri="{BB962C8B-B14F-4D97-AF65-F5344CB8AC3E}">
        <p14:creationId xmlns:p14="http://schemas.microsoft.com/office/powerpoint/2010/main" val="1194675132"/>
      </p:ext>
    </p:extLst>
  </p:cSld>
</p:sld>
</file>

<file path=ppt/slides/slide19.xml><?xml version="1.0" encoding="utf-8"?>
<p:sld xmlns:p="http://schemas.openxmlformats.org/presentationml/2006/main">
  <p:cSld>
    <p:bg>
      <p:bgPr>
        <a:solidFill xmlns:a="http://schemas.openxmlformats.org/drawingml/2006/main">
          <a:srgbClr val="F7F9FC"/>
        </a:solidFill>
      </p:bgPr>
    </p:bg>
    <p:spTree>
      <p:nvGrpSpPr>
        <p:cNvPr id="1" name=""/>
        <p:cNvGrpSpPr/>
        <p:nvPr/>
      </p:nvGrpSpPr>
      <p:grpSpPr>
        <a:xfrm xmlns:a="http://schemas.openxmlformats.org/drawingml/2006/main"/>
      </p:grpSpPr>
      <p:sp>
        <p:nvSpPr>
          <p:cNvPr id="12" name="">
            <a:extLst xmlns:a="http://schemas.openxmlformats.org/drawingml/2006/main">
              <a:ext uri="{FF2B5EF4-FFF2-40B4-BE49-F238E27FC236}">
                <a16:creationId xmlns:a16="http://schemas.microsoft.com/office/drawing/2014/main" id="{07D8640A-9D04-41C3-B3FB-3F2D7F229FEF}"/>
              </a:ext>
            </a:extLst>
          </p:cNvPr>
          <p:cNvSpPr>
            <a:spLocks xmlns:a="http://schemas.openxmlformats.org/drawingml/2006/main" noGrp="1"/>
          </p:cNvSpPr>
          <p:nvPr/>
        </p:nvSpPr>
        <p:spPr>
          <a:xfrm xmlns:a="http://schemas.openxmlformats.org/drawingml/2006/main">
            <a:off x="609600" y="428625"/>
            <a:ext cx="1097280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225" b="1">
                <a:solidFill>
                  <a:srgbClr val="122C46"/>
                </a:solidFill>
                <a:latin typeface="DejaVu Sans"/>
                <a:ea typeface="DejaVu Sans"/>
                <a:cs typeface="DejaVu Sans"/>
              </a:defRPr>
            </a:defPPr>
          </a:lstStyle>
          <a:p xmlns:a="http://schemas.openxmlformats.org/drawingml/2006/main">
            <a:pPr>
              <a:defRPr sz="3225" b="1">
                <a:solidFill>
                  <a:srgbClr val="122C46"/>
                </a:solidFill>
                <a:latin typeface="DejaVu Sans"/>
                <a:ea typeface="DejaVu Sans"/>
                <a:cs typeface="DejaVu Sans"/>
              </a:defRPr>
            </a:pPr>
            <a:r>
              <a:rPr sz="3225" b="1">
                <a:solidFill>
                  <a:srgbClr val="122C46"/>
                </a:solidFill>
                <a:latin typeface="DejaVu Sans"/>
                <a:ea typeface="DejaVu Sans"/>
                <a:cs typeface="DejaVu Sans"/>
              </a:rPr>
              <a:t>Tantangan dan cara menanganinya</a:t>
            </a:r>
          </a:p>
        </p:txBody>
      </p:sp>
      <p:sp>
        <p:nvSpPr>
          <p:cNvPr id="2" name="">
            <a:extLst xmlns:a="http://schemas.openxmlformats.org/drawingml/2006/main">
              <a:ext uri="{FF2B5EF4-FFF2-40B4-BE49-F238E27FC236}">
                <a16:creationId xmlns:a16="http://schemas.microsoft.com/office/drawing/2014/main" id="{9F2F4184-6E85-4213-AD23-CD91C3A69A0B}"/>
              </a:ext>
            </a:extLst>
          </p:cNvPr>
          <p:cNvSpPr>
            <a:spLocks xmlns:a="http://schemas.openxmlformats.org/drawingml/2006/main" noGrp="1"/>
          </p:cNvSpPr>
          <p:nvPr/>
        </p:nvSpPr>
        <p:spPr>
          <a:xfrm xmlns:a="http://schemas.openxmlformats.org/drawingml/2006/main">
            <a:off x="11153775" y="6486525"/>
            <a:ext cx="4572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125" b="0">
                <a:solidFill>
                  <a:srgbClr val="526C7A"/>
                </a:solidFill>
                <a:latin typeface="DejaVu Sans"/>
                <a:ea typeface="DejaVu Sans"/>
                <a:cs typeface="DejaVu Sans"/>
              </a:defRPr>
            </a:defPPr>
          </a:lstStyle>
          <a:p xmlns:a="http://schemas.openxmlformats.org/drawingml/2006/main">
            <a:pPr>
              <a:defRPr sz="1125" b="0">
                <a:solidFill>
                  <a:srgbClr val="526C7A"/>
                </a:solidFill>
                <a:latin typeface="DejaVu Sans"/>
                <a:ea typeface="DejaVu Sans"/>
                <a:cs typeface="DejaVu Sans"/>
              </a:defRPr>
            </a:pPr>
            <a:r>
              <a:rPr sz="1125" b="0">
                <a:solidFill>
                  <a:srgbClr val="526C7A"/>
                </a:solidFill>
                <a:latin typeface="DejaVu Sans"/>
                <a:ea typeface="DejaVu Sans"/>
                <a:cs typeface="DejaVu Sans"/>
              </a:rPr>
              <a:t>19</a:t>
            </a:r>
          </a:p>
        </p:txBody>
      </p:sp>
      <p:sp>
        <p:nvSpPr>
          <p:cNvPr id="3" name="">
            <a:extLst xmlns:a="http://schemas.openxmlformats.org/drawingml/2006/main">
              <a:ext uri="{FF2B5EF4-FFF2-40B4-BE49-F238E27FC236}">
                <a16:creationId xmlns:a16="http://schemas.microsoft.com/office/drawing/2014/main" id="{90B30B3C-0B4C-4548-B4C0-6E58EE74AE7F}"/>
              </a:ext>
            </a:extLst>
          </p:cNvPr>
          <p:cNvSpPr>
            <a:spLocks xmlns:a="http://schemas.openxmlformats.org/drawingml/2006/main" noGrp="1"/>
          </p:cNvSpPr>
          <p:nvPr/>
        </p:nvSpPr>
        <p:spPr>
          <a:xfrm xmlns:a="http://schemas.openxmlformats.org/drawingml/2006/main">
            <a:off x="609600" y="1685925"/>
            <a:ext cx="109728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00" b="1">
                <a:solidFill>
                  <a:srgbClr val="122C46"/>
                </a:solidFill>
                <a:latin typeface="DejaVu Sans"/>
                <a:ea typeface="DejaVu Sans"/>
                <a:cs typeface="DejaVu Sans"/>
              </a:defRPr>
            </a:defPPr>
          </a:lstStyle>
          <a:p xmlns:a="http://schemas.openxmlformats.org/drawingml/2006/main">
            <a:pPr>
              <a:defRPr sz="2100" b="1">
                <a:solidFill>
                  <a:srgbClr val="122C46"/>
                </a:solidFill>
                <a:latin typeface="DejaVu Sans"/>
                <a:ea typeface="DejaVu Sans"/>
                <a:cs typeface="DejaVu Sans"/>
              </a:defRPr>
            </a:pPr>
            <a:r>
              <a:rPr sz="2100" b="1">
                <a:solidFill>
                  <a:srgbClr val="122C46"/>
                </a:solidFill>
                <a:latin typeface="DejaVu Sans"/>
                <a:ea typeface="DejaVu Sans"/>
                <a:cs typeface="DejaVu Sans"/>
              </a:rPr>
              <a:t>Internet atau perangkat terbatas</a:t>
            </a:r>
          </a:p>
        </p:txBody>
      </p:sp>
      <p:sp>
        <p:nvSpPr>
          <p:cNvPr id="4" name="">
            <a:extLst xmlns:a="http://schemas.openxmlformats.org/drawingml/2006/main">
              <a:ext uri="{FF2B5EF4-FFF2-40B4-BE49-F238E27FC236}">
                <a16:creationId xmlns:a16="http://schemas.microsoft.com/office/drawing/2014/main" id="{EB80E2E7-B3F6-4E47-A28A-A85B4AB9821B}"/>
              </a:ext>
            </a:extLst>
          </p:cNvPr>
          <p:cNvSpPr>
            <a:spLocks xmlns:a="http://schemas.openxmlformats.org/drawingml/2006/main" noGrp="1"/>
          </p:cNvSpPr>
          <p:nvPr/>
        </p:nvSpPr>
        <p:spPr>
          <a:xfrm xmlns:a="http://schemas.openxmlformats.org/drawingml/2006/main">
            <a:off x="609600" y="2095500"/>
            <a:ext cx="109728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875" b="0">
                <a:solidFill>
                  <a:srgbClr val="526C7A"/>
                </a:solidFill>
                <a:latin typeface="DejaVu Sans"/>
                <a:ea typeface="DejaVu Sans"/>
                <a:cs typeface="DejaVu Sans"/>
              </a:defRPr>
            </a:defPPr>
          </a:lstStyle>
          <a:p xmlns:a="http://schemas.openxmlformats.org/drawingml/2006/main">
            <a:pPr>
              <a:defRPr sz="1875" b="0">
                <a:solidFill>
                  <a:srgbClr val="526C7A"/>
                </a:solidFill>
                <a:latin typeface="DejaVu Sans"/>
                <a:ea typeface="DejaVu Sans"/>
                <a:cs typeface="DejaVu Sans"/>
              </a:defRPr>
            </a:pPr>
            <a:r>
              <a:rPr sz="1875" b="0">
                <a:solidFill>
                  <a:srgbClr val="526C7A"/>
                </a:solidFill>
                <a:latin typeface="DejaVu Sans"/>
                <a:ea typeface="DejaVu Sans"/>
                <a:cs typeface="DejaVu Sans"/>
              </a:rPr>
              <a:t>Sediakan citra cetak, berkas ringan, dan waktu pengerjaan yang fleksibel.</a:t>
            </a:r>
          </a:p>
        </p:txBody>
      </p:sp>
      <p:sp>
        <p:nvSpPr>
          <p:cNvPr id="5" name="">
            <a:extLst xmlns:a="http://schemas.openxmlformats.org/drawingml/2006/main">
              <a:ext uri="{FF2B5EF4-FFF2-40B4-BE49-F238E27FC236}">
                <a16:creationId xmlns:a16="http://schemas.microsoft.com/office/drawing/2014/main" id="{56F51493-DB8B-4D48-A9C6-0C44B7AADFEC}"/>
              </a:ext>
            </a:extLst>
          </p:cNvPr>
          <p:cNvSpPr>
            <a:spLocks xmlns:a="http://schemas.openxmlformats.org/drawingml/2006/main" noGrp="1"/>
          </p:cNvSpPr>
          <p:nvPr/>
        </p:nvSpPr>
        <p:spPr>
          <a:xfrm xmlns:a="http://schemas.openxmlformats.org/drawingml/2006/main">
            <a:off x="609600" y="2676525"/>
            <a:ext cx="109728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00" b="1">
                <a:solidFill>
                  <a:srgbClr val="122C46"/>
                </a:solidFill>
                <a:latin typeface="DejaVu Sans"/>
                <a:ea typeface="DejaVu Sans"/>
                <a:cs typeface="DejaVu Sans"/>
              </a:defRPr>
            </a:defPPr>
          </a:lstStyle>
          <a:p xmlns:a="http://schemas.openxmlformats.org/drawingml/2006/main">
            <a:pPr>
              <a:defRPr sz="2100" b="1">
                <a:solidFill>
                  <a:srgbClr val="122C46"/>
                </a:solidFill>
                <a:latin typeface="DejaVu Sans"/>
                <a:ea typeface="DejaVu Sans"/>
                <a:cs typeface="DejaVu Sans"/>
              </a:defRPr>
            </a:pPr>
            <a:r>
              <a:rPr sz="2100" b="1">
                <a:solidFill>
                  <a:srgbClr val="122C46"/>
                </a:solidFill>
                <a:latin typeface="DejaVu Sans"/>
                <a:ea typeface="DejaVu Sans"/>
                <a:cs typeface="DejaVu Sans"/>
              </a:rPr>
              <a:t>Siswa belum terbiasa menggunakan media</a:t>
            </a:r>
          </a:p>
        </p:txBody>
      </p:sp>
      <p:sp>
        <p:nvSpPr>
          <p:cNvPr id="6" name="">
            <a:extLst xmlns:a="http://schemas.openxmlformats.org/drawingml/2006/main">
              <a:ext uri="{FF2B5EF4-FFF2-40B4-BE49-F238E27FC236}">
                <a16:creationId xmlns:a16="http://schemas.microsoft.com/office/drawing/2014/main" id="{4198FCD4-D1A4-4ED1-ABDD-7B8FB1137634}"/>
              </a:ext>
            </a:extLst>
          </p:cNvPr>
          <p:cNvSpPr>
            <a:spLocks xmlns:a="http://schemas.openxmlformats.org/drawingml/2006/main" noGrp="1"/>
          </p:cNvSpPr>
          <p:nvPr/>
        </p:nvSpPr>
        <p:spPr>
          <a:xfrm xmlns:a="http://schemas.openxmlformats.org/drawingml/2006/main">
            <a:off x="609600" y="3086100"/>
            <a:ext cx="109728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875" b="0">
                <a:solidFill>
                  <a:srgbClr val="526C7A"/>
                </a:solidFill>
                <a:latin typeface="DejaVu Sans"/>
                <a:ea typeface="DejaVu Sans"/>
                <a:cs typeface="DejaVu Sans"/>
              </a:defRPr>
            </a:defPPr>
          </a:lstStyle>
          <a:p xmlns:a="http://schemas.openxmlformats.org/drawingml/2006/main">
            <a:pPr>
              <a:defRPr sz="1875" b="0">
                <a:solidFill>
                  <a:srgbClr val="526C7A"/>
                </a:solidFill>
                <a:latin typeface="DejaVu Sans"/>
                <a:ea typeface="DejaVu Sans"/>
                <a:cs typeface="DejaVu Sans"/>
              </a:defRPr>
            </a:pPr>
            <a:r>
              <a:rPr sz="1875" b="0">
                <a:solidFill>
                  <a:srgbClr val="526C7A"/>
                </a:solidFill>
                <a:latin typeface="DejaVu Sans"/>
                <a:ea typeface="DejaVu Sans"/>
                <a:cs typeface="DejaVu Sans"/>
              </a:rPr>
              <a:t>Berikan petunjuk singkat dan satu contoh hasil yang diharapkan.</a:t>
            </a:r>
          </a:p>
        </p:txBody>
      </p:sp>
      <p:sp>
        <p:nvSpPr>
          <p:cNvPr id="7" name="">
            <a:extLst xmlns:a="http://schemas.openxmlformats.org/drawingml/2006/main">
              <a:ext uri="{FF2B5EF4-FFF2-40B4-BE49-F238E27FC236}">
                <a16:creationId xmlns:a16="http://schemas.microsoft.com/office/drawing/2014/main" id="{7B1516AF-6D68-4EA2-BCDB-69654832CEB2}"/>
              </a:ext>
            </a:extLst>
          </p:cNvPr>
          <p:cNvSpPr>
            <a:spLocks xmlns:a="http://schemas.openxmlformats.org/drawingml/2006/main" noGrp="1"/>
          </p:cNvSpPr>
          <p:nvPr/>
        </p:nvSpPr>
        <p:spPr>
          <a:xfrm xmlns:a="http://schemas.openxmlformats.org/drawingml/2006/main">
            <a:off x="609600" y="3667125"/>
            <a:ext cx="109728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00" b="1">
                <a:solidFill>
                  <a:srgbClr val="122C46"/>
                </a:solidFill>
                <a:latin typeface="DejaVu Sans"/>
                <a:ea typeface="DejaVu Sans"/>
                <a:cs typeface="DejaVu Sans"/>
              </a:defRPr>
            </a:defPPr>
          </a:lstStyle>
          <a:p xmlns:a="http://schemas.openxmlformats.org/drawingml/2006/main">
            <a:pPr>
              <a:defRPr sz="2100" b="1">
                <a:solidFill>
                  <a:srgbClr val="122C46"/>
                </a:solidFill>
                <a:latin typeface="DejaVu Sans"/>
                <a:ea typeface="DejaVu Sans"/>
                <a:cs typeface="DejaVu Sans"/>
              </a:defRPr>
            </a:pPr>
            <a:r>
              <a:rPr sz="2100" b="1">
                <a:solidFill>
                  <a:srgbClr val="122C46"/>
                </a:solidFill>
                <a:latin typeface="DejaVu Sans"/>
                <a:ea typeface="DejaVu Sans"/>
                <a:cs typeface="DejaVu Sans"/>
              </a:rPr>
              <a:t>Distraksi dan partisipasi tidak merata</a:t>
            </a:r>
          </a:p>
        </p:txBody>
      </p:sp>
      <p:sp>
        <p:nvSpPr>
          <p:cNvPr id="8" name="">
            <a:extLst xmlns:a="http://schemas.openxmlformats.org/drawingml/2006/main">
              <a:ext uri="{FF2B5EF4-FFF2-40B4-BE49-F238E27FC236}">
                <a16:creationId xmlns:a16="http://schemas.microsoft.com/office/drawing/2014/main" id="{16B58550-0D11-44B4-A0A2-1FCD8DD5F1C5}"/>
              </a:ext>
            </a:extLst>
          </p:cNvPr>
          <p:cNvSpPr>
            <a:spLocks xmlns:a="http://schemas.openxmlformats.org/drawingml/2006/main" noGrp="1"/>
          </p:cNvSpPr>
          <p:nvPr/>
        </p:nvSpPr>
        <p:spPr>
          <a:xfrm xmlns:a="http://schemas.openxmlformats.org/drawingml/2006/main">
            <a:off x="609600" y="4076700"/>
            <a:ext cx="109728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875" b="0">
                <a:solidFill>
                  <a:srgbClr val="526C7A"/>
                </a:solidFill>
                <a:latin typeface="DejaVu Sans"/>
                <a:ea typeface="DejaVu Sans"/>
                <a:cs typeface="DejaVu Sans"/>
              </a:defRPr>
            </a:defPPr>
          </a:lstStyle>
          <a:p xmlns:a="http://schemas.openxmlformats.org/drawingml/2006/main">
            <a:pPr>
              <a:defRPr sz="1875" b="0">
                <a:solidFill>
                  <a:srgbClr val="526C7A"/>
                </a:solidFill>
                <a:latin typeface="DejaVu Sans"/>
                <a:ea typeface="DejaVu Sans"/>
                <a:cs typeface="DejaVu Sans"/>
              </a:defRPr>
            </a:pPr>
            <a:r>
              <a:rPr sz="1875" b="0">
                <a:solidFill>
                  <a:srgbClr val="526C7A"/>
                </a:solidFill>
                <a:latin typeface="DejaVu Sans"/>
                <a:ea typeface="DejaVu Sans"/>
                <a:cs typeface="DejaVu Sans"/>
              </a:rPr>
              <a:t>Tetapkan peran kelompok, batas waktu, dan pertanyaan untuk setiap siswa.</a:t>
            </a:r>
          </a:p>
        </p:txBody>
      </p:sp>
      <p:sp>
        <p:nvSpPr>
          <p:cNvPr id="9" name="">
            <a:extLst xmlns:a="http://schemas.openxmlformats.org/drawingml/2006/main">
              <a:ext uri="{FF2B5EF4-FFF2-40B4-BE49-F238E27FC236}">
                <a16:creationId xmlns:a16="http://schemas.microsoft.com/office/drawing/2014/main" id="{955E31E5-8818-4843-982A-F4A6CE8152B3}"/>
              </a:ext>
            </a:extLst>
          </p:cNvPr>
          <p:cNvSpPr>
            <a:spLocks xmlns:a="http://schemas.openxmlformats.org/drawingml/2006/main" noGrp="1"/>
          </p:cNvSpPr>
          <p:nvPr/>
        </p:nvSpPr>
        <p:spPr>
          <a:xfrm xmlns:a="http://schemas.openxmlformats.org/drawingml/2006/main">
            <a:off x="609600" y="4657725"/>
            <a:ext cx="109728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00" b="1">
                <a:solidFill>
                  <a:srgbClr val="122C46"/>
                </a:solidFill>
                <a:latin typeface="DejaVu Sans"/>
                <a:ea typeface="DejaVu Sans"/>
                <a:cs typeface="DejaVu Sans"/>
              </a:defRPr>
            </a:defPPr>
          </a:lstStyle>
          <a:p xmlns:a="http://schemas.openxmlformats.org/drawingml/2006/main">
            <a:pPr>
              <a:defRPr sz="2100" b="1">
                <a:solidFill>
                  <a:srgbClr val="122C46"/>
                </a:solidFill>
                <a:latin typeface="DejaVu Sans"/>
                <a:ea typeface="DejaVu Sans"/>
                <a:cs typeface="DejaVu Sans"/>
              </a:defRPr>
            </a:pPr>
            <a:r>
              <a:rPr sz="2100" b="1">
                <a:solidFill>
                  <a:srgbClr val="122C46"/>
                </a:solidFill>
                <a:latin typeface="DejaVu Sans"/>
                <a:ea typeface="DejaVu Sans"/>
                <a:cs typeface="DejaVu Sans"/>
              </a:rPr>
              <a:t>Privasi dan mutu informasi</a:t>
            </a:r>
          </a:p>
        </p:txBody>
      </p:sp>
      <p:sp>
        <p:nvSpPr>
          <p:cNvPr id="10" name="">
            <a:extLst xmlns:a="http://schemas.openxmlformats.org/drawingml/2006/main">
              <a:ext uri="{FF2B5EF4-FFF2-40B4-BE49-F238E27FC236}">
                <a16:creationId xmlns:a16="http://schemas.microsoft.com/office/drawing/2014/main" id="{4A55705B-759B-49F3-B000-D3D5F45C9B87}"/>
              </a:ext>
            </a:extLst>
          </p:cNvPr>
          <p:cNvSpPr>
            <a:spLocks xmlns:a="http://schemas.openxmlformats.org/drawingml/2006/main" noGrp="1"/>
          </p:cNvSpPr>
          <p:nvPr/>
        </p:nvSpPr>
        <p:spPr>
          <a:xfrm xmlns:a="http://schemas.openxmlformats.org/drawingml/2006/main">
            <a:off x="609600" y="5067300"/>
            <a:ext cx="109728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875" b="0">
                <a:solidFill>
                  <a:srgbClr val="526C7A"/>
                </a:solidFill>
                <a:latin typeface="DejaVu Sans"/>
                <a:ea typeface="DejaVu Sans"/>
                <a:cs typeface="DejaVu Sans"/>
              </a:defRPr>
            </a:defPPr>
          </a:lstStyle>
          <a:p xmlns:a="http://schemas.openxmlformats.org/drawingml/2006/main">
            <a:pPr>
              <a:defRPr sz="1875" b="0">
                <a:solidFill>
                  <a:srgbClr val="526C7A"/>
                </a:solidFill>
                <a:latin typeface="DejaVu Sans"/>
                <a:ea typeface="DejaVu Sans"/>
                <a:cs typeface="DejaVu Sans"/>
              </a:defRPr>
            </a:pPr>
            <a:r>
              <a:rPr sz="1875" b="0">
                <a:solidFill>
                  <a:srgbClr val="526C7A"/>
                </a:solidFill>
                <a:latin typeface="DejaVu Sans"/>
                <a:ea typeface="DejaVu Sans"/>
                <a:cs typeface="DejaVu Sans"/>
              </a:rPr>
              <a:t>Atur akses, hindari data pribadi, dan periksa sumber serta atribusi gambar.</a:t>
            </a:r>
          </a:p>
        </p:txBody>
      </p:sp>
      <p:sp>
        <p:nvSpPr>
          <p:cNvPr id="11" name="">
            <a:extLst xmlns:a="http://schemas.openxmlformats.org/drawingml/2006/main">
              <a:ext uri="{FF2B5EF4-FFF2-40B4-BE49-F238E27FC236}">
                <a16:creationId xmlns:a16="http://schemas.microsoft.com/office/drawing/2014/main" id="{51AD48B3-47E7-4E99-AE38-7972E9B3669D}"/>
              </a:ext>
            </a:extLst>
          </p:cNvPr>
          <p:cNvSpPr>
            <a:spLocks xmlns:a="http://schemas.openxmlformats.org/drawingml/2006/main" noGrp="1"/>
          </p:cNvSpPr>
          <p:nvPr/>
        </p:nvSpPr>
        <p:spPr>
          <a:xfrm xmlns:a="http://schemas.openxmlformats.org/drawingml/2006/main">
            <a:off x="609600" y="5915025"/>
            <a:ext cx="109728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025" b="1">
                <a:solidFill>
                  <a:srgbClr val="BA681C"/>
                </a:solidFill>
                <a:latin typeface="DejaVu Sans"/>
                <a:ea typeface="DejaVu Sans"/>
                <a:cs typeface="DejaVu Sans"/>
              </a:defRPr>
            </a:defPPr>
          </a:lstStyle>
          <a:p xmlns:a="http://schemas.openxmlformats.org/drawingml/2006/main">
            <a:pPr>
              <a:defRPr sz="2025" b="1">
                <a:solidFill>
                  <a:srgbClr val="BA681C"/>
                </a:solidFill>
                <a:latin typeface="DejaVu Sans"/>
                <a:ea typeface="DejaVu Sans"/>
                <a:cs typeface="DejaVu Sans"/>
              </a:defRPr>
            </a:pPr>
            <a:r>
              <a:rPr sz="2025" b="1">
                <a:solidFill>
                  <a:srgbClr val="BA681C"/>
                </a:solidFill>
                <a:latin typeface="DejaVu Sans"/>
                <a:ea typeface="DejaVu Sans"/>
                <a:cs typeface="DejaVu Sans"/>
              </a:rPr>
              <a:t>Akses yang berbeda memerlukan dukungan dan jalur pengerjaan yang setara.</a:t>
            </a:r>
          </a:p>
        </p:txBody>
      </p:sp>
    </p:spTree>
    <p:extLst>
      <p:ext uri="{BB962C8B-B14F-4D97-AF65-F5344CB8AC3E}">
        <p14:creationId xmlns:p14="http://schemas.microsoft.com/office/powerpoint/2010/main" val="85720539"/>
      </p:ext>
    </p:extLst>
  </p:cSld>
</p:sld>
</file>

<file path=ppt/slides/slide20.xml><?xml version="1.0" encoding="utf-8"?>
<p:sld xmlns:p="http://schemas.openxmlformats.org/presentationml/2006/main">
  <p:cSld>
    <p:bg>
      <p:bgPr>
        <a:solidFill xmlns:a="http://schemas.openxmlformats.org/drawingml/2006/main">
          <a:srgbClr val="F7F9FC"/>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5298D203-6EB2-43A6-B129-F55FF1F2EE7D}"/>
              </a:ext>
            </a:extLst>
          </p:cNvPr>
          <p:cNvSpPr>
            <a:spLocks xmlns:a="http://schemas.openxmlformats.org/drawingml/2006/main" noGrp="1"/>
          </p:cNvSpPr>
          <p:nvPr/>
        </p:nvSpPr>
        <p:spPr>
          <a:xfrm xmlns:a="http://schemas.openxmlformats.org/drawingml/2006/main">
            <a:off x="609600" y="428625"/>
            <a:ext cx="1097280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225" b="1">
                <a:solidFill>
                  <a:srgbClr val="122C46"/>
                </a:solidFill>
                <a:latin typeface="DejaVu Sans"/>
                <a:ea typeface="DejaVu Sans"/>
                <a:cs typeface="DejaVu Sans"/>
              </a:defRPr>
            </a:defPPr>
          </a:lstStyle>
          <a:p xmlns:a="http://schemas.openxmlformats.org/drawingml/2006/main">
            <a:pPr>
              <a:defRPr sz="3225" b="1">
                <a:solidFill>
                  <a:srgbClr val="122C46"/>
                </a:solidFill>
                <a:latin typeface="DejaVu Sans"/>
                <a:ea typeface="DejaVu Sans"/>
                <a:cs typeface="DejaVu Sans"/>
              </a:defRPr>
            </a:pPr>
            <a:r>
              <a:rPr sz="3225" b="1">
                <a:solidFill>
                  <a:srgbClr val="122C46"/>
                </a:solidFill>
                <a:latin typeface="DejaVu Sans"/>
                <a:ea typeface="DejaVu Sans"/>
                <a:cs typeface="DejaVu Sans"/>
              </a:rPr>
              <a:t>Rencana penerapan dan referensi</a:t>
            </a:r>
          </a:p>
        </p:txBody>
      </p:sp>
      <p:sp>
        <p:nvSpPr>
          <p:cNvPr id="2" name="">
            <a:extLst xmlns:a="http://schemas.openxmlformats.org/drawingml/2006/main">
              <a:ext uri="{FF2B5EF4-FFF2-40B4-BE49-F238E27FC236}">
                <a16:creationId xmlns:a16="http://schemas.microsoft.com/office/drawing/2014/main" id="{038E11AD-E578-456C-B6D7-E60902652491}"/>
              </a:ext>
            </a:extLst>
          </p:cNvPr>
          <p:cNvSpPr>
            <a:spLocks xmlns:a="http://schemas.openxmlformats.org/drawingml/2006/main" noGrp="1"/>
          </p:cNvSpPr>
          <p:nvPr/>
        </p:nvSpPr>
        <p:spPr>
          <a:xfrm xmlns:a="http://schemas.openxmlformats.org/drawingml/2006/main">
            <a:off x="11153775" y="6486525"/>
            <a:ext cx="4572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125" b="0">
                <a:solidFill>
                  <a:srgbClr val="526C7A"/>
                </a:solidFill>
                <a:latin typeface="DejaVu Sans"/>
                <a:ea typeface="DejaVu Sans"/>
                <a:cs typeface="DejaVu Sans"/>
              </a:defRPr>
            </a:defPPr>
          </a:lstStyle>
          <a:p xmlns:a="http://schemas.openxmlformats.org/drawingml/2006/main">
            <a:pPr>
              <a:defRPr sz="1125" b="0">
                <a:solidFill>
                  <a:srgbClr val="526C7A"/>
                </a:solidFill>
                <a:latin typeface="DejaVu Sans"/>
                <a:ea typeface="DejaVu Sans"/>
                <a:cs typeface="DejaVu Sans"/>
              </a:defRPr>
            </a:pPr>
            <a:r>
              <a:rPr sz="1125" b="0">
                <a:solidFill>
                  <a:srgbClr val="526C7A"/>
                </a:solidFill>
                <a:latin typeface="DejaVu Sans"/>
                <a:ea typeface="DejaVu Sans"/>
                <a:cs typeface="DejaVu Sans"/>
              </a:rPr>
              <a:t>20</a:t>
            </a:r>
          </a:p>
        </p:txBody>
      </p:sp>
      <p:sp>
        <p:nvSpPr>
          <p:cNvPr id="3" name="">
            <a:extLst xmlns:a="http://schemas.openxmlformats.org/drawingml/2006/main">
              <a:ext uri="{FF2B5EF4-FFF2-40B4-BE49-F238E27FC236}">
                <a16:creationId xmlns:a16="http://schemas.microsoft.com/office/drawing/2014/main" id="{EC719D30-986A-4DD9-8719-26CDD5299FBB}"/>
              </a:ext>
            </a:extLst>
          </p:cNvPr>
          <p:cNvSpPr>
            <a:spLocks xmlns:a="http://schemas.openxmlformats.org/drawingml/2006/main" noGrp="1"/>
          </p:cNvSpPr>
          <p:nvPr/>
        </p:nvSpPr>
        <p:spPr>
          <a:xfrm xmlns:a="http://schemas.openxmlformats.org/drawingml/2006/main">
            <a:off x="609600" y="1695450"/>
            <a:ext cx="1097280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700" b="1">
                <a:solidFill>
                  <a:srgbClr val="146484"/>
                </a:solidFill>
                <a:latin typeface="DejaVu Sans"/>
                <a:ea typeface="DejaVu Sans"/>
                <a:cs typeface="DejaVu Sans"/>
              </a:defRPr>
            </a:defPPr>
          </a:lstStyle>
          <a:p xmlns:a="http://schemas.openxmlformats.org/drawingml/2006/main">
            <a:pPr>
              <a:defRPr sz="2700" b="1">
                <a:solidFill>
                  <a:srgbClr val="146484"/>
                </a:solidFill>
                <a:latin typeface="DejaVu Sans"/>
                <a:ea typeface="DejaVu Sans"/>
                <a:cs typeface="DejaVu Sans"/>
              </a:defRPr>
            </a:pPr>
            <a:r>
              <a:rPr sz="2700" b="1">
                <a:solidFill>
                  <a:srgbClr val="146484"/>
                </a:solidFill>
                <a:latin typeface="DejaVu Sans"/>
                <a:ea typeface="DejaVu Sans"/>
                <a:cs typeface="DejaVu Sans"/>
              </a:rPr>
              <a:t>Pada materi berikutnya, tentukan tujuan belajar dan pilih media yang mendukungnya.</a:t>
            </a:r>
          </a:p>
        </p:txBody>
      </p:sp>
      <p:sp>
        <p:nvSpPr>
          <p:cNvPr id="4" name="">
            <a:extLst xmlns:a="http://schemas.openxmlformats.org/drawingml/2006/main">
              <a:ext uri="{FF2B5EF4-FFF2-40B4-BE49-F238E27FC236}">
                <a16:creationId xmlns:a16="http://schemas.microsoft.com/office/drawing/2014/main" id="{EAAEDC36-20F4-40D3-931F-1BA0D74EB919}"/>
              </a:ext>
            </a:extLst>
          </p:cNvPr>
          <p:cNvSpPr>
            <a:spLocks xmlns:a="http://schemas.openxmlformats.org/drawingml/2006/main" noGrp="1"/>
          </p:cNvSpPr>
          <p:nvPr/>
        </p:nvSpPr>
        <p:spPr>
          <a:xfrm xmlns:a="http://schemas.openxmlformats.org/drawingml/2006/main">
            <a:off x="609600" y="3114675"/>
            <a:ext cx="109728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00" b="1">
                <a:solidFill>
                  <a:srgbClr val="122C46"/>
                </a:solidFill>
                <a:latin typeface="DejaVu Sans"/>
                <a:ea typeface="DejaVu Sans"/>
                <a:cs typeface="DejaVu Sans"/>
              </a:defRPr>
            </a:defPPr>
          </a:lstStyle>
          <a:p xmlns:a="http://schemas.openxmlformats.org/drawingml/2006/main">
            <a:pPr>
              <a:defRPr sz="2100" b="1">
                <a:solidFill>
                  <a:srgbClr val="122C46"/>
                </a:solidFill>
                <a:latin typeface="DejaVu Sans"/>
                <a:ea typeface="DejaVu Sans"/>
                <a:cs typeface="DejaVu Sans"/>
              </a:defRPr>
            </a:pPr>
            <a:r>
              <a:rPr sz="2100" b="1">
                <a:solidFill>
                  <a:srgbClr val="122C46"/>
                </a:solidFill>
                <a:latin typeface="DejaVu Sans"/>
                <a:ea typeface="DejaVu Sans"/>
                <a:cs typeface="DejaVu Sans"/>
              </a:rPr>
              <a:t>Rencana singkat guru</a:t>
            </a:r>
          </a:p>
        </p:txBody>
      </p:sp>
      <p:sp>
        <p:nvSpPr>
          <p:cNvPr id="5" name="">
            <a:extLst xmlns:a="http://schemas.openxmlformats.org/drawingml/2006/main">
              <a:ext uri="{FF2B5EF4-FFF2-40B4-BE49-F238E27FC236}">
                <a16:creationId xmlns:a16="http://schemas.microsoft.com/office/drawing/2014/main" id="{94234DD7-D1CF-45F9-B326-DAA0FD43A2F8}"/>
              </a:ext>
            </a:extLst>
          </p:cNvPr>
          <p:cNvSpPr>
            <a:spLocks xmlns:a="http://schemas.openxmlformats.org/drawingml/2006/main" noGrp="1"/>
          </p:cNvSpPr>
          <p:nvPr/>
        </p:nvSpPr>
        <p:spPr>
          <a:xfrm xmlns:a="http://schemas.openxmlformats.org/drawingml/2006/main">
            <a:off x="609600" y="3524250"/>
            <a:ext cx="109728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875" b="0">
                <a:solidFill>
                  <a:srgbClr val="526C7A"/>
                </a:solidFill>
                <a:latin typeface="DejaVu Sans"/>
                <a:ea typeface="DejaVu Sans"/>
                <a:cs typeface="DejaVu Sans"/>
              </a:defRPr>
            </a:defPPr>
          </a:lstStyle>
          <a:p xmlns:a="http://schemas.openxmlformats.org/drawingml/2006/main">
            <a:pPr>
              <a:defRPr sz="1875" b="0">
                <a:solidFill>
                  <a:srgbClr val="526C7A"/>
                </a:solidFill>
                <a:latin typeface="DejaVu Sans"/>
                <a:ea typeface="DejaVu Sans"/>
                <a:cs typeface="DejaVu Sans"/>
              </a:defRPr>
            </a:pPr>
            <a:r>
              <a:rPr sz="1875" b="0">
                <a:solidFill>
                  <a:srgbClr val="526C7A"/>
                </a:solidFill>
                <a:latin typeface="DejaVu Sans"/>
                <a:ea typeface="DejaVu Sans"/>
                <a:cs typeface="DejaVu Sans"/>
              </a:rPr>
              <a:t>Materi, aktivitas siswa, bukti pemahaman, serta alternatif saat akses terbatas.</a:t>
            </a:r>
          </a:p>
        </p:txBody>
      </p:sp>
      <p:sp>
        <p:nvSpPr>
          <p:cNvPr id="6" name="">
            <a:extLst xmlns:a="http://schemas.openxmlformats.org/drawingml/2006/main">
              <a:ext uri="{FF2B5EF4-FFF2-40B4-BE49-F238E27FC236}">
                <a16:creationId xmlns:a16="http://schemas.microsoft.com/office/drawing/2014/main" id="{C5FAF673-B80B-4DB6-859D-3B8014998D84}"/>
              </a:ext>
            </a:extLst>
          </p:cNvPr>
          <p:cNvSpPr>
            <a:spLocks xmlns:a="http://schemas.openxmlformats.org/drawingml/2006/main" noGrp="1"/>
          </p:cNvSpPr>
          <p:nvPr/>
        </p:nvSpPr>
        <p:spPr>
          <a:xfrm xmlns:a="http://schemas.openxmlformats.org/drawingml/2006/main">
            <a:off x="609600" y="4076700"/>
            <a:ext cx="109728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00" b="1">
                <a:solidFill>
                  <a:srgbClr val="122C46"/>
                </a:solidFill>
                <a:latin typeface="DejaVu Sans"/>
                <a:ea typeface="DejaVu Sans"/>
                <a:cs typeface="DejaVu Sans"/>
              </a:defRPr>
            </a:defPPr>
          </a:lstStyle>
          <a:p xmlns:a="http://schemas.openxmlformats.org/drawingml/2006/main">
            <a:pPr>
              <a:defRPr sz="2100" b="1">
                <a:solidFill>
                  <a:srgbClr val="122C46"/>
                </a:solidFill>
                <a:latin typeface="DejaVu Sans"/>
                <a:ea typeface="DejaVu Sans"/>
                <a:cs typeface="DejaVu Sans"/>
              </a:defRPr>
            </a:pPr>
            <a:r>
              <a:rPr sz="2100" b="1">
                <a:solidFill>
                  <a:srgbClr val="122C46"/>
                </a:solidFill>
                <a:latin typeface="DejaVu Sans"/>
                <a:ea typeface="DejaVu Sans"/>
                <a:cs typeface="DejaVu Sans"/>
              </a:rPr>
              <a:t>Setelah kegiatan</a:t>
            </a:r>
          </a:p>
        </p:txBody>
      </p:sp>
      <p:sp>
        <p:nvSpPr>
          <p:cNvPr id="7" name="">
            <a:extLst xmlns:a="http://schemas.openxmlformats.org/drawingml/2006/main">
              <a:ext uri="{FF2B5EF4-FFF2-40B4-BE49-F238E27FC236}">
                <a16:creationId xmlns:a16="http://schemas.microsoft.com/office/drawing/2014/main" id="{A70E1DD8-A3B5-4DA2-8BAD-287331A3499A}"/>
              </a:ext>
            </a:extLst>
          </p:cNvPr>
          <p:cNvSpPr>
            <a:spLocks xmlns:a="http://schemas.openxmlformats.org/drawingml/2006/main" noGrp="1"/>
          </p:cNvSpPr>
          <p:nvPr/>
        </p:nvSpPr>
        <p:spPr>
          <a:xfrm xmlns:a="http://schemas.openxmlformats.org/drawingml/2006/main">
            <a:off x="609600" y="4486275"/>
            <a:ext cx="109728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875" b="0">
                <a:solidFill>
                  <a:srgbClr val="526C7A"/>
                </a:solidFill>
                <a:latin typeface="DejaVu Sans"/>
                <a:ea typeface="DejaVu Sans"/>
                <a:cs typeface="DejaVu Sans"/>
              </a:defRPr>
            </a:defPPr>
          </a:lstStyle>
          <a:p xmlns:a="http://schemas.openxmlformats.org/drawingml/2006/main">
            <a:pPr>
              <a:defRPr sz="1875" b="0">
                <a:solidFill>
                  <a:srgbClr val="526C7A"/>
                </a:solidFill>
                <a:latin typeface="DejaVu Sans"/>
                <a:ea typeface="DejaVu Sans"/>
                <a:cs typeface="DejaVu Sans"/>
              </a:defRPr>
            </a:pPr>
            <a:r>
              <a:rPr sz="1875" b="0">
                <a:solidFill>
                  <a:srgbClr val="526C7A"/>
                </a:solidFill>
                <a:latin typeface="DejaVu Sans"/>
                <a:ea typeface="DejaVu Sans"/>
                <a:cs typeface="DejaVu Sans"/>
              </a:rPr>
              <a:t>Tinjau hasil siswa dan perbaiki instruksi atau pilihan media.</a:t>
            </a:r>
          </a:p>
        </p:txBody>
      </p:sp>
      <p:sp>
        <p:nvSpPr>
          <p:cNvPr id="8" name="">
            <a:extLst xmlns:a="http://schemas.openxmlformats.org/drawingml/2006/main">
              <a:ext uri="{FF2B5EF4-FFF2-40B4-BE49-F238E27FC236}">
                <a16:creationId xmlns:a16="http://schemas.microsoft.com/office/drawing/2014/main" id="{4FDDC31B-DA58-44B1-B5CE-31B53BC3C635}"/>
              </a:ext>
            </a:extLst>
          </p:cNvPr>
          <p:cNvSpPr>
            <a:spLocks xmlns:a="http://schemas.openxmlformats.org/drawingml/2006/main" noGrp="1"/>
          </p:cNvSpPr>
          <p:nvPr/>
        </p:nvSpPr>
        <p:spPr>
          <a:xfrm xmlns:a="http://schemas.openxmlformats.org/drawingml/2006/main">
            <a:off x="609600" y="5324475"/>
            <a:ext cx="109728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950" b="1">
                <a:solidFill>
                  <a:srgbClr val="122C46"/>
                </a:solidFill>
                <a:latin typeface="DejaVu Sans"/>
                <a:ea typeface="DejaVu Sans"/>
                <a:cs typeface="DejaVu Sans"/>
              </a:defRPr>
            </a:defPPr>
          </a:lstStyle>
          <a:p xmlns:a="http://schemas.openxmlformats.org/drawingml/2006/main">
            <a:pPr>
              <a:defRPr sz="1950" b="1">
                <a:solidFill>
                  <a:srgbClr val="122C46"/>
                </a:solidFill>
                <a:latin typeface="DejaVu Sans"/>
                <a:ea typeface="DejaVu Sans"/>
                <a:cs typeface="DejaVu Sans"/>
              </a:defRPr>
            </a:pPr>
            <a:r>
              <a:rPr sz="1950" b="1">
                <a:solidFill>
                  <a:srgbClr val="122C46"/>
                </a:solidFill>
                <a:latin typeface="DejaVu Sans"/>
                <a:ea typeface="DejaVu Sans"/>
                <a:cs typeface="DejaVu Sans"/>
              </a:rPr>
              <a:t>Sumber resmi untuk pendalaman</a:t>
            </a:r>
          </a:p>
        </p:txBody>
      </p:sp>
      <p:sp>
        <p:nvSpPr>
          <p:cNvPr id="9" name="">
            <a:extLst xmlns:a="http://schemas.openxmlformats.org/drawingml/2006/main">
              <a:ext uri="{FF2B5EF4-FFF2-40B4-BE49-F238E27FC236}">
                <a16:creationId xmlns:a16="http://schemas.microsoft.com/office/drawing/2014/main" id="{DCF92194-6C0B-48A9-B4D9-1FFE013F165B}"/>
              </a:ext>
            </a:extLst>
          </p:cNvPr>
          <p:cNvSpPr>
            <a:spLocks xmlns:a="http://schemas.openxmlformats.org/drawingml/2006/main" noGrp="1"/>
          </p:cNvSpPr>
          <p:nvPr/>
        </p:nvSpPr>
        <p:spPr>
          <a:xfrm xmlns:a="http://schemas.openxmlformats.org/drawingml/2006/main">
            <a:off x="609600" y="5800725"/>
            <a:ext cx="5715000"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00" b="0">
                <a:solidFill>
                  <a:srgbClr val="146484"/>
                </a:solidFill>
                <a:latin typeface="DejaVu Sans"/>
                <a:ea typeface="DejaVu Sans"/>
                <a:cs typeface="DejaVu Sans"/>
              </a:defRPr>
            </a:defPPr>
          </a:lstStyle>
          <a:p xmlns:a="http://schemas.openxmlformats.org/drawingml/2006/main">
            <a:pPr>
              <a:defRPr sz="1500" b="0">
                <a:solidFill>
                  <a:srgbClr val="146484"/>
                </a:solidFill>
                <a:latin typeface="DejaVu Sans"/>
                <a:ea typeface="DejaVu Sans"/>
                <a:cs typeface="DejaVu Sans"/>
              </a:defRPr>
            </a:pPr>
            <a:r>
              <a:rPr sz="1500" b="0">
                <a:solidFill>
                  <a:srgbClr val="146484"/>
                </a:solidFill>
                <a:latin typeface="DejaVu Sans"/>
                <a:ea typeface="DejaVu Sans"/>
                <a:cs typeface="DejaVu Sans"/>
                <a:hlinkClick xmlns:r="http://schemas.openxmlformats.org/officeDocument/2006/relationships" r:id="Rd36237e5af434197"/>
              </a:rPr>
              <a:t>UNESCO: pembelajaran digital</a:t>
            </a:r>
          </a:p>
        </p:txBody>
      </p:sp>
      <p:sp>
        <p:nvSpPr>
          <p:cNvPr id="10" name="">
            <a:extLst xmlns:a="http://schemas.openxmlformats.org/drawingml/2006/main">
              <a:ext uri="{FF2B5EF4-FFF2-40B4-BE49-F238E27FC236}">
                <a16:creationId xmlns:a16="http://schemas.microsoft.com/office/drawing/2014/main" id="{A8F59A1B-9CC8-42B0-A85B-02F367012854}"/>
              </a:ext>
            </a:extLst>
          </p:cNvPr>
          <p:cNvSpPr>
            <a:spLocks xmlns:a="http://schemas.openxmlformats.org/drawingml/2006/main" noGrp="1"/>
          </p:cNvSpPr>
          <p:nvPr/>
        </p:nvSpPr>
        <p:spPr>
          <a:xfrm xmlns:a="http://schemas.openxmlformats.org/drawingml/2006/main">
            <a:off x="609600" y="6153150"/>
            <a:ext cx="5715000"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00" b="0">
                <a:solidFill>
                  <a:srgbClr val="146484"/>
                </a:solidFill>
                <a:latin typeface="DejaVu Sans"/>
                <a:ea typeface="DejaVu Sans"/>
                <a:cs typeface="DejaVu Sans"/>
              </a:defRPr>
            </a:defPPr>
          </a:lstStyle>
          <a:p xmlns:a="http://schemas.openxmlformats.org/drawingml/2006/main">
            <a:pPr>
              <a:defRPr sz="1500" b="0">
                <a:solidFill>
                  <a:srgbClr val="146484"/>
                </a:solidFill>
                <a:latin typeface="DejaVu Sans"/>
                <a:ea typeface="DejaVu Sans"/>
                <a:cs typeface="DejaVu Sans"/>
              </a:defRPr>
            </a:pPr>
            <a:r>
              <a:rPr sz="1500" b="0">
                <a:solidFill>
                  <a:srgbClr val="146484"/>
                </a:solidFill>
                <a:latin typeface="DejaVu Sans"/>
                <a:ea typeface="DejaVu Sans"/>
                <a:cs typeface="DejaVu Sans"/>
                <a:hlinkClick xmlns:r="http://schemas.openxmlformats.org/officeDocument/2006/relationships" r:id="R623cdbbb02fa473f"/>
              </a:rPr>
              <a:t>Google Classroom, Meet, dan Earth</a:t>
            </a:r>
          </a:p>
        </p:txBody>
      </p:sp>
      <p:sp>
        <p:nvSpPr>
          <p:cNvPr id="11" name="">
            <a:extLst xmlns:a="http://schemas.openxmlformats.org/drawingml/2006/main">
              <a:ext uri="{FF2B5EF4-FFF2-40B4-BE49-F238E27FC236}">
                <a16:creationId xmlns:a16="http://schemas.microsoft.com/office/drawing/2014/main" id="{3D028385-C8D1-467A-8490-9F30C00BA1F5}"/>
              </a:ext>
            </a:extLst>
          </p:cNvPr>
          <p:cNvSpPr>
            <a:spLocks xmlns:a="http://schemas.openxmlformats.org/drawingml/2006/main" noGrp="1"/>
          </p:cNvSpPr>
          <p:nvPr/>
        </p:nvSpPr>
        <p:spPr>
          <a:xfrm xmlns:a="http://schemas.openxmlformats.org/drawingml/2006/main">
            <a:off x="6715125" y="5800725"/>
            <a:ext cx="4667250"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00" b="0">
                <a:solidFill>
                  <a:srgbClr val="146484"/>
                </a:solidFill>
                <a:latin typeface="DejaVu Sans"/>
                <a:ea typeface="DejaVu Sans"/>
                <a:cs typeface="DejaVu Sans"/>
              </a:defRPr>
            </a:defPPr>
          </a:lstStyle>
          <a:p xmlns:a="http://schemas.openxmlformats.org/drawingml/2006/main">
            <a:pPr>
              <a:defRPr sz="1500" b="0">
                <a:solidFill>
                  <a:srgbClr val="146484"/>
                </a:solidFill>
                <a:latin typeface="DejaVu Sans"/>
                <a:ea typeface="DejaVu Sans"/>
                <a:cs typeface="DejaVu Sans"/>
              </a:defRPr>
            </a:pPr>
            <a:r>
              <a:rPr sz="1500" b="0">
                <a:solidFill>
                  <a:srgbClr val="146484"/>
                </a:solidFill>
                <a:latin typeface="DejaVu Sans"/>
                <a:ea typeface="DejaVu Sans"/>
                <a:cs typeface="DejaVu Sans"/>
                <a:hlinkClick xmlns:r="http://schemas.openxmlformats.org/officeDocument/2006/relationships" r:id="R8e0e853181de4273"/>
              </a:rPr>
              <a:t>Canva Education</a:t>
            </a:r>
          </a:p>
        </p:txBody>
      </p:sp>
      <p:sp>
        <p:nvSpPr>
          <p:cNvPr id="12" name="">
            <a:extLst xmlns:a="http://schemas.openxmlformats.org/drawingml/2006/main">
              <a:ext uri="{FF2B5EF4-FFF2-40B4-BE49-F238E27FC236}">
                <a16:creationId xmlns:a16="http://schemas.microsoft.com/office/drawing/2014/main" id="{F56CC0A5-DF0A-434C-82E6-93D8D33D8CC6}"/>
              </a:ext>
            </a:extLst>
          </p:cNvPr>
          <p:cNvSpPr>
            <a:spLocks xmlns:a="http://schemas.openxmlformats.org/drawingml/2006/main" noGrp="1"/>
          </p:cNvSpPr>
          <p:nvPr/>
        </p:nvSpPr>
        <p:spPr>
          <a:xfrm xmlns:a="http://schemas.openxmlformats.org/drawingml/2006/main">
            <a:off x="6715125" y="6153150"/>
            <a:ext cx="4667250"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00" b="0">
                <a:solidFill>
                  <a:srgbClr val="146484"/>
                </a:solidFill>
                <a:latin typeface="DejaVu Sans"/>
                <a:ea typeface="DejaVu Sans"/>
                <a:cs typeface="DejaVu Sans"/>
              </a:defRPr>
            </a:defPPr>
          </a:lstStyle>
          <a:p xmlns:a="http://schemas.openxmlformats.org/drawingml/2006/main">
            <a:pPr>
              <a:defRPr sz="1500" b="0">
                <a:solidFill>
                  <a:srgbClr val="146484"/>
                </a:solidFill>
                <a:latin typeface="DejaVu Sans"/>
                <a:ea typeface="DejaVu Sans"/>
                <a:cs typeface="DejaVu Sans"/>
              </a:defRPr>
            </a:pPr>
            <a:r>
              <a:rPr sz="1500" b="0">
                <a:solidFill>
                  <a:srgbClr val="146484"/>
                </a:solidFill>
                <a:latin typeface="DejaVu Sans"/>
                <a:ea typeface="DejaVu Sans"/>
                <a:cs typeface="DejaVu Sans"/>
                <a:hlinkClick xmlns:r="http://schemas.openxmlformats.org/officeDocument/2006/relationships" r:id="R47dc2faf170c40e6"/>
              </a:rPr>
              <a:t>Padlet Help</a:t>
            </a:r>
          </a:p>
        </p:txBody>
      </p:sp>
    </p:spTree>
    <p:extLst>
      <p:ext uri="{BB962C8B-B14F-4D97-AF65-F5344CB8AC3E}">
        <p14:creationId xmlns:p14="http://schemas.microsoft.com/office/powerpoint/2010/main" val="333088163"/>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2026-10-10T08:14:08.3010000Z</dcterms:created>
  <dcterms:modified xsi:type="dcterms:W3CDTF">2026-10-10T08:14:08.3010000Z</dcterms:modified>
</coreProperties>
</file>