
<file path=[Content_Types].xml><?xml version="1.0" encoding="utf-8"?>
<Types xmlns="http://schemas.openxmlformats.org/package/2006/content-types">
  <Default Extension="rels" ContentType="application/vnd.openxmlformats-package.relationships+xml"/>
  <Default Extension="xml" ContentType="application/xml"/>
  <Default Extension="xlsx" ContentType="application/vnd.openxmlformats-officedocument.spreadsheetml.shee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charts/chart1.xml" ContentType="application/vnd.openxmlformats-officedocument.drawingml.chart+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autoCompressPictures="0" saveSubsetFonts="1">
  <p:sldMasterIdLst>
    <p:sldMasterId id="2147483648" r:id="rId1"/>
  </p:sldMasterIdLst>
  <p:notesMasterIdLst>
    <p:notesMasterId r:id="rId2"/>
  </p:notesMasterIdLst>
  <p:sldIdLst>
    <p:sldId id="256" r:id="rId3"/>
    <p:sldId id="257" r:id="rId4"/>
    <p:sldId id="258" r:id="rId5"/>
    <p:sldId id="259" r:id="rId6"/>
    <p:sldId id="260" r:id="rId7"/>
    <p:sldId id="261" r:id="rId8"/>
    <p:sldId id="262" r:id="rId9"/>
    <p:sldId id="263" r:id="rId10"/>
    <p:sldId id="264" r:id="rId11"/>
    <p:sldId id="265"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Lst>
  <p:sldSz cy="5143500" cx="9144000"/>
  <p:notesSz cx="5143500" cy="9144000"/>
  <p:defaultTextStyle>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p:normalViewPr horzBarState="maximized">
    <p:restoredLeft sz="15611"/>
    <p:restoredTop sz="94610"/>
  </p:normalViewPr>
  <p:slideViewPr>
    <p:cSldViewPr snapToGrid="0" snapToObjects="1">
      <p:cViewPr varScale="1">
        <p:scale>
          <a:sx n="136" d="100"/>
          <a:sy n="136" d="100"/>
        </p:scale>
        <p:origin x="216" y="312"/>
      </p:cViewPr>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tableStyles" Target="tableStyles.xml"/><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2007_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150" b="0" i="0" u="none" strike="noStrike">
                <a:solidFill>
                  <a:srgbClr val="F1F5F9"/>
                </a:solidFill>
                <a:latin typeface="Calibri"/>
              </a:defRPr>
            </a:pPr>
            <a:r>
              <a:rPr sz="1150" b="0" i="0" u="none" strike="noStrike">
                <a:solidFill>
                  <a:srgbClr val="F1F5F9"/>
                </a:solidFill>
                <a:latin typeface="Calibri"/>
              </a:rPr>
              <a:t>Konsentrasi Reaktan terhadap Waktu (ilustrasi)</a:t>
            </a:r>
          </a:p>
        </c:rich>
      </c:tx>
      <c:layout/>
      <c:overlay val="0"/>
    </c:title>
    <c:autoTitleDeleted val="0"/>
    <c:plotArea>
      <c:layout/>
      <c:scatterChart>
        <c:scatterStyle val="lineMarker"/>
        <c:varyColors val="0"/>
        <c:ser>
          <c:idx val="0"/>
          <c:order val="0"/>
          <c:tx>
            <c:strRef>
              <c:f>Sheet1!$B$1</c:f>
              <c:strCache>
                <c:ptCount val="1"/>
                <c:pt idx="0">
                  <c:v>Konsentrasi rendah</c:v>
                </c:pt>
              </c:strCache>
            </c:strRef>
          </c:tx>
          <c:spPr>
            <a:solidFill>
              <a:srgbClr val="67E8F9"/>
            </a:solidFill>
            <a:ln w="38100" cap="flat">
              <a:solidFill>
                <a:srgbClr val="67E8F9"/>
              </a:solidFill>
              <a:prstDash val="solid"/>
              <a:round/>
            </a:ln>
            <a:effectLst/>
          </c:spPr>
          <c:marker>
            <c:symbol val="none"/>
            <c:size val="6"/>
            <c:spPr>
              <a:solidFill>
                <a:srgbClr val="67E8F9"/>
              </a:solidFill>
              <a:ln w="9525" cap="flat">
                <a:solidFill>
                  <a:srgbClr val="67E8F9"/>
                </a:solidFill>
                <a:prstDash val="solid"/>
                <a:round/>
              </a:ln>
              <a:effectLst/>
            </c:spPr>
          </c:marker>
          <c:xVal>
            <c:numRef>
              <c:f>Sheet1!$A$2:$A$14</c:f>
              <c:numCache>
                <c:formatCode>General</c:formatCode>
                <c:ptCount val="13"/>
                <c:pt idx="0">
                  <c:v>0.0</c:v>
                </c:pt>
                <c:pt idx="1">
                  <c:v>10.0</c:v>
                </c:pt>
                <c:pt idx="2">
                  <c:v>20.0</c:v>
                </c:pt>
                <c:pt idx="3">
                  <c:v>30.0</c:v>
                </c:pt>
                <c:pt idx="4">
                  <c:v>40.0</c:v>
                </c:pt>
                <c:pt idx="5">
                  <c:v>50.0</c:v>
                </c:pt>
                <c:pt idx="6">
                  <c:v>60.0</c:v>
                </c:pt>
                <c:pt idx="7">
                  <c:v>70.0</c:v>
                </c:pt>
                <c:pt idx="8">
                  <c:v>80.0</c:v>
                </c:pt>
                <c:pt idx="9">
                  <c:v>90.0</c:v>
                </c:pt>
                <c:pt idx="10">
                  <c:v>100.0</c:v>
                </c:pt>
                <c:pt idx="11">
                  <c:v>110.0</c:v>
                </c:pt>
                <c:pt idx="12">
                  <c:v>120.0</c:v>
                </c:pt>
              </c:numCache>
            </c:numRef>
          </c:xVal>
          <c:yVal>
            <c:numRef>
              <c:f>Sheet1!$B$2:$B$14</c:f>
              <c:numCache>
                <c:formatCode>General</c:formatCode>
                <c:ptCount val="13"/>
                <c:pt idx="0">
                  <c:v>1.0</c:v>
                </c:pt>
                <c:pt idx="1">
                  <c:v>0.86</c:v>
                </c:pt>
                <c:pt idx="2">
                  <c:v>0.75</c:v>
                </c:pt>
                <c:pt idx="3">
                  <c:v>0.66</c:v>
                </c:pt>
                <c:pt idx="4">
                  <c:v>0.58</c:v>
                </c:pt>
                <c:pt idx="5">
                  <c:v>0.52</c:v>
                </c:pt>
                <c:pt idx="6">
                  <c:v>0.46</c:v>
                </c:pt>
                <c:pt idx="7">
                  <c:v>0.42</c:v>
                </c:pt>
                <c:pt idx="8">
                  <c:v>0.38</c:v>
                </c:pt>
                <c:pt idx="9">
                  <c:v>0.35</c:v>
                </c:pt>
                <c:pt idx="10">
                  <c:v>0.32</c:v>
                </c:pt>
                <c:pt idx="11">
                  <c:v>0.3</c:v>
                </c:pt>
                <c:pt idx="12">
                  <c:v>0.28</c:v>
                </c:pt>
              </c:numCache>
            </c:numRef>
          </c:yVal>
          <c:smooth val="0"/>
        </c:ser>
        <c:ser>
          <c:idx val="1"/>
          <c:order val="1"/>
          <c:tx>
            <c:strRef>
              <c:f>Sheet1!$C$1</c:f>
              <c:strCache>
                <c:ptCount val="1"/>
                <c:pt idx="0">
                  <c:v>Konsentrasi tinggi</c:v>
                </c:pt>
              </c:strCache>
            </c:strRef>
          </c:tx>
          <c:spPr>
            <a:solidFill>
              <a:srgbClr val="FBBF24"/>
            </a:solidFill>
            <a:ln w="38100" cap="flat">
              <a:solidFill>
                <a:srgbClr val="FBBF24"/>
              </a:solidFill>
              <a:prstDash val="solid"/>
              <a:round/>
            </a:ln>
            <a:effectLst/>
          </c:spPr>
          <c:marker>
            <c:symbol val="none"/>
            <c:size val="6"/>
            <c:spPr>
              <a:solidFill>
                <a:srgbClr val="FBBF24"/>
              </a:solidFill>
              <a:ln w="9525" cap="flat">
                <a:solidFill>
                  <a:srgbClr val="FBBF24"/>
                </a:solidFill>
                <a:prstDash val="solid"/>
                <a:round/>
              </a:ln>
              <a:effectLst/>
            </c:spPr>
          </c:marker>
          <c:xVal>
            <c:numRef>
              <c:f>Sheet1!$A$2:$A$14</c:f>
              <c:numCache>
                <c:formatCode>General</c:formatCode>
                <c:ptCount val="13"/>
                <c:pt idx="0">
                  <c:v>0.0</c:v>
                </c:pt>
                <c:pt idx="1">
                  <c:v>10.0</c:v>
                </c:pt>
                <c:pt idx="2">
                  <c:v>20.0</c:v>
                </c:pt>
                <c:pt idx="3">
                  <c:v>30.0</c:v>
                </c:pt>
                <c:pt idx="4">
                  <c:v>40.0</c:v>
                </c:pt>
                <c:pt idx="5">
                  <c:v>50.0</c:v>
                </c:pt>
                <c:pt idx="6">
                  <c:v>60.0</c:v>
                </c:pt>
                <c:pt idx="7">
                  <c:v>70.0</c:v>
                </c:pt>
                <c:pt idx="8">
                  <c:v>80.0</c:v>
                </c:pt>
                <c:pt idx="9">
                  <c:v>90.0</c:v>
                </c:pt>
                <c:pt idx="10">
                  <c:v>100.0</c:v>
                </c:pt>
                <c:pt idx="11">
                  <c:v>110.0</c:v>
                </c:pt>
                <c:pt idx="12">
                  <c:v>120.0</c:v>
                </c:pt>
              </c:numCache>
            </c:numRef>
          </c:xVal>
          <c:yVal>
            <c:numRef>
              <c:f>Sheet1!$C$2:$C$14</c:f>
              <c:numCache>
                <c:formatCode>General</c:formatCode>
                <c:ptCount val="13"/>
                <c:pt idx="0">
                  <c:v>1.0</c:v>
                </c:pt>
                <c:pt idx="1">
                  <c:v>0.62</c:v>
                </c:pt>
                <c:pt idx="2">
                  <c:v>0.42</c:v>
                </c:pt>
                <c:pt idx="3">
                  <c:v>0.3</c:v>
                </c:pt>
                <c:pt idx="4">
                  <c:v>0.22</c:v>
                </c:pt>
                <c:pt idx="5">
                  <c:v>0.17</c:v>
                </c:pt>
                <c:pt idx="6">
                  <c:v>0.13</c:v>
                </c:pt>
                <c:pt idx="7">
                  <c:v>0.1</c:v>
                </c:pt>
                <c:pt idx="8">
                  <c:v>0.08</c:v>
                </c:pt>
                <c:pt idx="9">
                  <c:v>0.07</c:v>
                </c:pt>
                <c:pt idx="10">
                  <c:v>0.06</c:v>
                </c:pt>
                <c:pt idx="11">
                  <c:v>0.05</c:v>
                </c:pt>
                <c:pt idx="12">
                  <c:v>0.045</c:v>
                </c:pt>
              </c:numCache>
            </c:numRef>
          </c:yVal>
          <c:smooth val="0"/>
        </c:ser>
        <c:dLbls>
          <c:numFmt formatCode="General" sourceLinked="0"/>
          <c:txPr>
            <a:bodyPr/>
            <a:lstStyle/>
            <a:p>
              <a:pPr>
                <a:defRPr sz="1200" b="0" i="0" u="none" strike="noStrike">
                  <a:solidFill>
                    <a:srgbClr val="000000"/>
                  </a:solidFill>
                  <a:latin typeface="Arial"/>
                </a:defRPr>
              </a:pPr>
            </a:p>
          </c:txPr>
          <c:showLegendKey val="0"/>
          <c:showVal val="0"/>
          <c:showCatName val="0"/>
          <c:showSerName val="0"/>
          <c:showPercent val="0"/>
          <c:showBubbleSize val="0"/>
        </c:dLbls>
        <c:axId val="2094734554"/>
        <c:axId val="2094734552"/>
      </c:scatterChart>
      <c:valAx>
        <c:axId val="2094734554"/>
        <c:scaling>
          <c:orientation val="minMax"/>
        </c:scaling>
        <c:delete val="0"/>
        <c:axPos val="b"/>
        <c:title>
          <c:tx>
            <c:rich>
              <a:bodyPr/>
              <a:lstStyle/>
              <a:p>
                <a:pPr>
                  <a:defRPr sz="1100" b="0" i="0" u="none" strike="noStrike">
                    <a:solidFill>
                      <a:srgbClr val="CBD5E1"/>
                    </a:solidFill>
                    <a:latin typeface="Arial"/>
                  </a:defRPr>
                </a:pPr>
                <a:r>
                  <a:rPr sz="1100" b="0" i="0" u="none" strike="noStrike">
                    <a:solidFill>
                      <a:srgbClr val="CBD5E1"/>
                    </a:solidFill>
                    <a:latin typeface="Arial"/>
                  </a:rPr>
                  <a:t>Waktu (s)</a:t>
                </a:r>
              </a:p>
            </c:rich>
          </c:tx>
          <c:layout/>
          <c:overlay val="0"/>
        </c:title>
        <c:numFmt formatCode="General" sourceLinked="1"/>
        <c:majorTickMark val="none"/>
        <c:minorTickMark val="none"/>
        <c:tickLblPos val="nextTo"/>
        <c:spPr>
          <a:ln w="12700" cap="flat">
            <a:solidFill>
              <a:srgbClr val="888888"/>
            </a:solidFill>
            <a:prstDash val="solid"/>
            <a:round/>
          </a:ln>
        </c:spPr>
        <c:txPr>
          <a:bodyPr/>
          <a:lstStyle/>
          <a:p>
            <a:pPr>
              <a:defRPr sz="1000" b="0" i="0" u="none" strike="noStrike">
                <a:solidFill>
                  <a:srgbClr val="CBD5E1"/>
                </a:solidFill>
                <a:latin typeface="Arial"/>
              </a:defRPr>
            </a:pPr>
            <a:endParaRPr lang="en-US"/>
          </a:p>
        </c:txPr>
        <c:crossAx val="2094734552"/>
        <c:crosses val="autoZero"/>
        <c:crossBetween val="midCat"/>
      </c:valAx>
      <c:valAx>
        <c:axId val="2094734552"/>
        <c:scaling>
          <c:orientation val="minMax"/>
        </c:scaling>
        <c:delete val="0"/>
        <c:axPos val="l"/>
        <c:majorGridlines>
          <c:spPr>
            <a:ln w="9525" cap="flat">
              <a:solidFill>
                <a:srgbClr val="1E3A5F"/>
              </a:solidFill>
              <a:prstDash val="solid"/>
              <a:round/>
            </a:ln>
          </c:spPr>
        </c:majorGridlines>
        <c:title>
          <c:tx>
            <c:rich>
              <a:bodyPr/>
              <a:lstStyle/>
              <a:p>
                <a:pPr>
                  <a:defRPr sz="1100" b="0" i="0" u="none" strike="noStrike">
                    <a:solidFill>
                      <a:srgbClr val="CBD5E1"/>
                    </a:solidFill>
                    <a:latin typeface="Arial"/>
                  </a:defRPr>
                </a:pPr>
                <a:r>
                  <a:rPr sz="1100" b="0" i="0" u="none" strike="noStrike">
                    <a:solidFill>
                      <a:srgbClr val="CBD5E1"/>
                    </a:solidFill>
                    <a:latin typeface="Arial"/>
                  </a:rPr>
                  <a:t>Konsentrasi (M)</a:t>
                </a:r>
              </a:p>
            </c:rich>
          </c:tx>
          <c:layout/>
          <c:overlay val="0"/>
        </c:title>
        <c:numFmt formatCode="General" sourceLinked="0"/>
        <c:majorTickMark val="none"/>
        <c:minorTickMark val="none"/>
        <c:tickLblPos val="nextTo"/>
        <c:spPr>
          <a:ln w="12700" cap="flat">
            <a:solidFill>
              <a:srgbClr val="888888"/>
            </a:solidFill>
            <a:prstDash val="solid"/>
            <a:round/>
          </a:ln>
        </c:spPr>
        <c:txPr>
          <a:bodyPr/>
          <a:lstStyle/>
          <a:p>
            <a:pPr>
              <a:defRPr sz="1000" b="0" i="0" u="none" strike="noStrike">
                <a:solidFill>
                  <a:srgbClr val="CBD5E1"/>
                </a:solidFill>
                <a:latin typeface="Arial"/>
              </a:defRPr>
            </a:pPr>
            <a:endParaRPr lang="en-US"/>
          </a:p>
        </c:txPr>
        <c:crossAx val="2094734554"/>
        <c:crosses val="autoZero"/>
        <c:crossBetween val="midCat"/>
      </c:valAx>
      <c:spPr>
        <a:solidFill>
          <a:srgbClr val="0B1F3A"/>
        </a:solidFill>
        <a:ln>
          <a:noFill/>
        </a:ln>
        <a:effectLst/>
      </c:spPr>
    </c:plotArea>
    <c:legend>
      <c:legendPos val="b"/>
      <c:overlay val="0"/>
      <c:txPr>
        <a:bodyPr/>
        <a:lstStyle/>
        <a:p>
          <a:pPr>
            <a:defRPr sz="900">
              <a:solidFill>
                <a:srgbClr val="CBD5E1"/>
              </a:solidFill>
            </a:defRPr>
          </a:pPr>
          <a:endParaRPr lang="en-US"/>
        </a:p>
      </c:txPr>
    </c:legend>
    <c:plotVisOnly val="1"/>
    <c:dispBlanksAs val="span"/>
    <c:showDLblsOverMax val="1"/>
  </c:chart>
  <c:spPr>
    <a:solidFill>
      <a:srgbClr val="0B1F3A"/>
    </a:solid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01" name=""/>
        <p:cNvGrpSpPr/>
        <p:nvPr/>
      </p:nvGrpSpPr>
      <p:grpSpPr>
        <a:xfrm>
          <a:off x="0" y="0"/>
          <a:ext cx="0" cy="0"/>
          <a:chOff x="0" y="0"/>
          <a:chExt cx="0" cy="0"/>
        </a:xfrm>
      </p:grpSpPr>
      <p:sp>
        <p:nvSpPr>
          <p:cNvPr id="1049103" name="Header Placeholder 1"/>
          <p:cNvSpPr>
            <a:spLocks noGrp="1"/>
          </p:cNvSpPr>
          <p:nvPr>
            <p:ph type="hdr" sz="quarter"/>
          </p:nvPr>
        </p:nvSpPr>
        <p:spPr>
          <a:xfrm>
            <a:off x="0" y="0"/>
            <a:ext cx="2971800" cy="458788"/>
          </a:xfrm>
          <a:prstGeom prst="rect"/>
        </p:spPr>
        <p:txBody>
          <a:bodyPr bIns="45720" lIns="91440" rIns="91440" rtlCol="0" tIns="45720" vert="horz"/>
          <a:lstStyle>
            <a:lvl1pPr algn="l">
              <a:defRPr sz="1200"/>
            </a:lvl1pPr>
          </a:lstStyle>
          <a:p>
            <a:endParaRPr lang="en-US"/>
          </a:p>
        </p:txBody>
      </p:sp>
      <p:sp>
        <p:nvSpPr>
          <p:cNvPr id="1049104" name="Date Placeholder 2"/>
          <p:cNvSpPr>
            <a:spLocks noGrp="1"/>
          </p:cNvSpPr>
          <p:nvPr>
            <p:ph type="dt" idx="1"/>
          </p:nvPr>
        </p:nvSpPr>
        <p:spPr>
          <a:xfrm>
            <a:off x="3884613" y="0"/>
            <a:ext cx="2971800" cy="458788"/>
          </a:xfrm>
          <a:prstGeom prst="rect"/>
        </p:spPr>
        <p:txBody>
          <a:bodyPr bIns="45720" lIns="91440" rIns="91440" rtlCol="0" tIns="45720" vert="horz"/>
          <a:lstStyle>
            <a:lvl1pPr algn="r">
              <a:defRPr sz="1200"/>
            </a:lvl1pPr>
          </a:lstStyle>
          <a:p>
            <a:fld id="{5282F153-3F37-0F45-9E97-73ACFA13230C}" type="datetimeFigureOut">
              <a:rPr lang="en-US"/>
              <a:t>7/23/19</a:t>
            </a:fld>
            <a:endParaRPr lang="en-US"/>
          </a:p>
        </p:txBody>
      </p:sp>
      <p:sp>
        <p:nvSpPr>
          <p:cNvPr id="1049105" name="Slide Image Placeholder 3"/>
          <p:cNvSpPr>
            <a:spLocks noChangeAspect="1" noRot="1" noGrp="1"/>
          </p:cNvSpPr>
          <p:nvPr>
            <p:ph type="sldImg" idx="2"/>
          </p:nvPr>
        </p:nvSpPr>
        <p:spPr>
          <a:xfrm>
            <a:off x="685800" y="1143000"/>
            <a:ext cx="5486400" cy="3086100"/>
          </a:xfrm>
          <a:prstGeom prst="rect"/>
          <a:noFill/>
          <a:ln w="12700">
            <a:solidFill>
              <a:prstClr val="black"/>
            </a:solidFill>
          </a:ln>
        </p:spPr>
        <p:txBody>
          <a:bodyPr anchor="ctr" bIns="45720" lIns="91440" rIns="91440" rtlCol="0" tIns="45720" vert="horz"/>
          <a:p>
            <a:endParaRPr lang="en-US"/>
          </a:p>
        </p:txBody>
      </p:sp>
      <p:sp>
        <p:nvSpPr>
          <p:cNvPr id="1049106" name="Notes Placeholder 4"/>
          <p:cNvSpPr>
            <a:spLocks noGrp="1"/>
          </p:cNvSpPr>
          <p:nvPr>
            <p:ph type="body" sz="quarter" idx="3"/>
          </p:nvPr>
        </p:nvSpPr>
        <p:spPr>
          <a:xfrm>
            <a:off x="685800" y="4400550"/>
            <a:ext cx="5486400" cy="3600450"/>
          </a:xfrm>
          <a:prstGeom prst="rect"/>
        </p:spPr>
        <p:txBody>
          <a:bodyPr bIns="45720" lIns="91440" rIns="91440" rtlCol="0" tIns="45720" vert="horz"/>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9107" name="Footer Placeholder 5"/>
          <p:cNvSpPr>
            <a:spLocks noGrp="1"/>
          </p:cNvSpPr>
          <p:nvPr>
            <p:ph type="ftr" sz="quarter" idx="4"/>
          </p:nvPr>
        </p:nvSpPr>
        <p:spPr>
          <a:xfrm>
            <a:off x="0" y="8685213"/>
            <a:ext cx="2971800" cy="458787"/>
          </a:xfrm>
          <a:prstGeom prst="rect"/>
        </p:spPr>
        <p:txBody>
          <a:bodyPr anchor="b" bIns="45720" lIns="91440" rIns="91440" rtlCol="0" tIns="45720" vert="horz"/>
          <a:lstStyle>
            <a:lvl1pPr algn="l">
              <a:defRPr sz="1200"/>
            </a:lvl1pPr>
          </a:lstStyle>
          <a:p>
            <a:endParaRPr lang="en-US"/>
          </a:p>
        </p:txBody>
      </p:sp>
      <p:sp>
        <p:nvSpPr>
          <p:cNvPr id="1049108" name="Slide Number Placeholder 6"/>
          <p:cNvSpPr>
            <a:spLocks noGrp="1"/>
          </p:cNvSpPr>
          <p:nvPr>
            <p:ph type="sldNum" sz="quarter" idx="5"/>
          </p:nvPr>
        </p:nvSpPr>
        <p:spPr>
          <a:xfrm>
            <a:off x="3884613" y="8685213"/>
            <a:ext cx="2971800" cy="458787"/>
          </a:xfrm>
          <a:prstGeom prst="rect"/>
        </p:spPr>
        <p:txBody>
          <a:bodyPr anchor="b" bIns="45720" lIns="91440" rIns="91440" rtlCol="0" tIns="45720" vert="horz"/>
          <a:lstStyle>
            <a:lvl1pPr algn="r">
              <a:defRPr sz="1200"/>
            </a:lvl1pPr>
          </a:lstStyle>
          <a:p>
            <a:fld id="{CE5E9CC1-C706-0F49-92D6-E571CC5EEA8F}" type="slidenum">
              <a:rPr lang="en-US"/>
              <a:t>‹#›</a:t>
            </a:fld>
            <a:endParaRPr lang="en-US"/>
          </a:p>
        </p:txBody>
      </p:sp>
    </p:spTree>
  </p:cSld>
  <p:clrMap accent1="accent1" accent2="accent2" accent3="accent3" accent4="accent4" accent5="accent5" accent6="accent6" bg1="lt1" bg2="lt2" tx1="dk1" tx2="dk2" hlink="hlink" folHlink="folHlink"/>
  <p:notesStyle>
    <a:lvl1pPr algn="l" defTabSz="914400" eaLnBrk="1" hangingPunct="1" latinLnBrk="0" marL="0" rtl="0">
      <a:defRPr sz="1200" kern="1200">
        <a:solidFill>
          <a:schemeClr val="tx1"/>
        </a:solidFill>
        <a:latin typeface="+mn-lt"/>
        <a:ea typeface="+mn-ea"/>
        <a:cs typeface="+mn-cs"/>
      </a:defRPr>
    </a:lvl1pPr>
    <a:lvl2pPr algn="l" defTabSz="914400" eaLnBrk="1" hangingPunct="1" latinLnBrk="0" marL="457200" rtl="0">
      <a:defRPr sz="1200" kern="1200">
        <a:solidFill>
          <a:schemeClr val="tx1"/>
        </a:solidFill>
        <a:latin typeface="+mn-lt"/>
        <a:ea typeface="+mn-ea"/>
        <a:cs typeface="+mn-cs"/>
      </a:defRPr>
    </a:lvl2pPr>
    <a:lvl3pPr algn="l" defTabSz="914400" eaLnBrk="1" hangingPunct="1" latinLnBrk="0" marL="914400" rtl="0">
      <a:defRPr sz="1200" kern="1200">
        <a:solidFill>
          <a:schemeClr val="tx1"/>
        </a:solidFill>
        <a:latin typeface="+mn-lt"/>
        <a:ea typeface="+mn-ea"/>
        <a:cs typeface="+mn-cs"/>
      </a:defRPr>
    </a:lvl3pPr>
    <a:lvl4pPr algn="l" defTabSz="914400" eaLnBrk="1" hangingPunct="1" latinLnBrk="0" marL="1371600" rtl="0">
      <a:defRPr sz="1200" kern="1200">
        <a:solidFill>
          <a:schemeClr val="tx1"/>
        </a:solidFill>
        <a:latin typeface="+mn-lt"/>
        <a:ea typeface="+mn-ea"/>
        <a:cs typeface="+mn-cs"/>
      </a:defRPr>
    </a:lvl4pPr>
    <a:lvl5pPr algn="l" defTabSz="914400" eaLnBrk="1" hangingPunct="1" latinLnBrk="0" marL="1828800" rtl="0">
      <a:defRPr sz="1200" kern="1200">
        <a:solidFill>
          <a:schemeClr val="tx1"/>
        </a:solidFill>
        <a:latin typeface="+mn-lt"/>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slide" Target="../slides/slide22.xml"/><Relationship Id="rId2"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slide" Target="../slides/slide24.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7" name=""/>
        <p:cNvGrpSpPr/>
        <p:nvPr/>
      </p:nvGrpSpPr>
      <p:grpSpPr>
        <a:xfrm>
          <a:off x="0" y="0"/>
          <a:ext cx="0" cy="0"/>
          <a:chOff x="0" y="0"/>
          <a:chExt cx="0" cy="0"/>
        </a:xfrm>
      </p:grpSpPr>
      <p:sp>
        <p:nvSpPr>
          <p:cNvPr id="1048584" name="Slide Image Placeholder 1"/>
          <p:cNvSpPr>
            <a:spLocks noChangeAspect="1" noRot="1" noGrp="1"/>
          </p:cNvSpPr>
          <p:nvPr>
            <p:ph type="sldImg"/>
          </p:nvPr>
        </p:nvSpPr>
        <p:spPr/>
      </p:sp>
      <p:sp>
        <p:nvSpPr>
          <p:cNvPr id="1048585" name="Notes Placeholder 2"/>
          <p:cNvSpPr>
            <a:spLocks noGrp="1"/>
          </p:cNvSpPr>
          <p:nvPr>
            <p:ph type="body" idx="1"/>
          </p:nvPr>
        </p:nvSpPr>
        <p:spPr/>
        <p:txBody>
          <a:bodyPr/>
          <a:p>
            <a:r>
              <a:rPr dirty="0" lang="en-US"/>
              <a:t>Pembuka. Presentasi ini berfokus pada bagaimana mengoptimalkan (bukan sekadar menggunakan) AI dalam pembelajaran Kimia di jenjang SMA: kerangka prinsip, siklus pemanfaatan, studi kasus, pemilihan alat, hingga tata kelola. Ganti "Nama Pemateri", "Nama Sekolah", dan tahun. Angka "82%" dan "-38%" pada panel gauge sampul adalah elemen dekoratif ilustrasi (dashboard fiktif), bukan hasil pengukuran nyata -- jangan dikutip sebagai data. Ilustrasi bergaya vektor 3D/sci-fi; ganti dengan render AI-generated bila tersedia alat khusus.</a:t>
            </a:r>
            <a:endParaRPr dirty="0" lang="en-US"/>
          </a:p>
        </p:txBody>
      </p:sp>
      <p:sp>
        <p:nvSpPr>
          <p:cNvPr id="1048586" name="Slide Number Placeholder 3"/>
          <p:cNvSpPr>
            <a:spLocks noGrp="1"/>
          </p:cNvSpPr>
          <p:nvPr>
            <p:ph type="sldNum" sz="quarter" idx="10"/>
          </p:nvPr>
        </p:nvSpPr>
        <p:spPr/>
        <p:txBody>
          <a:bodyPr/>
          <a:p>
            <a:fld id="{F7021451-1387-4CA6-816F-3879F97B5CBC}" type="slidenum">
              <a:rPr lang="en-US"/>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34" name=""/>
        <p:cNvGrpSpPr/>
        <p:nvPr/>
      </p:nvGrpSpPr>
      <p:grpSpPr>
        <a:xfrm>
          <a:off x="0" y="0"/>
          <a:ext cx="0" cy="0"/>
          <a:chOff x="0" y="0"/>
          <a:chExt cx="0" cy="0"/>
        </a:xfrm>
      </p:grpSpPr>
      <p:sp>
        <p:nvSpPr>
          <p:cNvPr id="1048616" name="Slide Image Placeholder 1"/>
          <p:cNvSpPr>
            <a:spLocks noChangeAspect="1" noRot="1" noGrp="1"/>
          </p:cNvSpPr>
          <p:nvPr>
            <p:ph type="sldImg"/>
          </p:nvPr>
        </p:nvSpPr>
        <p:spPr/>
      </p:sp>
      <p:sp>
        <p:nvSpPr>
          <p:cNvPr id="1048617" name="Notes Placeholder 2"/>
          <p:cNvSpPr>
            <a:spLocks noGrp="1"/>
          </p:cNvSpPr>
          <p:nvPr>
            <p:ph type="body" idx="1"/>
          </p:nvPr>
        </p:nvSpPr>
        <p:spPr/>
        <p:txBody>
          <a:bodyPr/>
          <a:p>
            <a:r>
              <a:rPr dirty="0" lang="en-US"/>
              <a:t>Peta materi: dari alasan perlunya optimalisasi, kerangka prinsip (4T dan SAMR), siklus pemanfaatan AI dalam pembelajaran, studi kasus, strategi prompt dan pemilihan alat, aplikasi kimia dan perangkat AI dengan tautan, indikator keberhasilan, tantangan dan etika, hingga peta jalan dan referensi.</a:t>
            </a:r>
            <a:endParaRPr dirty="0" lang="en-US"/>
          </a:p>
        </p:txBody>
      </p:sp>
      <p:sp>
        <p:nvSpPr>
          <p:cNvPr id="1048618" name="Slide Number Placeholder 3"/>
          <p:cNvSpPr>
            <a:spLocks noGrp="1"/>
          </p:cNvSpPr>
          <p:nvPr>
            <p:ph type="sldNum" sz="quarter" idx="10"/>
          </p:nvPr>
        </p:nvSpPr>
        <p:spPr/>
        <p:txBody>
          <a:bodyPr/>
          <a:p>
            <a:fld id="{F7021451-1387-4CA6-816F-3879F97B5CBC}" type="slidenum">
              <a:rPr lang="en-US"/>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37" name=""/>
        <p:cNvGrpSpPr/>
        <p:nvPr/>
      </p:nvGrpSpPr>
      <p:grpSpPr>
        <a:xfrm>
          <a:off x="0" y="0"/>
          <a:ext cx="0" cy="0"/>
          <a:chOff x="0" y="0"/>
          <a:chExt cx="0" cy="0"/>
        </a:xfrm>
      </p:grpSpPr>
      <p:sp>
        <p:nvSpPr>
          <p:cNvPr id="1048642" name="Slide Image Placeholder 1"/>
          <p:cNvSpPr>
            <a:spLocks noChangeAspect="1" noRot="1" noGrp="1"/>
          </p:cNvSpPr>
          <p:nvPr>
            <p:ph type="sldImg"/>
          </p:nvPr>
        </p:nvSpPr>
        <p:spPr/>
      </p:sp>
      <p:sp>
        <p:nvSpPr>
          <p:cNvPr id="1048643" name="Notes Placeholder 2"/>
          <p:cNvSpPr>
            <a:spLocks noGrp="1"/>
          </p:cNvSpPr>
          <p:nvPr>
            <p:ph type="body" idx="1"/>
          </p:nvPr>
        </p:nvSpPr>
        <p:spPr/>
        <p:txBody>
          <a:bodyPr/>
          <a:p>
            <a:r>
              <a:rPr dirty="0" lang="en-US"/>
              <a:t>AI kini mudah diakses siswa dan guru, tetapi pemakaian tanpa arah justru berisiko: siswa menyalin jawaban tanpa proses berpikir, guru memakai AI secara ad hoc tanpa kerangka, dan hasil AI yang keliru (terutama pada hitungan) tidak terverifikasi (Fergus dkk., 2023). Studi kasus siswa Indonesia (Ardyansyah dkk., 2024) menunjukkan persepsi beragam terhadap manfaat GPT dalam belajar kimia -- sebagian merasa terbantu, sebagian mengaku bergantung. Optimalisasi berarti memakai AI secara sengaja dan terarah, bukan sekadar "menggunakan".</a:t>
            </a:r>
            <a:endParaRPr dirty="0" lang="en-US"/>
          </a:p>
        </p:txBody>
      </p:sp>
      <p:sp>
        <p:nvSpPr>
          <p:cNvPr id="1048644" name="Slide Number Placeholder 3"/>
          <p:cNvSpPr>
            <a:spLocks noGrp="1"/>
          </p:cNvSpPr>
          <p:nvPr>
            <p:ph type="sldNum" sz="quarter" idx="10"/>
          </p:nvPr>
        </p:nvSpPr>
        <p:spPr/>
        <p:txBody>
          <a:bodyPr/>
          <a:p>
            <a:fld id="{F7021451-1387-4CA6-816F-3879F97B5CBC}" type="slidenum">
              <a:rPr lang="en-US"/>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40" name=""/>
        <p:cNvGrpSpPr/>
        <p:nvPr/>
      </p:nvGrpSpPr>
      <p:grpSpPr>
        <a:xfrm>
          <a:off x="0" y="0"/>
          <a:ext cx="0" cy="0"/>
          <a:chOff x="0" y="0"/>
          <a:chExt cx="0" cy="0"/>
        </a:xfrm>
      </p:grpSpPr>
      <p:sp>
        <p:nvSpPr>
          <p:cNvPr id="1048664" name="Slide Image Placeholder 1"/>
          <p:cNvSpPr>
            <a:spLocks noChangeAspect="1" noRot="1" noGrp="1"/>
          </p:cNvSpPr>
          <p:nvPr>
            <p:ph type="sldImg"/>
          </p:nvPr>
        </p:nvSpPr>
        <p:spPr/>
      </p:sp>
      <p:sp>
        <p:nvSpPr>
          <p:cNvPr id="1048665" name="Notes Placeholder 2"/>
          <p:cNvSpPr>
            <a:spLocks noGrp="1"/>
          </p:cNvSpPr>
          <p:nvPr>
            <p:ph type="body" idx="1"/>
          </p:nvPr>
        </p:nvSpPr>
        <p:spPr/>
        <p:txBody>
          <a:bodyPr/>
          <a:p>
            <a:r>
              <a:rPr dirty="0" lang="en-US"/>
              <a:t>Optimalisasi AI dalam pembelajaran kimia adalah upaya sengaja memilih kapan, untuk apa, dan sejauh mana AI dilibatkan dalam siklus belajar, agar hasil belajar dan efisiensi guru sama-sama meningkat tanpa mengorbankan proses berpikir siswa. Ini bukan otomatisasi penuh (AI menggantikan guru) maupun penolakan total, melainkan titik tengah yang disengaja.</a:t>
            </a:r>
            <a:endParaRPr dirty="0" lang="en-US"/>
          </a:p>
        </p:txBody>
      </p:sp>
      <p:sp>
        <p:nvSpPr>
          <p:cNvPr id="1048666" name="Slide Number Placeholder 3"/>
          <p:cNvSpPr>
            <a:spLocks noGrp="1"/>
          </p:cNvSpPr>
          <p:nvPr>
            <p:ph type="sldNum" sz="quarter" idx="10"/>
          </p:nvPr>
        </p:nvSpPr>
        <p:spPr/>
        <p:txBody>
          <a:bodyPr/>
          <a:p>
            <a:fld id="{F7021451-1387-4CA6-816F-3879F97B5CBC}" type="slidenum">
              <a:rPr lang="en-US"/>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43" name=""/>
        <p:cNvGrpSpPr/>
        <p:nvPr/>
      </p:nvGrpSpPr>
      <p:grpSpPr>
        <a:xfrm>
          <a:off x="0" y="0"/>
          <a:ext cx="0" cy="0"/>
          <a:chOff x="0" y="0"/>
          <a:chExt cx="0" cy="0"/>
        </a:xfrm>
      </p:grpSpPr>
      <p:sp>
        <p:nvSpPr>
          <p:cNvPr id="1048690" name="Slide Image Placeholder 1"/>
          <p:cNvSpPr>
            <a:spLocks noChangeAspect="1" noRot="1" noGrp="1"/>
          </p:cNvSpPr>
          <p:nvPr>
            <p:ph type="sldImg"/>
          </p:nvPr>
        </p:nvSpPr>
        <p:spPr/>
      </p:sp>
      <p:sp>
        <p:nvSpPr>
          <p:cNvPr id="1048691" name="Notes Placeholder 2"/>
          <p:cNvSpPr>
            <a:spLocks noGrp="1"/>
          </p:cNvSpPr>
          <p:nvPr>
            <p:ph type="body" idx="1"/>
          </p:nvPr>
        </p:nvSpPr>
        <p:spPr/>
        <p:txBody>
          <a:bodyPr/>
          <a:p>
            <a:r>
              <a:rPr dirty="0" lang="en-US"/>
              <a:t>Empat prinsip 4T adalah rangkuman praktis penulis (bukan istilah resmi Kemendikdasmen) untuk memandu guru: Tepat Guna (AI dipakai untuk tugas yang memang cocok), Tepat Waktu (di momen belajar yang tepat, tidak berlebihan), Tepat Sasaran (disesuaikan kebutuhan siswa), dan Tepat Etika (memperhatikan privasi, verifikasi, dan integritas akademik). Prinsip ini selaras dengan tiga prinsip Pembelajaran Mendalam dari Naskah Akademik Kemendikdasmen (2025).</a:t>
            </a:r>
            <a:endParaRPr dirty="0" lang="en-US"/>
          </a:p>
        </p:txBody>
      </p:sp>
      <p:sp>
        <p:nvSpPr>
          <p:cNvPr id="1048692" name="Slide Number Placeholder 3"/>
          <p:cNvSpPr>
            <a:spLocks noGrp="1"/>
          </p:cNvSpPr>
          <p:nvPr>
            <p:ph type="sldNum" sz="quarter" idx="10"/>
          </p:nvPr>
        </p:nvSpPr>
        <p:spPr/>
        <p:txBody>
          <a:bodyPr/>
          <a:p>
            <a:fld id="{F7021451-1387-4CA6-816F-3879F97B5CBC}" type="slidenum">
              <a:rPr lang="en-US"/>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46" name=""/>
        <p:cNvGrpSpPr/>
        <p:nvPr/>
      </p:nvGrpSpPr>
      <p:grpSpPr>
        <a:xfrm>
          <a:off x="0" y="0"/>
          <a:ext cx="0" cy="0"/>
          <a:chOff x="0" y="0"/>
          <a:chExt cx="0" cy="0"/>
        </a:xfrm>
      </p:grpSpPr>
      <p:sp>
        <p:nvSpPr>
          <p:cNvPr id="1048722" name="Slide Image Placeholder 1"/>
          <p:cNvSpPr>
            <a:spLocks noChangeAspect="1" noRot="1" noGrp="1"/>
          </p:cNvSpPr>
          <p:nvPr>
            <p:ph type="sldImg"/>
          </p:nvPr>
        </p:nvSpPr>
        <p:spPr/>
      </p:sp>
      <p:sp>
        <p:nvSpPr>
          <p:cNvPr id="1048723" name="Notes Placeholder 2"/>
          <p:cNvSpPr>
            <a:spLocks noGrp="1"/>
          </p:cNvSpPr>
          <p:nvPr>
            <p:ph type="body" idx="1"/>
          </p:nvPr>
        </p:nvSpPr>
        <p:spPr/>
        <p:txBody>
          <a:bodyPr/>
          <a:p>
            <a:r>
              <a:rPr dirty="0" lang="en-US"/>
              <a:t>Kerangka SAMR (Puentedura, 2006) membantu guru menilai seberapa jauh AI mengubah tugas pembelajaran: Substitusi (AI menggantikan alat lama tanpa perubahan tugas), Augmentasi (AI menambah fungsi kecil), Modifikasi (tugas dirancang ulang secara signifikan), dan Redefinisi (tugas baru yang mustahil tanpa AI). Semakin ke atas, semakin besar potensi transformasi pembelajaran -- tetapi semua level bisa relevan tergantung konteks dan waktu yang tersedia.</a:t>
            </a:r>
            <a:endParaRPr dirty="0" lang="en-US"/>
          </a:p>
        </p:txBody>
      </p:sp>
      <p:sp>
        <p:nvSpPr>
          <p:cNvPr id="1048724" name="Slide Number Placeholder 3"/>
          <p:cNvSpPr>
            <a:spLocks noGrp="1"/>
          </p:cNvSpPr>
          <p:nvPr>
            <p:ph type="sldNum" sz="quarter" idx="10"/>
          </p:nvPr>
        </p:nvSpPr>
        <p:spPr/>
        <p:txBody>
          <a:bodyPr/>
          <a:p>
            <a:fld id="{F7021451-1387-4CA6-816F-3879F97B5CBC}" type="slidenum">
              <a:rPr lang="en-US"/>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49" name=""/>
        <p:cNvGrpSpPr/>
        <p:nvPr/>
      </p:nvGrpSpPr>
      <p:grpSpPr>
        <a:xfrm>
          <a:off x="0" y="0"/>
          <a:ext cx="0" cy="0"/>
          <a:chOff x="0" y="0"/>
          <a:chExt cx="0" cy="0"/>
        </a:xfrm>
      </p:grpSpPr>
      <p:sp>
        <p:nvSpPr>
          <p:cNvPr id="1048751" name="Slide Image Placeholder 1"/>
          <p:cNvSpPr>
            <a:spLocks noChangeAspect="1" noRot="1" noGrp="1"/>
          </p:cNvSpPr>
          <p:nvPr>
            <p:ph type="sldImg"/>
          </p:nvPr>
        </p:nvSpPr>
        <p:spPr/>
      </p:sp>
      <p:sp>
        <p:nvSpPr>
          <p:cNvPr id="1048752" name="Notes Placeholder 2"/>
          <p:cNvSpPr>
            <a:spLocks noGrp="1"/>
          </p:cNvSpPr>
          <p:nvPr>
            <p:ph type="body" idx="1"/>
          </p:nvPr>
        </p:nvSpPr>
        <p:spPr/>
        <p:txBody>
          <a:bodyPr/>
          <a:p>
            <a:r>
              <a:rPr dirty="0" lang="en-US"/>
              <a:t>Siklus empat tahap ini berulang setiap unit pembelajaran: Perencanaan (guru menyiapkan bahan dibantu AI), Pelaksanaan (AI mendukung interaksi kelas), Asesmen (AI membantu memeriksa pemahaman), dan Refleksi (AI membantu menganalisis pola kelas untuk perbaikan). Siklus ini selaras dengan pengalaman belajar Memahami-Mengaplikasi-Merefleksi dalam Naskah Akademik Kemendikdasmen.</a:t>
            </a:r>
            <a:endParaRPr dirty="0" lang="en-US"/>
          </a:p>
        </p:txBody>
      </p:sp>
      <p:sp>
        <p:nvSpPr>
          <p:cNvPr id="1048753" name="Slide Number Placeholder 3"/>
          <p:cNvSpPr>
            <a:spLocks noGrp="1"/>
          </p:cNvSpPr>
          <p:nvPr>
            <p:ph type="sldNum" sz="quarter" idx="10"/>
          </p:nvPr>
        </p:nvSpPr>
        <p:spPr/>
        <p:txBody>
          <a:bodyPr/>
          <a:p>
            <a:fld id="{F7021451-1387-4CA6-816F-3879F97B5CBC}" type="slidenum">
              <a:rPr lang="en-US"/>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52" name=""/>
        <p:cNvGrpSpPr/>
        <p:nvPr/>
      </p:nvGrpSpPr>
      <p:grpSpPr>
        <a:xfrm>
          <a:off x="0" y="0"/>
          <a:ext cx="0" cy="0"/>
          <a:chOff x="0" y="0"/>
          <a:chExt cx="0" cy="0"/>
        </a:xfrm>
      </p:grpSpPr>
      <p:sp>
        <p:nvSpPr>
          <p:cNvPr id="1048773" name="Slide Image Placeholder 1"/>
          <p:cNvSpPr>
            <a:spLocks noChangeAspect="1" noRot="1" noGrp="1"/>
          </p:cNvSpPr>
          <p:nvPr>
            <p:ph type="sldImg"/>
          </p:nvPr>
        </p:nvSpPr>
        <p:spPr/>
      </p:sp>
      <p:sp>
        <p:nvSpPr>
          <p:cNvPr id="1048774" name="Notes Placeholder 2"/>
          <p:cNvSpPr>
            <a:spLocks noGrp="1"/>
          </p:cNvSpPr>
          <p:nvPr>
            <p:ph type="body" idx="1"/>
          </p:nvPr>
        </p:nvSpPr>
        <p:spPr/>
        <p:txBody>
          <a:bodyPr/>
          <a:p>
            <a:r>
              <a:rPr dirty="0" lang="en-US"/>
              <a:t>Pada tahap perencanaan, AI membantu guru menyiapkan modul ajar, soal berjenjang, dan skenario fenomena kontekstual dengan lebih cepat. Guru tetap memvalidasi keakuratan dan kesesuaian dengan tujuan pembelajaran sebelum dipakai di kelas.</a:t>
            </a:r>
            <a:endParaRPr dirty="0" lang="en-US"/>
          </a:p>
        </p:txBody>
      </p:sp>
      <p:sp>
        <p:nvSpPr>
          <p:cNvPr id="1048775" name="Slide Number Placeholder 3"/>
          <p:cNvSpPr>
            <a:spLocks noGrp="1"/>
          </p:cNvSpPr>
          <p:nvPr>
            <p:ph type="sldNum" sz="quarter" idx="10"/>
          </p:nvPr>
        </p:nvSpPr>
        <p:spPr/>
        <p:txBody>
          <a:bodyPr/>
          <a:p>
            <a:fld id="{F7021451-1387-4CA6-816F-3879F97B5CBC}" type="slidenum">
              <a:rPr lang="en-US"/>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55" name=""/>
        <p:cNvGrpSpPr/>
        <p:nvPr/>
      </p:nvGrpSpPr>
      <p:grpSpPr>
        <a:xfrm>
          <a:off x="0" y="0"/>
          <a:ext cx="0" cy="0"/>
          <a:chOff x="0" y="0"/>
          <a:chExt cx="0" cy="0"/>
        </a:xfrm>
      </p:grpSpPr>
      <p:sp>
        <p:nvSpPr>
          <p:cNvPr id="1048795" name="Slide Image Placeholder 1"/>
          <p:cNvSpPr>
            <a:spLocks noChangeAspect="1" noRot="1" noGrp="1"/>
          </p:cNvSpPr>
          <p:nvPr>
            <p:ph type="sldImg"/>
          </p:nvPr>
        </p:nvSpPr>
        <p:spPr/>
      </p:sp>
      <p:sp>
        <p:nvSpPr>
          <p:cNvPr id="1048796" name="Notes Placeholder 2"/>
          <p:cNvSpPr>
            <a:spLocks noGrp="1"/>
          </p:cNvSpPr>
          <p:nvPr>
            <p:ph type="body" idx="1"/>
          </p:nvPr>
        </p:nvSpPr>
        <p:spPr/>
        <p:txBody>
          <a:bodyPr/>
          <a:p>
            <a:r>
              <a:rPr dirty="0" lang="en-US"/>
              <a:t>Pada tahap pelaksanaan, AI berperan sebagai tutor Sokratik yang memandu siswa berpikir, sebagai laboratorium virtual bersama simulasi seperti PhET, dan sebagai alat visualisasi 3D untuk menjelaskan struktur partikel yang tak kasat mata.</a:t>
            </a:r>
            <a:endParaRPr dirty="0" lang="en-US"/>
          </a:p>
        </p:txBody>
      </p:sp>
      <p:sp>
        <p:nvSpPr>
          <p:cNvPr id="1048797" name="Slide Number Placeholder 3"/>
          <p:cNvSpPr>
            <a:spLocks noGrp="1"/>
          </p:cNvSpPr>
          <p:nvPr>
            <p:ph type="sldNum" sz="quarter" idx="10"/>
          </p:nvPr>
        </p:nvSpPr>
        <p:spPr/>
        <p:txBody>
          <a:bodyPr/>
          <a:p>
            <a:fld id="{F7021451-1387-4CA6-816F-3879F97B5CBC}" type="slidenum">
              <a:rPr lang="en-US"/>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58" name=""/>
        <p:cNvGrpSpPr/>
        <p:nvPr/>
      </p:nvGrpSpPr>
      <p:grpSpPr>
        <a:xfrm>
          <a:off x="0" y="0"/>
          <a:ext cx="0" cy="0"/>
          <a:chOff x="0" y="0"/>
          <a:chExt cx="0" cy="0"/>
        </a:xfrm>
      </p:grpSpPr>
      <p:sp>
        <p:nvSpPr>
          <p:cNvPr id="1048820" name="Slide Image Placeholder 1"/>
          <p:cNvSpPr>
            <a:spLocks noChangeAspect="1" noRot="1" noGrp="1"/>
          </p:cNvSpPr>
          <p:nvPr>
            <p:ph type="sldImg"/>
          </p:nvPr>
        </p:nvSpPr>
        <p:spPr/>
      </p:sp>
      <p:sp>
        <p:nvSpPr>
          <p:cNvPr id="1048821" name="Notes Placeholder 2"/>
          <p:cNvSpPr>
            <a:spLocks noGrp="1"/>
          </p:cNvSpPr>
          <p:nvPr>
            <p:ph type="body" idx="1"/>
          </p:nvPr>
        </p:nvSpPr>
        <p:spPr/>
        <p:txBody>
          <a:bodyPr/>
          <a:p>
            <a:r>
              <a:rPr dirty="0" lang="en-US"/>
              <a:t>Pada tahap asesmen, AI membantu menyusun rubrik dan soal diagnostik, serta memberi umpan balik cepat kepada siswa. Pada tahap refleksi, AI membantu guru menganalisis pola jawaban kelas untuk menemukan miskonsepsi yang berulang, sebagai dasar rencana tindak lanjut. Guru tetap memverifikasi keakuratan penilaian AI (Fergus dkk., 2023).</a:t>
            </a:r>
            <a:endParaRPr dirty="0" lang="en-US"/>
          </a:p>
        </p:txBody>
      </p:sp>
      <p:sp>
        <p:nvSpPr>
          <p:cNvPr id="1048822" name="Slide Number Placeholder 3"/>
          <p:cNvSpPr>
            <a:spLocks noGrp="1"/>
          </p:cNvSpPr>
          <p:nvPr>
            <p:ph type="sldNum" sz="quarter" idx="10"/>
          </p:nvPr>
        </p:nvSpPr>
        <p:spPr/>
        <p:txBody>
          <a:bodyPr/>
          <a:p>
            <a:fld id="{F7021451-1387-4CA6-816F-3879F97B5CBC}" type="slidenum">
              <a:rPr lang="en-US"/>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61" name=""/>
        <p:cNvGrpSpPr/>
        <p:nvPr/>
      </p:nvGrpSpPr>
      <p:grpSpPr>
        <a:xfrm>
          <a:off x="0" y="0"/>
          <a:ext cx="0" cy="0"/>
          <a:chOff x="0" y="0"/>
          <a:chExt cx="0" cy="0"/>
        </a:xfrm>
      </p:grpSpPr>
      <p:sp>
        <p:nvSpPr>
          <p:cNvPr id="1048845" name="Slide Image Placeholder 1"/>
          <p:cNvSpPr>
            <a:spLocks noChangeAspect="1" noRot="1" noGrp="1"/>
          </p:cNvSpPr>
          <p:nvPr>
            <p:ph type="sldImg"/>
          </p:nvPr>
        </p:nvSpPr>
        <p:spPr/>
      </p:sp>
      <p:sp>
        <p:nvSpPr>
          <p:cNvPr id="1048846" name="Notes Placeholder 2"/>
          <p:cNvSpPr>
            <a:spLocks noGrp="1"/>
          </p:cNvSpPr>
          <p:nvPr>
            <p:ph type="body" idx="1"/>
          </p:nvPr>
        </p:nvSpPr>
        <p:spPr/>
        <p:txBody>
          <a:bodyPr/>
          <a:p>
            <a:r>
              <a:rPr dirty="0" lang="en-US"/>
              <a:t>Stoikiometri sering menjadi topik yang membebani siswa karena melibatkan banyak langkah hitung. AI dioptimalkan sebagai pemeriksa langkah (bukan pemberi jawaban akhir) dan penyedia soal adaptif. Guru tetap memverifikasi keakuratan setiap langkah karena AI dapat keliru pada perhitungan (Fergus dkk., 2023).</a:t>
            </a:r>
            <a:endParaRPr dirty="0" lang="en-US"/>
          </a:p>
        </p:txBody>
      </p:sp>
      <p:sp>
        <p:nvSpPr>
          <p:cNvPr id="1048847" name="Slide Number Placeholder 3"/>
          <p:cNvSpPr>
            <a:spLocks noGrp="1"/>
          </p:cNvSpPr>
          <p:nvPr>
            <p:ph type="sldNum" sz="quarter" idx="10"/>
          </p:nvPr>
        </p:nvSpPr>
        <p:spPr/>
        <p:txBody>
          <a:bodyPr/>
          <a:p>
            <a:fld id="{F7021451-1387-4CA6-816F-3879F97B5CBC}" type="slidenum">
              <a:rPr lang="en-US"/>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64" name=""/>
        <p:cNvGrpSpPr/>
        <p:nvPr/>
      </p:nvGrpSpPr>
      <p:grpSpPr>
        <a:xfrm>
          <a:off x="0" y="0"/>
          <a:ext cx="0" cy="0"/>
          <a:chOff x="0" y="0"/>
          <a:chExt cx="0" cy="0"/>
        </a:xfrm>
      </p:grpSpPr>
      <p:sp>
        <p:nvSpPr>
          <p:cNvPr id="1048864" name="Slide Image Placeholder 1"/>
          <p:cNvSpPr>
            <a:spLocks noChangeAspect="1" noRot="1" noGrp="1"/>
          </p:cNvSpPr>
          <p:nvPr>
            <p:ph type="sldImg"/>
          </p:nvPr>
        </p:nvSpPr>
        <p:spPr/>
      </p:sp>
      <p:sp>
        <p:nvSpPr>
          <p:cNvPr id="1048865" name="Notes Placeholder 2"/>
          <p:cNvSpPr>
            <a:spLocks noGrp="1"/>
          </p:cNvSpPr>
          <p:nvPr>
            <p:ph type="body" idx="1"/>
          </p:nvPr>
        </p:nvSpPr>
        <p:spPr/>
        <p:txBody>
          <a:bodyPr/>
          <a:p>
            <a:r>
              <a:rPr dirty="0" lang="en-US"/>
              <a:t>Contoh aktivitas laju reaksi: siswa membandingkan pengaruh konsentrasi terhadap kecepatan reaksi lewat grafik konsentrasi terhadap waktu. Data pada grafik adalah ilustrasi, bukan data eksperimen riil. Simulasi PhET "Reactions &amp; Rates" dapat dipakai untuk memvariasikan konsentrasi dan suhu.</a:t>
            </a:r>
            <a:endParaRPr dirty="0" lang="en-US"/>
          </a:p>
        </p:txBody>
      </p:sp>
      <p:sp>
        <p:nvSpPr>
          <p:cNvPr id="1048866" name="Slide Number Placeholder 3"/>
          <p:cNvSpPr>
            <a:spLocks noGrp="1"/>
          </p:cNvSpPr>
          <p:nvPr>
            <p:ph type="sldNum" sz="quarter" idx="10"/>
          </p:nvPr>
        </p:nvSpPr>
        <p:spPr/>
        <p:txBody>
          <a:bodyPr/>
          <a:p>
            <a:fld id="{F7021451-1387-4CA6-816F-3879F97B5CBC}" type="slidenum">
              <a:rPr lang="en-US"/>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67" name=""/>
        <p:cNvGrpSpPr/>
        <p:nvPr/>
      </p:nvGrpSpPr>
      <p:grpSpPr>
        <a:xfrm>
          <a:off x="0" y="0"/>
          <a:ext cx="0" cy="0"/>
          <a:chOff x="0" y="0"/>
          <a:chExt cx="0" cy="0"/>
        </a:xfrm>
      </p:grpSpPr>
      <p:sp>
        <p:nvSpPr>
          <p:cNvPr id="1048885" name="Slide Image Placeholder 1"/>
          <p:cNvSpPr>
            <a:spLocks noChangeAspect="1" noRot="1" noGrp="1"/>
          </p:cNvSpPr>
          <p:nvPr>
            <p:ph type="sldImg"/>
          </p:nvPr>
        </p:nvSpPr>
        <p:spPr/>
      </p:sp>
      <p:sp>
        <p:nvSpPr>
          <p:cNvPr id="1048886" name="Notes Placeholder 2"/>
          <p:cNvSpPr>
            <a:spLocks noGrp="1"/>
          </p:cNvSpPr>
          <p:nvPr>
            <p:ph type="body" idx="1"/>
          </p:nvPr>
        </p:nvSpPr>
        <p:spPr/>
        <p:txBody>
          <a:bodyPr/>
          <a:p>
            <a:r>
              <a:rPr dirty="0" lang="en-US"/>
              <a:t>Optimalisasi juga berarti menulis prompt yang tepat: bukan sekadar meminta jawaban, tetapi merancang percakapan yang mendorong siswa berpikir. Bandingkan prompt umum vs. prompt yang dioptimalkan untuk topik laju reaksi.</a:t>
            </a:r>
            <a:endParaRPr dirty="0" lang="en-US"/>
          </a:p>
        </p:txBody>
      </p:sp>
      <p:sp>
        <p:nvSpPr>
          <p:cNvPr id="1048887" name="Slide Number Placeholder 3"/>
          <p:cNvSpPr>
            <a:spLocks noGrp="1"/>
          </p:cNvSpPr>
          <p:nvPr>
            <p:ph type="sldNum" sz="quarter" idx="10"/>
          </p:nvPr>
        </p:nvSpPr>
        <p:spPr/>
        <p:txBody>
          <a:bodyPr/>
          <a:p>
            <a:fld id="{F7021451-1387-4CA6-816F-3879F97B5CBC}" type="slidenum">
              <a:rPr lang="en-US"/>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70" name=""/>
        <p:cNvGrpSpPr/>
        <p:nvPr/>
      </p:nvGrpSpPr>
      <p:grpSpPr>
        <a:xfrm>
          <a:off x="0" y="0"/>
          <a:ext cx="0" cy="0"/>
          <a:chOff x="0" y="0"/>
          <a:chExt cx="0" cy="0"/>
        </a:xfrm>
      </p:grpSpPr>
      <p:sp>
        <p:nvSpPr>
          <p:cNvPr id="1048895" name="Slide Image Placeholder 1"/>
          <p:cNvSpPr>
            <a:spLocks noChangeAspect="1" noRot="1" noGrp="1"/>
          </p:cNvSpPr>
          <p:nvPr>
            <p:ph type="sldImg"/>
          </p:nvPr>
        </p:nvSpPr>
        <p:spPr/>
      </p:sp>
      <p:sp>
        <p:nvSpPr>
          <p:cNvPr id="1048896" name="Notes Placeholder 2"/>
          <p:cNvSpPr>
            <a:spLocks noGrp="1"/>
          </p:cNvSpPr>
          <p:nvPr>
            <p:ph type="body" idx="1"/>
          </p:nvPr>
        </p:nvSpPr>
        <p:spPr/>
        <p:txBody>
          <a:bodyPr/>
          <a:p>
            <a:r>
              <a:rPr dirty="0" lang="en-US"/>
              <a:t>Rubrik sederhana untuk membantu guru memilih jenis alat AI sesuai tujuan pembelajaran, dari tutor percakapan hingga simulasi laboratorium virtual.</a:t>
            </a:r>
            <a:endParaRPr dirty="0" lang="en-US"/>
          </a:p>
        </p:txBody>
      </p:sp>
      <p:sp>
        <p:nvSpPr>
          <p:cNvPr id="1048897" name="Slide Number Placeholder 3"/>
          <p:cNvSpPr>
            <a:spLocks noGrp="1"/>
          </p:cNvSpPr>
          <p:nvPr>
            <p:ph type="sldNum" sz="quarter" idx="10"/>
          </p:nvPr>
        </p:nvSpPr>
        <p:spPr/>
        <p:txBody>
          <a:bodyPr/>
          <a:p>
            <a:fld id="{F7021451-1387-4CA6-816F-3879F97B5CBC}" type="slidenum">
              <a:rPr lang="en-US"/>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935" name="Slide Image Placeholder 1"/>
          <p:cNvSpPr>
            <a:spLocks noChangeAspect="1" noRot="1" noGrp="1"/>
          </p:cNvSpPr>
          <p:nvPr>
            <p:ph type="sldImg"/>
          </p:nvPr>
        </p:nvSpPr>
        <p:spPr/>
      </p:sp>
      <p:sp>
        <p:nvSpPr>
          <p:cNvPr id="1048936" name="Notes Placeholder 2"/>
          <p:cNvSpPr>
            <a:spLocks noGrp="1"/>
          </p:cNvSpPr>
          <p:nvPr>
            <p:ph type="body" idx="1"/>
          </p:nvPr>
        </p:nvSpPr>
        <p:spPr/>
        <p:txBody>
          <a:bodyPr/>
          <a:p>
            <a:r>
              <a:rPr dirty="0" lang="en-US"/>
              <a:t>Enam contoh aplikasi dan situs kimia yang dapat dioptimalkan bersama AI: PhET (simulasi interaktif), MolView (struktur 2D ke model 3D), PubChem (basis data senyawa), Ptable (tabel periodik dinamis), ChemCollective (laboratorium virtual berbasis skenario), dan Laboratorium Maya pada Rumah Belajar Kemendikbud. Semua tautan dapat diklik dalam mode presentasi.</a:t>
            </a:r>
            <a:endParaRPr dirty="0" lang="en-US"/>
          </a:p>
        </p:txBody>
      </p:sp>
      <p:sp>
        <p:nvSpPr>
          <p:cNvPr id="1048937" name="Slide Number Placeholder 3"/>
          <p:cNvSpPr>
            <a:spLocks noGrp="1"/>
          </p:cNvSpPr>
          <p:nvPr>
            <p:ph type="sldNum" sz="quarter" idx="10"/>
          </p:nvPr>
        </p:nvSpPr>
        <p:spPr/>
        <p:txBody>
          <a:bodyPr/>
          <a:p>
            <a:fld id="{F7021451-1387-4CA6-816F-3879F97B5CBC}" type="slidenum">
              <a:rPr lang="en-US"/>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76" name=""/>
        <p:cNvGrpSpPr/>
        <p:nvPr/>
      </p:nvGrpSpPr>
      <p:grpSpPr>
        <a:xfrm>
          <a:off x="0" y="0"/>
          <a:ext cx="0" cy="0"/>
          <a:chOff x="0" y="0"/>
          <a:chExt cx="0" cy="0"/>
        </a:xfrm>
      </p:grpSpPr>
      <p:sp>
        <p:nvSpPr>
          <p:cNvPr id="1048960" name="Slide Image Placeholder 1"/>
          <p:cNvSpPr>
            <a:spLocks noChangeAspect="1" noRot="1" noGrp="1"/>
          </p:cNvSpPr>
          <p:nvPr>
            <p:ph type="sldImg"/>
          </p:nvPr>
        </p:nvSpPr>
        <p:spPr/>
      </p:sp>
      <p:sp>
        <p:nvSpPr>
          <p:cNvPr id="1048961" name="Notes Placeholder 2"/>
          <p:cNvSpPr>
            <a:spLocks noGrp="1"/>
          </p:cNvSpPr>
          <p:nvPr>
            <p:ph type="body" idx="1"/>
          </p:nvPr>
        </p:nvSpPr>
        <p:spPr/>
        <p:txBody>
          <a:bodyPr/>
          <a:p>
            <a:r>
              <a:rPr dirty="0" lang="en-US"/>
              <a:t>Sebutkan contoh perangkat sebagai ilustrasi, bukan rekomendasi wajib. Sesuaikan dengan kebijakan sekolah, batas usia pengguna, dan ketersediaan akses. UNESCO (Miao &amp; Cukurova, 2024) menekankan pentingnya kompetensi etis dan berpusat pada manusia saat guru memakai AI. Sarankan guru memulai dari satu perangkat saja. Tautan pada slide ini dapat diklik saat mode presentasi.</a:t>
            </a:r>
            <a:endParaRPr dirty="0" lang="en-US"/>
          </a:p>
        </p:txBody>
      </p:sp>
      <p:sp>
        <p:nvSpPr>
          <p:cNvPr id="1048962" name="Slide Number Placeholder 3"/>
          <p:cNvSpPr>
            <a:spLocks noGrp="1"/>
          </p:cNvSpPr>
          <p:nvPr>
            <p:ph type="sldNum" sz="quarter" idx="10"/>
          </p:nvPr>
        </p:nvSpPr>
        <p:spPr/>
        <p:txBody>
          <a:bodyPr/>
          <a:p>
            <a:fld id="{F7021451-1387-4CA6-816F-3879F97B5CBC}" type="slidenum">
              <a:rPr lang="en-US"/>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79" name=""/>
        <p:cNvGrpSpPr/>
        <p:nvPr/>
      </p:nvGrpSpPr>
      <p:grpSpPr>
        <a:xfrm>
          <a:off x="0" y="0"/>
          <a:ext cx="0" cy="0"/>
          <a:chOff x="0" y="0"/>
          <a:chExt cx="0" cy="0"/>
        </a:xfrm>
      </p:grpSpPr>
      <p:sp>
        <p:nvSpPr>
          <p:cNvPr id="1048986" name="Slide Image Placeholder 1"/>
          <p:cNvSpPr>
            <a:spLocks noChangeAspect="1" noRot="1" noGrp="1"/>
          </p:cNvSpPr>
          <p:nvPr>
            <p:ph type="sldImg"/>
          </p:nvPr>
        </p:nvSpPr>
        <p:spPr/>
      </p:sp>
      <p:sp>
        <p:nvSpPr>
          <p:cNvPr id="1048987" name="Notes Placeholder 2"/>
          <p:cNvSpPr>
            <a:spLocks noGrp="1"/>
          </p:cNvSpPr>
          <p:nvPr>
            <p:ph type="body" idx="1"/>
          </p:nvPr>
        </p:nvSpPr>
        <p:spPr/>
        <p:txBody>
          <a:bodyPr/>
          <a:p>
            <a:r>
              <a:rPr dirty="0" lang="en-US"/>
              <a:t>Indikator ini bersifat kualitatif (bukan target angka baku) karena belum ada data terukur yang berlaku umum untuk semua sekolah. Guru dapat mengembangkan instrumen sederhana (survei singkat, jurnal refleksi) untuk memantau keempat indikator ini setiap semester. Ikon gauge di pojok kanan atas bersifat dekoratif (bukan angka hasil pengukuran nyata).</a:t>
            </a:r>
            <a:endParaRPr dirty="0" lang="en-US"/>
          </a:p>
        </p:txBody>
      </p:sp>
      <p:sp>
        <p:nvSpPr>
          <p:cNvPr id="1048988" name="Slide Number Placeholder 3"/>
          <p:cNvSpPr>
            <a:spLocks noGrp="1"/>
          </p:cNvSpPr>
          <p:nvPr>
            <p:ph type="sldNum" sz="quarter" idx="10"/>
          </p:nvPr>
        </p:nvSpPr>
        <p:spPr/>
        <p:txBody>
          <a:bodyPr/>
          <a:p>
            <a:fld id="{F7021451-1387-4CA6-816F-3879F97B5CBC}" type="slidenum">
              <a:rPr lang="en-US"/>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82" name=""/>
        <p:cNvGrpSpPr/>
        <p:nvPr/>
      </p:nvGrpSpPr>
      <p:grpSpPr>
        <a:xfrm>
          <a:off x="0" y="0"/>
          <a:ext cx="0" cy="0"/>
          <a:chOff x="0" y="0"/>
          <a:chExt cx="0" cy="0"/>
        </a:xfrm>
      </p:grpSpPr>
      <p:sp>
        <p:nvSpPr>
          <p:cNvPr id="1049013" name="Slide Image Placeholder 1"/>
          <p:cNvSpPr>
            <a:spLocks noChangeAspect="1" noRot="1" noGrp="1"/>
          </p:cNvSpPr>
          <p:nvPr>
            <p:ph type="sldImg"/>
          </p:nvPr>
        </p:nvSpPr>
        <p:spPr/>
      </p:sp>
      <p:sp>
        <p:nvSpPr>
          <p:cNvPr id="1049014" name="Notes Placeholder 2"/>
          <p:cNvSpPr>
            <a:spLocks noGrp="1"/>
          </p:cNvSpPr>
          <p:nvPr>
            <p:ph type="body" idx="1"/>
          </p:nvPr>
        </p:nvSpPr>
        <p:spPr/>
        <p:txBody>
          <a:bodyPr/>
          <a:p>
            <a:r>
              <a:rPr dirty="0" lang="en-US"/>
              <a:t>Empat tantangan umum dalam optimalisasi AI beserta strategi mitigasinya: jawaban keliru (Fergus dkk., 2023), kesenjangan akses perangkat, ketergantungan berlebihan, dan risiko privasi data (Miao &amp; Holmes, 2023). Setiap tantangan disertai langkah mitigasi yang dapat langsung diterapkan guru.</a:t>
            </a:r>
            <a:endParaRPr dirty="0" lang="en-US"/>
          </a:p>
        </p:txBody>
      </p:sp>
      <p:sp>
        <p:nvSpPr>
          <p:cNvPr id="1049015" name="Slide Number Placeholder 3"/>
          <p:cNvSpPr>
            <a:spLocks noGrp="1"/>
          </p:cNvSpPr>
          <p:nvPr>
            <p:ph type="sldNum" sz="quarter" idx="10"/>
          </p:nvPr>
        </p:nvSpPr>
        <p:spPr/>
        <p:txBody>
          <a:bodyPr/>
          <a:p>
            <a:fld id="{F7021451-1387-4CA6-816F-3879F97B5CBC}" type="slidenum">
              <a:rPr lang="en-US"/>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85" name=""/>
        <p:cNvGrpSpPr/>
        <p:nvPr/>
      </p:nvGrpSpPr>
      <p:grpSpPr>
        <a:xfrm>
          <a:off x="0" y="0"/>
          <a:ext cx="0" cy="0"/>
          <a:chOff x="0" y="0"/>
          <a:chExt cx="0" cy="0"/>
        </a:xfrm>
      </p:grpSpPr>
      <p:sp>
        <p:nvSpPr>
          <p:cNvPr id="1049036" name="Slide Image Placeholder 1"/>
          <p:cNvSpPr>
            <a:spLocks noChangeAspect="1" noRot="1" noGrp="1"/>
          </p:cNvSpPr>
          <p:nvPr>
            <p:ph type="sldImg"/>
          </p:nvPr>
        </p:nvSpPr>
        <p:spPr/>
      </p:sp>
      <p:sp>
        <p:nvSpPr>
          <p:cNvPr id="1049037" name="Notes Placeholder 2"/>
          <p:cNvSpPr>
            <a:spLocks noGrp="1"/>
          </p:cNvSpPr>
          <p:nvPr>
            <p:ph type="body" idx="1"/>
          </p:nvPr>
        </p:nvSpPr>
        <p:spPr/>
        <p:txBody>
          <a:bodyPr/>
          <a:p>
            <a:r>
              <a:rPr dirty="0" lang="en-US"/>
              <a:t>Optimalisasi yang bertanggung jawab memerlukan tata kelola: kebijakan sekolah yang jelas, transparansi kepada siswa dan orang tua tentang bagaimana AI dipakai, serta pelatihan guru berkelanjutan. Kerangka Kompetensi AI untuk Guru dari UNESCO (Miao &amp; Cukurova, 2024) menekankan pola pikir berpusat pada manusia dan etika AI sebagai dua dari lima dimensi kompetensi.</a:t>
            </a:r>
            <a:endParaRPr dirty="0" lang="en-US"/>
          </a:p>
        </p:txBody>
      </p:sp>
      <p:sp>
        <p:nvSpPr>
          <p:cNvPr id="1049038" name="Slide Number Placeholder 3"/>
          <p:cNvSpPr>
            <a:spLocks noGrp="1"/>
          </p:cNvSpPr>
          <p:nvPr>
            <p:ph type="sldNum" sz="quarter" idx="10"/>
          </p:nvPr>
        </p:nvSpPr>
        <p:spPr/>
        <p:txBody>
          <a:bodyPr/>
          <a:p>
            <a:fld id="{F7021451-1387-4CA6-816F-3879F97B5CBC}" type="slidenum">
              <a:rPr lang="en-US"/>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88" name=""/>
        <p:cNvGrpSpPr/>
        <p:nvPr/>
      </p:nvGrpSpPr>
      <p:grpSpPr>
        <a:xfrm>
          <a:off x="0" y="0"/>
          <a:ext cx="0" cy="0"/>
          <a:chOff x="0" y="0"/>
          <a:chExt cx="0" cy="0"/>
        </a:xfrm>
      </p:grpSpPr>
      <p:sp>
        <p:nvSpPr>
          <p:cNvPr id="1049062" name="Slide Image Placeholder 1"/>
          <p:cNvSpPr>
            <a:spLocks noChangeAspect="1" noRot="1" noGrp="1"/>
          </p:cNvSpPr>
          <p:nvPr>
            <p:ph type="sldImg"/>
          </p:nvPr>
        </p:nvSpPr>
        <p:spPr/>
      </p:sp>
      <p:sp>
        <p:nvSpPr>
          <p:cNvPr id="1049063" name="Notes Placeholder 2"/>
          <p:cNvSpPr>
            <a:spLocks noGrp="1"/>
          </p:cNvSpPr>
          <p:nvPr>
            <p:ph type="body" idx="1"/>
          </p:nvPr>
        </p:nvSpPr>
        <p:spPr/>
        <p:txBody>
          <a:bodyPr/>
          <a:p>
            <a:r>
              <a:rPr dirty="0" lang="en-US"/>
              <a:t>Peta jalan empat tahap: asesmen kesiapan (memetakan akses perangkat dan literasi digital), pelatihan dan uji coba (mengacu kerangka kompetensi AI UNESCO), integrasi kelas (menerapkan siklus 4 tahap secara rutin), dan evaluasi-skalasi (memperluas ke topik/kelas lain berdasar indikator keberhasilan).</a:t>
            </a:r>
            <a:endParaRPr dirty="0" lang="en-US"/>
          </a:p>
        </p:txBody>
      </p:sp>
      <p:sp>
        <p:nvSpPr>
          <p:cNvPr id="1049064" name="Slide Number Placeholder 3"/>
          <p:cNvSpPr>
            <a:spLocks noGrp="1"/>
          </p:cNvSpPr>
          <p:nvPr>
            <p:ph type="sldNum" sz="quarter" idx="10"/>
          </p:nvPr>
        </p:nvSpPr>
        <p:spPr/>
        <p:txBody>
          <a:bodyPr/>
          <a:p>
            <a:fld id="{F7021451-1387-4CA6-816F-3879F97B5CBC}" type="slidenum">
              <a:rPr lang="en-US"/>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91" name=""/>
        <p:cNvGrpSpPr/>
        <p:nvPr/>
      </p:nvGrpSpPr>
      <p:grpSpPr>
        <a:xfrm>
          <a:off x="0" y="0"/>
          <a:ext cx="0" cy="0"/>
          <a:chOff x="0" y="0"/>
          <a:chExt cx="0" cy="0"/>
        </a:xfrm>
      </p:grpSpPr>
      <p:sp>
        <p:nvSpPr>
          <p:cNvPr id="1049076" name="Slide Image Placeholder 1"/>
          <p:cNvSpPr>
            <a:spLocks noChangeAspect="1" noRot="1" noGrp="1"/>
          </p:cNvSpPr>
          <p:nvPr>
            <p:ph type="sldImg"/>
          </p:nvPr>
        </p:nvSpPr>
        <p:spPr/>
      </p:sp>
      <p:sp>
        <p:nvSpPr>
          <p:cNvPr id="1049077" name="Notes Placeholder 2"/>
          <p:cNvSpPr>
            <a:spLocks noGrp="1"/>
          </p:cNvSpPr>
          <p:nvPr>
            <p:ph type="body" idx="1"/>
          </p:nvPr>
        </p:nvSpPr>
        <p:spPr/>
        <p:txBody>
          <a:bodyPr/>
          <a:p>
            <a:r>
              <a:rPr dirty="0" lang="en-US"/>
              <a:t>Rangkum tiga pesan utama, lalu buka sesi diskusi. Ajak peserta memilih satu topik kimia untuk mencoba siklus optimalisasi AI (perencanaan-pelaksanaan-asesmen-refleksi).</a:t>
            </a:r>
            <a:endParaRPr dirty="0" lang="en-US"/>
          </a:p>
        </p:txBody>
      </p:sp>
      <p:sp>
        <p:nvSpPr>
          <p:cNvPr id="1049078" name="Slide Number Placeholder 3"/>
          <p:cNvSpPr>
            <a:spLocks noGrp="1"/>
          </p:cNvSpPr>
          <p:nvPr>
            <p:ph type="sldNum" sz="quarter" idx="10"/>
          </p:nvPr>
        </p:nvSpPr>
        <p:spPr/>
        <p:txBody>
          <a:bodyPr/>
          <a:p>
            <a:fld id="{F7021451-1387-4CA6-816F-3879F97B5CBC}" type="slidenum">
              <a:rPr lang="en-US"/>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94" name=""/>
        <p:cNvGrpSpPr/>
        <p:nvPr/>
      </p:nvGrpSpPr>
      <p:grpSpPr>
        <a:xfrm>
          <a:off x="0" y="0"/>
          <a:ext cx="0" cy="0"/>
          <a:chOff x="0" y="0"/>
          <a:chExt cx="0" cy="0"/>
        </a:xfrm>
      </p:grpSpPr>
      <p:sp>
        <p:nvSpPr>
          <p:cNvPr id="1049084" name="Slide Image Placeholder 1"/>
          <p:cNvSpPr>
            <a:spLocks noChangeAspect="1" noRot="1" noGrp="1"/>
          </p:cNvSpPr>
          <p:nvPr>
            <p:ph type="sldImg"/>
          </p:nvPr>
        </p:nvSpPr>
        <p:spPr/>
      </p:sp>
      <p:sp>
        <p:nvSpPr>
          <p:cNvPr id="1049085" name="Notes Placeholder 2"/>
          <p:cNvSpPr>
            <a:spLocks noGrp="1"/>
          </p:cNvSpPr>
          <p:nvPr>
            <p:ph type="body" idx="1"/>
          </p:nvPr>
        </p:nvSpPr>
        <p:spPr/>
        <p:txBody>
          <a:bodyPr/>
          <a:p>
            <a:r>
              <a:rPr dirty="0" lang="en-US"/>
              <a:t>Referensi bagian 1: dokumen kebijakan dan kerangka konseptual. Naskah Akademik Pembelajaran Mendalam (Kemendikdasmen, 2025) mendasari siklus dan prinsip pembelajaran; kerangka kompetensi AI UNESCO (Miao &amp; Cukurova, 2024) mendasari slide etika dan tata kelola; SAMR (Puentedura, 2006) mendasari slide kerangka SAMR. Tautan dapat diklik.</a:t>
            </a:r>
            <a:endParaRPr dirty="0" lang="en-US"/>
          </a:p>
        </p:txBody>
      </p:sp>
      <p:sp>
        <p:nvSpPr>
          <p:cNvPr id="1049086" name="Slide Number Placeholder 3"/>
          <p:cNvSpPr>
            <a:spLocks noGrp="1"/>
          </p:cNvSpPr>
          <p:nvPr>
            <p:ph type="sldNum" sz="quarter" idx="10"/>
          </p:nvPr>
        </p:nvSpPr>
        <p:spPr/>
        <p:txBody>
          <a:bodyPr/>
          <a:p>
            <a:fld id="{F7021451-1387-4CA6-816F-3879F97B5CBC}" type="slidenum">
              <a:rPr lang="en-US"/>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9092" name="Slide Image Placeholder 1"/>
          <p:cNvSpPr>
            <a:spLocks noChangeAspect="1" noRot="1" noGrp="1"/>
          </p:cNvSpPr>
          <p:nvPr>
            <p:ph type="sldImg"/>
          </p:nvPr>
        </p:nvSpPr>
        <p:spPr/>
      </p:sp>
      <p:sp>
        <p:nvSpPr>
          <p:cNvPr id="1049093" name="Notes Placeholder 2"/>
          <p:cNvSpPr>
            <a:spLocks noGrp="1"/>
          </p:cNvSpPr>
          <p:nvPr>
            <p:ph type="body" idx="1"/>
          </p:nvPr>
        </p:nvSpPr>
        <p:spPr/>
        <p:txBody>
          <a:bodyPr/>
          <a:p>
            <a:r>
              <a:rPr dirty="0" lang="en-US"/>
              <a:t>Referensi bagian 2: literatur pendidikan kimia dan AI. Johnstone (1991) dan Talanquer (2011) melandasi pemahaman kesulitan belajar kimia; Fergus dkk. (2023) dan Humphry &amp; Fuller (2023) melandasi peringatan verifikasi jawaban AI; Ardyansyah dkk. (2024) memberi konteks Indonesia. Data pada grafik bersifat ilustratif.</a:t>
            </a:r>
            <a:endParaRPr dirty="0" lang="en-US"/>
          </a:p>
        </p:txBody>
      </p:sp>
      <p:sp>
        <p:nvSpPr>
          <p:cNvPr id="1049094" name="Slide Number Placeholder 3"/>
          <p:cNvSpPr>
            <a:spLocks noGrp="1"/>
          </p:cNvSpPr>
          <p:nvPr>
            <p:ph type="sldNum" sz="quarter" idx="10"/>
          </p:nvPr>
        </p:nvSpPr>
        <p:spPr/>
        <p:txBody>
          <a:bodyPr/>
          <a:p>
            <a:fld id="{F7021451-1387-4CA6-816F-3879F97B5CBC}" type="slidenum">
              <a:rPr lang="en-US"/>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00" name=""/>
        <p:cNvGrpSpPr/>
        <p:nvPr/>
      </p:nvGrpSpPr>
      <p:grpSpPr>
        <a:xfrm>
          <a:off x="0" y="0"/>
          <a:ext cx="0" cy="0"/>
          <a:chOff x="0" y="0"/>
          <a:chExt cx="0" cy="0"/>
        </a:xfrm>
      </p:grpSpPr>
      <p:sp>
        <p:nvSpPr>
          <p:cNvPr id="1049100" name="Slide Image Placeholder 1"/>
          <p:cNvSpPr>
            <a:spLocks noChangeAspect="1" noRot="1" noGrp="1"/>
          </p:cNvSpPr>
          <p:nvPr>
            <p:ph type="sldImg"/>
          </p:nvPr>
        </p:nvSpPr>
        <p:spPr/>
      </p:sp>
      <p:sp>
        <p:nvSpPr>
          <p:cNvPr id="1049101" name="Notes Placeholder 2"/>
          <p:cNvSpPr>
            <a:spLocks noGrp="1"/>
          </p:cNvSpPr>
          <p:nvPr>
            <p:ph type="body" idx="1"/>
          </p:nvPr>
        </p:nvSpPr>
        <p:spPr/>
        <p:txBody>
          <a:bodyPr/>
          <a:p>
            <a:r>
              <a:rPr dirty="0" lang="en-US"/>
              <a:t>Referensi bagian 3: aplikasi kimia dan perangkat AI yang disebut dalam slide, beserta tautan. Tambahkan tanggal akses (mis. "diakses 22 September 2026") setelah Anda memeriksa tautan pada hari presentasi.</a:t>
            </a:r>
            <a:endParaRPr dirty="0" lang="en-US"/>
          </a:p>
        </p:txBody>
      </p:sp>
      <p:sp>
        <p:nvSpPr>
          <p:cNvPr id="1049102" name="Slide Number Placeholder 3"/>
          <p:cNvSpPr>
            <a:spLocks noGrp="1"/>
          </p:cNvSpPr>
          <p:nvPr>
            <p:ph type="sldNum" sz="quarter" idx="10"/>
          </p:nvPr>
        </p:nvSpPr>
        <p:spPr/>
        <p:txBody>
          <a:bodyPr/>
          <a:p>
            <a:fld id="{F7021451-1387-4CA6-816F-3879F97B5CBC}" type="slidenum">
              <a:rPr lang="en-US"/>
              <a:t>24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4"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2" name=""/>
        <p:cNvGrpSpPr/>
        <p:nvPr/>
      </p:nvGrpSpPr>
      <p:grpSpPr>
        <a:xfrm>
          <a:off x="0" y="0"/>
          <a:ext cx="0" cy="0"/>
          <a:chOff x="0" y="0"/>
          <a:chExt cx="0" cy="0"/>
        </a:xfrm>
      </p:grpSpPr>
    </p:spTree>
  </p:cSld>
  <p:clrMap accent1="accent1" accent2="accent2" accent3="accent3" accent4="accent4" accent5="accent5" accent6="accent6" bg1="lt1" bg2="lt2" tx1="dk1" tx2="dk2" hlink="hlink" folHlink="folHlink"/>
  <p:sldLayoutIdLst>
    <p:sldLayoutId id="2147483649" r:id="rId1"/>
  </p:sldLayoutIdLst>
  <p:hf dt="0" ftr="0" hdr="0" sldNum="0"/>
  <p:txStyles>
    <p:titleStyle>
      <a:lvl1pPr algn="ctr" defTabSz="914400" eaLnBrk="1" hangingPunct="1" latinLnBrk="0" rtl="0">
        <a:spcBef>
          <a:spcPct val="0"/>
        </a:spcBef>
        <a:buNone/>
        <a:defRPr sz="4400" kern="1200">
          <a:solidFill>
            <a:schemeClr val="tx1"/>
          </a:solidFill>
          <a:latin typeface="+mj-lt"/>
          <a:ea typeface="+mj-ea"/>
          <a:cs typeface="+mj-cs"/>
        </a:defRPr>
      </a:lvl1pPr>
    </p:titleStyle>
    <p:bodyStyle>
      <a:lvl1pPr algn="l" defTabSz="914400" eaLnBrk="1" hangingPunct="1" indent="-342900" latinLnBrk="0" marL="342900" rtl="0">
        <a:spcBef>
          <a:spcPct val="20000"/>
        </a:spcBef>
        <a:buFont typeface="Arial" pitchFamily="34" charset="0"/>
        <a:buChar char="•"/>
        <a:defRPr sz="3200" kern="1200">
          <a:solidFill>
            <a:schemeClr val="tx1"/>
          </a:solidFill>
          <a:latin typeface="+mn-lt"/>
          <a:ea typeface="+mn-ea"/>
          <a:cs typeface="+mn-cs"/>
        </a:defRPr>
      </a:lvl1pPr>
      <a:lvl2pPr algn="l" defTabSz="914400" eaLnBrk="1" hangingPunct="1" indent="-285750" latinLnBrk="0" marL="742950" rtl="0">
        <a:spcBef>
          <a:spcPct val="20000"/>
        </a:spcBef>
        <a:buFont typeface="Arial" pitchFamily="34" charset="0"/>
        <a:buChar char="–"/>
        <a:defRPr sz="2800" kern="1200">
          <a:solidFill>
            <a:schemeClr val="tx1"/>
          </a:solidFill>
          <a:latin typeface="+mn-lt"/>
          <a:ea typeface="+mn-ea"/>
          <a:cs typeface="+mn-cs"/>
        </a:defRPr>
      </a:lvl2pPr>
      <a:lvl3pPr algn="l" defTabSz="914400" eaLnBrk="1" hangingPunct="1" indent="-228600" latinLnBrk="0" marL="1143000" rtl="0">
        <a:spcBef>
          <a:spcPct val="20000"/>
        </a:spcBef>
        <a:buFont typeface="Arial" pitchFamily="34" charset="0"/>
        <a:buChar char="•"/>
        <a:defRPr sz="2400" kern="1200">
          <a:solidFill>
            <a:schemeClr val="tx1"/>
          </a:solidFill>
          <a:latin typeface="+mn-lt"/>
          <a:ea typeface="+mn-ea"/>
          <a:cs typeface="+mn-cs"/>
        </a:defRPr>
      </a:lvl3pPr>
      <a:lvl4pPr algn="l" defTabSz="914400" eaLnBrk="1" hangingPunct="1" indent="-228600" latinLnBrk="0" marL="1600200" rtl="0">
        <a:spcBef>
          <a:spcPct val="20000"/>
        </a:spcBef>
        <a:buFont typeface="Arial" pitchFamily="34" charset="0"/>
        <a:buChar char="–"/>
        <a:defRPr sz="2000" kern="1200">
          <a:solidFill>
            <a:schemeClr val="tx1"/>
          </a:solidFill>
          <a:latin typeface="+mn-lt"/>
          <a:ea typeface="+mn-ea"/>
          <a:cs typeface="+mn-cs"/>
        </a:defRPr>
      </a:lvl4pPr>
      <a:lvl5pPr algn="l" defTabSz="914400" eaLnBrk="1" hangingPunct="1" indent="-228600" latinLnBrk="0" marL="2057400" rtl="0">
        <a:spcBef>
          <a:spcPct val="20000"/>
        </a:spcBef>
        <a:buFont typeface="Arial" pitchFamily="34" charset="0"/>
        <a:buChar char="»"/>
        <a:defRPr sz="2000" kern="1200">
          <a:solidFill>
            <a:schemeClr val="tx1"/>
          </a:solidFill>
          <a:latin typeface="+mn-lt"/>
          <a:ea typeface="+mn-ea"/>
          <a:cs typeface="+mn-cs"/>
        </a:defRPr>
      </a:lvl5pPr>
      <a:lvl6pPr algn="l" defTabSz="914400" eaLnBrk="1" hangingPunct="1" indent="-228600" latinLnBrk="0" marL="2514600" rtl="0">
        <a:spcBef>
          <a:spcPct val="20000"/>
        </a:spcBef>
        <a:buFont typeface="Arial" pitchFamily="34" charset="0"/>
        <a:buChar char="•"/>
        <a:defRPr sz="2000" kern="1200">
          <a:solidFill>
            <a:schemeClr val="tx1"/>
          </a:solidFill>
          <a:latin typeface="+mn-lt"/>
          <a:ea typeface="+mn-ea"/>
          <a:cs typeface="+mn-cs"/>
        </a:defRPr>
      </a:lvl6pPr>
      <a:lvl7pPr algn="l" defTabSz="914400" eaLnBrk="1" hangingPunct="1" indent="-228600" latinLnBrk="0" marL="2971800" rtl="0">
        <a:spcBef>
          <a:spcPct val="20000"/>
        </a:spcBef>
        <a:buFont typeface="Arial" pitchFamily="34" charset="0"/>
        <a:buChar char="•"/>
        <a:defRPr sz="2000" kern="1200">
          <a:solidFill>
            <a:schemeClr val="tx1"/>
          </a:solidFill>
          <a:latin typeface="+mn-lt"/>
          <a:ea typeface="+mn-ea"/>
          <a:cs typeface="+mn-cs"/>
        </a:defRPr>
      </a:lvl7pPr>
      <a:lvl8pPr algn="l" defTabSz="914400" eaLnBrk="1" hangingPunct="1" indent="-228600" latinLnBrk="0" marL="3429000" rtl="0">
        <a:spcBef>
          <a:spcPct val="20000"/>
        </a:spcBef>
        <a:buFont typeface="Arial" pitchFamily="34" charset="0"/>
        <a:buChar char="•"/>
        <a:defRPr sz="2000" kern="1200">
          <a:solidFill>
            <a:schemeClr val="tx1"/>
          </a:solidFill>
          <a:latin typeface="+mn-lt"/>
          <a:ea typeface="+mn-ea"/>
          <a:cs typeface="+mn-cs"/>
        </a:defRPr>
      </a:lvl8pPr>
      <a:lvl9pPr algn="l" defTabSz="914400" eaLnBrk="1" hangingPunct="1" indent="-228600" latinLnBrk="0" marL="3886200" rtl="0">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image" Target="../media/image3.png"/><Relationship Id="rId3" Type="http://schemas.openxmlformats.org/officeDocument/2006/relationships/slideLayout" Target="../slideLayouts/slideLayout1.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image" Target="../media/image5.png"/><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8.png"/><Relationship Id="rId6" Type="http://schemas.openxmlformats.org/officeDocument/2006/relationships/image" Target="../media/image9.png"/><Relationship Id="rId7" Type="http://schemas.openxmlformats.org/officeDocument/2006/relationships/slideLayout" Target="../slideLayouts/slideLayout1.xml"/><Relationship Id="rId8"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10.png"/><Relationship Id="rId2" Type="http://schemas.openxmlformats.org/officeDocument/2006/relationships/image" Target="../media/image11.png"/><Relationship Id="rId3" Type="http://schemas.openxmlformats.org/officeDocument/2006/relationships/image" Target="../media/image12.png"/><Relationship Id="rId4" Type="http://schemas.openxmlformats.org/officeDocument/2006/relationships/image" Target="../media/image13.png"/><Relationship Id="rId5" Type="http://schemas.openxmlformats.org/officeDocument/2006/relationships/image" Target="../media/image14.png"/><Relationship Id="rId6" Type="http://schemas.openxmlformats.org/officeDocument/2006/relationships/image" Target="../media/image15.png"/><Relationship Id="rId7" Type="http://schemas.openxmlformats.org/officeDocument/2006/relationships/slideLayout" Target="../slideLayouts/slideLayout1.xml"/><Relationship Id="rId8"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16.png"/><Relationship Id="rId2" Type="http://schemas.openxmlformats.org/officeDocument/2006/relationships/image" Target="../media/image17.png"/><Relationship Id="rId3" Type="http://schemas.openxmlformats.org/officeDocument/2006/relationships/image" Target="../media/image18.png"/><Relationship Id="rId4" Type="http://schemas.openxmlformats.org/officeDocument/2006/relationships/image" Target="../media/image19.png"/><Relationship Id="rId5" Type="http://schemas.openxmlformats.org/officeDocument/2006/relationships/image" Target="../media/image20.png"/><Relationship Id="rId6" Type="http://schemas.openxmlformats.org/officeDocument/2006/relationships/image" Target="../media/image21.png"/><Relationship Id="rId7" Type="http://schemas.openxmlformats.org/officeDocument/2006/relationships/slideLayout" Target="../slideLayouts/slideLayout1.xml"/><Relationship Id="rId8"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image" Target="../media/image23.png"/><Relationship Id="rId3" Type="http://schemas.openxmlformats.org/officeDocument/2006/relationships/image" Target="../media/image24.png"/><Relationship Id="rId4" Type="http://schemas.openxmlformats.org/officeDocument/2006/relationships/image" Target="../media/image25.png"/><Relationship Id="rId5" Type="http://schemas.openxmlformats.org/officeDocument/2006/relationships/image" Target="../media/image26.png"/><Relationship Id="rId6" Type="http://schemas.openxmlformats.org/officeDocument/2006/relationships/slideLayout" Target="../slideLayouts/slideLayout1.xml"/><Relationship Id="rId7"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27.png"/><Relationship Id="rId2" Type="http://schemas.openxmlformats.org/officeDocument/2006/relationships/image" Target="../media/image28.png"/><Relationship Id="rId3" Type="http://schemas.openxmlformats.org/officeDocument/2006/relationships/image" Target="../media/image29.png"/><Relationship Id="rId4" Type="http://schemas.openxmlformats.org/officeDocument/2006/relationships/image" Target="../media/image30.png"/><Relationship Id="rId5" Type="http://schemas.openxmlformats.org/officeDocument/2006/relationships/image" Target="../media/image31.png"/><Relationship Id="rId6" Type="http://schemas.openxmlformats.org/officeDocument/2006/relationships/image" Target="../media/image32.png"/><Relationship Id="rId7" Type="http://schemas.openxmlformats.org/officeDocument/2006/relationships/image" Target="../media/image33.png"/><Relationship Id="rId8" Type="http://schemas.openxmlformats.org/officeDocument/2006/relationships/slideLayout" Target="../slideLayouts/slideLayout1.xml"/><Relationship Id="rId9"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5.png"/><Relationship Id="rId3" Type="http://schemas.openxmlformats.org/officeDocument/2006/relationships/image" Target="../media/image36.png"/><Relationship Id="rId4" Type="http://schemas.openxmlformats.org/officeDocument/2006/relationships/image" Target="../media/image37.png"/><Relationship Id="rId5" Type="http://schemas.openxmlformats.org/officeDocument/2006/relationships/image" Target="../media/image38.png"/><Relationship Id="rId6" Type="http://schemas.openxmlformats.org/officeDocument/2006/relationships/image" Target="../media/image39.png"/><Relationship Id="rId7" Type="http://schemas.openxmlformats.org/officeDocument/2006/relationships/slideLayout" Target="../slideLayouts/slideLayout1.xml"/><Relationship Id="rId8"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40.png"/><Relationship Id="rId2" Type="http://schemas.openxmlformats.org/officeDocument/2006/relationships/image" Target="../media/image41.png"/><Relationship Id="rId3" Type="http://schemas.openxmlformats.org/officeDocument/2006/relationships/image" Target="../media/image42.png"/><Relationship Id="rId4" Type="http://schemas.openxmlformats.org/officeDocument/2006/relationships/image" Target="../media/image43.png"/><Relationship Id="rId5" Type="http://schemas.openxmlformats.org/officeDocument/2006/relationships/image" Target="../media/image44.png"/><Relationship Id="rId6" Type="http://schemas.openxmlformats.org/officeDocument/2006/relationships/image" Target="../media/image45.png"/><Relationship Id="rId7" Type="http://schemas.openxmlformats.org/officeDocument/2006/relationships/slideLayout" Target="../slideLayouts/slideLayout1.xml"/><Relationship Id="rId8"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46.png"/><Relationship Id="rId2" Type="http://schemas.openxmlformats.org/officeDocument/2006/relationships/image" Target="../media/image47.png"/><Relationship Id="rId3" Type="http://schemas.openxmlformats.org/officeDocument/2006/relationships/image" Target="../media/image48.png"/><Relationship Id="rId4" Type="http://schemas.openxmlformats.org/officeDocument/2006/relationships/image" Target="../media/image49.png"/><Relationship Id="rId5" Type="http://schemas.openxmlformats.org/officeDocument/2006/relationships/slideLayout" Target="../slideLayouts/slideLayout1.xml"/><Relationship Id="rId6"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50.png"/><Relationship Id="rId2" Type="http://schemas.openxmlformats.org/officeDocument/2006/relationships/image" Target="../media/image51.png"/><Relationship Id="rId3" Type="http://schemas.openxmlformats.org/officeDocument/2006/relationships/image" Target="../media/image52.png"/><Relationship Id="rId4" Type="http://schemas.openxmlformats.org/officeDocument/2006/relationships/image" Target="../media/image53.png"/><Relationship Id="rId5" Type="http://schemas.openxmlformats.org/officeDocument/2006/relationships/image" Target="../media/image54.png"/><Relationship Id="rId6" Type="http://schemas.openxmlformats.org/officeDocument/2006/relationships/image" Target="../media/image55.png"/><Relationship Id="rId7" Type="http://schemas.openxmlformats.org/officeDocument/2006/relationships/slideLayout" Target="../slideLayouts/slideLayout1.xml"/><Relationship Id="rId8"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chart" Target="../charts/chart1.xml"/><Relationship Id="rId2" Type="http://schemas.openxmlformats.org/officeDocument/2006/relationships/image" Target="../media/image56.png"/><Relationship Id="rId3" Type="http://schemas.openxmlformats.org/officeDocument/2006/relationships/slideLayout" Target="../slideLayouts/slideLayout1.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57.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58.png"/><Relationship Id="rId2" Type="http://schemas.openxmlformats.org/officeDocument/2006/relationships/image" Target="../media/image59.png"/><Relationship Id="rId3" Type="http://schemas.openxmlformats.org/officeDocument/2006/relationships/image" Target="../media/image60.png"/><Relationship Id="rId4" Type="http://schemas.openxmlformats.org/officeDocument/2006/relationships/slideLayout" Target="../slideLayouts/slideLayout1.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hyperlink" Target="https://phet.colorado.edu/" TargetMode="External"/><Relationship Id="rId4" Type="http://schemas.openxmlformats.org/officeDocument/2006/relationships/image" Target="../media/image63.png"/><Relationship Id="rId5" Type="http://schemas.openxmlformats.org/officeDocument/2006/relationships/hyperlink" Target="https://molview.org/" TargetMode="External"/><Relationship Id="rId6" Type="http://schemas.openxmlformats.org/officeDocument/2006/relationships/image" Target="../media/image64.png"/><Relationship Id="rId7" Type="http://schemas.openxmlformats.org/officeDocument/2006/relationships/hyperlink" Target="https://pubchem.ncbi.nlm.nih.gov/" TargetMode="External"/><Relationship Id="rId8" Type="http://schemas.openxmlformats.org/officeDocument/2006/relationships/image" Target="../media/image65.png"/><Relationship Id="rId9" Type="http://schemas.openxmlformats.org/officeDocument/2006/relationships/hyperlink" Target="https://ptable.com/" TargetMode="External"/><Relationship Id="rId10" Type="http://schemas.openxmlformats.org/officeDocument/2006/relationships/image" Target="../media/image66.png"/><Relationship Id="rId11" Type="http://schemas.openxmlformats.org/officeDocument/2006/relationships/hyperlink" Target="https://chemcollective.org/" TargetMode="External"/><Relationship Id="rId12" Type="http://schemas.openxmlformats.org/officeDocument/2006/relationships/image" Target="../media/image67.png"/><Relationship Id="rId13" Type="http://schemas.openxmlformats.org/officeDocument/2006/relationships/hyperlink" Target="https://belajar.kemdikbud.go.id/" TargetMode="External"/><Relationship Id="rId14" Type="http://schemas.openxmlformats.org/officeDocument/2006/relationships/image" Target="../media/image68.png"/><Relationship Id="rId15" Type="http://schemas.openxmlformats.org/officeDocument/2006/relationships/slideLayout" Target="../slideLayouts/slideLayout1.xml"/><Relationship Id="rId16"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69.png"/><Relationship Id="rId2" Type="http://schemas.openxmlformats.org/officeDocument/2006/relationships/image" Target="../media/image70.png"/><Relationship Id="rId3" Type="http://schemas.openxmlformats.org/officeDocument/2006/relationships/hyperlink" Target="https://chatgpt.com" TargetMode="External"/><Relationship Id="rId4" Type="http://schemas.openxmlformats.org/officeDocument/2006/relationships/hyperlink" Target="https://gemini.google.com" TargetMode="External"/><Relationship Id="rId5" Type="http://schemas.openxmlformats.org/officeDocument/2006/relationships/hyperlink" Target="https://claude.ai" TargetMode="External"/><Relationship Id="rId6" Type="http://schemas.openxmlformats.org/officeDocument/2006/relationships/hyperlink" Target="https://copilot.microsoft.com" TargetMode="External"/><Relationship Id="rId7" Type="http://schemas.openxmlformats.org/officeDocument/2006/relationships/image" Target="../media/image71.png"/><Relationship Id="rId8" Type="http://schemas.openxmlformats.org/officeDocument/2006/relationships/hyperlink" Target="https://notebooklm.google.com" TargetMode="External"/><Relationship Id="rId9" Type="http://schemas.openxmlformats.org/officeDocument/2006/relationships/image" Target="../media/image72.png"/><Relationship Id="rId10" Type="http://schemas.openxmlformats.org/officeDocument/2006/relationships/hyperlink" Target="https://www.canva.com" TargetMode="External"/><Relationship Id="rId11" Type="http://schemas.openxmlformats.org/officeDocument/2006/relationships/hyperlink" Target="https://quizizz.com" TargetMode="External"/><Relationship Id="rId12" Type="http://schemas.openxmlformats.org/officeDocument/2006/relationships/hyperlink" Target="https://kahoot.com" TargetMode="External"/><Relationship Id="rId13" Type="http://schemas.openxmlformats.org/officeDocument/2006/relationships/image" Target="../media/image73.png"/><Relationship Id="rId14" Type="http://schemas.openxmlformats.org/officeDocument/2006/relationships/slideLayout" Target="../slideLayouts/slideLayout1.xml"/><Relationship Id="rId15"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74.png"/><Relationship Id="rId2" Type="http://schemas.openxmlformats.org/officeDocument/2006/relationships/image" Target="../media/image75.png"/><Relationship Id="rId3" Type="http://schemas.openxmlformats.org/officeDocument/2006/relationships/image" Target="../media/image76.png"/><Relationship Id="rId4" Type="http://schemas.openxmlformats.org/officeDocument/2006/relationships/image" Target="../media/image77.png"/><Relationship Id="rId5" Type="http://schemas.openxmlformats.org/officeDocument/2006/relationships/image" Target="../media/image78.png"/><Relationship Id="rId6" Type="http://schemas.openxmlformats.org/officeDocument/2006/relationships/image" Target="../media/image79.png"/><Relationship Id="rId7" Type="http://schemas.openxmlformats.org/officeDocument/2006/relationships/image" Target="../media/image80.png"/><Relationship Id="rId8" Type="http://schemas.openxmlformats.org/officeDocument/2006/relationships/slideLayout" Target="../slideLayouts/slideLayout1.xml"/><Relationship Id="rId9"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slideLayout" Target="../slideLayouts/slideLayout1.xml"/><Relationship Id="rId7"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86.png"/><Relationship Id="rId2" Type="http://schemas.openxmlformats.org/officeDocument/2006/relationships/image" Target="../media/image87.png"/><Relationship Id="rId3" Type="http://schemas.openxmlformats.org/officeDocument/2006/relationships/image" Target="../media/image88.png"/><Relationship Id="rId4" Type="http://schemas.openxmlformats.org/officeDocument/2006/relationships/image" Target="../media/image89.png"/><Relationship Id="rId5" Type="http://schemas.openxmlformats.org/officeDocument/2006/relationships/image" Target="../media/image90.png"/><Relationship Id="rId6" Type="http://schemas.openxmlformats.org/officeDocument/2006/relationships/slideLayout" Target="../slideLayouts/slideLayout1.xml"/><Relationship Id="rId7"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slideLayout" Target="../slideLayouts/slideLayout1.xml"/><Relationship Id="rId7"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96.png"/><Relationship Id="rId2" Type="http://schemas.openxmlformats.org/officeDocument/2006/relationships/image" Target="../media/image97.png"/><Relationship Id="rId3" Type="http://schemas.openxmlformats.org/officeDocument/2006/relationships/slideLayout" Target="../slideLayouts/slideLayout1.xml"/><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98.png"/><Relationship Id="rId2" Type="http://schemas.openxmlformats.org/officeDocument/2006/relationships/hyperlink" Target="https://sma.kemendikdasmen.go.id/digihub/ebook/naskah-akademik-pembelajaran-mendalam-menuju-pendidikan-bermutu-untuk-semua" TargetMode="External"/><Relationship Id="rId3" Type="http://schemas.openxmlformats.org/officeDocument/2006/relationships/hyperlink" Target="https://unesdoc.unesco.org/ark:/48223/pf0000386693" TargetMode="External"/><Relationship Id="rId4" Type="http://schemas.openxmlformats.org/officeDocument/2006/relationships/hyperlink" Target="https://doi.org/10.54675/ZJTE2084" TargetMode="External"/><Relationship Id="rId5" Type="http://schemas.openxmlformats.org/officeDocument/2006/relationships/hyperlink" Target="https://s.id/PanduanGenAI" TargetMode="External"/><Relationship Id="rId6" Type="http://schemas.openxmlformats.org/officeDocument/2006/relationships/hyperlink" Target="https://hippasus.com/resources/tte/" TargetMode="External"/><Relationship Id="rId7" Type="http://schemas.openxmlformats.org/officeDocument/2006/relationships/slideLayout" Target="../slideLayouts/slideLayout1.xml"/><Relationship Id="rId8"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99.png"/><Relationship Id="rId2" Type="http://schemas.openxmlformats.org/officeDocument/2006/relationships/hyperlink" Target="https://doi.org/10.1080/09500690903386435" TargetMode="External"/><Relationship Id="rId3" Type="http://schemas.openxmlformats.org/officeDocument/2006/relationships/hyperlink" Target="https://doi.org/10.1126/science.1161948" TargetMode="External"/><Relationship Id="rId4" Type="http://schemas.openxmlformats.org/officeDocument/2006/relationships/hyperlink" Target="https://doi.org/10.1021/acs.jchemed.3c00087" TargetMode="External"/><Relationship Id="rId5" Type="http://schemas.openxmlformats.org/officeDocument/2006/relationships/hyperlink" Target="https://doi.org/10.1021/acs.jchemed.3c00006" TargetMode="External"/><Relationship Id="rId6" Type="http://schemas.openxmlformats.org/officeDocument/2006/relationships/hyperlink" Target="https://doi.org/10.1021/acs.jchemed.4c00220" TargetMode="External"/><Relationship Id="rId7" Type="http://schemas.openxmlformats.org/officeDocument/2006/relationships/slideLayout" Target="../slideLayouts/slideLayout1.xml"/><Relationship Id="rId8"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100.png"/><Relationship Id="rId2" Type="http://schemas.openxmlformats.org/officeDocument/2006/relationships/hyperlink" Target="https://phet.colorado.edu/" TargetMode="External"/><Relationship Id="rId3" Type="http://schemas.openxmlformats.org/officeDocument/2006/relationships/hyperlink" Target="https://molview.org/" TargetMode="External"/><Relationship Id="rId4" Type="http://schemas.openxmlformats.org/officeDocument/2006/relationships/hyperlink" Target="https://pubchem.ncbi.nlm.nih.gov/" TargetMode="External"/><Relationship Id="rId5" Type="http://schemas.openxmlformats.org/officeDocument/2006/relationships/hyperlink" Target="https://ptable.com/" TargetMode="External"/><Relationship Id="rId6" Type="http://schemas.openxmlformats.org/officeDocument/2006/relationships/hyperlink" Target="https://chemcollective.org/" TargetMode="External"/><Relationship Id="rId7" Type="http://schemas.openxmlformats.org/officeDocument/2006/relationships/hyperlink" Target="https://belajar.kemdikbud.go.id/" TargetMode="External"/><Relationship Id="rId8" Type="http://schemas.openxmlformats.org/officeDocument/2006/relationships/slideLayout" Target="../slideLayouts/slideLayout1.xml"/><Relationship Id="rId9" Type="http://schemas.openxmlformats.org/officeDocument/2006/relationships/notesSlide" Target="../notesSlides/notesSlide2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30816"/>
        </a:solidFill>
      </p:bgPr>
    </p:bg>
    <p:spTree>
      <p:nvGrpSpPr>
        <p:cNvPr id="15" name=""/>
        <p:cNvGrpSpPr/>
        <p:nvPr/>
      </p:nvGrpSpPr>
      <p:grpSpPr>
        <a:xfrm>
          <a:off x="0" y="0"/>
          <a:ext cx="0" cy="0"/>
          <a:chOff x="0" y="0"/>
          <a:chExt cx="0" cy="0"/>
        </a:xfrm>
      </p:grpSpPr>
      <p:pic>
        <p:nvPicPr>
          <p:cNvPr id="2097152" name="Image 0" descr="preencoded.png"/>
          <p:cNvPicPr>
            <a:picLocks noChangeAspect="1"/>
          </p:cNvPicPr>
          <p:nvPr/>
        </p:nvPicPr>
        <p:blipFill>
          <a:blip xmlns:r="http://schemas.openxmlformats.org/officeDocument/2006/relationships" r:embed="rId1"/>
          <a:stretch>
            <a:fillRect/>
          </a:stretch>
        </p:blipFill>
        <p:spPr>
          <a:xfrm>
            <a:off x="0" y="0"/>
            <a:ext cx="9144000" cy="5143500"/>
          </a:xfrm>
          <a:prstGeom prst="rect"/>
        </p:spPr>
      </p:pic>
      <p:sp>
        <p:nvSpPr>
          <p:cNvPr id="1048576" name="Text 0"/>
          <p:cNvSpPr txBox="1"/>
          <p:nvPr/>
        </p:nvSpPr>
        <p:spPr>
          <a:xfrm>
            <a:off x="548640" y="566928"/>
            <a:ext cx="4389120" cy="256032"/>
          </a:xfrm>
          <a:prstGeom prst="rect"/>
          <a:noFill/>
        </p:spPr>
        <p:txBody>
          <a:bodyPr anchor="ctr" bIns="0" lIns="0" rIns="0" rtlCol="0" tIns="0" wrap="square"/>
          <a:p>
            <a:pPr indent="0" marL="0">
              <a:buNone/>
            </a:pPr>
            <a:r>
              <a:rPr b="1" dirty="0" sz="1100" kern="0" lang="en-US" spc="200">
                <a:solidFill>
                  <a:srgbClr val="67E8F9"/>
                </a:solidFill>
                <a:latin typeface="Courier New" pitchFamily="34" charset="0"/>
                <a:ea typeface="Courier New" pitchFamily="34" charset="-122"/>
                <a:cs typeface="Courier New" pitchFamily="34" charset="-120"/>
              </a:rPr>
              <a:t>OPTIMALISASI AI  ×  PEMBELAJARAN KIMIA</a:t>
            </a:r>
            <a:endParaRPr dirty="0" sz="1100" lang="en-US"/>
          </a:p>
        </p:txBody>
      </p:sp>
      <p:sp>
        <p:nvSpPr>
          <p:cNvPr id="1048577" name="Text 1"/>
          <p:cNvSpPr txBox="1"/>
          <p:nvPr/>
        </p:nvSpPr>
        <p:spPr>
          <a:xfrm>
            <a:off x="548640" y="960120"/>
            <a:ext cx="4297680" cy="1554480"/>
          </a:xfrm>
          <a:prstGeom prst="rect"/>
          <a:noFill/>
        </p:spPr>
        <p:txBody>
          <a:bodyPr anchor="t" bIns="0" lIns="0" rIns="0" rtlCol="0" tIns="0" wrap="square"/>
          <a:p>
            <a:pPr indent="0" marL="0">
              <a:buNone/>
            </a:pPr>
            <a:r>
              <a:rPr b="1" dirty="0" sz="3400" lang="en-US">
                <a:solidFill>
                  <a:srgbClr val="F1F5F9"/>
                </a:solidFill>
                <a:latin typeface="Calibri" pitchFamily="34" charset="0"/>
                <a:ea typeface="Calibri" pitchFamily="34" charset="-122"/>
                <a:cs typeface="Calibri" pitchFamily="34" charset="-120"/>
              </a:rPr>
              <a:t>Optimalisasi AI dalam Pembelajaran Kimia</a:t>
            </a:r>
            <a:endParaRPr dirty="0" sz="3400" lang="en-US"/>
          </a:p>
        </p:txBody>
      </p:sp>
      <p:sp>
        <p:nvSpPr>
          <p:cNvPr id="1048578" name="Text 2"/>
          <p:cNvSpPr txBox="1"/>
          <p:nvPr/>
        </p:nvSpPr>
        <p:spPr>
          <a:xfrm>
            <a:off x="548640" y="2514600"/>
            <a:ext cx="4023360" cy="822960"/>
          </a:xfrm>
          <a:prstGeom prst="rect"/>
          <a:noFill/>
        </p:spPr>
        <p:txBody>
          <a:bodyPr anchor="t" bIns="0" lIns="0" rIns="0" rtlCol="0" tIns="0" wrap="square"/>
          <a:p>
            <a:pPr indent="0" marL="0">
              <a:buNone/>
            </a:pPr>
            <a:r>
              <a:rPr dirty="0" sz="1400" lang="en-US">
                <a:solidFill>
                  <a:srgbClr val="BAE6FD"/>
                </a:solidFill>
                <a:latin typeface="Calibri" pitchFamily="34" charset="0"/>
                <a:ea typeface="Calibri" pitchFamily="34" charset="-122"/>
                <a:cs typeface="Calibri" pitchFamily="34" charset="-120"/>
              </a:rPr>
              <a:t>Memanfaatkan kecerdasan buatan secara tepat guna, tepat waktu, tepat sasaran, dan tepat etika di kelas kimia.</a:t>
            </a:r>
            <a:endParaRPr dirty="0" sz="1400" lang="en-US"/>
          </a:p>
        </p:txBody>
      </p:sp>
      <p:sp>
        <p:nvSpPr>
          <p:cNvPr id="1048579" name="Text 3"/>
          <p:cNvSpPr txBox="1"/>
          <p:nvPr/>
        </p:nvSpPr>
        <p:spPr>
          <a:xfrm>
            <a:off x="548640" y="3429000"/>
            <a:ext cx="1051560" cy="274320"/>
          </a:xfrm>
          <a:prstGeom prst="roundRect">
            <a:avLst>
              <a:gd name="adj" fmla="val 46667"/>
            </a:avLst>
          </a:prstGeom>
          <a:solidFill>
            <a:srgbClr val="0B1F3A">
              <a:alpha val="75000"/>
            </a:srgbClr>
          </a:solidFill>
          <a:ln w="12700">
            <a:solidFill>
              <a:srgbClr val="22D3EE">
                <a:alpha val="70000"/>
              </a:srgbClr>
            </a:solidFill>
          </a:ln>
        </p:spPr>
        <p:txBody>
          <a:bodyPr anchor="ctr" bIns="0" lIns="0" rIns="0" rtlCol="0" tIns="0" wrap="square"/>
          <a:p>
            <a:pPr algn="ctr" indent="0" marL="0">
              <a:buNone/>
            </a:pPr>
            <a:r>
              <a:rPr b="1" dirty="0" sz="950" lang="en-US">
                <a:solidFill>
                  <a:srgbClr val="67E8F9"/>
                </a:solidFill>
                <a:latin typeface="Calibri" pitchFamily="34" charset="0"/>
                <a:ea typeface="Calibri" pitchFamily="34" charset="-122"/>
                <a:cs typeface="Calibri" pitchFamily="34" charset="-120"/>
              </a:rPr>
              <a:t>Tepat Guna</a:t>
            </a:r>
            <a:endParaRPr dirty="0" sz="950" lang="en-US"/>
          </a:p>
        </p:txBody>
      </p:sp>
      <p:sp>
        <p:nvSpPr>
          <p:cNvPr id="1048580" name="Text 4"/>
          <p:cNvSpPr txBox="1"/>
          <p:nvPr/>
        </p:nvSpPr>
        <p:spPr>
          <a:xfrm>
            <a:off x="1691640" y="3429000"/>
            <a:ext cx="1051560" cy="274320"/>
          </a:xfrm>
          <a:prstGeom prst="roundRect">
            <a:avLst>
              <a:gd name="adj" fmla="val 46667"/>
            </a:avLst>
          </a:prstGeom>
          <a:solidFill>
            <a:srgbClr val="0B1F3A">
              <a:alpha val="75000"/>
            </a:srgbClr>
          </a:solidFill>
          <a:ln w="12700">
            <a:solidFill>
              <a:srgbClr val="22D3EE">
                <a:alpha val="70000"/>
              </a:srgbClr>
            </a:solidFill>
          </a:ln>
        </p:spPr>
        <p:txBody>
          <a:bodyPr anchor="ctr" bIns="0" lIns="0" rIns="0" rtlCol="0" tIns="0" wrap="square"/>
          <a:p>
            <a:pPr algn="ctr" indent="0" marL="0">
              <a:buNone/>
            </a:pPr>
            <a:r>
              <a:rPr b="1" dirty="0" sz="950" lang="en-US">
                <a:solidFill>
                  <a:srgbClr val="67E8F9"/>
                </a:solidFill>
                <a:latin typeface="Calibri" pitchFamily="34" charset="0"/>
                <a:ea typeface="Calibri" pitchFamily="34" charset="-122"/>
                <a:cs typeface="Calibri" pitchFamily="34" charset="-120"/>
              </a:rPr>
              <a:t>Tepat Waktu</a:t>
            </a:r>
            <a:endParaRPr dirty="0" sz="950" lang="en-US"/>
          </a:p>
        </p:txBody>
      </p:sp>
      <p:sp>
        <p:nvSpPr>
          <p:cNvPr id="1048581" name="Text 5"/>
          <p:cNvSpPr txBox="1"/>
          <p:nvPr/>
        </p:nvSpPr>
        <p:spPr>
          <a:xfrm>
            <a:off x="2834640" y="3429000"/>
            <a:ext cx="1188720" cy="274320"/>
          </a:xfrm>
          <a:prstGeom prst="roundRect">
            <a:avLst>
              <a:gd name="adj" fmla="val 46667"/>
            </a:avLst>
          </a:prstGeom>
          <a:solidFill>
            <a:srgbClr val="0B1F3A">
              <a:alpha val="75000"/>
            </a:srgbClr>
          </a:solidFill>
          <a:ln w="12700">
            <a:solidFill>
              <a:srgbClr val="22D3EE">
                <a:alpha val="70000"/>
              </a:srgbClr>
            </a:solidFill>
          </a:ln>
        </p:spPr>
        <p:txBody>
          <a:bodyPr anchor="ctr" bIns="0" lIns="0" rIns="0" rtlCol="0" tIns="0" wrap="square"/>
          <a:p>
            <a:pPr algn="ctr" indent="0" marL="0">
              <a:buNone/>
            </a:pPr>
            <a:r>
              <a:rPr b="1" dirty="0" sz="950" lang="en-US">
                <a:solidFill>
                  <a:srgbClr val="67E8F9"/>
                </a:solidFill>
                <a:latin typeface="Calibri" pitchFamily="34" charset="0"/>
                <a:ea typeface="Calibri" pitchFamily="34" charset="-122"/>
                <a:cs typeface="Calibri" pitchFamily="34" charset="-120"/>
              </a:rPr>
              <a:t>Tepat Sasaran</a:t>
            </a:r>
            <a:endParaRPr dirty="0" sz="950" lang="en-US"/>
          </a:p>
        </p:txBody>
      </p:sp>
      <p:sp>
        <p:nvSpPr>
          <p:cNvPr id="1048582" name="Text 6"/>
          <p:cNvSpPr txBox="1"/>
          <p:nvPr/>
        </p:nvSpPr>
        <p:spPr>
          <a:xfrm>
            <a:off x="4114800" y="3429000"/>
            <a:ext cx="1051560" cy="274320"/>
          </a:xfrm>
          <a:prstGeom prst="roundRect">
            <a:avLst>
              <a:gd name="adj" fmla="val 46667"/>
            </a:avLst>
          </a:prstGeom>
          <a:solidFill>
            <a:srgbClr val="0B1F3A">
              <a:alpha val="75000"/>
            </a:srgbClr>
          </a:solidFill>
          <a:ln w="12700">
            <a:solidFill>
              <a:srgbClr val="22D3EE">
                <a:alpha val="70000"/>
              </a:srgbClr>
            </a:solidFill>
          </a:ln>
        </p:spPr>
        <p:txBody>
          <a:bodyPr anchor="ctr" bIns="0" lIns="0" rIns="0" rtlCol="0" tIns="0" wrap="square"/>
          <a:p>
            <a:pPr algn="ctr" indent="0" marL="0">
              <a:buNone/>
            </a:pPr>
            <a:r>
              <a:rPr b="1" dirty="0" sz="950" lang="en-US">
                <a:solidFill>
                  <a:srgbClr val="67E8F9"/>
                </a:solidFill>
                <a:latin typeface="Calibri" pitchFamily="34" charset="0"/>
                <a:ea typeface="Calibri" pitchFamily="34" charset="-122"/>
                <a:cs typeface="Calibri" pitchFamily="34" charset="-120"/>
              </a:rPr>
              <a:t>Tepat Etika</a:t>
            </a:r>
            <a:endParaRPr dirty="0" sz="950" lang="en-US"/>
          </a:p>
        </p:txBody>
      </p:sp>
      <p:sp>
        <p:nvSpPr>
          <p:cNvPr id="1048583" name="Text 7"/>
          <p:cNvSpPr txBox="1"/>
          <p:nvPr/>
        </p:nvSpPr>
        <p:spPr>
          <a:xfrm>
            <a:off x="548640" y="4434840"/>
            <a:ext cx="4206240" cy="256032"/>
          </a:xfrm>
          <a:prstGeom prst="rect"/>
          <a:noFill/>
        </p:spPr>
        <p:txBody>
          <a:bodyPr anchor="ctr" bIns="0" lIns="0" rIns="0" rtlCol="0" tIns="0" wrap="square"/>
          <a:p>
            <a:pPr indent="0" marL="0">
              <a:buNone/>
            </a:pPr>
            <a:r>
              <a:rPr dirty="0" sz="1200" lang="en-US">
                <a:solidFill>
                  <a:srgbClr val="FBBF24"/>
                </a:solidFill>
                <a:latin typeface="Calibri" pitchFamily="34" charset="0"/>
                <a:ea typeface="Calibri" pitchFamily="34" charset="-122"/>
                <a:cs typeface="Calibri" pitchFamily="34" charset="-120"/>
              </a:rPr>
              <a:t>Nama Pemateri   •   Nama Sekolah   •   2026</a:t>
            </a:r>
            <a:endParaRPr dirty="0" sz="1200"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50B1A"/>
        </a:solidFill>
      </p:bgPr>
    </p:bg>
    <p:spTree>
      <p:nvGrpSpPr>
        <p:cNvPr id="32" name=""/>
        <p:cNvGrpSpPr/>
        <p:nvPr/>
      </p:nvGrpSpPr>
      <p:grpSpPr>
        <a:xfrm>
          <a:off x="0" y="0"/>
          <a:ext cx="0" cy="0"/>
          <a:chOff x="0" y="0"/>
          <a:chExt cx="0" cy="0"/>
        </a:xfrm>
      </p:grpSpPr>
      <p:pic>
        <p:nvPicPr>
          <p:cNvPr id="2097153" name="Image 0" descr="preencoded.png"/>
          <p:cNvPicPr>
            <a:picLocks noChangeAspect="1"/>
          </p:cNvPicPr>
          <p:nvPr/>
        </p:nvPicPr>
        <p:blipFill>
          <a:blip xmlns:r="http://schemas.openxmlformats.org/officeDocument/2006/relationships" r:embed="rId1"/>
          <a:stretch>
            <a:fillRect/>
          </a:stretch>
        </p:blipFill>
        <p:spPr>
          <a:xfrm>
            <a:off x="0" y="0"/>
            <a:ext cx="9144000" cy="5143500"/>
          </a:xfrm>
          <a:prstGeom prst="rect"/>
        </p:spPr>
      </p:pic>
      <p:sp>
        <p:nvSpPr>
          <p:cNvPr id="1048587" name="Text 0"/>
          <p:cNvSpPr txBox="1"/>
          <p:nvPr/>
        </p:nvSpPr>
        <p:spPr>
          <a:xfrm>
            <a:off x="548640" y="246888"/>
            <a:ext cx="5943600" cy="219456"/>
          </a:xfrm>
          <a:prstGeom prst="rect"/>
          <a:noFill/>
        </p:spPr>
        <p:txBody>
          <a:bodyPr anchor="ctr" bIns="0" lIns="0" rIns="0" rtlCol="0" tIns="0" wrap="square"/>
          <a:p>
            <a:pPr indent="0" marL="0">
              <a:buNone/>
            </a:pPr>
            <a:r>
              <a:rPr b="1" dirty="0" sz="1000" kern="0" lang="en-US" spc="200">
                <a:solidFill>
                  <a:srgbClr val="67E8F9"/>
                </a:solidFill>
                <a:latin typeface="Courier New" pitchFamily="34" charset="0"/>
                <a:ea typeface="Courier New" pitchFamily="34" charset="-122"/>
                <a:cs typeface="Courier New" pitchFamily="34" charset="-120"/>
              </a:rPr>
              <a:t>// PETA MATERI</a:t>
            </a:r>
            <a:endParaRPr dirty="0" sz="1000" lang="en-US"/>
          </a:p>
        </p:txBody>
      </p:sp>
      <p:sp>
        <p:nvSpPr>
          <p:cNvPr id="1048588" name="Text 1"/>
          <p:cNvSpPr txBox="1"/>
          <p:nvPr/>
        </p:nvSpPr>
        <p:spPr>
          <a:xfrm>
            <a:off x="8229600" y="4754880"/>
            <a:ext cx="457200" cy="237744"/>
          </a:xfrm>
          <a:prstGeom prst="rect"/>
          <a:noFill/>
        </p:spPr>
        <p:txBody>
          <a:bodyPr anchor="ctr" bIns="0" lIns="0" rIns="0" rtlCol="0" tIns="0" wrap="square"/>
          <a:p>
            <a:pPr algn="r" indent="0" marL="0">
              <a:buNone/>
            </a:pPr>
            <a:r>
              <a:rPr b="1" dirty="0" sz="900" lang="en-US">
                <a:solidFill>
                  <a:srgbClr val="67E8F9"/>
                </a:solidFill>
                <a:latin typeface="Courier New" pitchFamily="34" charset="0"/>
                <a:ea typeface="Courier New" pitchFamily="34" charset="-122"/>
                <a:cs typeface="Courier New" pitchFamily="34" charset="-120"/>
              </a:rPr>
              <a:t>02</a:t>
            </a:r>
            <a:endParaRPr dirty="0" sz="900" lang="en-US"/>
          </a:p>
        </p:txBody>
      </p:sp>
      <p:sp>
        <p:nvSpPr>
          <p:cNvPr id="1048589" name="Shape 2"/>
          <p:cNvSpPr/>
          <p:nvPr/>
        </p:nvSpPr>
        <p:spPr>
          <a:xfrm>
            <a:off x="0" y="0"/>
            <a:ext cx="3566160" cy="5143500"/>
          </a:xfrm>
          <a:prstGeom prst="rect"/>
          <a:solidFill>
            <a:srgbClr val="050D1F">
              <a:alpha val="75000"/>
            </a:srgbClr>
          </a:solidFill>
          <a:ln w="12700">
            <a:solidFill>
              <a:srgbClr val="050D1F">
                <a:alpha val="0"/>
              </a:srgbClr>
            </a:solidFill>
            <a:prstDash val="solid"/>
          </a:ln>
        </p:spPr>
      </p:sp>
      <p:sp>
        <p:nvSpPr>
          <p:cNvPr id="1048590" name="Text 3"/>
          <p:cNvSpPr txBox="1"/>
          <p:nvPr/>
        </p:nvSpPr>
        <p:spPr>
          <a:xfrm>
            <a:off x="548640" y="685800"/>
            <a:ext cx="2743200" cy="640080"/>
          </a:xfrm>
          <a:prstGeom prst="rect"/>
          <a:noFill/>
        </p:spPr>
        <p:txBody>
          <a:bodyPr anchor="ctr" bIns="0" lIns="0" rIns="0" rtlCol="0" tIns="0" wrap="square"/>
          <a:p>
            <a:pPr indent="0" marL="0">
              <a:buNone/>
            </a:pPr>
            <a:r>
              <a:rPr b="1" dirty="0" sz="3400" lang="en-US">
                <a:solidFill>
                  <a:srgbClr val="F1F5F9"/>
                </a:solidFill>
                <a:latin typeface="Calibri" pitchFamily="34" charset="0"/>
                <a:ea typeface="Calibri" pitchFamily="34" charset="-122"/>
                <a:cs typeface="Calibri" pitchFamily="34" charset="-120"/>
              </a:rPr>
              <a:t>Peta Materi</a:t>
            </a:r>
            <a:endParaRPr dirty="0" sz="3400" lang="en-US"/>
          </a:p>
        </p:txBody>
      </p:sp>
      <p:sp>
        <p:nvSpPr>
          <p:cNvPr id="1048591" name="Text 4"/>
          <p:cNvSpPr txBox="1"/>
          <p:nvPr/>
        </p:nvSpPr>
        <p:spPr>
          <a:xfrm>
            <a:off x="548640" y="1371600"/>
            <a:ext cx="2651760" cy="822960"/>
          </a:xfrm>
          <a:prstGeom prst="rect"/>
          <a:noFill/>
        </p:spPr>
        <p:txBody>
          <a:bodyPr anchor="t" bIns="0" lIns="0" rIns="0" rtlCol="0" tIns="0" wrap="square"/>
          <a:p>
            <a:pPr indent="0" marL="0">
              <a:buNone/>
            </a:pPr>
            <a:r>
              <a:rPr dirty="0" sz="1300" lang="en-US">
                <a:solidFill>
                  <a:srgbClr val="CBD5E1"/>
                </a:solidFill>
                <a:latin typeface="Calibri" pitchFamily="34" charset="0"/>
                <a:ea typeface="Calibri" pitchFamily="34" charset="-122"/>
                <a:cs typeface="Calibri" pitchFamily="34" charset="-120"/>
              </a:rPr>
              <a:t>Delapan bagian, satu tujuan: memakai AI secara terarah, bukan asal-asalan.</a:t>
            </a:r>
            <a:endParaRPr dirty="0" sz="1300" lang="en-US"/>
          </a:p>
        </p:txBody>
      </p:sp>
      <p:pic>
        <p:nvPicPr>
          <p:cNvPr id="2097154" name="Image 1" descr="preencoded.png"/>
          <p:cNvPicPr>
            <a:picLocks noChangeAspect="1"/>
          </p:cNvPicPr>
          <p:nvPr/>
        </p:nvPicPr>
        <p:blipFill>
          <a:blip xmlns:r="http://schemas.openxmlformats.org/officeDocument/2006/relationships" r:embed="rId2"/>
          <a:stretch>
            <a:fillRect/>
          </a:stretch>
        </p:blipFill>
        <p:spPr>
          <a:xfrm>
            <a:off x="274320" y="2788920"/>
            <a:ext cx="3200400" cy="1924291"/>
          </a:xfrm>
          <a:prstGeom prst="rect"/>
        </p:spPr>
      </p:pic>
      <p:sp>
        <p:nvSpPr>
          <p:cNvPr id="1048592" name="Text 5"/>
          <p:cNvSpPr txBox="1"/>
          <p:nvPr/>
        </p:nvSpPr>
        <p:spPr>
          <a:xfrm>
            <a:off x="3977640" y="478688"/>
            <a:ext cx="457200" cy="395935"/>
          </a:xfrm>
          <a:prstGeom prst="hexagon"/>
          <a:solidFill>
            <a:srgbClr val="0F2747"/>
          </a:solidFill>
          <a:ln w="22225">
            <a:solidFill>
              <a:srgbClr val="22D3EE"/>
            </a:solidFill>
          </a:ln>
        </p:spPr>
        <p:txBody>
          <a:bodyPr anchor="ctr" bIns="0" lIns="0" rIns="0" rtlCol="0" tIns="0" wrap="square"/>
          <a:p>
            <a:pPr algn="ctr" indent="0" marL="0">
              <a:buNone/>
            </a:pPr>
            <a:r>
              <a:rPr b="1" dirty="0" sz="1300" lang="en-US">
                <a:solidFill>
                  <a:srgbClr val="F1F5F9"/>
                </a:solidFill>
                <a:latin typeface="Calibri" pitchFamily="34" charset="0"/>
                <a:ea typeface="Calibri" pitchFamily="34" charset="-122"/>
                <a:cs typeface="Calibri" pitchFamily="34" charset="-120"/>
              </a:rPr>
              <a:t>1</a:t>
            </a:r>
            <a:endParaRPr dirty="0" sz="1300" lang="en-US"/>
          </a:p>
        </p:txBody>
      </p:sp>
      <p:sp>
        <p:nvSpPr>
          <p:cNvPr id="1048593" name="Text 6"/>
          <p:cNvSpPr txBox="1"/>
          <p:nvPr/>
        </p:nvSpPr>
        <p:spPr>
          <a:xfrm>
            <a:off x="4572000" y="438912"/>
            <a:ext cx="4160520" cy="246888"/>
          </a:xfrm>
          <a:prstGeom prst="rect"/>
          <a:noFill/>
        </p:spPr>
        <p:txBody>
          <a:bodyPr anchor="ctr" bIns="0" lIns="0" rIns="0" rtlCol="0" tIns="0" wrap="square"/>
          <a:p>
            <a:pPr indent="0" marL="0">
              <a:buNone/>
            </a:pPr>
            <a:r>
              <a:rPr b="1" dirty="0" sz="1400" lang="en-US">
                <a:solidFill>
                  <a:srgbClr val="F1F5F9"/>
                </a:solidFill>
                <a:latin typeface="Calibri" pitchFamily="34" charset="0"/>
                <a:ea typeface="Calibri" pitchFamily="34" charset="-122"/>
                <a:cs typeface="Calibri" pitchFamily="34" charset="-120"/>
              </a:rPr>
              <a:t>Mengapa perlu dioptimalkan?</a:t>
            </a:r>
            <a:endParaRPr dirty="0" sz="1400" lang="en-US"/>
          </a:p>
        </p:txBody>
      </p:sp>
      <p:sp>
        <p:nvSpPr>
          <p:cNvPr id="1048594" name="Text 7"/>
          <p:cNvSpPr txBox="1"/>
          <p:nvPr/>
        </p:nvSpPr>
        <p:spPr>
          <a:xfrm>
            <a:off x="4572000" y="685800"/>
            <a:ext cx="4160520" cy="201168"/>
          </a:xfrm>
          <a:prstGeom prst="rect"/>
          <a:noFill/>
        </p:spPr>
        <p:txBody>
          <a:bodyPr anchor="ctr" bIns="0" lIns="0" rIns="0" rtlCol="0" tIns="0" wrap="square"/>
          <a:p>
            <a:pPr indent="0" marL="0">
              <a:buNone/>
            </a:pPr>
            <a:r>
              <a:rPr dirty="0" sz="1050" lang="en-US">
                <a:solidFill>
                  <a:srgbClr val="94A3B8"/>
                </a:solidFill>
                <a:latin typeface="Calibri" pitchFamily="34" charset="0"/>
                <a:ea typeface="Calibri" pitchFamily="34" charset="-122"/>
                <a:cs typeface="Calibri" pitchFamily="34" charset="-120"/>
              </a:rPr>
              <a:t>Masalah pemakaian AI yang tidak terarah</a:t>
            </a:r>
            <a:endParaRPr dirty="0" sz="1050" lang="en-US"/>
          </a:p>
        </p:txBody>
      </p:sp>
      <p:sp>
        <p:nvSpPr>
          <p:cNvPr id="1048595" name="Text 8"/>
          <p:cNvSpPr txBox="1"/>
          <p:nvPr/>
        </p:nvSpPr>
        <p:spPr>
          <a:xfrm>
            <a:off x="3977640" y="1013612"/>
            <a:ext cx="457200" cy="395935"/>
          </a:xfrm>
          <a:prstGeom prst="hexagon"/>
          <a:solidFill>
            <a:srgbClr val="0F2747"/>
          </a:solidFill>
          <a:ln w="22225">
            <a:solidFill>
              <a:srgbClr val="22D3EE"/>
            </a:solidFill>
          </a:ln>
        </p:spPr>
        <p:txBody>
          <a:bodyPr anchor="ctr" bIns="0" lIns="0" rIns="0" rtlCol="0" tIns="0" wrap="square"/>
          <a:p>
            <a:pPr algn="ctr" indent="0" marL="0">
              <a:buNone/>
            </a:pPr>
            <a:r>
              <a:rPr b="1" dirty="0" sz="1300" lang="en-US">
                <a:solidFill>
                  <a:srgbClr val="F1F5F9"/>
                </a:solidFill>
                <a:latin typeface="Calibri" pitchFamily="34" charset="0"/>
                <a:ea typeface="Calibri" pitchFamily="34" charset="-122"/>
                <a:cs typeface="Calibri" pitchFamily="34" charset="-120"/>
              </a:rPr>
              <a:t>2</a:t>
            </a:r>
            <a:endParaRPr dirty="0" sz="1300" lang="en-US"/>
          </a:p>
        </p:txBody>
      </p:sp>
      <p:sp>
        <p:nvSpPr>
          <p:cNvPr id="1048596" name="Text 9"/>
          <p:cNvSpPr txBox="1"/>
          <p:nvPr/>
        </p:nvSpPr>
        <p:spPr>
          <a:xfrm>
            <a:off x="4572000" y="973836"/>
            <a:ext cx="4160520" cy="246888"/>
          </a:xfrm>
          <a:prstGeom prst="rect"/>
          <a:noFill/>
        </p:spPr>
        <p:txBody>
          <a:bodyPr anchor="ctr" bIns="0" lIns="0" rIns="0" rtlCol="0" tIns="0" wrap="square"/>
          <a:p>
            <a:pPr indent="0" marL="0">
              <a:buNone/>
            </a:pPr>
            <a:r>
              <a:rPr b="1" dirty="0" sz="1400" lang="en-US">
                <a:solidFill>
                  <a:srgbClr val="F1F5F9"/>
                </a:solidFill>
                <a:latin typeface="Calibri" pitchFamily="34" charset="0"/>
                <a:ea typeface="Calibri" pitchFamily="34" charset="-122"/>
                <a:cs typeface="Calibri" pitchFamily="34" charset="-120"/>
              </a:rPr>
              <a:t>Prinsip &amp; kerangka optimalisasi</a:t>
            </a:r>
            <a:endParaRPr dirty="0" sz="1400" lang="en-US"/>
          </a:p>
        </p:txBody>
      </p:sp>
      <p:sp>
        <p:nvSpPr>
          <p:cNvPr id="1048597" name="Text 10"/>
          <p:cNvSpPr txBox="1"/>
          <p:nvPr/>
        </p:nvSpPr>
        <p:spPr>
          <a:xfrm>
            <a:off x="4572000" y="1220724"/>
            <a:ext cx="4160520" cy="201168"/>
          </a:xfrm>
          <a:prstGeom prst="rect"/>
          <a:noFill/>
        </p:spPr>
        <p:txBody>
          <a:bodyPr anchor="ctr" bIns="0" lIns="0" rIns="0" rtlCol="0" tIns="0" wrap="square"/>
          <a:p>
            <a:pPr indent="0" marL="0">
              <a:buNone/>
            </a:pPr>
            <a:r>
              <a:rPr dirty="0" sz="1050" lang="en-US">
                <a:solidFill>
                  <a:srgbClr val="94A3B8"/>
                </a:solidFill>
                <a:latin typeface="Calibri" pitchFamily="34" charset="0"/>
                <a:ea typeface="Calibri" pitchFamily="34" charset="-122"/>
                <a:cs typeface="Calibri" pitchFamily="34" charset="-120"/>
              </a:rPr>
              <a:t>4 Prinsip (4T) dan kerangka SAMR</a:t>
            </a:r>
            <a:endParaRPr dirty="0" sz="1050" lang="en-US"/>
          </a:p>
        </p:txBody>
      </p:sp>
      <p:sp>
        <p:nvSpPr>
          <p:cNvPr id="1048598" name="Text 11"/>
          <p:cNvSpPr txBox="1"/>
          <p:nvPr/>
        </p:nvSpPr>
        <p:spPr>
          <a:xfrm>
            <a:off x="3977640" y="1548536"/>
            <a:ext cx="457200" cy="395935"/>
          </a:xfrm>
          <a:prstGeom prst="hexagon"/>
          <a:solidFill>
            <a:srgbClr val="0F2747"/>
          </a:solidFill>
          <a:ln w="22225">
            <a:solidFill>
              <a:srgbClr val="22D3EE"/>
            </a:solidFill>
          </a:ln>
        </p:spPr>
        <p:txBody>
          <a:bodyPr anchor="ctr" bIns="0" lIns="0" rIns="0" rtlCol="0" tIns="0" wrap="square"/>
          <a:p>
            <a:pPr algn="ctr" indent="0" marL="0">
              <a:buNone/>
            </a:pPr>
            <a:r>
              <a:rPr b="1" dirty="0" sz="1300" lang="en-US">
                <a:solidFill>
                  <a:srgbClr val="F1F5F9"/>
                </a:solidFill>
                <a:latin typeface="Calibri" pitchFamily="34" charset="0"/>
                <a:ea typeface="Calibri" pitchFamily="34" charset="-122"/>
                <a:cs typeface="Calibri" pitchFamily="34" charset="-120"/>
              </a:rPr>
              <a:t>3</a:t>
            </a:r>
            <a:endParaRPr dirty="0" sz="1300" lang="en-US"/>
          </a:p>
        </p:txBody>
      </p:sp>
      <p:sp>
        <p:nvSpPr>
          <p:cNvPr id="1048599" name="Text 12"/>
          <p:cNvSpPr txBox="1"/>
          <p:nvPr/>
        </p:nvSpPr>
        <p:spPr>
          <a:xfrm>
            <a:off x="4572000" y="1508760"/>
            <a:ext cx="4160520" cy="246888"/>
          </a:xfrm>
          <a:prstGeom prst="rect"/>
          <a:noFill/>
        </p:spPr>
        <p:txBody>
          <a:bodyPr anchor="ctr" bIns="0" lIns="0" rIns="0" rtlCol="0" tIns="0" wrap="square"/>
          <a:p>
            <a:pPr indent="0" marL="0">
              <a:buNone/>
            </a:pPr>
            <a:r>
              <a:rPr b="1" dirty="0" sz="1400" lang="en-US">
                <a:solidFill>
                  <a:srgbClr val="F1F5F9"/>
                </a:solidFill>
                <a:latin typeface="Calibri" pitchFamily="34" charset="0"/>
                <a:ea typeface="Calibri" pitchFamily="34" charset="-122"/>
                <a:cs typeface="Calibri" pitchFamily="34" charset="-120"/>
              </a:rPr>
              <a:t>Siklus pemanfaatan AI</a:t>
            </a:r>
            <a:endParaRPr dirty="0" sz="1400" lang="en-US"/>
          </a:p>
        </p:txBody>
      </p:sp>
      <p:sp>
        <p:nvSpPr>
          <p:cNvPr id="1048600" name="Text 13"/>
          <p:cNvSpPr txBox="1"/>
          <p:nvPr/>
        </p:nvSpPr>
        <p:spPr>
          <a:xfrm>
            <a:off x="4572000" y="1755648"/>
            <a:ext cx="4160520" cy="201168"/>
          </a:xfrm>
          <a:prstGeom prst="rect"/>
          <a:noFill/>
        </p:spPr>
        <p:txBody>
          <a:bodyPr anchor="ctr" bIns="0" lIns="0" rIns="0" rtlCol="0" tIns="0" wrap="square"/>
          <a:p>
            <a:pPr indent="0" marL="0">
              <a:buNone/>
            </a:pPr>
            <a:r>
              <a:rPr dirty="0" sz="1050" lang="en-US">
                <a:solidFill>
                  <a:srgbClr val="94A3B8"/>
                </a:solidFill>
                <a:latin typeface="Calibri" pitchFamily="34" charset="0"/>
                <a:ea typeface="Calibri" pitchFamily="34" charset="-122"/>
                <a:cs typeface="Calibri" pitchFamily="34" charset="-120"/>
              </a:rPr>
              <a:t>Perencanaan, pelaksanaan, asesmen, refleksi</a:t>
            </a:r>
            <a:endParaRPr dirty="0" sz="1050" lang="en-US"/>
          </a:p>
        </p:txBody>
      </p:sp>
      <p:sp>
        <p:nvSpPr>
          <p:cNvPr id="1048601" name="Text 14"/>
          <p:cNvSpPr txBox="1"/>
          <p:nvPr/>
        </p:nvSpPr>
        <p:spPr>
          <a:xfrm>
            <a:off x="3977640" y="2083460"/>
            <a:ext cx="457200" cy="395935"/>
          </a:xfrm>
          <a:prstGeom prst="hexagon"/>
          <a:solidFill>
            <a:srgbClr val="0F2747"/>
          </a:solidFill>
          <a:ln w="22225">
            <a:solidFill>
              <a:srgbClr val="22D3EE"/>
            </a:solidFill>
          </a:ln>
        </p:spPr>
        <p:txBody>
          <a:bodyPr anchor="ctr" bIns="0" lIns="0" rIns="0" rtlCol="0" tIns="0" wrap="square"/>
          <a:p>
            <a:pPr algn="ctr" indent="0" marL="0">
              <a:buNone/>
            </a:pPr>
            <a:r>
              <a:rPr b="1" dirty="0" sz="1300" lang="en-US">
                <a:solidFill>
                  <a:srgbClr val="F1F5F9"/>
                </a:solidFill>
                <a:latin typeface="Calibri" pitchFamily="34" charset="0"/>
                <a:ea typeface="Calibri" pitchFamily="34" charset="-122"/>
                <a:cs typeface="Calibri" pitchFamily="34" charset="-120"/>
              </a:rPr>
              <a:t>4</a:t>
            </a:r>
            <a:endParaRPr dirty="0" sz="1300" lang="en-US"/>
          </a:p>
        </p:txBody>
      </p:sp>
      <p:sp>
        <p:nvSpPr>
          <p:cNvPr id="1048602" name="Text 15"/>
          <p:cNvSpPr txBox="1"/>
          <p:nvPr/>
        </p:nvSpPr>
        <p:spPr>
          <a:xfrm>
            <a:off x="4572000" y="2043684"/>
            <a:ext cx="4160520" cy="246888"/>
          </a:xfrm>
          <a:prstGeom prst="rect"/>
          <a:noFill/>
        </p:spPr>
        <p:txBody>
          <a:bodyPr anchor="ctr" bIns="0" lIns="0" rIns="0" rtlCol="0" tIns="0" wrap="square"/>
          <a:p>
            <a:pPr indent="0" marL="0">
              <a:buNone/>
            </a:pPr>
            <a:r>
              <a:rPr b="1" dirty="0" sz="1400" lang="en-US">
                <a:solidFill>
                  <a:srgbClr val="F1F5F9"/>
                </a:solidFill>
                <a:latin typeface="Calibri" pitchFamily="34" charset="0"/>
                <a:ea typeface="Calibri" pitchFamily="34" charset="-122"/>
                <a:cs typeface="Calibri" pitchFamily="34" charset="-120"/>
              </a:rPr>
              <a:t>Studi kasus</a:t>
            </a:r>
            <a:endParaRPr dirty="0" sz="1400" lang="en-US"/>
          </a:p>
        </p:txBody>
      </p:sp>
      <p:sp>
        <p:nvSpPr>
          <p:cNvPr id="1048603" name="Text 16"/>
          <p:cNvSpPr txBox="1"/>
          <p:nvPr/>
        </p:nvSpPr>
        <p:spPr>
          <a:xfrm>
            <a:off x="4572000" y="2290572"/>
            <a:ext cx="4160520" cy="201168"/>
          </a:xfrm>
          <a:prstGeom prst="rect"/>
          <a:noFill/>
        </p:spPr>
        <p:txBody>
          <a:bodyPr anchor="ctr" bIns="0" lIns="0" rIns="0" rtlCol="0" tIns="0" wrap="square"/>
          <a:p>
            <a:pPr indent="0" marL="0">
              <a:buNone/>
            </a:pPr>
            <a:r>
              <a:rPr dirty="0" sz="1050" lang="en-US">
                <a:solidFill>
                  <a:srgbClr val="94A3B8"/>
                </a:solidFill>
                <a:latin typeface="Calibri" pitchFamily="34" charset="0"/>
                <a:ea typeface="Calibri" pitchFamily="34" charset="-122"/>
                <a:cs typeface="Calibri" pitchFamily="34" charset="-120"/>
              </a:rPr>
              <a:t>Stoikiometri dan laju reaksi</a:t>
            </a:r>
            <a:endParaRPr dirty="0" sz="1050" lang="en-US"/>
          </a:p>
        </p:txBody>
      </p:sp>
      <p:sp>
        <p:nvSpPr>
          <p:cNvPr id="1048604" name="Text 17"/>
          <p:cNvSpPr txBox="1"/>
          <p:nvPr/>
        </p:nvSpPr>
        <p:spPr>
          <a:xfrm>
            <a:off x="3977640" y="2618384"/>
            <a:ext cx="457200" cy="395935"/>
          </a:xfrm>
          <a:prstGeom prst="hexagon"/>
          <a:solidFill>
            <a:srgbClr val="0F2747"/>
          </a:solidFill>
          <a:ln w="22225">
            <a:solidFill>
              <a:srgbClr val="22D3EE"/>
            </a:solidFill>
          </a:ln>
        </p:spPr>
        <p:txBody>
          <a:bodyPr anchor="ctr" bIns="0" lIns="0" rIns="0" rtlCol="0" tIns="0" wrap="square"/>
          <a:p>
            <a:pPr algn="ctr" indent="0" marL="0">
              <a:buNone/>
            </a:pPr>
            <a:r>
              <a:rPr b="1" dirty="0" sz="1300" lang="en-US">
                <a:solidFill>
                  <a:srgbClr val="F1F5F9"/>
                </a:solidFill>
                <a:latin typeface="Calibri" pitchFamily="34" charset="0"/>
                <a:ea typeface="Calibri" pitchFamily="34" charset="-122"/>
                <a:cs typeface="Calibri" pitchFamily="34" charset="-120"/>
              </a:rPr>
              <a:t>5</a:t>
            </a:r>
            <a:endParaRPr dirty="0" sz="1300" lang="en-US"/>
          </a:p>
        </p:txBody>
      </p:sp>
      <p:sp>
        <p:nvSpPr>
          <p:cNvPr id="1048605" name="Text 18"/>
          <p:cNvSpPr txBox="1"/>
          <p:nvPr/>
        </p:nvSpPr>
        <p:spPr>
          <a:xfrm>
            <a:off x="4572000" y="2578608"/>
            <a:ext cx="4160520" cy="246888"/>
          </a:xfrm>
          <a:prstGeom prst="rect"/>
          <a:noFill/>
        </p:spPr>
        <p:txBody>
          <a:bodyPr anchor="ctr" bIns="0" lIns="0" rIns="0" rtlCol="0" tIns="0" wrap="square"/>
          <a:p>
            <a:pPr indent="0" marL="0">
              <a:buNone/>
            </a:pPr>
            <a:r>
              <a:rPr b="1" dirty="0" sz="1400" lang="en-US">
                <a:solidFill>
                  <a:srgbClr val="F1F5F9"/>
                </a:solidFill>
                <a:latin typeface="Calibri" pitchFamily="34" charset="0"/>
                <a:ea typeface="Calibri" pitchFamily="34" charset="-122"/>
                <a:cs typeface="Calibri" pitchFamily="34" charset="-120"/>
              </a:rPr>
              <a:t>Prompt &amp; pemilihan alat</a:t>
            </a:r>
            <a:endParaRPr dirty="0" sz="1400" lang="en-US"/>
          </a:p>
        </p:txBody>
      </p:sp>
      <p:sp>
        <p:nvSpPr>
          <p:cNvPr id="1048606" name="Text 19"/>
          <p:cNvSpPr txBox="1"/>
          <p:nvPr/>
        </p:nvSpPr>
        <p:spPr>
          <a:xfrm>
            <a:off x="4572000" y="2825496"/>
            <a:ext cx="4160520" cy="201168"/>
          </a:xfrm>
          <a:prstGeom prst="rect"/>
          <a:noFill/>
        </p:spPr>
        <p:txBody>
          <a:bodyPr anchor="ctr" bIns="0" lIns="0" rIns="0" rtlCol="0" tIns="0" wrap="square"/>
          <a:p>
            <a:pPr indent="0" marL="0">
              <a:buNone/>
            </a:pPr>
            <a:r>
              <a:rPr dirty="0" sz="1050" lang="en-US">
                <a:solidFill>
                  <a:srgbClr val="94A3B8"/>
                </a:solidFill>
                <a:latin typeface="Calibri" pitchFamily="34" charset="0"/>
                <a:ea typeface="Calibri" pitchFamily="34" charset="-122"/>
                <a:cs typeface="Calibri" pitchFamily="34" charset="-120"/>
              </a:rPr>
              <a:t>Menulis prompt optimal, memilih alat tepat</a:t>
            </a:r>
            <a:endParaRPr dirty="0" sz="1050" lang="en-US"/>
          </a:p>
        </p:txBody>
      </p:sp>
      <p:sp>
        <p:nvSpPr>
          <p:cNvPr id="1048607" name="Text 20"/>
          <p:cNvSpPr txBox="1"/>
          <p:nvPr/>
        </p:nvSpPr>
        <p:spPr>
          <a:xfrm>
            <a:off x="3977640" y="3153308"/>
            <a:ext cx="457200" cy="395935"/>
          </a:xfrm>
          <a:prstGeom prst="hexagon"/>
          <a:solidFill>
            <a:srgbClr val="0F2747"/>
          </a:solidFill>
          <a:ln w="22225">
            <a:solidFill>
              <a:srgbClr val="22D3EE"/>
            </a:solidFill>
          </a:ln>
        </p:spPr>
        <p:txBody>
          <a:bodyPr anchor="ctr" bIns="0" lIns="0" rIns="0" rtlCol="0" tIns="0" wrap="square"/>
          <a:p>
            <a:pPr algn="ctr" indent="0" marL="0">
              <a:buNone/>
            </a:pPr>
            <a:r>
              <a:rPr b="1" dirty="0" sz="1300" lang="en-US">
                <a:solidFill>
                  <a:srgbClr val="F1F5F9"/>
                </a:solidFill>
                <a:latin typeface="Calibri" pitchFamily="34" charset="0"/>
                <a:ea typeface="Calibri" pitchFamily="34" charset="-122"/>
                <a:cs typeface="Calibri" pitchFamily="34" charset="-120"/>
              </a:rPr>
              <a:t>6</a:t>
            </a:r>
            <a:endParaRPr dirty="0" sz="1300" lang="en-US"/>
          </a:p>
        </p:txBody>
      </p:sp>
      <p:sp>
        <p:nvSpPr>
          <p:cNvPr id="1048608" name="Text 21"/>
          <p:cNvSpPr txBox="1"/>
          <p:nvPr/>
        </p:nvSpPr>
        <p:spPr>
          <a:xfrm>
            <a:off x="4572000" y="3113532"/>
            <a:ext cx="4160520" cy="246888"/>
          </a:xfrm>
          <a:prstGeom prst="rect"/>
          <a:noFill/>
        </p:spPr>
        <p:txBody>
          <a:bodyPr anchor="ctr" bIns="0" lIns="0" rIns="0" rtlCol="0" tIns="0" wrap="square"/>
          <a:p>
            <a:pPr indent="0" marL="0">
              <a:buNone/>
            </a:pPr>
            <a:r>
              <a:rPr b="1" dirty="0" sz="1400" lang="en-US">
                <a:solidFill>
                  <a:srgbClr val="F1F5F9"/>
                </a:solidFill>
                <a:latin typeface="Calibri" pitchFamily="34" charset="0"/>
                <a:ea typeface="Calibri" pitchFamily="34" charset="-122"/>
                <a:cs typeface="Calibri" pitchFamily="34" charset="-120"/>
              </a:rPr>
              <a:t>Aplikasi kimia &amp; perangkat AI</a:t>
            </a:r>
            <a:endParaRPr dirty="0" sz="1400" lang="en-US"/>
          </a:p>
        </p:txBody>
      </p:sp>
      <p:sp>
        <p:nvSpPr>
          <p:cNvPr id="1048609" name="Text 22"/>
          <p:cNvSpPr txBox="1"/>
          <p:nvPr/>
        </p:nvSpPr>
        <p:spPr>
          <a:xfrm>
            <a:off x="4572000" y="3360420"/>
            <a:ext cx="4160520" cy="201168"/>
          </a:xfrm>
          <a:prstGeom prst="rect"/>
          <a:noFill/>
        </p:spPr>
        <p:txBody>
          <a:bodyPr anchor="ctr" bIns="0" lIns="0" rIns="0" rtlCol="0" tIns="0" wrap="square"/>
          <a:p>
            <a:pPr indent="0" marL="0">
              <a:buNone/>
            </a:pPr>
            <a:r>
              <a:rPr dirty="0" sz="1050" lang="en-US">
                <a:solidFill>
                  <a:srgbClr val="94A3B8"/>
                </a:solidFill>
                <a:latin typeface="Calibri" pitchFamily="34" charset="0"/>
                <a:ea typeface="Calibri" pitchFamily="34" charset="-122"/>
                <a:cs typeface="Calibri" pitchFamily="34" charset="-120"/>
              </a:rPr>
              <a:t>Lengkap dengan tautan</a:t>
            </a:r>
            <a:endParaRPr dirty="0" sz="1050" lang="en-US"/>
          </a:p>
        </p:txBody>
      </p:sp>
      <p:sp>
        <p:nvSpPr>
          <p:cNvPr id="1048610" name="Text 23"/>
          <p:cNvSpPr txBox="1"/>
          <p:nvPr/>
        </p:nvSpPr>
        <p:spPr>
          <a:xfrm>
            <a:off x="3977640" y="3688232"/>
            <a:ext cx="457200" cy="395935"/>
          </a:xfrm>
          <a:prstGeom prst="hexagon"/>
          <a:solidFill>
            <a:srgbClr val="0F2747"/>
          </a:solidFill>
          <a:ln w="22225">
            <a:solidFill>
              <a:srgbClr val="22D3EE"/>
            </a:solidFill>
          </a:ln>
        </p:spPr>
        <p:txBody>
          <a:bodyPr anchor="ctr" bIns="0" lIns="0" rIns="0" rtlCol="0" tIns="0" wrap="square"/>
          <a:p>
            <a:pPr algn="ctr" indent="0" marL="0">
              <a:buNone/>
            </a:pPr>
            <a:r>
              <a:rPr b="1" dirty="0" sz="1300" lang="en-US">
                <a:solidFill>
                  <a:srgbClr val="F1F5F9"/>
                </a:solidFill>
                <a:latin typeface="Calibri" pitchFamily="34" charset="0"/>
                <a:ea typeface="Calibri" pitchFamily="34" charset="-122"/>
                <a:cs typeface="Calibri" pitchFamily="34" charset="-120"/>
              </a:rPr>
              <a:t>7</a:t>
            </a:r>
            <a:endParaRPr dirty="0" sz="1300" lang="en-US"/>
          </a:p>
        </p:txBody>
      </p:sp>
      <p:sp>
        <p:nvSpPr>
          <p:cNvPr id="1048611" name="Text 24"/>
          <p:cNvSpPr txBox="1"/>
          <p:nvPr/>
        </p:nvSpPr>
        <p:spPr>
          <a:xfrm>
            <a:off x="4572000" y="3648456"/>
            <a:ext cx="4160520" cy="246888"/>
          </a:xfrm>
          <a:prstGeom prst="rect"/>
          <a:noFill/>
        </p:spPr>
        <p:txBody>
          <a:bodyPr anchor="ctr" bIns="0" lIns="0" rIns="0" rtlCol="0" tIns="0" wrap="square"/>
          <a:p>
            <a:pPr indent="0" marL="0">
              <a:buNone/>
            </a:pPr>
            <a:r>
              <a:rPr b="1" dirty="0" sz="1400" lang="en-US">
                <a:solidFill>
                  <a:srgbClr val="F1F5F9"/>
                </a:solidFill>
                <a:latin typeface="Calibri" pitchFamily="34" charset="0"/>
                <a:ea typeface="Calibri" pitchFamily="34" charset="-122"/>
                <a:cs typeface="Calibri" pitchFamily="34" charset="-120"/>
              </a:rPr>
              <a:t>Indikator, tantangan &amp; etika</a:t>
            </a:r>
            <a:endParaRPr dirty="0" sz="1400" lang="en-US"/>
          </a:p>
        </p:txBody>
      </p:sp>
      <p:sp>
        <p:nvSpPr>
          <p:cNvPr id="1048612" name="Text 25"/>
          <p:cNvSpPr txBox="1"/>
          <p:nvPr/>
        </p:nvSpPr>
        <p:spPr>
          <a:xfrm>
            <a:off x="4572000" y="3895344"/>
            <a:ext cx="4160520" cy="201168"/>
          </a:xfrm>
          <a:prstGeom prst="rect"/>
          <a:noFill/>
        </p:spPr>
        <p:txBody>
          <a:bodyPr anchor="ctr" bIns="0" lIns="0" rIns="0" rtlCol="0" tIns="0" wrap="square"/>
          <a:p>
            <a:pPr indent="0" marL="0">
              <a:buNone/>
            </a:pPr>
            <a:r>
              <a:rPr dirty="0" sz="1050" lang="en-US">
                <a:solidFill>
                  <a:srgbClr val="94A3B8"/>
                </a:solidFill>
                <a:latin typeface="Calibri" pitchFamily="34" charset="0"/>
                <a:ea typeface="Calibri" pitchFamily="34" charset="-122"/>
                <a:cs typeface="Calibri" pitchFamily="34" charset="-120"/>
              </a:rPr>
              <a:t>Mengukur, memitigasi, dan mengatur</a:t>
            </a:r>
            <a:endParaRPr dirty="0" sz="1050" lang="en-US"/>
          </a:p>
        </p:txBody>
      </p:sp>
      <p:sp>
        <p:nvSpPr>
          <p:cNvPr id="1048613" name="Text 26"/>
          <p:cNvSpPr txBox="1"/>
          <p:nvPr/>
        </p:nvSpPr>
        <p:spPr>
          <a:xfrm>
            <a:off x="3977640" y="4223156"/>
            <a:ext cx="457200" cy="395935"/>
          </a:xfrm>
          <a:prstGeom prst="hexagon"/>
          <a:solidFill>
            <a:srgbClr val="0F2747"/>
          </a:solidFill>
          <a:ln w="22225">
            <a:solidFill>
              <a:srgbClr val="22D3EE"/>
            </a:solidFill>
          </a:ln>
        </p:spPr>
        <p:txBody>
          <a:bodyPr anchor="ctr" bIns="0" lIns="0" rIns="0" rtlCol="0" tIns="0" wrap="square"/>
          <a:p>
            <a:pPr algn="ctr" indent="0" marL="0">
              <a:buNone/>
            </a:pPr>
            <a:r>
              <a:rPr b="1" dirty="0" sz="1300" lang="en-US">
                <a:solidFill>
                  <a:srgbClr val="F1F5F9"/>
                </a:solidFill>
                <a:latin typeface="Calibri" pitchFamily="34" charset="0"/>
                <a:ea typeface="Calibri" pitchFamily="34" charset="-122"/>
                <a:cs typeface="Calibri" pitchFamily="34" charset="-120"/>
              </a:rPr>
              <a:t>8</a:t>
            </a:r>
            <a:endParaRPr dirty="0" sz="1300" lang="en-US"/>
          </a:p>
        </p:txBody>
      </p:sp>
      <p:sp>
        <p:nvSpPr>
          <p:cNvPr id="1048614" name="Text 27"/>
          <p:cNvSpPr txBox="1"/>
          <p:nvPr/>
        </p:nvSpPr>
        <p:spPr>
          <a:xfrm>
            <a:off x="4572000" y="4183380"/>
            <a:ext cx="4160520" cy="246888"/>
          </a:xfrm>
          <a:prstGeom prst="rect"/>
          <a:noFill/>
        </p:spPr>
        <p:txBody>
          <a:bodyPr anchor="ctr" bIns="0" lIns="0" rIns="0" rtlCol="0" tIns="0" wrap="square"/>
          <a:p>
            <a:pPr indent="0" marL="0">
              <a:buNone/>
            </a:pPr>
            <a:r>
              <a:rPr b="1" dirty="0" sz="1400" lang="en-US">
                <a:solidFill>
                  <a:srgbClr val="F1F5F9"/>
                </a:solidFill>
                <a:latin typeface="Calibri" pitchFamily="34" charset="0"/>
                <a:ea typeface="Calibri" pitchFamily="34" charset="-122"/>
                <a:cs typeface="Calibri" pitchFamily="34" charset="-120"/>
              </a:rPr>
              <a:t>Peta jalan &amp; referensi</a:t>
            </a:r>
            <a:endParaRPr dirty="0" sz="1400" lang="en-US"/>
          </a:p>
        </p:txBody>
      </p:sp>
      <p:sp>
        <p:nvSpPr>
          <p:cNvPr id="1048615" name="Text 28"/>
          <p:cNvSpPr txBox="1"/>
          <p:nvPr/>
        </p:nvSpPr>
        <p:spPr>
          <a:xfrm>
            <a:off x="4572000" y="4430268"/>
            <a:ext cx="4160520" cy="201168"/>
          </a:xfrm>
          <a:prstGeom prst="rect"/>
          <a:noFill/>
        </p:spPr>
        <p:txBody>
          <a:bodyPr anchor="ctr" bIns="0" lIns="0" rIns="0" rtlCol="0" tIns="0" wrap="square"/>
          <a:p>
            <a:pPr indent="0" marL="0">
              <a:buNone/>
            </a:pPr>
            <a:r>
              <a:rPr dirty="0" sz="1050" lang="en-US">
                <a:solidFill>
                  <a:srgbClr val="94A3B8"/>
                </a:solidFill>
                <a:latin typeface="Calibri" pitchFamily="34" charset="0"/>
                <a:ea typeface="Calibri" pitchFamily="34" charset="-122"/>
                <a:cs typeface="Calibri" pitchFamily="34" charset="-120"/>
              </a:rPr>
              <a:t>Tahapan implementasi di sekolah</a:t>
            </a:r>
            <a:endParaRPr dirty="0" sz="1050"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50B1A"/>
        </a:solidFill>
      </p:bgPr>
    </p:bg>
    <p:spTree>
      <p:nvGrpSpPr>
        <p:cNvPr id="35" name=""/>
        <p:cNvGrpSpPr/>
        <p:nvPr/>
      </p:nvGrpSpPr>
      <p:grpSpPr>
        <a:xfrm>
          <a:off x="0" y="0"/>
          <a:ext cx="0" cy="0"/>
          <a:chOff x="0" y="0"/>
          <a:chExt cx="0" cy="0"/>
        </a:xfrm>
      </p:grpSpPr>
      <p:pic>
        <p:nvPicPr>
          <p:cNvPr id="2097155" name="Image 0" descr="preencoded.png"/>
          <p:cNvPicPr>
            <a:picLocks noChangeAspect="1"/>
          </p:cNvPicPr>
          <p:nvPr/>
        </p:nvPicPr>
        <p:blipFill>
          <a:blip xmlns:r="http://schemas.openxmlformats.org/officeDocument/2006/relationships" r:embed="rId1"/>
          <a:stretch>
            <a:fillRect/>
          </a:stretch>
        </p:blipFill>
        <p:spPr>
          <a:xfrm>
            <a:off x="0" y="0"/>
            <a:ext cx="9144000" cy="5143500"/>
          </a:xfrm>
          <a:prstGeom prst="rect"/>
        </p:spPr>
      </p:pic>
      <p:sp>
        <p:nvSpPr>
          <p:cNvPr id="1048619" name="Text 0"/>
          <p:cNvSpPr txBox="1"/>
          <p:nvPr/>
        </p:nvSpPr>
        <p:spPr>
          <a:xfrm>
            <a:off x="548640" y="246888"/>
            <a:ext cx="5943600" cy="219456"/>
          </a:xfrm>
          <a:prstGeom prst="rect"/>
          <a:noFill/>
        </p:spPr>
        <p:txBody>
          <a:bodyPr anchor="ctr" bIns="0" lIns="0" rIns="0" rtlCol="0" tIns="0" wrap="square"/>
          <a:p>
            <a:pPr indent="0" marL="0">
              <a:buNone/>
            </a:pPr>
            <a:r>
              <a:rPr b="1" dirty="0" sz="1000" kern="0" lang="en-US" spc="200">
                <a:solidFill>
                  <a:srgbClr val="67E8F9"/>
                </a:solidFill>
                <a:latin typeface="Courier New" pitchFamily="34" charset="0"/>
                <a:ea typeface="Courier New" pitchFamily="34" charset="-122"/>
                <a:cs typeface="Courier New" pitchFamily="34" charset="-120"/>
              </a:rPr>
              <a:t>// LATAR BELAKANG</a:t>
            </a:r>
            <a:endParaRPr dirty="0" sz="1000" lang="en-US"/>
          </a:p>
        </p:txBody>
      </p:sp>
      <p:sp>
        <p:nvSpPr>
          <p:cNvPr id="1048620" name="Text 1"/>
          <p:cNvSpPr txBox="1"/>
          <p:nvPr/>
        </p:nvSpPr>
        <p:spPr>
          <a:xfrm>
            <a:off x="548640" y="457200"/>
            <a:ext cx="8046720" cy="603504"/>
          </a:xfrm>
          <a:prstGeom prst="rect"/>
          <a:noFill/>
        </p:spPr>
        <p:txBody>
          <a:bodyPr anchor="ctr" bIns="0" lIns="0" rIns="0" rtlCol="0" tIns="0" wrap="square"/>
          <a:p>
            <a:pPr indent="0" marL="0">
              <a:buNone/>
            </a:pPr>
            <a:r>
              <a:rPr b="1" dirty="0" sz="2900" lang="en-US">
                <a:solidFill>
                  <a:srgbClr val="F1F5F9"/>
                </a:solidFill>
                <a:latin typeface="Calibri" pitchFamily="34" charset="0"/>
                <a:ea typeface="Calibri" pitchFamily="34" charset="-122"/>
                <a:cs typeface="Calibri" pitchFamily="34" charset="-120"/>
              </a:rPr>
              <a:t>Mengapa Perlu Dioptimalkan?</a:t>
            </a:r>
            <a:endParaRPr dirty="0" sz="2900" lang="en-US"/>
          </a:p>
        </p:txBody>
      </p:sp>
      <p:sp>
        <p:nvSpPr>
          <p:cNvPr id="1048621" name="Text 2"/>
          <p:cNvSpPr txBox="1"/>
          <p:nvPr/>
        </p:nvSpPr>
        <p:spPr>
          <a:xfrm>
            <a:off x="548640" y="4754880"/>
            <a:ext cx="6949440" cy="237744"/>
          </a:xfrm>
          <a:prstGeom prst="rect"/>
          <a:noFill/>
        </p:spPr>
        <p:txBody>
          <a:bodyPr anchor="ctr" bIns="0" lIns="0" rIns="0" rtlCol="0" tIns="0" wrap="square"/>
          <a:p>
            <a:pPr indent="0" marL="0">
              <a:buNone/>
            </a:pPr>
            <a:r>
              <a:rPr dirty="0" sz="900" lang="en-US">
                <a:solidFill>
                  <a:srgbClr val="94A3B8"/>
                </a:solidFill>
                <a:latin typeface="Calibri" pitchFamily="34" charset="0"/>
                <a:ea typeface="Calibri" pitchFamily="34" charset="-122"/>
                <a:cs typeface="Calibri" pitchFamily="34" charset="-120"/>
              </a:rPr>
              <a:t>Sumber: Ardyansyah dkk. (2024); Fergus, Botha &amp; Ostovar (2023); sintesis penulis.</a:t>
            </a:r>
            <a:endParaRPr dirty="0" sz="900" lang="en-US"/>
          </a:p>
        </p:txBody>
      </p:sp>
      <p:sp>
        <p:nvSpPr>
          <p:cNvPr id="1048622" name="Text 3"/>
          <p:cNvSpPr txBox="1"/>
          <p:nvPr/>
        </p:nvSpPr>
        <p:spPr>
          <a:xfrm>
            <a:off x="8229600" y="4754880"/>
            <a:ext cx="457200" cy="237744"/>
          </a:xfrm>
          <a:prstGeom prst="rect"/>
          <a:noFill/>
        </p:spPr>
        <p:txBody>
          <a:bodyPr anchor="ctr" bIns="0" lIns="0" rIns="0" rtlCol="0" tIns="0" wrap="square"/>
          <a:p>
            <a:pPr algn="r" indent="0" marL="0">
              <a:buNone/>
            </a:pPr>
            <a:r>
              <a:rPr b="1" dirty="0" sz="900" lang="en-US">
                <a:solidFill>
                  <a:srgbClr val="67E8F9"/>
                </a:solidFill>
                <a:latin typeface="Courier New" pitchFamily="34" charset="0"/>
                <a:ea typeface="Courier New" pitchFamily="34" charset="-122"/>
                <a:cs typeface="Courier New" pitchFamily="34" charset="-120"/>
              </a:rPr>
              <a:t>03</a:t>
            </a:r>
            <a:endParaRPr dirty="0" sz="900" lang="en-US"/>
          </a:p>
        </p:txBody>
      </p:sp>
      <p:pic>
        <p:nvPicPr>
          <p:cNvPr id="2097156" name="Image 1" descr="preencoded.png"/>
          <p:cNvPicPr>
            <a:picLocks noChangeAspect="1"/>
          </p:cNvPicPr>
          <p:nvPr/>
        </p:nvPicPr>
        <p:blipFill>
          <a:blip xmlns:r="http://schemas.openxmlformats.org/officeDocument/2006/relationships" r:embed="rId2"/>
          <a:stretch>
            <a:fillRect/>
          </a:stretch>
        </p:blipFill>
        <p:spPr>
          <a:xfrm>
            <a:off x="7726680" y="137160"/>
            <a:ext cx="1051560" cy="1051560"/>
          </a:xfrm>
          <a:prstGeom prst="rect"/>
        </p:spPr>
      </p:pic>
      <p:sp>
        <p:nvSpPr>
          <p:cNvPr id="1048623" name="Shape 4"/>
          <p:cNvSpPr/>
          <p:nvPr/>
        </p:nvSpPr>
        <p:spPr>
          <a:xfrm>
            <a:off x="548640" y="1234440"/>
            <a:ext cx="3977640" cy="749808"/>
          </a:xfrm>
          <a:prstGeom prst="roundRect">
            <a:avLst>
              <a:gd name="adj" fmla="val 9756"/>
            </a:avLst>
          </a:prstGeom>
          <a:solidFill>
            <a:srgbClr val="2A0F14">
              <a:alpha val="85000"/>
            </a:srgbClr>
          </a:solidFill>
          <a:ln w="12700">
            <a:solidFill>
              <a:srgbClr val="F4685B">
                <a:alpha val="55000"/>
              </a:srgbClr>
            </a:solidFill>
            <a:prstDash val="solid"/>
          </a:ln>
        </p:spPr>
      </p:sp>
      <p:sp>
        <p:nvSpPr>
          <p:cNvPr id="1048624" name="Shape 5"/>
          <p:cNvSpPr/>
          <p:nvPr/>
        </p:nvSpPr>
        <p:spPr>
          <a:xfrm>
            <a:off x="722376" y="1379702"/>
            <a:ext cx="530352" cy="459285"/>
          </a:xfrm>
          <a:prstGeom prst="hexagon"/>
          <a:solidFill>
            <a:srgbClr val="0F2747"/>
          </a:solidFill>
          <a:ln w="22225">
            <a:solidFill>
              <a:srgbClr val="F4685B"/>
            </a:solidFill>
            <a:prstDash val="solid"/>
          </a:ln>
        </p:spPr>
      </p:sp>
      <p:pic>
        <p:nvPicPr>
          <p:cNvPr id="2097157" name="Image 2" descr="preencoded.png"/>
          <p:cNvPicPr>
            <a:picLocks noChangeAspect="1"/>
          </p:cNvPicPr>
          <p:nvPr/>
        </p:nvPicPr>
        <p:blipFill>
          <a:blip xmlns:r="http://schemas.openxmlformats.org/officeDocument/2006/relationships" r:embed="rId3"/>
          <a:stretch>
            <a:fillRect/>
          </a:stretch>
        </p:blipFill>
        <p:spPr>
          <a:xfrm>
            <a:off x="876178" y="1497970"/>
            <a:ext cx="222748" cy="222748"/>
          </a:xfrm>
          <a:prstGeom prst="rect"/>
        </p:spPr>
      </p:pic>
      <p:sp>
        <p:nvSpPr>
          <p:cNvPr id="1048625" name="Text 6"/>
          <p:cNvSpPr txBox="1"/>
          <p:nvPr/>
        </p:nvSpPr>
        <p:spPr>
          <a:xfrm>
            <a:off x="1371600" y="1289304"/>
            <a:ext cx="3063240" cy="256032"/>
          </a:xfrm>
          <a:prstGeom prst="rect"/>
          <a:noFill/>
        </p:spPr>
        <p:txBody>
          <a:bodyPr anchor="ctr" bIns="0" lIns="0" rIns="0" rtlCol="0" tIns="0" wrap="square"/>
          <a:p>
            <a:pPr indent="0" marL="0">
              <a:buNone/>
            </a:pPr>
            <a:r>
              <a:rPr b="1" dirty="0" sz="1350" lang="en-US">
                <a:solidFill>
                  <a:srgbClr val="F1F5F9"/>
                </a:solidFill>
                <a:latin typeface="Calibri" pitchFamily="34" charset="0"/>
                <a:ea typeface="Calibri" pitchFamily="34" charset="-122"/>
                <a:cs typeface="Calibri" pitchFamily="34" charset="-120"/>
              </a:rPr>
              <a:t>Dipakai tanpa arah</a:t>
            </a:r>
            <a:endParaRPr dirty="0" sz="1350" lang="en-US"/>
          </a:p>
        </p:txBody>
      </p:sp>
      <p:sp>
        <p:nvSpPr>
          <p:cNvPr id="1048626" name="Text 7"/>
          <p:cNvSpPr txBox="1"/>
          <p:nvPr/>
        </p:nvSpPr>
        <p:spPr>
          <a:xfrm>
            <a:off x="1371600" y="1545336"/>
            <a:ext cx="3063240" cy="411480"/>
          </a:xfrm>
          <a:prstGeom prst="rect"/>
          <a:noFill/>
        </p:spPr>
        <p:txBody>
          <a:bodyPr anchor="t" bIns="0" lIns="0" rIns="0" rtlCol="0" tIns="0" wrap="square"/>
          <a:p>
            <a:pPr indent="0" marL="0">
              <a:buNone/>
            </a:pPr>
            <a:r>
              <a:rPr dirty="0" sz="1050" lang="en-US">
                <a:solidFill>
                  <a:srgbClr val="CBD5E1"/>
                </a:solidFill>
                <a:latin typeface="Calibri" pitchFamily="34" charset="0"/>
                <a:ea typeface="Calibri" pitchFamily="34" charset="-122"/>
                <a:cs typeface="Calibri" pitchFamily="34" charset="-120"/>
              </a:rPr>
              <a:t>AI dibuka begitu saja tanpa tujuan pembelajaran yang jelas; hasilnya acak dan sulit dinilai dampaknya.</a:t>
            </a:r>
            <a:endParaRPr dirty="0" sz="1050" lang="en-US"/>
          </a:p>
        </p:txBody>
      </p:sp>
      <p:sp>
        <p:nvSpPr>
          <p:cNvPr id="1048627" name="Shape 8"/>
          <p:cNvSpPr/>
          <p:nvPr/>
        </p:nvSpPr>
        <p:spPr>
          <a:xfrm>
            <a:off x="548640" y="2103120"/>
            <a:ext cx="3977640" cy="749808"/>
          </a:xfrm>
          <a:prstGeom prst="roundRect">
            <a:avLst>
              <a:gd name="adj" fmla="val 9756"/>
            </a:avLst>
          </a:prstGeom>
          <a:solidFill>
            <a:srgbClr val="2A0F14">
              <a:alpha val="85000"/>
            </a:srgbClr>
          </a:solidFill>
          <a:ln w="12700">
            <a:solidFill>
              <a:srgbClr val="F4685B">
                <a:alpha val="55000"/>
              </a:srgbClr>
            </a:solidFill>
            <a:prstDash val="solid"/>
          </a:ln>
        </p:spPr>
      </p:sp>
      <p:sp>
        <p:nvSpPr>
          <p:cNvPr id="1048628" name="Shape 9"/>
          <p:cNvSpPr/>
          <p:nvPr/>
        </p:nvSpPr>
        <p:spPr>
          <a:xfrm>
            <a:off x="722376" y="2248382"/>
            <a:ext cx="530352" cy="459285"/>
          </a:xfrm>
          <a:prstGeom prst="hexagon"/>
          <a:solidFill>
            <a:srgbClr val="0F2747"/>
          </a:solidFill>
          <a:ln w="22225">
            <a:solidFill>
              <a:srgbClr val="F4685B"/>
            </a:solidFill>
            <a:prstDash val="solid"/>
          </a:ln>
        </p:spPr>
      </p:sp>
      <p:pic>
        <p:nvPicPr>
          <p:cNvPr id="2097158" name="Image 3" descr="preencoded.png"/>
          <p:cNvPicPr>
            <a:picLocks noChangeAspect="1"/>
          </p:cNvPicPr>
          <p:nvPr/>
        </p:nvPicPr>
        <p:blipFill>
          <a:blip xmlns:r="http://schemas.openxmlformats.org/officeDocument/2006/relationships" r:embed="rId4"/>
          <a:stretch>
            <a:fillRect/>
          </a:stretch>
        </p:blipFill>
        <p:spPr>
          <a:xfrm>
            <a:off x="876178" y="2366650"/>
            <a:ext cx="222748" cy="222748"/>
          </a:xfrm>
          <a:prstGeom prst="rect"/>
        </p:spPr>
      </p:pic>
      <p:sp>
        <p:nvSpPr>
          <p:cNvPr id="1048629" name="Text 10"/>
          <p:cNvSpPr txBox="1"/>
          <p:nvPr/>
        </p:nvSpPr>
        <p:spPr>
          <a:xfrm>
            <a:off x="1371600" y="2157984"/>
            <a:ext cx="3063240" cy="256032"/>
          </a:xfrm>
          <a:prstGeom prst="rect"/>
          <a:noFill/>
        </p:spPr>
        <p:txBody>
          <a:bodyPr anchor="ctr" bIns="0" lIns="0" rIns="0" rtlCol="0" tIns="0" wrap="square"/>
          <a:p>
            <a:pPr indent="0" marL="0">
              <a:buNone/>
            </a:pPr>
            <a:r>
              <a:rPr b="1" dirty="0" sz="1350" lang="en-US">
                <a:solidFill>
                  <a:srgbClr val="F1F5F9"/>
                </a:solidFill>
                <a:latin typeface="Calibri" pitchFamily="34" charset="0"/>
                <a:ea typeface="Calibri" pitchFamily="34" charset="-122"/>
                <a:cs typeface="Calibri" pitchFamily="34" charset="-120"/>
              </a:rPr>
              <a:t>Jawaban tidak diverifikasi</a:t>
            </a:r>
            <a:endParaRPr dirty="0" sz="1350" lang="en-US"/>
          </a:p>
        </p:txBody>
      </p:sp>
      <p:sp>
        <p:nvSpPr>
          <p:cNvPr id="1048630" name="Text 11"/>
          <p:cNvSpPr txBox="1"/>
          <p:nvPr/>
        </p:nvSpPr>
        <p:spPr>
          <a:xfrm>
            <a:off x="1371600" y="2414016"/>
            <a:ext cx="3063240" cy="411480"/>
          </a:xfrm>
          <a:prstGeom prst="rect"/>
          <a:noFill/>
        </p:spPr>
        <p:txBody>
          <a:bodyPr anchor="t" bIns="0" lIns="0" rIns="0" rtlCol="0" tIns="0" wrap="square"/>
          <a:p>
            <a:pPr indent="0" marL="0">
              <a:buNone/>
            </a:pPr>
            <a:r>
              <a:rPr dirty="0" sz="1050" lang="en-US">
                <a:solidFill>
                  <a:srgbClr val="CBD5E1"/>
                </a:solidFill>
                <a:latin typeface="Calibri" pitchFamily="34" charset="0"/>
                <a:ea typeface="Calibri" pitchFamily="34" charset="-122"/>
                <a:cs typeface="Calibri" pitchFamily="34" charset="-120"/>
              </a:rPr>
              <a:t>Hasil hitungan atau penjelasan AI bisa keliru, terutama pada soal kimia yang butuh presisi (Fergus dkk., 2023).</a:t>
            </a:r>
            <a:endParaRPr dirty="0" sz="1050" lang="en-US"/>
          </a:p>
        </p:txBody>
      </p:sp>
      <p:sp>
        <p:nvSpPr>
          <p:cNvPr id="1048631" name="Shape 12"/>
          <p:cNvSpPr/>
          <p:nvPr/>
        </p:nvSpPr>
        <p:spPr>
          <a:xfrm>
            <a:off x="548640" y="2971800"/>
            <a:ext cx="3977640" cy="749808"/>
          </a:xfrm>
          <a:prstGeom prst="roundRect">
            <a:avLst>
              <a:gd name="adj" fmla="val 9756"/>
            </a:avLst>
          </a:prstGeom>
          <a:solidFill>
            <a:srgbClr val="2A0F14">
              <a:alpha val="85000"/>
            </a:srgbClr>
          </a:solidFill>
          <a:ln w="12700">
            <a:solidFill>
              <a:srgbClr val="F4685B">
                <a:alpha val="55000"/>
              </a:srgbClr>
            </a:solidFill>
            <a:prstDash val="solid"/>
          </a:ln>
        </p:spPr>
      </p:sp>
      <p:sp>
        <p:nvSpPr>
          <p:cNvPr id="1048632" name="Shape 13"/>
          <p:cNvSpPr/>
          <p:nvPr/>
        </p:nvSpPr>
        <p:spPr>
          <a:xfrm>
            <a:off x="722376" y="3117062"/>
            <a:ext cx="530352" cy="459285"/>
          </a:xfrm>
          <a:prstGeom prst="hexagon"/>
          <a:solidFill>
            <a:srgbClr val="0F2747"/>
          </a:solidFill>
          <a:ln w="22225">
            <a:solidFill>
              <a:srgbClr val="F4685B"/>
            </a:solidFill>
            <a:prstDash val="solid"/>
          </a:ln>
        </p:spPr>
      </p:sp>
      <p:pic>
        <p:nvPicPr>
          <p:cNvPr id="2097159" name="Image 4" descr="preencoded.png"/>
          <p:cNvPicPr>
            <a:picLocks noChangeAspect="1"/>
          </p:cNvPicPr>
          <p:nvPr/>
        </p:nvPicPr>
        <p:blipFill>
          <a:blip xmlns:r="http://schemas.openxmlformats.org/officeDocument/2006/relationships" r:embed="rId5"/>
          <a:stretch>
            <a:fillRect/>
          </a:stretch>
        </p:blipFill>
        <p:spPr>
          <a:xfrm>
            <a:off x="876178" y="3235330"/>
            <a:ext cx="222748" cy="222748"/>
          </a:xfrm>
          <a:prstGeom prst="rect"/>
        </p:spPr>
      </p:pic>
      <p:sp>
        <p:nvSpPr>
          <p:cNvPr id="1048633" name="Text 14"/>
          <p:cNvSpPr txBox="1"/>
          <p:nvPr/>
        </p:nvSpPr>
        <p:spPr>
          <a:xfrm>
            <a:off x="1371600" y="3026664"/>
            <a:ext cx="3063240" cy="256032"/>
          </a:xfrm>
          <a:prstGeom prst="rect"/>
          <a:noFill/>
        </p:spPr>
        <p:txBody>
          <a:bodyPr anchor="ctr" bIns="0" lIns="0" rIns="0" rtlCol="0" tIns="0" wrap="square"/>
          <a:p>
            <a:pPr indent="0" marL="0">
              <a:buNone/>
            </a:pPr>
            <a:r>
              <a:rPr b="1" dirty="0" sz="1350" lang="en-US">
                <a:solidFill>
                  <a:srgbClr val="F1F5F9"/>
                </a:solidFill>
                <a:latin typeface="Calibri" pitchFamily="34" charset="0"/>
                <a:ea typeface="Calibri" pitchFamily="34" charset="-122"/>
                <a:cs typeface="Calibri" pitchFamily="34" charset="-120"/>
              </a:rPr>
              <a:t>Ketergantungan berlebihan</a:t>
            </a:r>
            <a:endParaRPr dirty="0" sz="1350" lang="en-US"/>
          </a:p>
        </p:txBody>
      </p:sp>
      <p:sp>
        <p:nvSpPr>
          <p:cNvPr id="1048634" name="Text 15"/>
          <p:cNvSpPr txBox="1"/>
          <p:nvPr/>
        </p:nvSpPr>
        <p:spPr>
          <a:xfrm>
            <a:off x="1371600" y="3282696"/>
            <a:ext cx="3063240" cy="411480"/>
          </a:xfrm>
          <a:prstGeom prst="rect"/>
          <a:noFill/>
        </p:spPr>
        <p:txBody>
          <a:bodyPr anchor="t" bIns="0" lIns="0" rIns="0" rtlCol="0" tIns="0" wrap="square"/>
          <a:p>
            <a:pPr indent="0" marL="0">
              <a:buNone/>
            </a:pPr>
            <a:r>
              <a:rPr dirty="0" sz="1050" lang="en-US">
                <a:solidFill>
                  <a:srgbClr val="CBD5E1"/>
                </a:solidFill>
                <a:latin typeface="Calibri" pitchFamily="34" charset="0"/>
                <a:ea typeface="Calibri" pitchFamily="34" charset="-122"/>
                <a:cs typeface="Calibri" pitchFamily="34" charset="-120"/>
              </a:rPr>
              <a:t>Siswa menyalin jawaban tanpa proses berpikir, sehingga pemahaman konsep tidak terbangun.</a:t>
            </a:r>
            <a:endParaRPr dirty="0" sz="1050" lang="en-US"/>
          </a:p>
        </p:txBody>
      </p:sp>
      <p:sp>
        <p:nvSpPr>
          <p:cNvPr id="1048635" name="Shape 16"/>
          <p:cNvSpPr/>
          <p:nvPr/>
        </p:nvSpPr>
        <p:spPr>
          <a:xfrm>
            <a:off x="4709160" y="1234440"/>
            <a:ext cx="3886200" cy="3337560"/>
          </a:xfrm>
          <a:prstGeom prst="roundRect">
            <a:avLst>
              <a:gd name="adj" fmla="val 2192"/>
            </a:avLst>
          </a:prstGeom>
          <a:solidFill>
            <a:srgbClr val="062A2A">
              <a:alpha val="88000"/>
            </a:srgbClr>
          </a:solidFill>
          <a:ln w="12700">
            <a:solidFill>
              <a:srgbClr val="2DD4BF">
                <a:alpha val="55000"/>
              </a:srgbClr>
            </a:solidFill>
            <a:prstDash val="solid"/>
          </a:ln>
        </p:spPr>
      </p:sp>
      <p:sp>
        <p:nvSpPr>
          <p:cNvPr id="1048636" name="Shape 17"/>
          <p:cNvSpPr/>
          <p:nvPr/>
        </p:nvSpPr>
        <p:spPr>
          <a:xfrm>
            <a:off x="4983480" y="1454079"/>
            <a:ext cx="548640" cy="475122"/>
          </a:xfrm>
          <a:prstGeom prst="hexagon"/>
          <a:solidFill>
            <a:srgbClr val="0F2747"/>
          </a:solidFill>
          <a:ln w="22225">
            <a:solidFill>
              <a:srgbClr val="2DD4BF"/>
            </a:solidFill>
            <a:prstDash val="solid"/>
          </a:ln>
        </p:spPr>
      </p:sp>
      <p:pic>
        <p:nvPicPr>
          <p:cNvPr id="2097160" name="Image 5" descr="preencoded.png"/>
          <p:cNvPicPr>
            <a:picLocks noChangeAspect="1"/>
          </p:cNvPicPr>
          <p:nvPr/>
        </p:nvPicPr>
        <p:blipFill>
          <a:blip xmlns:r="http://schemas.openxmlformats.org/officeDocument/2006/relationships" r:embed="rId6"/>
          <a:stretch>
            <a:fillRect/>
          </a:stretch>
        </p:blipFill>
        <p:spPr>
          <a:xfrm>
            <a:off x="5142586" y="1576426"/>
            <a:ext cx="230429" cy="230429"/>
          </a:xfrm>
          <a:prstGeom prst="rect"/>
        </p:spPr>
      </p:pic>
      <p:sp>
        <p:nvSpPr>
          <p:cNvPr id="1048637" name="Text 18"/>
          <p:cNvSpPr txBox="1"/>
          <p:nvPr/>
        </p:nvSpPr>
        <p:spPr>
          <a:xfrm>
            <a:off x="5623560" y="1463040"/>
            <a:ext cx="2834640" cy="502920"/>
          </a:xfrm>
          <a:prstGeom prst="rect"/>
          <a:noFill/>
        </p:spPr>
        <p:txBody>
          <a:bodyPr anchor="ctr" bIns="0" lIns="0" rIns="0" rtlCol="0" tIns="0" wrap="square"/>
          <a:p>
            <a:pPr indent="0" marL="0">
              <a:buNone/>
            </a:pPr>
            <a:r>
              <a:rPr b="1" dirty="0" sz="1500" lang="en-US">
                <a:solidFill>
                  <a:srgbClr val="F1F5F9"/>
                </a:solidFill>
                <a:latin typeface="Calibri" pitchFamily="34" charset="0"/>
                <a:ea typeface="Calibri" pitchFamily="34" charset="-122"/>
                <a:cs typeface="Calibri" pitchFamily="34" charset="-120"/>
              </a:rPr>
              <a:t>Optimalisasi = memakai AI secara sengaja</a:t>
            </a:r>
            <a:endParaRPr dirty="0" sz="1500" lang="en-US"/>
          </a:p>
        </p:txBody>
      </p:sp>
      <p:sp>
        <p:nvSpPr>
          <p:cNvPr id="1048638" name="Text 19"/>
          <p:cNvSpPr txBox="1"/>
          <p:nvPr/>
        </p:nvSpPr>
        <p:spPr>
          <a:xfrm>
            <a:off x="4937760" y="2057400"/>
            <a:ext cx="3429000" cy="868680"/>
          </a:xfrm>
          <a:prstGeom prst="rect"/>
          <a:noFill/>
        </p:spPr>
        <p:txBody>
          <a:bodyPr anchor="t" bIns="0" lIns="0" rIns="0" rtlCol="0" tIns="0" wrap="square"/>
          <a:p>
            <a:pPr indent="0" marL="0">
              <a:buNone/>
            </a:pPr>
            <a:r>
              <a:rPr dirty="0" sz="1200" lang="en-US">
                <a:solidFill>
                  <a:srgbClr val="CBD5E1"/>
                </a:solidFill>
                <a:latin typeface="Calibri" pitchFamily="34" charset="0"/>
                <a:ea typeface="Calibri" pitchFamily="34" charset="-122"/>
                <a:cs typeface="Calibri" pitchFamily="34" charset="-120"/>
              </a:rPr>
              <a:t>Bukan sekadar “memakai AI”, tetapi memilih kapan, untuk apa, dan seberapa jauh AI dilibatkan — supaya waktu guru lebih efisien dan pemahaman siswa tetap terbangun.</a:t>
            </a:r>
            <a:endParaRPr dirty="0" sz="1200" lang="en-US"/>
          </a:p>
        </p:txBody>
      </p:sp>
      <p:sp>
        <p:nvSpPr>
          <p:cNvPr id="1048639" name="Shape 20"/>
          <p:cNvSpPr/>
          <p:nvPr/>
        </p:nvSpPr>
        <p:spPr>
          <a:xfrm>
            <a:off x="4937760" y="3063240"/>
            <a:ext cx="3429000" cy="1371600"/>
          </a:xfrm>
          <a:prstGeom prst="roundRect">
            <a:avLst>
              <a:gd name="adj" fmla="val 5333"/>
            </a:avLst>
          </a:prstGeom>
          <a:solidFill>
            <a:srgbClr val="0F2747">
              <a:alpha val="95000"/>
            </a:srgbClr>
          </a:solidFill>
          <a:ln w="12700">
            <a:solidFill>
              <a:srgbClr val="22D3EE">
                <a:alpha val="55000"/>
              </a:srgbClr>
            </a:solidFill>
            <a:prstDash val="solid"/>
          </a:ln>
        </p:spPr>
      </p:sp>
      <p:sp>
        <p:nvSpPr>
          <p:cNvPr id="1048640" name="Text 21"/>
          <p:cNvSpPr txBox="1"/>
          <p:nvPr/>
        </p:nvSpPr>
        <p:spPr>
          <a:xfrm>
            <a:off x="5120640" y="3182112"/>
            <a:ext cx="3108960" cy="868680"/>
          </a:xfrm>
          <a:prstGeom prst="rect"/>
          <a:noFill/>
        </p:spPr>
        <p:txBody>
          <a:bodyPr anchor="t" bIns="0" lIns="0" rIns="0" rtlCol="0" tIns="0" wrap="square"/>
          <a:p>
            <a:pPr indent="0" marL="0">
              <a:buNone/>
            </a:pPr>
            <a:r>
              <a:rPr dirty="0" sz="1150" i="1" lang="en-US">
                <a:solidFill>
                  <a:srgbClr val="67E8F9"/>
                </a:solidFill>
                <a:latin typeface="Calibri" pitchFamily="34" charset="0"/>
                <a:ea typeface="Calibri" pitchFamily="34" charset="-122"/>
                <a:cs typeface="Calibri" pitchFamily="34" charset="-120"/>
              </a:rPr>
              <a:t>“Ketertarikan siswa terhadap GPT dalam belajar kimia beragam — sebagian merasa terbantu memahami konsep, sebagian mengaku menjadi bergantung.”</a:t>
            </a:r>
            <a:endParaRPr dirty="0" sz="1150" lang="en-US"/>
          </a:p>
        </p:txBody>
      </p:sp>
      <p:sp>
        <p:nvSpPr>
          <p:cNvPr id="1048641" name="Text 22"/>
          <p:cNvSpPr txBox="1"/>
          <p:nvPr/>
        </p:nvSpPr>
        <p:spPr>
          <a:xfrm>
            <a:off x="5120640" y="4114800"/>
            <a:ext cx="3108960" cy="256032"/>
          </a:xfrm>
          <a:prstGeom prst="rect"/>
          <a:noFill/>
        </p:spPr>
        <p:txBody>
          <a:bodyPr anchor="ctr" bIns="0" lIns="0" rIns="0" rtlCol="0" tIns="0" wrap="square"/>
          <a:p>
            <a:pPr indent="0" marL="0">
              <a:buNone/>
            </a:pPr>
            <a:r>
              <a:rPr dirty="0" sz="1000" lang="en-US">
                <a:solidFill>
                  <a:srgbClr val="94A3B8"/>
                </a:solidFill>
                <a:latin typeface="Calibri" pitchFamily="34" charset="0"/>
                <a:ea typeface="Calibri" pitchFamily="34" charset="-122"/>
                <a:cs typeface="Calibri" pitchFamily="34" charset="-120"/>
              </a:rPr>
              <a:t>— Ardyansyah dkk. (2024), studi kasus Indonesia</a:t>
            </a:r>
            <a:endParaRPr dirty="0" sz="1000"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50B1A"/>
        </a:solidFill>
      </p:bgPr>
    </p:bg>
    <p:spTree>
      <p:nvGrpSpPr>
        <p:cNvPr id="38" name=""/>
        <p:cNvGrpSpPr/>
        <p:nvPr/>
      </p:nvGrpSpPr>
      <p:grpSpPr>
        <a:xfrm>
          <a:off x="0" y="0"/>
          <a:ext cx="0" cy="0"/>
          <a:chOff x="0" y="0"/>
          <a:chExt cx="0" cy="0"/>
        </a:xfrm>
      </p:grpSpPr>
      <p:pic>
        <p:nvPicPr>
          <p:cNvPr id="2097161" name="Image 0" descr="preencoded.png"/>
          <p:cNvPicPr>
            <a:picLocks noChangeAspect="1"/>
          </p:cNvPicPr>
          <p:nvPr/>
        </p:nvPicPr>
        <p:blipFill>
          <a:blip xmlns:r="http://schemas.openxmlformats.org/officeDocument/2006/relationships" r:embed="rId1"/>
          <a:stretch>
            <a:fillRect/>
          </a:stretch>
        </p:blipFill>
        <p:spPr>
          <a:xfrm>
            <a:off x="0" y="0"/>
            <a:ext cx="9144000" cy="5143500"/>
          </a:xfrm>
          <a:prstGeom prst="rect"/>
        </p:spPr>
      </p:pic>
      <p:sp>
        <p:nvSpPr>
          <p:cNvPr id="1048645" name="Text 0"/>
          <p:cNvSpPr txBox="1"/>
          <p:nvPr/>
        </p:nvSpPr>
        <p:spPr>
          <a:xfrm>
            <a:off x="548640" y="246888"/>
            <a:ext cx="5943600" cy="219456"/>
          </a:xfrm>
          <a:prstGeom prst="rect"/>
          <a:noFill/>
        </p:spPr>
        <p:txBody>
          <a:bodyPr anchor="ctr" bIns="0" lIns="0" rIns="0" rtlCol="0" tIns="0" wrap="square"/>
          <a:p>
            <a:pPr indent="0" marL="0">
              <a:buNone/>
            </a:pPr>
            <a:r>
              <a:rPr b="1" dirty="0" sz="1000" kern="0" lang="en-US" spc="200">
                <a:solidFill>
                  <a:srgbClr val="67E8F9"/>
                </a:solidFill>
                <a:latin typeface="Courier New" pitchFamily="34" charset="0"/>
                <a:ea typeface="Courier New" pitchFamily="34" charset="-122"/>
                <a:cs typeface="Courier New" pitchFamily="34" charset="-120"/>
              </a:rPr>
              <a:t>// DEFINISI</a:t>
            </a:r>
            <a:endParaRPr dirty="0" sz="1000" lang="en-US"/>
          </a:p>
        </p:txBody>
      </p:sp>
      <p:sp>
        <p:nvSpPr>
          <p:cNvPr id="1048646" name="Text 1"/>
          <p:cNvSpPr txBox="1"/>
          <p:nvPr/>
        </p:nvSpPr>
        <p:spPr>
          <a:xfrm>
            <a:off x="548640" y="457200"/>
            <a:ext cx="8046720" cy="603504"/>
          </a:xfrm>
          <a:prstGeom prst="rect"/>
          <a:noFill/>
        </p:spPr>
        <p:txBody>
          <a:bodyPr anchor="ctr" bIns="0" lIns="0" rIns="0" rtlCol="0" tIns="0" wrap="square"/>
          <a:p>
            <a:pPr indent="0" marL="0">
              <a:buNone/>
            </a:pPr>
            <a:r>
              <a:rPr b="1" dirty="0" sz="2900" lang="en-US">
                <a:solidFill>
                  <a:srgbClr val="F1F5F9"/>
                </a:solidFill>
                <a:latin typeface="Calibri" pitchFamily="34" charset="0"/>
                <a:ea typeface="Calibri" pitchFamily="34" charset="-122"/>
                <a:cs typeface="Calibri" pitchFamily="34" charset="-120"/>
              </a:rPr>
              <a:t>Apa itu Optimalisasi AI?</a:t>
            </a:r>
            <a:endParaRPr dirty="0" sz="2900" lang="en-US"/>
          </a:p>
        </p:txBody>
      </p:sp>
      <p:sp>
        <p:nvSpPr>
          <p:cNvPr id="1048647" name="Text 2"/>
          <p:cNvSpPr txBox="1"/>
          <p:nvPr/>
        </p:nvSpPr>
        <p:spPr>
          <a:xfrm>
            <a:off x="548640" y="4754880"/>
            <a:ext cx="6949440" cy="237744"/>
          </a:xfrm>
          <a:prstGeom prst="rect"/>
          <a:noFill/>
        </p:spPr>
        <p:txBody>
          <a:bodyPr anchor="ctr" bIns="0" lIns="0" rIns="0" rtlCol="0" tIns="0" wrap="square"/>
          <a:p>
            <a:pPr indent="0" marL="0">
              <a:buNone/>
            </a:pPr>
            <a:r>
              <a:rPr dirty="0" sz="900" lang="en-US">
                <a:solidFill>
                  <a:srgbClr val="94A3B8"/>
                </a:solidFill>
                <a:latin typeface="Calibri" pitchFamily="34" charset="0"/>
                <a:ea typeface="Calibri" pitchFamily="34" charset="-122"/>
                <a:cs typeface="Calibri" pitchFamily="34" charset="-120"/>
              </a:rPr>
              <a:t>Sumber: sintesis penulis, berdasarkan Kemendikdasmen (2025) dan Miao &amp; Cukurova (2024).</a:t>
            </a:r>
            <a:endParaRPr dirty="0" sz="900" lang="en-US"/>
          </a:p>
        </p:txBody>
      </p:sp>
      <p:sp>
        <p:nvSpPr>
          <p:cNvPr id="1048648" name="Text 3"/>
          <p:cNvSpPr txBox="1"/>
          <p:nvPr/>
        </p:nvSpPr>
        <p:spPr>
          <a:xfrm>
            <a:off x="8229600" y="4754880"/>
            <a:ext cx="457200" cy="237744"/>
          </a:xfrm>
          <a:prstGeom prst="rect"/>
          <a:noFill/>
        </p:spPr>
        <p:txBody>
          <a:bodyPr anchor="ctr" bIns="0" lIns="0" rIns="0" rtlCol="0" tIns="0" wrap="square"/>
          <a:p>
            <a:pPr algn="r" indent="0" marL="0">
              <a:buNone/>
            </a:pPr>
            <a:r>
              <a:rPr b="1" dirty="0" sz="900" lang="en-US">
                <a:solidFill>
                  <a:srgbClr val="67E8F9"/>
                </a:solidFill>
                <a:latin typeface="Courier New" pitchFamily="34" charset="0"/>
                <a:ea typeface="Courier New" pitchFamily="34" charset="-122"/>
                <a:cs typeface="Courier New" pitchFamily="34" charset="-120"/>
              </a:rPr>
              <a:t>04</a:t>
            </a:r>
            <a:endParaRPr dirty="0" sz="900" lang="en-US"/>
          </a:p>
        </p:txBody>
      </p:sp>
      <p:pic>
        <p:nvPicPr>
          <p:cNvPr id="2097162" name="Image 1" descr="preencoded.png"/>
          <p:cNvPicPr>
            <a:picLocks noChangeAspect="1"/>
          </p:cNvPicPr>
          <p:nvPr/>
        </p:nvPicPr>
        <p:blipFill>
          <a:blip xmlns:r="http://schemas.openxmlformats.org/officeDocument/2006/relationships" r:embed="rId2"/>
          <a:stretch>
            <a:fillRect/>
          </a:stretch>
        </p:blipFill>
        <p:spPr>
          <a:xfrm>
            <a:off x="7680960" y="182880"/>
            <a:ext cx="1143000" cy="923192"/>
          </a:xfrm>
          <a:prstGeom prst="rect"/>
        </p:spPr>
      </p:pic>
      <p:sp>
        <p:nvSpPr>
          <p:cNvPr id="1048649" name="Shape 4"/>
          <p:cNvSpPr/>
          <p:nvPr/>
        </p:nvSpPr>
        <p:spPr>
          <a:xfrm>
            <a:off x="548640" y="1188720"/>
            <a:ext cx="8046720" cy="1051560"/>
          </a:xfrm>
          <a:prstGeom prst="roundRect">
            <a:avLst>
              <a:gd name="adj" fmla="val 6957"/>
            </a:avLst>
          </a:prstGeom>
          <a:solidFill>
            <a:srgbClr val="0B1F3A">
              <a:alpha val="88000"/>
            </a:srgbClr>
          </a:solidFill>
          <a:ln w="12700">
            <a:solidFill>
              <a:srgbClr val="22D3EE">
                <a:alpha val="55000"/>
              </a:srgbClr>
            </a:solidFill>
            <a:prstDash val="solid"/>
          </a:ln>
        </p:spPr>
      </p:sp>
      <p:sp>
        <p:nvSpPr>
          <p:cNvPr id="1048650" name="Shape 5"/>
          <p:cNvSpPr/>
          <p:nvPr/>
        </p:nvSpPr>
        <p:spPr>
          <a:xfrm>
            <a:off x="800100" y="1457142"/>
            <a:ext cx="594360" cy="514716"/>
          </a:xfrm>
          <a:prstGeom prst="hexagon"/>
          <a:solidFill>
            <a:srgbClr val="0F2747"/>
          </a:solidFill>
          <a:ln w="22225">
            <a:solidFill>
              <a:srgbClr val="22D3EE"/>
            </a:solidFill>
            <a:prstDash val="solid"/>
          </a:ln>
        </p:spPr>
      </p:sp>
      <p:pic>
        <p:nvPicPr>
          <p:cNvPr id="2097163" name="Image 2" descr="preencoded.png"/>
          <p:cNvPicPr>
            <a:picLocks noChangeAspect="1"/>
          </p:cNvPicPr>
          <p:nvPr/>
        </p:nvPicPr>
        <p:blipFill>
          <a:blip xmlns:r="http://schemas.openxmlformats.org/officeDocument/2006/relationships" r:embed="rId3"/>
          <a:stretch>
            <a:fillRect/>
          </a:stretch>
        </p:blipFill>
        <p:spPr>
          <a:xfrm>
            <a:off x="972464" y="1589684"/>
            <a:ext cx="249631" cy="249631"/>
          </a:xfrm>
          <a:prstGeom prst="rect"/>
        </p:spPr>
      </p:pic>
      <p:sp>
        <p:nvSpPr>
          <p:cNvPr id="1048651" name="Text 6"/>
          <p:cNvSpPr txBox="1"/>
          <p:nvPr/>
        </p:nvSpPr>
        <p:spPr>
          <a:xfrm>
            <a:off x="1508760" y="1188720"/>
            <a:ext cx="6949440" cy="1051560"/>
          </a:xfrm>
          <a:prstGeom prst="rect"/>
          <a:noFill/>
        </p:spPr>
        <p:txBody>
          <a:bodyPr anchor="ctr" bIns="0" lIns="0" rIns="0" rtlCol="0" tIns="0" wrap="square"/>
          <a:p>
            <a:pPr indent="0" marL="0">
              <a:buNone/>
            </a:pPr>
            <a:r>
              <a:rPr b="1" dirty="0" sz="1500" lang="en-US">
                <a:solidFill>
                  <a:srgbClr val="67E8F9"/>
                </a:solidFill>
                <a:latin typeface="Calibri" pitchFamily="34" charset="0"/>
                <a:ea typeface="Calibri" pitchFamily="34" charset="-122"/>
                <a:cs typeface="Calibri" pitchFamily="34" charset="-120"/>
              </a:rPr>
              <a:t>Optimalisasi AI </a:t>
            </a:r>
            <a:r>
              <a:rPr dirty="0" sz="1300" lang="en-US">
                <a:solidFill>
                  <a:srgbClr val="F1F5F9"/>
                </a:solidFill>
                <a:latin typeface="Calibri" pitchFamily="34" charset="0"/>
                <a:ea typeface="Calibri" pitchFamily="34" charset="-122"/>
                <a:cs typeface="Calibri" pitchFamily="34" charset="-120"/>
              </a:rPr>
              <a:t>adalah pemilihan yang sengaja atas kapan, untuk apa, dan sejauh mana AI dilibatkan dalam siklus belajar kimia — agar pemahaman siswa dan efisiensi guru meningkat bersamaan, tanpa mengorbankan proses berpikir.</a:t>
            </a:r>
            <a:endParaRPr dirty="0" sz="1500" lang="en-US"/>
          </a:p>
        </p:txBody>
      </p:sp>
      <p:sp>
        <p:nvSpPr>
          <p:cNvPr id="1048652" name="Shape 7"/>
          <p:cNvSpPr/>
          <p:nvPr/>
        </p:nvSpPr>
        <p:spPr>
          <a:xfrm>
            <a:off x="548640" y="2514600"/>
            <a:ext cx="2560320" cy="1874520"/>
          </a:xfrm>
          <a:prstGeom prst="roundRect">
            <a:avLst>
              <a:gd name="adj" fmla="val 3902"/>
            </a:avLst>
          </a:prstGeom>
          <a:solidFill>
            <a:srgbClr val="0B1F3A">
              <a:alpha val="88000"/>
            </a:srgbClr>
          </a:solidFill>
          <a:ln w="12700">
            <a:solidFill>
              <a:srgbClr val="F4685B">
                <a:alpha val="55000"/>
              </a:srgbClr>
            </a:solidFill>
            <a:prstDash val="solid"/>
          </a:ln>
        </p:spPr>
      </p:sp>
      <p:sp>
        <p:nvSpPr>
          <p:cNvPr id="1048653" name="Shape 8"/>
          <p:cNvSpPr/>
          <p:nvPr/>
        </p:nvSpPr>
        <p:spPr>
          <a:xfrm>
            <a:off x="740664" y="2702564"/>
            <a:ext cx="621792" cy="538472"/>
          </a:xfrm>
          <a:prstGeom prst="hexagon"/>
          <a:solidFill>
            <a:srgbClr val="0F2747"/>
          </a:solidFill>
          <a:ln w="22225">
            <a:solidFill>
              <a:srgbClr val="F4685B"/>
            </a:solidFill>
            <a:prstDash val="solid"/>
          </a:ln>
        </p:spPr>
      </p:sp>
      <p:pic>
        <p:nvPicPr>
          <p:cNvPr id="2097164" name="Image 3" descr="preencoded.png"/>
          <p:cNvPicPr>
            <a:picLocks noChangeAspect="1"/>
          </p:cNvPicPr>
          <p:nvPr/>
        </p:nvPicPr>
        <p:blipFill>
          <a:blip xmlns:r="http://schemas.openxmlformats.org/officeDocument/2006/relationships" r:embed="rId4"/>
          <a:stretch>
            <a:fillRect/>
          </a:stretch>
        </p:blipFill>
        <p:spPr>
          <a:xfrm>
            <a:off x="920984" y="2841224"/>
            <a:ext cx="261153" cy="261153"/>
          </a:xfrm>
          <a:prstGeom prst="rect"/>
        </p:spPr>
      </p:pic>
      <p:sp>
        <p:nvSpPr>
          <p:cNvPr id="1048654" name="Text 9"/>
          <p:cNvSpPr txBox="1"/>
          <p:nvPr/>
        </p:nvSpPr>
        <p:spPr>
          <a:xfrm>
            <a:off x="731520" y="3310128"/>
            <a:ext cx="2194560" cy="502920"/>
          </a:xfrm>
          <a:prstGeom prst="rect"/>
          <a:noFill/>
        </p:spPr>
        <p:txBody>
          <a:bodyPr anchor="t" bIns="0" lIns="0" rIns="0" rtlCol="0" tIns="0" wrap="square"/>
          <a:p>
            <a:pPr indent="0" marL="0">
              <a:buNone/>
            </a:pPr>
            <a:r>
              <a:rPr b="1" dirty="0" sz="1300" lang="en-US">
                <a:solidFill>
                  <a:srgbClr val="F1F5F9"/>
                </a:solidFill>
                <a:latin typeface="Calibri" pitchFamily="34" charset="0"/>
                <a:ea typeface="Calibri" pitchFamily="34" charset="-122"/>
                <a:cs typeface="Calibri" pitchFamily="34" charset="-120"/>
              </a:rPr>
              <a:t>Bukan Otomatisasi Penuh</a:t>
            </a:r>
            <a:endParaRPr dirty="0" sz="1300" lang="en-US"/>
          </a:p>
        </p:txBody>
      </p:sp>
      <p:sp>
        <p:nvSpPr>
          <p:cNvPr id="1048655" name="Text 10"/>
          <p:cNvSpPr txBox="1"/>
          <p:nvPr/>
        </p:nvSpPr>
        <p:spPr>
          <a:xfrm>
            <a:off x="731520" y="3794760"/>
            <a:ext cx="2194560" cy="548640"/>
          </a:xfrm>
          <a:prstGeom prst="rect"/>
          <a:noFill/>
        </p:spPr>
        <p:txBody>
          <a:bodyPr anchor="t" bIns="0" lIns="0" rIns="0" rtlCol="0" tIns="0" wrap="square"/>
          <a:p>
            <a:pPr indent="0" marL="0">
              <a:buNone/>
            </a:pPr>
            <a:r>
              <a:rPr dirty="0" sz="1100" lang="en-US">
                <a:solidFill>
                  <a:srgbClr val="CBD5E1"/>
                </a:solidFill>
                <a:latin typeface="Calibri" pitchFamily="34" charset="0"/>
                <a:ea typeface="Calibri" pitchFamily="34" charset="-122"/>
                <a:cs typeface="Calibri" pitchFamily="34" charset="-120"/>
              </a:rPr>
              <a:t>AI tidak menggantikan peran guru dalam merancang tujuan, menilai, dan membangun relasi belajar.</a:t>
            </a:r>
            <a:endParaRPr dirty="0" sz="1100" lang="en-US"/>
          </a:p>
        </p:txBody>
      </p:sp>
      <p:sp>
        <p:nvSpPr>
          <p:cNvPr id="1048656" name="Shape 11"/>
          <p:cNvSpPr/>
          <p:nvPr/>
        </p:nvSpPr>
        <p:spPr>
          <a:xfrm>
            <a:off x="3383280" y="2514600"/>
            <a:ext cx="2560320" cy="1874520"/>
          </a:xfrm>
          <a:prstGeom prst="roundRect">
            <a:avLst>
              <a:gd name="adj" fmla="val 3902"/>
            </a:avLst>
          </a:prstGeom>
          <a:solidFill>
            <a:srgbClr val="0B1F3A">
              <a:alpha val="88000"/>
            </a:srgbClr>
          </a:solidFill>
          <a:ln w="12700">
            <a:solidFill>
              <a:srgbClr val="22D3EE">
                <a:alpha val="55000"/>
              </a:srgbClr>
            </a:solidFill>
            <a:prstDash val="solid"/>
          </a:ln>
        </p:spPr>
      </p:sp>
      <p:sp>
        <p:nvSpPr>
          <p:cNvPr id="1048657" name="Shape 12"/>
          <p:cNvSpPr/>
          <p:nvPr/>
        </p:nvSpPr>
        <p:spPr>
          <a:xfrm>
            <a:off x="3575304" y="2702564"/>
            <a:ext cx="621792" cy="538472"/>
          </a:xfrm>
          <a:prstGeom prst="hexagon"/>
          <a:solidFill>
            <a:srgbClr val="0F2747"/>
          </a:solidFill>
          <a:ln w="22225">
            <a:solidFill>
              <a:srgbClr val="22D3EE"/>
            </a:solidFill>
            <a:prstDash val="solid"/>
          </a:ln>
        </p:spPr>
      </p:sp>
      <p:pic>
        <p:nvPicPr>
          <p:cNvPr id="2097165" name="Image 4" descr="preencoded.png"/>
          <p:cNvPicPr>
            <a:picLocks noChangeAspect="1"/>
          </p:cNvPicPr>
          <p:nvPr/>
        </p:nvPicPr>
        <p:blipFill>
          <a:blip xmlns:r="http://schemas.openxmlformats.org/officeDocument/2006/relationships" r:embed="rId5"/>
          <a:stretch>
            <a:fillRect/>
          </a:stretch>
        </p:blipFill>
        <p:spPr>
          <a:xfrm>
            <a:off x="3755624" y="2841224"/>
            <a:ext cx="261153" cy="261153"/>
          </a:xfrm>
          <a:prstGeom prst="rect"/>
        </p:spPr>
      </p:pic>
      <p:sp>
        <p:nvSpPr>
          <p:cNvPr id="1048658" name="Text 13"/>
          <p:cNvSpPr txBox="1"/>
          <p:nvPr/>
        </p:nvSpPr>
        <p:spPr>
          <a:xfrm>
            <a:off x="3566160" y="3310128"/>
            <a:ext cx="2194560" cy="502920"/>
          </a:xfrm>
          <a:prstGeom prst="rect"/>
          <a:noFill/>
        </p:spPr>
        <p:txBody>
          <a:bodyPr anchor="t" bIns="0" lIns="0" rIns="0" rtlCol="0" tIns="0" wrap="square"/>
          <a:p>
            <a:pPr indent="0" marL="0">
              <a:buNone/>
            </a:pPr>
            <a:r>
              <a:rPr b="1" dirty="0" sz="1300" lang="en-US">
                <a:solidFill>
                  <a:srgbClr val="F1F5F9"/>
                </a:solidFill>
                <a:latin typeface="Calibri" pitchFamily="34" charset="0"/>
                <a:ea typeface="Calibri" pitchFamily="34" charset="-122"/>
                <a:cs typeface="Calibri" pitchFamily="34" charset="-120"/>
              </a:rPr>
              <a:t>Titik Tengah yang Disengaja</a:t>
            </a:r>
            <a:endParaRPr dirty="0" sz="1300" lang="en-US"/>
          </a:p>
        </p:txBody>
      </p:sp>
      <p:sp>
        <p:nvSpPr>
          <p:cNvPr id="1048659" name="Text 14"/>
          <p:cNvSpPr txBox="1"/>
          <p:nvPr/>
        </p:nvSpPr>
        <p:spPr>
          <a:xfrm>
            <a:off x="3566160" y="3794760"/>
            <a:ext cx="2194560" cy="548640"/>
          </a:xfrm>
          <a:prstGeom prst="rect"/>
          <a:noFill/>
        </p:spPr>
        <p:txBody>
          <a:bodyPr anchor="t" bIns="0" lIns="0" rIns="0" rtlCol="0" tIns="0" wrap="square"/>
          <a:p>
            <a:pPr indent="0" marL="0">
              <a:buNone/>
            </a:pPr>
            <a:r>
              <a:rPr dirty="0" sz="1100" lang="en-US">
                <a:solidFill>
                  <a:srgbClr val="CBD5E1"/>
                </a:solidFill>
                <a:latin typeface="Calibri" pitchFamily="34" charset="0"/>
                <a:ea typeface="Calibri" pitchFamily="34" charset="-122"/>
                <a:cs typeface="Calibri" pitchFamily="34" charset="-120"/>
              </a:rPr>
              <a:t>AI dipakai pada momen yang tepat: saat memang menambah nilai bagi pemahaman atau efisiensi.</a:t>
            </a:r>
            <a:endParaRPr dirty="0" sz="1100" lang="en-US"/>
          </a:p>
        </p:txBody>
      </p:sp>
      <p:sp>
        <p:nvSpPr>
          <p:cNvPr id="1048660" name="Shape 15"/>
          <p:cNvSpPr/>
          <p:nvPr/>
        </p:nvSpPr>
        <p:spPr>
          <a:xfrm>
            <a:off x="6217920" y="2514600"/>
            <a:ext cx="2560320" cy="1874520"/>
          </a:xfrm>
          <a:prstGeom prst="roundRect">
            <a:avLst>
              <a:gd name="adj" fmla="val 3902"/>
            </a:avLst>
          </a:prstGeom>
          <a:solidFill>
            <a:srgbClr val="0B1F3A">
              <a:alpha val="88000"/>
            </a:srgbClr>
          </a:solidFill>
          <a:ln w="12700">
            <a:solidFill>
              <a:srgbClr val="2DD4BF">
                <a:alpha val="55000"/>
              </a:srgbClr>
            </a:solidFill>
            <a:prstDash val="solid"/>
          </a:ln>
        </p:spPr>
      </p:sp>
      <p:sp>
        <p:nvSpPr>
          <p:cNvPr id="1048661" name="Shape 16"/>
          <p:cNvSpPr/>
          <p:nvPr/>
        </p:nvSpPr>
        <p:spPr>
          <a:xfrm>
            <a:off x="6409944" y="2702564"/>
            <a:ext cx="621792" cy="538472"/>
          </a:xfrm>
          <a:prstGeom prst="hexagon"/>
          <a:solidFill>
            <a:srgbClr val="0F2747"/>
          </a:solidFill>
          <a:ln w="22225">
            <a:solidFill>
              <a:srgbClr val="2DD4BF"/>
            </a:solidFill>
            <a:prstDash val="solid"/>
          </a:ln>
        </p:spPr>
      </p:sp>
      <p:pic>
        <p:nvPicPr>
          <p:cNvPr id="2097166" name="Image 5" descr="preencoded.png"/>
          <p:cNvPicPr>
            <a:picLocks noChangeAspect="1"/>
          </p:cNvPicPr>
          <p:nvPr/>
        </p:nvPicPr>
        <p:blipFill>
          <a:blip xmlns:r="http://schemas.openxmlformats.org/officeDocument/2006/relationships" r:embed="rId6"/>
          <a:stretch>
            <a:fillRect/>
          </a:stretch>
        </p:blipFill>
        <p:spPr>
          <a:xfrm>
            <a:off x="6590264" y="2841224"/>
            <a:ext cx="261153" cy="261153"/>
          </a:xfrm>
          <a:prstGeom prst="rect"/>
        </p:spPr>
      </p:pic>
      <p:sp>
        <p:nvSpPr>
          <p:cNvPr id="1048662" name="Text 17"/>
          <p:cNvSpPr txBox="1"/>
          <p:nvPr/>
        </p:nvSpPr>
        <p:spPr>
          <a:xfrm>
            <a:off x="6400800" y="3310128"/>
            <a:ext cx="2194560" cy="502920"/>
          </a:xfrm>
          <a:prstGeom prst="rect"/>
          <a:noFill/>
        </p:spPr>
        <p:txBody>
          <a:bodyPr anchor="t" bIns="0" lIns="0" rIns="0" rtlCol="0" tIns="0" wrap="square"/>
          <a:p>
            <a:pPr indent="0" marL="0">
              <a:buNone/>
            </a:pPr>
            <a:r>
              <a:rPr b="1" dirty="0" sz="1300" lang="en-US">
                <a:solidFill>
                  <a:srgbClr val="F1F5F9"/>
                </a:solidFill>
                <a:latin typeface="Calibri" pitchFamily="34" charset="0"/>
                <a:ea typeface="Calibri" pitchFamily="34" charset="-122"/>
                <a:cs typeface="Calibri" pitchFamily="34" charset="-120"/>
              </a:rPr>
              <a:t>Bukan Sekadar Mencoba</a:t>
            </a:r>
            <a:endParaRPr dirty="0" sz="1300" lang="en-US"/>
          </a:p>
        </p:txBody>
      </p:sp>
      <p:sp>
        <p:nvSpPr>
          <p:cNvPr id="1048663" name="Text 18"/>
          <p:cNvSpPr txBox="1"/>
          <p:nvPr/>
        </p:nvSpPr>
        <p:spPr>
          <a:xfrm>
            <a:off x="6400800" y="3794760"/>
            <a:ext cx="2194560" cy="548640"/>
          </a:xfrm>
          <a:prstGeom prst="rect"/>
          <a:noFill/>
        </p:spPr>
        <p:txBody>
          <a:bodyPr anchor="t" bIns="0" lIns="0" rIns="0" rtlCol="0" tIns="0" wrap="square"/>
          <a:p>
            <a:pPr indent="0" marL="0">
              <a:buNone/>
            </a:pPr>
            <a:r>
              <a:rPr dirty="0" sz="1100" lang="en-US">
                <a:solidFill>
                  <a:srgbClr val="CBD5E1"/>
                </a:solidFill>
                <a:latin typeface="Calibri" pitchFamily="34" charset="0"/>
                <a:ea typeface="Calibri" pitchFamily="34" charset="-122"/>
                <a:cs typeface="Calibri" pitchFamily="34" charset="-120"/>
              </a:rPr>
              <a:t>Ada kerangka, indikator, dan evaluasi — bukan pemakaian ad hoc tanpa arah yang jelas.</a:t>
            </a:r>
            <a:endParaRPr dirty="0" sz="1100"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50B1A"/>
        </a:solidFill>
      </p:bgPr>
    </p:bg>
    <p:spTree>
      <p:nvGrpSpPr>
        <p:cNvPr id="41" name=""/>
        <p:cNvGrpSpPr/>
        <p:nvPr/>
      </p:nvGrpSpPr>
      <p:grpSpPr>
        <a:xfrm>
          <a:off x="0" y="0"/>
          <a:ext cx="0" cy="0"/>
          <a:chOff x="0" y="0"/>
          <a:chExt cx="0" cy="0"/>
        </a:xfrm>
      </p:grpSpPr>
      <p:pic>
        <p:nvPicPr>
          <p:cNvPr id="2097167" name="Image 0" descr="preencoded.png"/>
          <p:cNvPicPr>
            <a:picLocks noChangeAspect="1"/>
          </p:cNvPicPr>
          <p:nvPr/>
        </p:nvPicPr>
        <p:blipFill>
          <a:blip xmlns:r="http://schemas.openxmlformats.org/officeDocument/2006/relationships" r:embed="rId1"/>
          <a:stretch>
            <a:fillRect/>
          </a:stretch>
        </p:blipFill>
        <p:spPr>
          <a:xfrm>
            <a:off x="0" y="0"/>
            <a:ext cx="9144000" cy="5143500"/>
          </a:xfrm>
          <a:prstGeom prst="rect"/>
        </p:spPr>
      </p:pic>
      <p:sp>
        <p:nvSpPr>
          <p:cNvPr id="1048667" name="Text 0"/>
          <p:cNvSpPr txBox="1"/>
          <p:nvPr/>
        </p:nvSpPr>
        <p:spPr>
          <a:xfrm>
            <a:off x="548640" y="246888"/>
            <a:ext cx="5943600" cy="219456"/>
          </a:xfrm>
          <a:prstGeom prst="rect"/>
          <a:noFill/>
        </p:spPr>
        <p:txBody>
          <a:bodyPr anchor="ctr" bIns="0" lIns="0" rIns="0" rtlCol="0" tIns="0" wrap="square"/>
          <a:p>
            <a:pPr indent="0" marL="0">
              <a:buNone/>
            </a:pPr>
            <a:r>
              <a:rPr b="1" dirty="0" sz="1000" kern="0" lang="en-US" spc="200">
                <a:solidFill>
                  <a:srgbClr val="67E8F9"/>
                </a:solidFill>
                <a:latin typeface="Courier New" pitchFamily="34" charset="0"/>
                <a:ea typeface="Courier New" pitchFamily="34" charset="-122"/>
                <a:cs typeface="Courier New" pitchFamily="34" charset="-120"/>
              </a:rPr>
              <a:t>// PRINSIP</a:t>
            </a:r>
            <a:endParaRPr dirty="0" sz="1000" lang="en-US"/>
          </a:p>
        </p:txBody>
      </p:sp>
      <p:sp>
        <p:nvSpPr>
          <p:cNvPr id="1048668" name="Text 1"/>
          <p:cNvSpPr txBox="1"/>
          <p:nvPr/>
        </p:nvSpPr>
        <p:spPr>
          <a:xfrm>
            <a:off x="548640" y="457200"/>
            <a:ext cx="8046720" cy="603504"/>
          </a:xfrm>
          <a:prstGeom prst="rect"/>
          <a:noFill/>
        </p:spPr>
        <p:txBody>
          <a:bodyPr anchor="ctr" bIns="0" lIns="0" rIns="0" rtlCol="0" tIns="0" wrap="square"/>
          <a:p>
            <a:pPr indent="0" marL="0">
              <a:buNone/>
            </a:pPr>
            <a:r>
              <a:rPr b="1" dirty="0" sz="2900" lang="en-US">
                <a:solidFill>
                  <a:srgbClr val="F1F5F9"/>
                </a:solidFill>
                <a:latin typeface="Calibri" pitchFamily="34" charset="0"/>
                <a:ea typeface="Calibri" pitchFamily="34" charset="-122"/>
                <a:cs typeface="Calibri" pitchFamily="34" charset="-120"/>
              </a:rPr>
              <a:t>Empat Prinsip Optimalisasi (4T)</a:t>
            </a:r>
            <a:endParaRPr dirty="0" sz="2900" lang="en-US"/>
          </a:p>
        </p:txBody>
      </p:sp>
      <p:sp>
        <p:nvSpPr>
          <p:cNvPr id="1048669" name="Text 2"/>
          <p:cNvSpPr txBox="1"/>
          <p:nvPr/>
        </p:nvSpPr>
        <p:spPr>
          <a:xfrm>
            <a:off x="548640" y="4754880"/>
            <a:ext cx="6949440" cy="237744"/>
          </a:xfrm>
          <a:prstGeom prst="rect"/>
          <a:noFill/>
        </p:spPr>
        <p:txBody>
          <a:bodyPr anchor="ctr" bIns="0" lIns="0" rIns="0" rtlCol="0" tIns="0" wrap="square"/>
          <a:p>
            <a:pPr indent="0" marL="0">
              <a:buNone/>
            </a:pPr>
            <a:r>
              <a:rPr dirty="0" sz="900" lang="en-US">
                <a:solidFill>
                  <a:srgbClr val="94A3B8"/>
                </a:solidFill>
                <a:latin typeface="Calibri" pitchFamily="34" charset="0"/>
                <a:ea typeface="Calibri" pitchFamily="34" charset="-122"/>
                <a:cs typeface="Calibri" pitchFamily="34" charset="-120"/>
              </a:rPr>
              <a:t>Sintesis penulis — bukan istilah baku Kemendikdasmen; selaras dengan prinsip berkesadaran, bermakna, menggembirakan (Kemendikdasmen, 2025).</a:t>
            </a:r>
            <a:endParaRPr dirty="0" sz="900" lang="en-US"/>
          </a:p>
        </p:txBody>
      </p:sp>
      <p:sp>
        <p:nvSpPr>
          <p:cNvPr id="1048670" name="Text 3"/>
          <p:cNvSpPr txBox="1"/>
          <p:nvPr/>
        </p:nvSpPr>
        <p:spPr>
          <a:xfrm>
            <a:off x="8229600" y="4754880"/>
            <a:ext cx="457200" cy="237744"/>
          </a:xfrm>
          <a:prstGeom prst="rect"/>
          <a:noFill/>
        </p:spPr>
        <p:txBody>
          <a:bodyPr anchor="ctr" bIns="0" lIns="0" rIns="0" rtlCol="0" tIns="0" wrap="square"/>
          <a:p>
            <a:pPr algn="r" indent="0" marL="0">
              <a:buNone/>
            </a:pPr>
            <a:r>
              <a:rPr b="1" dirty="0" sz="900" lang="en-US">
                <a:solidFill>
                  <a:srgbClr val="67E8F9"/>
                </a:solidFill>
                <a:latin typeface="Courier New" pitchFamily="34" charset="0"/>
                <a:ea typeface="Courier New" pitchFamily="34" charset="-122"/>
                <a:cs typeface="Courier New" pitchFamily="34" charset="-120"/>
              </a:rPr>
              <a:t>05</a:t>
            </a:r>
            <a:endParaRPr dirty="0" sz="900" lang="en-US"/>
          </a:p>
        </p:txBody>
      </p:sp>
      <p:sp>
        <p:nvSpPr>
          <p:cNvPr id="1048671" name="Shape 4"/>
          <p:cNvSpPr/>
          <p:nvPr/>
        </p:nvSpPr>
        <p:spPr>
          <a:xfrm>
            <a:off x="548640" y="1188720"/>
            <a:ext cx="1874520" cy="2834640"/>
          </a:xfrm>
          <a:prstGeom prst="roundRect">
            <a:avLst>
              <a:gd name="adj" fmla="val 3902"/>
            </a:avLst>
          </a:prstGeom>
          <a:solidFill>
            <a:srgbClr val="0B1F3A">
              <a:alpha val="88000"/>
            </a:srgbClr>
          </a:solidFill>
          <a:ln w="12700">
            <a:solidFill>
              <a:srgbClr val="22D3EE">
                <a:alpha val="55000"/>
              </a:srgbClr>
            </a:solidFill>
            <a:prstDash val="solid"/>
          </a:ln>
        </p:spPr>
      </p:sp>
      <p:sp>
        <p:nvSpPr>
          <p:cNvPr id="1048672" name="Shape 5"/>
          <p:cNvSpPr/>
          <p:nvPr/>
        </p:nvSpPr>
        <p:spPr>
          <a:xfrm>
            <a:off x="1156716" y="1406567"/>
            <a:ext cx="658368" cy="570147"/>
          </a:xfrm>
          <a:prstGeom prst="hexagon"/>
          <a:solidFill>
            <a:srgbClr val="0F2747"/>
          </a:solidFill>
          <a:ln w="22225">
            <a:solidFill>
              <a:srgbClr val="22D3EE"/>
            </a:solidFill>
            <a:prstDash val="solid"/>
          </a:ln>
        </p:spPr>
      </p:sp>
      <p:pic>
        <p:nvPicPr>
          <p:cNvPr id="2097168" name="Image 1" descr="preencoded.png"/>
          <p:cNvPicPr>
            <a:picLocks noChangeAspect="1"/>
          </p:cNvPicPr>
          <p:nvPr/>
        </p:nvPicPr>
        <p:blipFill>
          <a:blip xmlns:r="http://schemas.openxmlformats.org/officeDocument/2006/relationships" r:embed="rId2"/>
          <a:stretch>
            <a:fillRect/>
          </a:stretch>
        </p:blipFill>
        <p:spPr>
          <a:xfrm>
            <a:off x="1347643" y="1553383"/>
            <a:ext cx="276515" cy="276515"/>
          </a:xfrm>
          <a:prstGeom prst="rect"/>
        </p:spPr>
      </p:pic>
      <p:sp>
        <p:nvSpPr>
          <p:cNvPr id="1048673" name="Text 6"/>
          <p:cNvSpPr txBox="1"/>
          <p:nvPr/>
        </p:nvSpPr>
        <p:spPr>
          <a:xfrm>
            <a:off x="640080" y="2084832"/>
            <a:ext cx="1691640" cy="310896"/>
          </a:xfrm>
          <a:prstGeom prst="rect"/>
          <a:noFill/>
        </p:spPr>
        <p:txBody>
          <a:bodyPr anchor="ctr" bIns="0" lIns="0" rIns="0" rtlCol="0" tIns="0" wrap="square"/>
          <a:p>
            <a:pPr algn="ctr" indent="0" marL="0">
              <a:buNone/>
            </a:pPr>
            <a:r>
              <a:rPr b="1" dirty="0" sz="1450" lang="en-US">
                <a:solidFill>
                  <a:srgbClr val="F1F5F9"/>
                </a:solidFill>
                <a:latin typeface="Calibri" pitchFamily="34" charset="0"/>
                <a:ea typeface="Calibri" pitchFamily="34" charset="-122"/>
                <a:cs typeface="Calibri" pitchFamily="34" charset="-120"/>
              </a:rPr>
              <a:t>Tepat Guna</a:t>
            </a:r>
            <a:endParaRPr dirty="0" sz="1450" lang="en-US"/>
          </a:p>
        </p:txBody>
      </p:sp>
      <p:sp>
        <p:nvSpPr>
          <p:cNvPr id="1048674" name="Text 7"/>
          <p:cNvSpPr txBox="1"/>
          <p:nvPr/>
        </p:nvSpPr>
        <p:spPr>
          <a:xfrm>
            <a:off x="694944" y="2450592"/>
            <a:ext cx="1581912" cy="1463040"/>
          </a:xfrm>
          <a:prstGeom prst="rect"/>
          <a:noFill/>
        </p:spPr>
        <p:txBody>
          <a:bodyPr anchor="t" bIns="0" lIns="0" rIns="0" rtlCol="0" tIns="0" wrap="square"/>
          <a:p>
            <a:pPr algn="ctr" indent="0" marL="0">
              <a:buNone/>
            </a:pPr>
            <a:r>
              <a:rPr dirty="0" sz="1050" lang="en-US">
                <a:solidFill>
                  <a:srgbClr val="CBD5E1"/>
                </a:solidFill>
                <a:latin typeface="Calibri" pitchFamily="34" charset="0"/>
                <a:ea typeface="Calibri" pitchFamily="34" charset="-122"/>
                <a:cs typeface="Calibri" pitchFamily="34" charset="-120"/>
              </a:rPr>
              <a:t>AI dipakai untuk tugas yang memang cocok baginya: mengolah data, membuat variasi soal, menjelaskan ulang — bukan menggantikan penalaran siswa.</a:t>
            </a:r>
            <a:endParaRPr dirty="0" sz="1050" lang="en-US"/>
          </a:p>
        </p:txBody>
      </p:sp>
      <p:sp>
        <p:nvSpPr>
          <p:cNvPr id="1048675" name="Shape 8"/>
          <p:cNvSpPr/>
          <p:nvPr/>
        </p:nvSpPr>
        <p:spPr>
          <a:xfrm>
            <a:off x="2624328" y="1188720"/>
            <a:ext cx="1874520" cy="2834640"/>
          </a:xfrm>
          <a:prstGeom prst="roundRect">
            <a:avLst>
              <a:gd name="adj" fmla="val 3902"/>
            </a:avLst>
          </a:prstGeom>
          <a:solidFill>
            <a:srgbClr val="0B1F3A">
              <a:alpha val="88000"/>
            </a:srgbClr>
          </a:solidFill>
          <a:ln w="12700">
            <a:solidFill>
              <a:srgbClr val="2DD4BF">
                <a:alpha val="55000"/>
              </a:srgbClr>
            </a:solidFill>
            <a:prstDash val="solid"/>
          </a:ln>
        </p:spPr>
      </p:sp>
      <p:sp>
        <p:nvSpPr>
          <p:cNvPr id="1048676" name="Shape 9"/>
          <p:cNvSpPr/>
          <p:nvPr/>
        </p:nvSpPr>
        <p:spPr>
          <a:xfrm>
            <a:off x="3232404" y="1406567"/>
            <a:ext cx="658368" cy="570147"/>
          </a:xfrm>
          <a:prstGeom prst="hexagon"/>
          <a:solidFill>
            <a:srgbClr val="0F2747"/>
          </a:solidFill>
          <a:ln w="22225">
            <a:solidFill>
              <a:srgbClr val="2DD4BF"/>
            </a:solidFill>
            <a:prstDash val="solid"/>
          </a:ln>
        </p:spPr>
      </p:sp>
      <p:pic>
        <p:nvPicPr>
          <p:cNvPr id="2097169" name="Image 2" descr="preencoded.png"/>
          <p:cNvPicPr>
            <a:picLocks noChangeAspect="1"/>
          </p:cNvPicPr>
          <p:nvPr/>
        </p:nvPicPr>
        <p:blipFill>
          <a:blip xmlns:r="http://schemas.openxmlformats.org/officeDocument/2006/relationships" r:embed="rId3"/>
          <a:stretch>
            <a:fillRect/>
          </a:stretch>
        </p:blipFill>
        <p:spPr>
          <a:xfrm>
            <a:off x="3423331" y="1553383"/>
            <a:ext cx="276515" cy="276515"/>
          </a:xfrm>
          <a:prstGeom prst="rect"/>
        </p:spPr>
      </p:pic>
      <p:sp>
        <p:nvSpPr>
          <p:cNvPr id="1048677" name="Text 10"/>
          <p:cNvSpPr txBox="1"/>
          <p:nvPr/>
        </p:nvSpPr>
        <p:spPr>
          <a:xfrm>
            <a:off x="2715768" y="2084832"/>
            <a:ext cx="1691640" cy="310896"/>
          </a:xfrm>
          <a:prstGeom prst="rect"/>
          <a:noFill/>
        </p:spPr>
        <p:txBody>
          <a:bodyPr anchor="ctr" bIns="0" lIns="0" rIns="0" rtlCol="0" tIns="0" wrap="square"/>
          <a:p>
            <a:pPr algn="ctr" indent="0" marL="0">
              <a:buNone/>
            </a:pPr>
            <a:r>
              <a:rPr b="1" dirty="0" sz="1450" lang="en-US">
                <a:solidFill>
                  <a:srgbClr val="F1F5F9"/>
                </a:solidFill>
                <a:latin typeface="Calibri" pitchFamily="34" charset="0"/>
                <a:ea typeface="Calibri" pitchFamily="34" charset="-122"/>
                <a:cs typeface="Calibri" pitchFamily="34" charset="-120"/>
              </a:rPr>
              <a:t>Tepat Waktu</a:t>
            </a:r>
            <a:endParaRPr dirty="0" sz="1450" lang="en-US"/>
          </a:p>
        </p:txBody>
      </p:sp>
      <p:sp>
        <p:nvSpPr>
          <p:cNvPr id="1048678" name="Text 11"/>
          <p:cNvSpPr txBox="1"/>
          <p:nvPr/>
        </p:nvSpPr>
        <p:spPr>
          <a:xfrm>
            <a:off x="2770632" y="2450592"/>
            <a:ext cx="1581912" cy="1463040"/>
          </a:xfrm>
          <a:prstGeom prst="rect"/>
          <a:noFill/>
        </p:spPr>
        <p:txBody>
          <a:bodyPr anchor="t" bIns="0" lIns="0" rIns="0" rtlCol="0" tIns="0" wrap="square"/>
          <a:p>
            <a:pPr algn="ctr" indent="0" marL="0">
              <a:buNone/>
            </a:pPr>
            <a:r>
              <a:rPr dirty="0" sz="1050" lang="en-US">
                <a:solidFill>
                  <a:srgbClr val="CBD5E1"/>
                </a:solidFill>
                <a:latin typeface="Calibri" pitchFamily="34" charset="0"/>
                <a:ea typeface="Calibri" pitchFamily="34" charset="-122"/>
                <a:cs typeface="Calibri" pitchFamily="34" charset="-120"/>
              </a:rPr>
              <a:t>Dilibatkan pada momen yang pas dalam alur belajar: setelah eksplorasi mandiri, bukan sebagai langkah pertama yang memotong proses berpikir.</a:t>
            </a:r>
            <a:endParaRPr dirty="0" sz="1050" lang="en-US"/>
          </a:p>
        </p:txBody>
      </p:sp>
      <p:sp>
        <p:nvSpPr>
          <p:cNvPr id="1048679" name="Shape 12"/>
          <p:cNvSpPr/>
          <p:nvPr/>
        </p:nvSpPr>
        <p:spPr>
          <a:xfrm>
            <a:off x="4700016" y="1188720"/>
            <a:ext cx="1874520" cy="2834640"/>
          </a:xfrm>
          <a:prstGeom prst="roundRect">
            <a:avLst>
              <a:gd name="adj" fmla="val 3902"/>
            </a:avLst>
          </a:prstGeom>
          <a:solidFill>
            <a:srgbClr val="0B1F3A">
              <a:alpha val="88000"/>
            </a:srgbClr>
          </a:solidFill>
          <a:ln w="12700">
            <a:solidFill>
              <a:srgbClr val="A78BFA">
                <a:alpha val="55000"/>
              </a:srgbClr>
            </a:solidFill>
            <a:prstDash val="solid"/>
          </a:ln>
        </p:spPr>
      </p:sp>
      <p:sp>
        <p:nvSpPr>
          <p:cNvPr id="1048680" name="Shape 13"/>
          <p:cNvSpPr/>
          <p:nvPr/>
        </p:nvSpPr>
        <p:spPr>
          <a:xfrm>
            <a:off x="5308092" y="1406567"/>
            <a:ext cx="658368" cy="570147"/>
          </a:xfrm>
          <a:prstGeom prst="hexagon"/>
          <a:solidFill>
            <a:srgbClr val="0F2747"/>
          </a:solidFill>
          <a:ln w="22225">
            <a:solidFill>
              <a:srgbClr val="A78BFA"/>
            </a:solidFill>
            <a:prstDash val="solid"/>
          </a:ln>
        </p:spPr>
      </p:sp>
      <p:pic>
        <p:nvPicPr>
          <p:cNvPr id="2097170" name="Image 3" descr="preencoded.png"/>
          <p:cNvPicPr>
            <a:picLocks noChangeAspect="1"/>
          </p:cNvPicPr>
          <p:nvPr/>
        </p:nvPicPr>
        <p:blipFill>
          <a:blip xmlns:r="http://schemas.openxmlformats.org/officeDocument/2006/relationships" r:embed="rId4"/>
          <a:stretch>
            <a:fillRect/>
          </a:stretch>
        </p:blipFill>
        <p:spPr>
          <a:xfrm>
            <a:off x="5499019" y="1553383"/>
            <a:ext cx="276515" cy="276515"/>
          </a:xfrm>
          <a:prstGeom prst="rect"/>
        </p:spPr>
      </p:pic>
      <p:sp>
        <p:nvSpPr>
          <p:cNvPr id="1048681" name="Text 14"/>
          <p:cNvSpPr txBox="1"/>
          <p:nvPr/>
        </p:nvSpPr>
        <p:spPr>
          <a:xfrm>
            <a:off x="4791456" y="2084832"/>
            <a:ext cx="1691640" cy="310896"/>
          </a:xfrm>
          <a:prstGeom prst="rect"/>
          <a:noFill/>
        </p:spPr>
        <p:txBody>
          <a:bodyPr anchor="ctr" bIns="0" lIns="0" rIns="0" rtlCol="0" tIns="0" wrap="square"/>
          <a:p>
            <a:pPr algn="ctr" indent="0" marL="0">
              <a:buNone/>
            </a:pPr>
            <a:r>
              <a:rPr b="1" dirty="0" sz="1450" lang="en-US">
                <a:solidFill>
                  <a:srgbClr val="F1F5F9"/>
                </a:solidFill>
                <a:latin typeface="Calibri" pitchFamily="34" charset="0"/>
                <a:ea typeface="Calibri" pitchFamily="34" charset="-122"/>
                <a:cs typeface="Calibri" pitchFamily="34" charset="-120"/>
              </a:rPr>
              <a:t>Tepat Sasaran</a:t>
            </a:r>
            <a:endParaRPr dirty="0" sz="1450" lang="en-US"/>
          </a:p>
        </p:txBody>
      </p:sp>
      <p:sp>
        <p:nvSpPr>
          <p:cNvPr id="1048682" name="Text 15"/>
          <p:cNvSpPr txBox="1"/>
          <p:nvPr/>
        </p:nvSpPr>
        <p:spPr>
          <a:xfrm>
            <a:off x="4846320" y="2450592"/>
            <a:ext cx="1581912" cy="1463040"/>
          </a:xfrm>
          <a:prstGeom prst="rect"/>
          <a:noFill/>
        </p:spPr>
        <p:txBody>
          <a:bodyPr anchor="t" bIns="0" lIns="0" rIns="0" rtlCol="0" tIns="0" wrap="square"/>
          <a:p>
            <a:pPr algn="ctr" indent="0" marL="0">
              <a:buNone/>
            </a:pPr>
            <a:r>
              <a:rPr dirty="0" sz="1050" lang="en-US">
                <a:solidFill>
                  <a:srgbClr val="CBD5E1"/>
                </a:solidFill>
                <a:latin typeface="Calibri" pitchFamily="34" charset="0"/>
                <a:ea typeface="Calibri" pitchFamily="34" charset="-122"/>
                <a:cs typeface="Calibri" pitchFamily="34" charset="-120"/>
              </a:rPr>
              <a:t>Disesuaikan dengan kebutuhan dan level siswa: soal berjenjang, bahasa yang pas, dukungan ekstra bagi yang tertinggal.</a:t>
            </a:r>
            <a:endParaRPr dirty="0" sz="1050" lang="en-US"/>
          </a:p>
        </p:txBody>
      </p:sp>
      <p:sp>
        <p:nvSpPr>
          <p:cNvPr id="1048683" name="Shape 16"/>
          <p:cNvSpPr/>
          <p:nvPr/>
        </p:nvSpPr>
        <p:spPr>
          <a:xfrm>
            <a:off x="6775704" y="1188720"/>
            <a:ext cx="1874520" cy="2834640"/>
          </a:xfrm>
          <a:prstGeom prst="roundRect">
            <a:avLst>
              <a:gd name="adj" fmla="val 3902"/>
            </a:avLst>
          </a:prstGeom>
          <a:solidFill>
            <a:srgbClr val="0B1F3A">
              <a:alpha val="88000"/>
            </a:srgbClr>
          </a:solidFill>
          <a:ln w="12700">
            <a:solidFill>
              <a:srgbClr val="FBBF24">
                <a:alpha val="55000"/>
              </a:srgbClr>
            </a:solidFill>
            <a:prstDash val="solid"/>
          </a:ln>
        </p:spPr>
      </p:sp>
      <p:sp>
        <p:nvSpPr>
          <p:cNvPr id="1048684" name="Shape 17"/>
          <p:cNvSpPr/>
          <p:nvPr/>
        </p:nvSpPr>
        <p:spPr>
          <a:xfrm>
            <a:off x="7383780" y="1406567"/>
            <a:ext cx="658368" cy="570147"/>
          </a:xfrm>
          <a:prstGeom prst="hexagon"/>
          <a:solidFill>
            <a:srgbClr val="0F2747"/>
          </a:solidFill>
          <a:ln w="22225">
            <a:solidFill>
              <a:srgbClr val="FBBF24"/>
            </a:solidFill>
            <a:prstDash val="solid"/>
          </a:ln>
        </p:spPr>
      </p:sp>
      <p:pic>
        <p:nvPicPr>
          <p:cNvPr id="2097171" name="Image 4" descr="preencoded.png"/>
          <p:cNvPicPr>
            <a:picLocks noChangeAspect="1"/>
          </p:cNvPicPr>
          <p:nvPr/>
        </p:nvPicPr>
        <p:blipFill>
          <a:blip xmlns:r="http://schemas.openxmlformats.org/officeDocument/2006/relationships" r:embed="rId5"/>
          <a:stretch>
            <a:fillRect/>
          </a:stretch>
        </p:blipFill>
        <p:spPr>
          <a:xfrm>
            <a:off x="7574707" y="1553383"/>
            <a:ext cx="276515" cy="276515"/>
          </a:xfrm>
          <a:prstGeom prst="rect"/>
        </p:spPr>
      </p:pic>
      <p:sp>
        <p:nvSpPr>
          <p:cNvPr id="1048685" name="Text 18"/>
          <p:cNvSpPr txBox="1"/>
          <p:nvPr/>
        </p:nvSpPr>
        <p:spPr>
          <a:xfrm>
            <a:off x="6867144" y="2084832"/>
            <a:ext cx="1691640" cy="310896"/>
          </a:xfrm>
          <a:prstGeom prst="rect"/>
          <a:noFill/>
        </p:spPr>
        <p:txBody>
          <a:bodyPr anchor="ctr" bIns="0" lIns="0" rIns="0" rtlCol="0" tIns="0" wrap="square"/>
          <a:p>
            <a:pPr algn="ctr" indent="0" marL="0">
              <a:buNone/>
            </a:pPr>
            <a:r>
              <a:rPr b="1" dirty="0" sz="1450" lang="en-US">
                <a:solidFill>
                  <a:srgbClr val="F1F5F9"/>
                </a:solidFill>
                <a:latin typeface="Calibri" pitchFamily="34" charset="0"/>
                <a:ea typeface="Calibri" pitchFamily="34" charset="-122"/>
                <a:cs typeface="Calibri" pitchFamily="34" charset="-120"/>
              </a:rPr>
              <a:t>Tepat Etika</a:t>
            </a:r>
            <a:endParaRPr dirty="0" sz="1450" lang="en-US"/>
          </a:p>
        </p:txBody>
      </p:sp>
      <p:sp>
        <p:nvSpPr>
          <p:cNvPr id="1048686" name="Text 19"/>
          <p:cNvSpPr txBox="1"/>
          <p:nvPr/>
        </p:nvSpPr>
        <p:spPr>
          <a:xfrm>
            <a:off x="6922008" y="2450592"/>
            <a:ext cx="1581912" cy="1463040"/>
          </a:xfrm>
          <a:prstGeom prst="rect"/>
          <a:noFill/>
        </p:spPr>
        <p:txBody>
          <a:bodyPr anchor="t" bIns="0" lIns="0" rIns="0" rtlCol="0" tIns="0" wrap="square"/>
          <a:p>
            <a:pPr algn="ctr" indent="0" marL="0">
              <a:buNone/>
            </a:pPr>
            <a:r>
              <a:rPr dirty="0" sz="1050" lang="en-US">
                <a:solidFill>
                  <a:srgbClr val="CBD5E1"/>
                </a:solidFill>
                <a:latin typeface="Calibri" pitchFamily="34" charset="0"/>
                <a:ea typeface="Calibri" pitchFamily="34" charset="-122"/>
                <a:cs typeface="Calibri" pitchFamily="34" charset="-120"/>
              </a:rPr>
              <a:t>Menjaga privasi data, memverifikasi jawaban, dan menjaga kejujuran akademik dalam setiap pemakaian.</a:t>
            </a:r>
            <a:endParaRPr dirty="0" sz="1050" lang="en-US"/>
          </a:p>
        </p:txBody>
      </p:sp>
      <p:sp>
        <p:nvSpPr>
          <p:cNvPr id="1048687" name="Shape 20"/>
          <p:cNvSpPr/>
          <p:nvPr/>
        </p:nvSpPr>
        <p:spPr>
          <a:xfrm>
            <a:off x="548640" y="4187952"/>
            <a:ext cx="8046720" cy="457200"/>
          </a:xfrm>
          <a:prstGeom prst="roundRect">
            <a:avLst>
              <a:gd name="adj" fmla="val 16000"/>
            </a:avLst>
          </a:prstGeom>
          <a:solidFill>
            <a:srgbClr val="0F2747">
              <a:alpha val="88000"/>
            </a:srgbClr>
          </a:solidFill>
          <a:ln w="12700">
            <a:solidFill>
              <a:srgbClr val="A78BFA">
                <a:alpha val="55000"/>
              </a:srgbClr>
            </a:solidFill>
            <a:prstDash val="solid"/>
          </a:ln>
        </p:spPr>
      </p:sp>
      <p:sp>
        <p:nvSpPr>
          <p:cNvPr id="1048688" name="Shape 21"/>
          <p:cNvSpPr/>
          <p:nvPr/>
        </p:nvSpPr>
        <p:spPr>
          <a:xfrm>
            <a:off x="731520" y="4274015"/>
            <a:ext cx="329184" cy="285073"/>
          </a:xfrm>
          <a:prstGeom prst="hexagon"/>
          <a:solidFill>
            <a:srgbClr val="0F2747"/>
          </a:solidFill>
          <a:ln w="22225">
            <a:solidFill>
              <a:srgbClr val="A78BFA"/>
            </a:solidFill>
            <a:prstDash val="solid"/>
          </a:ln>
        </p:spPr>
      </p:sp>
      <p:pic>
        <p:nvPicPr>
          <p:cNvPr id="2097172" name="Image 5" descr="preencoded.png"/>
          <p:cNvPicPr>
            <a:picLocks noChangeAspect="1"/>
          </p:cNvPicPr>
          <p:nvPr/>
        </p:nvPicPr>
        <p:blipFill>
          <a:blip xmlns:r="http://schemas.openxmlformats.org/officeDocument/2006/relationships" r:embed="rId6"/>
          <a:stretch>
            <a:fillRect/>
          </a:stretch>
        </p:blipFill>
        <p:spPr>
          <a:xfrm>
            <a:off x="826983" y="4347423"/>
            <a:ext cx="138257" cy="138257"/>
          </a:xfrm>
          <a:prstGeom prst="rect"/>
        </p:spPr>
      </p:pic>
      <p:sp>
        <p:nvSpPr>
          <p:cNvPr id="1048689" name="Text 22"/>
          <p:cNvSpPr txBox="1"/>
          <p:nvPr/>
        </p:nvSpPr>
        <p:spPr>
          <a:xfrm>
            <a:off x="1234440" y="4187952"/>
            <a:ext cx="7269480" cy="457200"/>
          </a:xfrm>
          <a:prstGeom prst="rect"/>
          <a:noFill/>
        </p:spPr>
        <p:txBody>
          <a:bodyPr anchor="ctr" bIns="0" lIns="0" rIns="0" rtlCol="0" tIns="0" wrap="square"/>
          <a:p>
            <a:pPr indent="0" marL="0">
              <a:buNone/>
            </a:pPr>
            <a:r>
              <a:rPr dirty="0" sz="1050" lang="en-US">
                <a:solidFill>
                  <a:srgbClr val="CBD5E1"/>
                </a:solidFill>
                <a:latin typeface="Calibri" pitchFamily="34" charset="0"/>
                <a:ea typeface="Calibri" pitchFamily="34" charset="-122"/>
                <a:cs typeface="Calibri" pitchFamily="34" charset="-120"/>
              </a:rPr>
              <a:t>4T adalah rangkuman praktis penulis untuk memudahkan diskusi, bukan istilah resmi Kemendikdasmen; selaras dengan prinsip berkesadaran, bermakna, dan menggembirakan.</a:t>
            </a:r>
            <a:endParaRPr dirty="0" sz="1050"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50B1A"/>
        </a:solidFill>
      </p:bgPr>
    </p:bg>
    <p:spTree>
      <p:nvGrpSpPr>
        <p:cNvPr id="44" name=""/>
        <p:cNvGrpSpPr/>
        <p:nvPr/>
      </p:nvGrpSpPr>
      <p:grpSpPr>
        <a:xfrm>
          <a:off x="0" y="0"/>
          <a:ext cx="0" cy="0"/>
          <a:chOff x="0" y="0"/>
          <a:chExt cx="0" cy="0"/>
        </a:xfrm>
      </p:grpSpPr>
      <p:pic>
        <p:nvPicPr>
          <p:cNvPr id="2097173" name="Image 0" descr="preencoded.png"/>
          <p:cNvPicPr>
            <a:picLocks noChangeAspect="1"/>
          </p:cNvPicPr>
          <p:nvPr/>
        </p:nvPicPr>
        <p:blipFill>
          <a:blip xmlns:r="http://schemas.openxmlformats.org/officeDocument/2006/relationships" r:embed="rId1"/>
          <a:stretch>
            <a:fillRect/>
          </a:stretch>
        </p:blipFill>
        <p:spPr>
          <a:xfrm>
            <a:off x="0" y="0"/>
            <a:ext cx="9144000" cy="5143500"/>
          </a:xfrm>
          <a:prstGeom prst="rect"/>
        </p:spPr>
      </p:pic>
      <p:sp>
        <p:nvSpPr>
          <p:cNvPr id="1048693" name="Text 0"/>
          <p:cNvSpPr txBox="1"/>
          <p:nvPr/>
        </p:nvSpPr>
        <p:spPr>
          <a:xfrm>
            <a:off x="548640" y="246888"/>
            <a:ext cx="5943600" cy="219456"/>
          </a:xfrm>
          <a:prstGeom prst="rect"/>
          <a:noFill/>
        </p:spPr>
        <p:txBody>
          <a:bodyPr anchor="ctr" bIns="0" lIns="0" rIns="0" rtlCol="0" tIns="0" wrap="square"/>
          <a:p>
            <a:pPr indent="0" marL="0">
              <a:buNone/>
            </a:pPr>
            <a:r>
              <a:rPr b="1" dirty="0" sz="1000" kern="0" lang="en-US" spc="200">
                <a:solidFill>
                  <a:srgbClr val="67E8F9"/>
                </a:solidFill>
                <a:latin typeface="Courier New" pitchFamily="34" charset="0"/>
                <a:ea typeface="Courier New" pitchFamily="34" charset="-122"/>
                <a:cs typeface="Courier New" pitchFamily="34" charset="-120"/>
              </a:rPr>
              <a:t>// KERANGKA SAMR</a:t>
            </a:r>
            <a:endParaRPr dirty="0" sz="1000" lang="en-US"/>
          </a:p>
        </p:txBody>
      </p:sp>
      <p:sp>
        <p:nvSpPr>
          <p:cNvPr id="1048694" name="Text 1"/>
          <p:cNvSpPr txBox="1"/>
          <p:nvPr/>
        </p:nvSpPr>
        <p:spPr>
          <a:xfrm>
            <a:off x="548640" y="457200"/>
            <a:ext cx="8046720" cy="603504"/>
          </a:xfrm>
          <a:prstGeom prst="rect"/>
          <a:noFill/>
        </p:spPr>
        <p:txBody>
          <a:bodyPr anchor="ctr" bIns="0" lIns="0" rIns="0" rtlCol="0" tIns="0" wrap="square"/>
          <a:p>
            <a:pPr indent="0" marL="0">
              <a:buNone/>
            </a:pPr>
            <a:r>
              <a:rPr b="1" dirty="0" sz="2900" lang="en-US">
                <a:solidFill>
                  <a:srgbClr val="F1F5F9"/>
                </a:solidFill>
                <a:latin typeface="Calibri" pitchFamily="34" charset="0"/>
                <a:ea typeface="Calibri" pitchFamily="34" charset="-122"/>
                <a:cs typeface="Calibri" pitchFamily="34" charset="-120"/>
              </a:rPr>
              <a:t>Kerangka SAMR untuk Kimia</a:t>
            </a:r>
            <a:endParaRPr dirty="0" sz="2900" lang="en-US"/>
          </a:p>
        </p:txBody>
      </p:sp>
      <p:sp>
        <p:nvSpPr>
          <p:cNvPr id="1048695" name="Text 2"/>
          <p:cNvSpPr txBox="1"/>
          <p:nvPr/>
        </p:nvSpPr>
        <p:spPr>
          <a:xfrm>
            <a:off x="548640" y="4754880"/>
            <a:ext cx="6949440" cy="237744"/>
          </a:xfrm>
          <a:prstGeom prst="rect"/>
          <a:noFill/>
        </p:spPr>
        <p:txBody>
          <a:bodyPr anchor="ctr" bIns="0" lIns="0" rIns="0" rtlCol="0" tIns="0" wrap="square"/>
          <a:p>
            <a:pPr indent="0" marL="0">
              <a:buNone/>
            </a:pPr>
            <a:r>
              <a:rPr dirty="0" sz="900" lang="en-US">
                <a:solidFill>
                  <a:srgbClr val="94A3B8"/>
                </a:solidFill>
                <a:latin typeface="Calibri" pitchFamily="34" charset="0"/>
                <a:ea typeface="Calibri" pitchFamily="34" charset="-122"/>
                <a:cs typeface="Calibri" pitchFamily="34" charset="-120"/>
              </a:rPr>
              <a:t>Sumber: Puentedura, R. R. (2006). Transformation, Technology, and Education. hippasus.com/resources/tte/</a:t>
            </a:r>
            <a:endParaRPr dirty="0" sz="900" lang="en-US"/>
          </a:p>
        </p:txBody>
      </p:sp>
      <p:sp>
        <p:nvSpPr>
          <p:cNvPr id="1048696" name="Text 3"/>
          <p:cNvSpPr txBox="1"/>
          <p:nvPr/>
        </p:nvSpPr>
        <p:spPr>
          <a:xfrm>
            <a:off x="8229600" y="4754880"/>
            <a:ext cx="457200" cy="237744"/>
          </a:xfrm>
          <a:prstGeom prst="rect"/>
          <a:noFill/>
        </p:spPr>
        <p:txBody>
          <a:bodyPr anchor="ctr" bIns="0" lIns="0" rIns="0" rtlCol="0" tIns="0" wrap="square"/>
          <a:p>
            <a:pPr algn="r" indent="0" marL="0">
              <a:buNone/>
            </a:pPr>
            <a:r>
              <a:rPr b="1" dirty="0" sz="900" lang="en-US">
                <a:solidFill>
                  <a:srgbClr val="67E8F9"/>
                </a:solidFill>
                <a:latin typeface="Courier New" pitchFamily="34" charset="0"/>
                <a:ea typeface="Courier New" pitchFamily="34" charset="-122"/>
                <a:cs typeface="Courier New" pitchFamily="34" charset="-120"/>
              </a:rPr>
              <a:t>06</a:t>
            </a:r>
            <a:endParaRPr dirty="0" sz="900" lang="en-US"/>
          </a:p>
        </p:txBody>
      </p:sp>
      <p:sp>
        <p:nvSpPr>
          <p:cNvPr id="1048697" name="Shape 4"/>
          <p:cNvSpPr/>
          <p:nvPr/>
        </p:nvSpPr>
        <p:spPr>
          <a:xfrm>
            <a:off x="548640" y="3867912"/>
            <a:ext cx="932688" cy="566928"/>
          </a:xfrm>
          <a:prstGeom prst="roundRect">
            <a:avLst>
              <a:gd name="adj" fmla="val 12903"/>
            </a:avLst>
          </a:prstGeom>
          <a:solidFill>
            <a:srgbClr val="0F2747">
              <a:alpha val="92000"/>
            </a:srgbClr>
          </a:solidFill>
          <a:ln w="12700">
            <a:solidFill>
              <a:srgbClr val="22D3EE">
                <a:alpha val="55000"/>
              </a:srgbClr>
            </a:solidFill>
            <a:prstDash val="solid"/>
          </a:ln>
        </p:spPr>
      </p:sp>
      <p:sp>
        <p:nvSpPr>
          <p:cNvPr id="1048698" name="Shape 5"/>
          <p:cNvSpPr/>
          <p:nvPr/>
        </p:nvSpPr>
        <p:spPr>
          <a:xfrm>
            <a:off x="813816" y="4022885"/>
            <a:ext cx="402336" cy="348423"/>
          </a:xfrm>
          <a:prstGeom prst="hexagon"/>
          <a:solidFill>
            <a:srgbClr val="0F2747"/>
          </a:solidFill>
          <a:ln w="22225">
            <a:solidFill>
              <a:srgbClr val="22D3EE"/>
            </a:solidFill>
            <a:prstDash val="solid"/>
          </a:ln>
        </p:spPr>
      </p:sp>
      <p:pic>
        <p:nvPicPr>
          <p:cNvPr id="2097174" name="Image 1" descr="preencoded.png"/>
          <p:cNvPicPr>
            <a:picLocks noChangeAspect="1"/>
          </p:cNvPicPr>
          <p:nvPr/>
        </p:nvPicPr>
        <p:blipFill>
          <a:blip xmlns:r="http://schemas.openxmlformats.org/officeDocument/2006/relationships" r:embed="rId2"/>
          <a:stretch>
            <a:fillRect/>
          </a:stretch>
        </p:blipFill>
        <p:spPr>
          <a:xfrm>
            <a:off x="930493" y="4112605"/>
            <a:ext cx="168981" cy="168981"/>
          </a:xfrm>
          <a:prstGeom prst="rect"/>
        </p:spPr>
      </p:pic>
      <p:sp>
        <p:nvSpPr>
          <p:cNvPr id="1048699" name="Text 6"/>
          <p:cNvSpPr txBox="1"/>
          <p:nvPr/>
        </p:nvSpPr>
        <p:spPr>
          <a:xfrm>
            <a:off x="548640" y="4142232"/>
            <a:ext cx="932688" cy="256032"/>
          </a:xfrm>
          <a:prstGeom prst="rect"/>
          <a:noFill/>
        </p:spPr>
        <p:txBody>
          <a:bodyPr anchor="ctr" bIns="0" lIns="0" rIns="0" rtlCol="0" tIns="0" wrap="square"/>
          <a:p>
            <a:pPr algn="ctr" indent="0" marL="0">
              <a:buNone/>
            </a:pPr>
            <a:r>
              <a:rPr b="1" dirty="0" sz="1400" lang="en-US">
                <a:solidFill>
                  <a:srgbClr val="22D3EE"/>
                </a:solidFill>
                <a:latin typeface="Calibri" pitchFamily="34" charset="0"/>
                <a:ea typeface="Calibri" pitchFamily="34" charset="-122"/>
                <a:cs typeface="Calibri" pitchFamily="34" charset="-120"/>
              </a:rPr>
              <a:t>S</a:t>
            </a:r>
            <a:endParaRPr dirty="0" sz="1400" lang="en-US"/>
          </a:p>
        </p:txBody>
      </p:sp>
      <p:sp>
        <p:nvSpPr>
          <p:cNvPr id="1048700" name="Shape 7"/>
          <p:cNvSpPr/>
          <p:nvPr/>
        </p:nvSpPr>
        <p:spPr>
          <a:xfrm>
            <a:off x="1609344" y="3300984"/>
            <a:ext cx="932688" cy="1133856"/>
          </a:xfrm>
          <a:prstGeom prst="roundRect">
            <a:avLst>
              <a:gd name="adj" fmla="val 7843"/>
            </a:avLst>
          </a:prstGeom>
          <a:solidFill>
            <a:srgbClr val="0F2747">
              <a:alpha val="92000"/>
            </a:srgbClr>
          </a:solidFill>
          <a:ln w="12700">
            <a:solidFill>
              <a:srgbClr val="2DD4BF">
                <a:alpha val="55000"/>
              </a:srgbClr>
            </a:solidFill>
            <a:prstDash val="solid"/>
          </a:ln>
        </p:spPr>
      </p:sp>
      <p:sp>
        <p:nvSpPr>
          <p:cNvPr id="1048701" name="Shape 8"/>
          <p:cNvSpPr/>
          <p:nvPr/>
        </p:nvSpPr>
        <p:spPr>
          <a:xfrm>
            <a:off x="1874520" y="3455957"/>
            <a:ext cx="402336" cy="348423"/>
          </a:xfrm>
          <a:prstGeom prst="hexagon"/>
          <a:solidFill>
            <a:srgbClr val="0F2747"/>
          </a:solidFill>
          <a:ln w="22225">
            <a:solidFill>
              <a:srgbClr val="2DD4BF"/>
            </a:solidFill>
            <a:prstDash val="solid"/>
          </a:ln>
        </p:spPr>
      </p:sp>
      <p:pic>
        <p:nvPicPr>
          <p:cNvPr id="2097175" name="Image 2" descr="preencoded.png"/>
          <p:cNvPicPr>
            <a:picLocks noChangeAspect="1"/>
          </p:cNvPicPr>
          <p:nvPr/>
        </p:nvPicPr>
        <p:blipFill>
          <a:blip xmlns:r="http://schemas.openxmlformats.org/officeDocument/2006/relationships" r:embed="rId3"/>
          <a:stretch>
            <a:fillRect/>
          </a:stretch>
        </p:blipFill>
        <p:spPr>
          <a:xfrm>
            <a:off x="1991197" y="3545677"/>
            <a:ext cx="168981" cy="168981"/>
          </a:xfrm>
          <a:prstGeom prst="rect"/>
        </p:spPr>
      </p:pic>
      <p:sp>
        <p:nvSpPr>
          <p:cNvPr id="1048702" name="Text 9"/>
          <p:cNvSpPr txBox="1"/>
          <p:nvPr/>
        </p:nvSpPr>
        <p:spPr>
          <a:xfrm>
            <a:off x="1609344" y="4142232"/>
            <a:ext cx="932688" cy="256032"/>
          </a:xfrm>
          <a:prstGeom prst="rect"/>
          <a:noFill/>
        </p:spPr>
        <p:txBody>
          <a:bodyPr anchor="ctr" bIns="0" lIns="0" rIns="0" rtlCol="0" tIns="0" wrap="square"/>
          <a:p>
            <a:pPr algn="ctr" indent="0" marL="0">
              <a:buNone/>
            </a:pPr>
            <a:r>
              <a:rPr b="1" dirty="0" sz="1400" lang="en-US">
                <a:solidFill>
                  <a:srgbClr val="2DD4BF"/>
                </a:solidFill>
                <a:latin typeface="Calibri" pitchFamily="34" charset="0"/>
                <a:ea typeface="Calibri" pitchFamily="34" charset="-122"/>
                <a:cs typeface="Calibri" pitchFamily="34" charset="-120"/>
              </a:rPr>
              <a:t>A</a:t>
            </a:r>
            <a:endParaRPr dirty="0" sz="1400" lang="en-US"/>
          </a:p>
        </p:txBody>
      </p:sp>
      <p:sp>
        <p:nvSpPr>
          <p:cNvPr id="1048703" name="Shape 10"/>
          <p:cNvSpPr/>
          <p:nvPr/>
        </p:nvSpPr>
        <p:spPr>
          <a:xfrm>
            <a:off x="2670048" y="2734056"/>
            <a:ext cx="932688" cy="1700784"/>
          </a:xfrm>
          <a:prstGeom prst="roundRect">
            <a:avLst>
              <a:gd name="adj" fmla="val 7843"/>
            </a:avLst>
          </a:prstGeom>
          <a:solidFill>
            <a:srgbClr val="0F2747">
              <a:alpha val="92000"/>
            </a:srgbClr>
          </a:solidFill>
          <a:ln w="12700">
            <a:solidFill>
              <a:srgbClr val="A78BFA">
                <a:alpha val="55000"/>
              </a:srgbClr>
            </a:solidFill>
            <a:prstDash val="solid"/>
          </a:ln>
        </p:spPr>
      </p:sp>
      <p:sp>
        <p:nvSpPr>
          <p:cNvPr id="1048704" name="Shape 11"/>
          <p:cNvSpPr/>
          <p:nvPr/>
        </p:nvSpPr>
        <p:spPr>
          <a:xfrm>
            <a:off x="2935224" y="2889029"/>
            <a:ext cx="402336" cy="348423"/>
          </a:xfrm>
          <a:prstGeom prst="hexagon"/>
          <a:solidFill>
            <a:srgbClr val="0F2747"/>
          </a:solidFill>
          <a:ln w="22225">
            <a:solidFill>
              <a:srgbClr val="A78BFA"/>
            </a:solidFill>
            <a:prstDash val="solid"/>
          </a:ln>
        </p:spPr>
      </p:sp>
      <p:pic>
        <p:nvPicPr>
          <p:cNvPr id="2097176" name="Image 3" descr="preencoded.png"/>
          <p:cNvPicPr>
            <a:picLocks noChangeAspect="1"/>
          </p:cNvPicPr>
          <p:nvPr/>
        </p:nvPicPr>
        <p:blipFill>
          <a:blip xmlns:r="http://schemas.openxmlformats.org/officeDocument/2006/relationships" r:embed="rId4"/>
          <a:stretch>
            <a:fillRect/>
          </a:stretch>
        </p:blipFill>
        <p:spPr>
          <a:xfrm>
            <a:off x="3051901" y="2978749"/>
            <a:ext cx="168981" cy="168981"/>
          </a:xfrm>
          <a:prstGeom prst="rect"/>
        </p:spPr>
      </p:pic>
      <p:sp>
        <p:nvSpPr>
          <p:cNvPr id="1048705" name="Text 12"/>
          <p:cNvSpPr txBox="1"/>
          <p:nvPr/>
        </p:nvSpPr>
        <p:spPr>
          <a:xfrm>
            <a:off x="2670048" y="4142232"/>
            <a:ext cx="932688" cy="256032"/>
          </a:xfrm>
          <a:prstGeom prst="rect"/>
          <a:noFill/>
        </p:spPr>
        <p:txBody>
          <a:bodyPr anchor="ctr" bIns="0" lIns="0" rIns="0" rtlCol="0" tIns="0" wrap="square"/>
          <a:p>
            <a:pPr algn="ctr" indent="0" marL="0">
              <a:buNone/>
            </a:pPr>
            <a:r>
              <a:rPr b="1" dirty="0" sz="1400" lang="en-US">
                <a:solidFill>
                  <a:srgbClr val="A78BFA"/>
                </a:solidFill>
                <a:latin typeface="Calibri" pitchFamily="34" charset="0"/>
                <a:ea typeface="Calibri" pitchFamily="34" charset="-122"/>
                <a:cs typeface="Calibri" pitchFamily="34" charset="-120"/>
              </a:rPr>
              <a:t>M</a:t>
            </a:r>
            <a:endParaRPr dirty="0" sz="1400" lang="en-US"/>
          </a:p>
        </p:txBody>
      </p:sp>
      <p:sp>
        <p:nvSpPr>
          <p:cNvPr id="1048706" name="Shape 13"/>
          <p:cNvSpPr/>
          <p:nvPr/>
        </p:nvSpPr>
        <p:spPr>
          <a:xfrm>
            <a:off x="3730752" y="2167128"/>
            <a:ext cx="932688" cy="2267712"/>
          </a:xfrm>
          <a:prstGeom prst="roundRect">
            <a:avLst>
              <a:gd name="adj" fmla="val 7843"/>
            </a:avLst>
          </a:prstGeom>
          <a:solidFill>
            <a:srgbClr val="0F2747">
              <a:alpha val="92000"/>
            </a:srgbClr>
          </a:solidFill>
          <a:ln w="12700">
            <a:solidFill>
              <a:srgbClr val="F0ABFC">
                <a:alpha val="55000"/>
              </a:srgbClr>
            </a:solidFill>
            <a:prstDash val="solid"/>
          </a:ln>
        </p:spPr>
      </p:sp>
      <p:sp>
        <p:nvSpPr>
          <p:cNvPr id="1048707" name="Shape 14"/>
          <p:cNvSpPr/>
          <p:nvPr/>
        </p:nvSpPr>
        <p:spPr>
          <a:xfrm>
            <a:off x="3995928" y="2322101"/>
            <a:ext cx="402336" cy="348423"/>
          </a:xfrm>
          <a:prstGeom prst="hexagon"/>
          <a:solidFill>
            <a:srgbClr val="0F2747"/>
          </a:solidFill>
          <a:ln w="22225">
            <a:solidFill>
              <a:srgbClr val="F0ABFC"/>
            </a:solidFill>
            <a:prstDash val="solid"/>
          </a:ln>
        </p:spPr>
      </p:sp>
      <p:pic>
        <p:nvPicPr>
          <p:cNvPr id="2097177" name="Image 4" descr="preencoded.png"/>
          <p:cNvPicPr>
            <a:picLocks noChangeAspect="1"/>
          </p:cNvPicPr>
          <p:nvPr/>
        </p:nvPicPr>
        <p:blipFill>
          <a:blip xmlns:r="http://schemas.openxmlformats.org/officeDocument/2006/relationships" r:embed="rId5"/>
          <a:stretch>
            <a:fillRect/>
          </a:stretch>
        </p:blipFill>
        <p:spPr>
          <a:xfrm>
            <a:off x="4112605" y="2411821"/>
            <a:ext cx="168981" cy="168981"/>
          </a:xfrm>
          <a:prstGeom prst="rect"/>
        </p:spPr>
      </p:pic>
      <p:sp>
        <p:nvSpPr>
          <p:cNvPr id="1048708" name="Text 15"/>
          <p:cNvSpPr txBox="1"/>
          <p:nvPr/>
        </p:nvSpPr>
        <p:spPr>
          <a:xfrm>
            <a:off x="3730752" y="4142232"/>
            <a:ext cx="932688" cy="256032"/>
          </a:xfrm>
          <a:prstGeom prst="rect"/>
          <a:noFill/>
        </p:spPr>
        <p:txBody>
          <a:bodyPr anchor="ctr" bIns="0" lIns="0" rIns="0" rtlCol="0" tIns="0" wrap="square"/>
          <a:p>
            <a:pPr algn="ctr" indent="0" marL="0">
              <a:buNone/>
            </a:pPr>
            <a:r>
              <a:rPr b="1" dirty="0" sz="1400" lang="en-US">
                <a:solidFill>
                  <a:srgbClr val="F0ABFC"/>
                </a:solidFill>
                <a:latin typeface="Calibri" pitchFamily="34" charset="0"/>
                <a:ea typeface="Calibri" pitchFamily="34" charset="-122"/>
                <a:cs typeface="Calibri" pitchFamily="34" charset="-120"/>
              </a:rPr>
              <a:t>R</a:t>
            </a:r>
            <a:endParaRPr dirty="0" sz="1400" lang="en-US"/>
          </a:p>
        </p:txBody>
      </p:sp>
      <p:sp>
        <p:nvSpPr>
          <p:cNvPr id="1048709" name="Shape 16"/>
          <p:cNvSpPr/>
          <p:nvPr/>
        </p:nvSpPr>
        <p:spPr>
          <a:xfrm>
            <a:off x="4892040" y="1106424"/>
            <a:ext cx="146304" cy="146304"/>
          </a:xfrm>
          <a:prstGeom prst="ellipse"/>
          <a:solidFill>
            <a:srgbClr val="F0ABFC"/>
          </a:solidFill>
          <a:ln w="12700">
            <a:solidFill>
              <a:srgbClr val="F0ABFC"/>
            </a:solidFill>
            <a:prstDash val="solid"/>
          </a:ln>
        </p:spPr>
      </p:sp>
      <p:sp>
        <p:nvSpPr>
          <p:cNvPr id="1048710" name="Text 17"/>
          <p:cNvSpPr txBox="1"/>
          <p:nvPr/>
        </p:nvSpPr>
        <p:spPr>
          <a:xfrm>
            <a:off x="5166360" y="996696"/>
            <a:ext cx="3429000" cy="274320"/>
          </a:xfrm>
          <a:prstGeom prst="rect"/>
          <a:noFill/>
        </p:spPr>
        <p:txBody>
          <a:bodyPr anchor="ctr" bIns="0" lIns="0" rIns="0" rtlCol="0" tIns="0" wrap="square"/>
          <a:p>
            <a:pPr indent="0" marL="0">
              <a:buNone/>
            </a:pPr>
            <a:r>
              <a:rPr b="1" dirty="0" sz="1350" lang="en-US">
                <a:solidFill>
                  <a:srgbClr val="F0ABFC"/>
                </a:solidFill>
                <a:latin typeface="Calibri" pitchFamily="34" charset="0"/>
                <a:ea typeface="Calibri" pitchFamily="34" charset="-122"/>
                <a:cs typeface="Calibri" pitchFamily="34" charset="-120"/>
              </a:rPr>
              <a:t>Redefinisi — R</a:t>
            </a:r>
            <a:endParaRPr dirty="0" sz="1350" lang="en-US"/>
          </a:p>
        </p:txBody>
      </p:sp>
      <p:sp>
        <p:nvSpPr>
          <p:cNvPr id="1048711" name="Text 18"/>
          <p:cNvSpPr txBox="1"/>
          <p:nvPr/>
        </p:nvSpPr>
        <p:spPr>
          <a:xfrm>
            <a:off x="5166360" y="1271016"/>
            <a:ext cx="3429000" cy="548640"/>
          </a:xfrm>
          <a:prstGeom prst="rect"/>
          <a:noFill/>
        </p:spPr>
        <p:txBody>
          <a:bodyPr anchor="t" bIns="0" lIns="0" rIns="0" rtlCol="0" tIns="0" wrap="square"/>
          <a:p>
            <a:pPr indent="0" marL="0">
              <a:buNone/>
            </a:pPr>
            <a:r>
              <a:rPr dirty="0" sz="1050" lang="en-US">
                <a:solidFill>
                  <a:srgbClr val="CBD5E1"/>
                </a:solidFill>
                <a:latin typeface="Calibri" pitchFamily="34" charset="0"/>
                <a:ea typeface="Calibri" pitchFamily="34" charset="-122"/>
                <a:cs typeface="Calibri" pitchFamily="34" charset="-120"/>
              </a:rPr>
              <a:t>Siswa merancang dan menguji “resep” reaksi virtual dengan simulasi AI — tugas yang sebelumnya mustahil di kelas biasa.</a:t>
            </a:r>
            <a:endParaRPr dirty="0" sz="1050" lang="en-US"/>
          </a:p>
        </p:txBody>
      </p:sp>
      <p:sp>
        <p:nvSpPr>
          <p:cNvPr id="1048712" name="Shape 19"/>
          <p:cNvSpPr/>
          <p:nvPr/>
        </p:nvSpPr>
        <p:spPr>
          <a:xfrm>
            <a:off x="4892040" y="2002536"/>
            <a:ext cx="146304" cy="146304"/>
          </a:xfrm>
          <a:prstGeom prst="ellipse"/>
          <a:solidFill>
            <a:srgbClr val="A78BFA"/>
          </a:solidFill>
          <a:ln w="12700">
            <a:solidFill>
              <a:srgbClr val="A78BFA"/>
            </a:solidFill>
            <a:prstDash val="solid"/>
          </a:ln>
        </p:spPr>
      </p:sp>
      <p:sp>
        <p:nvSpPr>
          <p:cNvPr id="1048713" name="Text 20"/>
          <p:cNvSpPr txBox="1"/>
          <p:nvPr/>
        </p:nvSpPr>
        <p:spPr>
          <a:xfrm>
            <a:off x="5166360" y="1892808"/>
            <a:ext cx="3429000" cy="274320"/>
          </a:xfrm>
          <a:prstGeom prst="rect"/>
          <a:noFill/>
        </p:spPr>
        <p:txBody>
          <a:bodyPr anchor="ctr" bIns="0" lIns="0" rIns="0" rtlCol="0" tIns="0" wrap="square"/>
          <a:p>
            <a:pPr indent="0" marL="0">
              <a:buNone/>
            </a:pPr>
            <a:r>
              <a:rPr b="1" dirty="0" sz="1350" lang="en-US">
                <a:solidFill>
                  <a:srgbClr val="A78BFA"/>
                </a:solidFill>
                <a:latin typeface="Calibri" pitchFamily="34" charset="0"/>
                <a:ea typeface="Calibri" pitchFamily="34" charset="-122"/>
                <a:cs typeface="Calibri" pitchFamily="34" charset="-120"/>
              </a:rPr>
              <a:t>Modifikasi — M</a:t>
            </a:r>
            <a:endParaRPr dirty="0" sz="1350" lang="en-US"/>
          </a:p>
        </p:txBody>
      </p:sp>
      <p:sp>
        <p:nvSpPr>
          <p:cNvPr id="1048714" name="Text 21"/>
          <p:cNvSpPr txBox="1"/>
          <p:nvPr/>
        </p:nvSpPr>
        <p:spPr>
          <a:xfrm>
            <a:off x="5166360" y="2167128"/>
            <a:ext cx="3429000" cy="548640"/>
          </a:xfrm>
          <a:prstGeom prst="rect"/>
          <a:noFill/>
        </p:spPr>
        <p:txBody>
          <a:bodyPr anchor="t" bIns="0" lIns="0" rIns="0" rtlCol="0" tIns="0" wrap="square"/>
          <a:p>
            <a:pPr indent="0" marL="0">
              <a:buNone/>
            </a:pPr>
            <a:r>
              <a:rPr dirty="0" sz="1050" lang="en-US">
                <a:solidFill>
                  <a:srgbClr val="CBD5E1"/>
                </a:solidFill>
                <a:latin typeface="Calibri" pitchFamily="34" charset="0"/>
                <a:ea typeface="Calibri" pitchFamily="34" charset="-122"/>
                <a:cs typeface="Calibri" pitchFamily="34" charset="-120"/>
              </a:rPr>
              <a:t>AI membuat soal stoikiometri adaptif yang menyesuaikan tingkat kesulitan sesuai pola kesalahan siswa.</a:t>
            </a:r>
            <a:endParaRPr dirty="0" sz="1050" lang="en-US"/>
          </a:p>
        </p:txBody>
      </p:sp>
      <p:sp>
        <p:nvSpPr>
          <p:cNvPr id="1048715" name="Shape 22"/>
          <p:cNvSpPr/>
          <p:nvPr/>
        </p:nvSpPr>
        <p:spPr>
          <a:xfrm>
            <a:off x="4892040" y="2898648"/>
            <a:ext cx="146304" cy="146304"/>
          </a:xfrm>
          <a:prstGeom prst="ellipse"/>
          <a:solidFill>
            <a:srgbClr val="2DD4BF"/>
          </a:solidFill>
          <a:ln w="12700">
            <a:solidFill>
              <a:srgbClr val="2DD4BF"/>
            </a:solidFill>
            <a:prstDash val="solid"/>
          </a:ln>
        </p:spPr>
      </p:sp>
      <p:sp>
        <p:nvSpPr>
          <p:cNvPr id="1048716" name="Text 23"/>
          <p:cNvSpPr txBox="1"/>
          <p:nvPr/>
        </p:nvSpPr>
        <p:spPr>
          <a:xfrm>
            <a:off x="5166360" y="2788920"/>
            <a:ext cx="3429000" cy="274320"/>
          </a:xfrm>
          <a:prstGeom prst="rect"/>
          <a:noFill/>
        </p:spPr>
        <p:txBody>
          <a:bodyPr anchor="ctr" bIns="0" lIns="0" rIns="0" rtlCol="0" tIns="0" wrap="square"/>
          <a:p>
            <a:pPr indent="0" marL="0">
              <a:buNone/>
            </a:pPr>
            <a:r>
              <a:rPr b="1" dirty="0" sz="1350" lang="en-US">
                <a:solidFill>
                  <a:srgbClr val="2DD4BF"/>
                </a:solidFill>
                <a:latin typeface="Calibri" pitchFamily="34" charset="0"/>
                <a:ea typeface="Calibri" pitchFamily="34" charset="-122"/>
                <a:cs typeface="Calibri" pitchFamily="34" charset="-120"/>
              </a:rPr>
              <a:t>Augmentasi — A</a:t>
            </a:r>
            <a:endParaRPr dirty="0" sz="1350" lang="en-US"/>
          </a:p>
        </p:txBody>
      </p:sp>
      <p:sp>
        <p:nvSpPr>
          <p:cNvPr id="1048717" name="Text 24"/>
          <p:cNvSpPr txBox="1"/>
          <p:nvPr/>
        </p:nvSpPr>
        <p:spPr>
          <a:xfrm>
            <a:off x="5166360" y="3063240"/>
            <a:ext cx="3429000" cy="548640"/>
          </a:xfrm>
          <a:prstGeom prst="rect"/>
          <a:noFill/>
        </p:spPr>
        <p:txBody>
          <a:bodyPr anchor="t" bIns="0" lIns="0" rIns="0" rtlCol="0" tIns="0" wrap="square"/>
          <a:p>
            <a:pPr indent="0" marL="0">
              <a:buNone/>
            </a:pPr>
            <a:r>
              <a:rPr dirty="0" sz="1050" lang="en-US">
                <a:solidFill>
                  <a:srgbClr val="CBD5E1"/>
                </a:solidFill>
                <a:latin typeface="Calibri" pitchFamily="34" charset="0"/>
                <a:ea typeface="Calibri" pitchFamily="34" charset="-122"/>
                <a:cs typeface="Calibri" pitchFamily="34" charset="-120"/>
              </a:rPr>
              <a:t>AI memberi penjelasan langkah demi langkah saat siswa menghitung massa molar suatu senyawa.</a:t>
            </a:r>
            <a:endParaRPr dirty="0" sz="1050" lang="en-US"/>
          </a:p>
        </p:txBody>
      </p:sp>
      <p:sp>
        <p:nvSpPr>
          <p:cNvPr id="1048718" name="Shape 25"/>
          <p:cNvSpPr/>
          <p:nvPr/>
        </p:nvSpPr>
        <p:spPr>
          <a:xfrm>
            <a:off x="4892040" y="3794760"/>
            <a:ext cx="146304" cy="146304"/>
          </a:xfrm>
          <a:prstGeom prst="ellipse"/>
          <a:solidFill>
            <a:srgbClr val="22D3EE"/>
          </a:solidFill>
          <a:ln w="12700">
            <a:solidFill>
              <a:srgbClr val="22D3EE"/>
            </a:solidFill>
            <a:prstDash val="solid"/>
          </a:ln>
        </p:spPr>
      </p:sp>
      <p:sp>
        <p:nvSpPr>
          <p:cNvPr id="1048719" name="Text 26"/>
          <p:cNvSpPr txBox="1"/>
          <p:nvPr/>
        </p:nvSpPr>
        <p:spPr>
          <a:xfrm>
            <a:off x="5166360" y="3685032"/>
            <a:ext cx="3429000" cy="274320"/>
          </a:xfrm>
          <a:prstGeom prst="rect"/>
          <a:noFill/>
        </p:spPr>
        <p:txBody>
          <a:bodyPr anchor="ctr" bIns="0" lIns="0" rIns="0" rtlCol="0" tIns="0" wrap="square"/>
          <a:p>
            <a:pPr indent="0" marL="0">
              <a:buNone/>
            </a:pPr>
            <a:r>
              <a:rPr b="1" dirty="0" sz="1350" lang="en-US">
                <a:solidFill>
                  <a:srgbClr val="22D3EE"/>
                </a:solidFill>
                <a:latin typeface="Calibri" pitchFamily="34" charset="0"/>
                <a:ea typeface="Calibri" pitchFamily="34" charset="-122"/>
                <a:cs typeface="Calibri" pitchFamily="34" charset="-120"/>
              </a:rPr>
              <a:t>Substitusi — S</a:t>
            </a:r>
            <a:endParaRPr dirty="0" sz="1350" lang="en-US"/>
          </a:p>
        </p:txBody>
      </p:sp>
      <p:sp>
        <p:nvSpPr>
          <p:cNvPr id="1048720" name="Text 27"/>
          <p:cNvSpPr txBox="1"/>
          <p:nvPr/>
        </p:nvSpPr>
        <p:spPr>
          <a:xfrm>
            <a:off x="5166360" y="3959352"/>
            <a:ext cx="3429000" cy="548640"/>
          </a:xfrm>
          <a:prstGeom prst="rect"/>
          <a:noFill/>
        </p:spPr>
        <p:txBody>
          <a:bodyPr anchor="t" bIns="0" lIns="0" rIns="0" rtlCol="0" tIns="0" wrap="square"/>
          <a:p>
            <a:pPr indent="0" marL="0">
              <a:buNone/>
            </a:pPr>
            <a:r>
              <a:rPr dirty="0" sz="1050" lang="en-US">
                <a:solidFill>
                  <a:srgbClr val="CBD5E1"/>
                </a:solidFill>
                <a:latin typeface="Calibri" pitchFamily="34" charset="0"/>
                <a:ea typeface="Calibri" pitchFamily="34" charset="-122"/>
                <a:cs typeface="Calibri" pitchFamily="34" charset="-120"/>
              </a:rPr>
              <a:t>AI menggantikan kalkulator atau buku teks untuk menghitung Mr, tanpa mengubah bentuk tugasnya.</a:t>
            </a:r>
            <a:endParaRPr dirty="0" sz="1050" lang="en-US"/>
          </a:p>
        </p:txBody>
      </p:sp>
      <p:sp>
        <p:nvSpPr>
          <p:cNvPr id="1048721" name="Text 28"/>
          <p:cNvSpPr txBox="1"/>
          <p:nvPr/>
        </p:nvSpPr>
        <p:spPr>
          <a:xfrm>
            <a:off x="548640" y="1051560"/>
            <a:ext cx="4114800" cy="237744"/>
          </a:xfrm>
          <a:prstGeom prst="rect"/>
          <a:noFill/>
        </p:spPr>
        <p:txBody>
          <a:bodyPr anchor="ctr" bIns="0" lIns="0" rIns="0" rtlCol="0" tIns="0" wrap="square"/>
          <a:p>
            <a:pPr indent="0" marL="0">
              <a:buNone/>
            </a:pPr>
            <a:r>
              <a:rPr b="1" dirty="0" sz="950" kern="0" lang="en-US" spc="150">
                <a:solidFill>
                  <a:srgbClr val="94A3B8"/>
                </a:solidFill>
                <a:latin typeface="Courier New" pitchFamily="34" charset="0"/>
                <a:ea typeface="Courier New" pitchFamily="34" charset="-122"/>
                <a:cs typeface="Courier New" pitchFamily="34" charset="-120"/>
              </a:rPr>
              <a:t>ENHANCEMENT → TRANSFORMATION</a:t>
            </a:r>
            <a:endParaRPr dirty="0" sz="950"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50B1A"/>
        </a:solidFill>
      </p:bgPr>
    </p:bg>
    <p:spTree>
      <p:nvGrpSpPr>
        <p:cNvPr id="47" name=""/>
        <p:cNvGrpSpPr/>
        <p:nvPr/>
      </p:nvGrpSpPr>
      <p:grpSpPr>
        <a:xfrm>
          <a:off x="0" y="0"/>
          <a:ext cx="0" cy="0"/>
          <a:chOff x="0" y="0"/>
          <a:chExt cx="0" cy="0"/>
        </a:xfrm>
      </p:grpSpPr>
      <p:pic>
        <p:nvPicPr>
          <p:cNvPr id="2097178" name="Image 0" descr="preencoded.png"/>
          <p:cNvPicPr>
            <a:picLocks noChangeAspect="1"/>
          </p:cNvPicPr>
          <p:nvPr/>
        </p:nvPicPr>
        <p:blipFill>
          <a:blip xmlns:r="http://schemas.openxmlformats.org/officeDocument/2006/relationships" r:embed="rId1"/>
          <a:stretch>
            <a:fillRect/>
          </a:stretch>
        </p:blipFill>
        <p:spPr>
          <a:xfrm>
            <a:off x="0" y="0"/>
            <a:ext cx="9144000" cy="5143500"/>
          </a:xfrm>
          <a:prstGeom prst="rect"/>
        </p:spPr>
      </p:pic>
      <p:sp>
        <p:nvSpPr>
          <p:cNvPr id="1048725" name="Text 0"/>
          <p:cNvSpPr txBox="1"/>
          <p:nvPr/>
        </p:nvSpPr>
        <p:spPr>
          <a:xfrm>
            <a:off x="548640" y="246888"/>
            <a:ext cx="5943600" cy="219456"/>
          </a:xfrm>
          <a:prstGeom prst="rect"/>
          <a:noFill/>
        </p:spPr>
        <p:txBody>
          <a:bodyPr anchor="ctr" bIns="0" lIns="0" rIns="0" rtlCol="0" tIns="0" wrap="square"/>
          <a:p>
            <a:pPr indent="0" marL="0">
              <a:buNone/>
            </a:pPr>
            <a:r>
              <a:rPr b="1" dirty="0" sz="1000" kern="0" lang="en-US" spc="200">
                <a:solidFill>
                  <a:srgbClr val="67E8F9"/>
                </a:solidFill>
                <a:latin typeface="Courier New" pitchFamily="34" charset="0"/>
                <a:ea typeface="Courier New" pitchFamily="34" charset="-122"/>
                <a:cs typeface="Courier New" pitchFamily="34" charset="-120"/>
              </a:rPr>
              <a:t>// SIKLUS</a:t>
            </a:r>
            <a:endParaRPr dirty="0" sz="1000" lang="en-US"/>
          </a:p>
        </p:txBody>
      </p:sp>
      <p:sp>
        <p:nvSpPr>
          <p:cNvPr id="1048726" name="Text 1"/>
          <p:cNvSpPr txBox="1"/>
          <p:nvPr/>
        </p:nvSpPr>
        <p:spPr>
          <a:xfrm>
            <a:off x="548640" y="457200"/>
            <a:ext cx="8046720" cy="603504"/>
          </a:xfrm>
          <a:prstGeom prst="rect"/>
          <a:noFill/>
        </p:spPr>
        <p:txBody>
          <a:bodyPr anchor="ctr" bIns="0" lIns="0" rIns="0" rtlCol="0" tIns="0" wrap="square"/>
          <a:p>
            <a:pPr indent="0" marL="0">
              <a:buNone/>
            </a:pPr>
            <a:r>
              <a:rPr b="1" dirty="0" sz="2900" lang="en-US">
                <a:solidFill>
                  <a:srgbClr val="F1F5F9"/>
                </a:solidFill>
                <a:latin typeface="Calibri" pitchFamily="34" charset="0"/>
                <a:ea typeface="Calibri" pitchFamily="34" charset="-122"/>
                <a:cs typeface="Calibri" pitchFamily="34" charset="-120"/>
              </a:rPr>
              <a:t>Siklus Pemanfaatan AI dalam Pembelajaran</a:t>
            </a:r>
            <a:endParaRPr dirty="0" sz="2900" lang="en-US"/>
          </a:p>
        </p:txBody>
      </p:sp>
      <p:sp>
        <p:nvSpPr>
          <p:cNvPr id="1048727" name="Text 2"/>
          <p:cNvSpPr txBox="1"/>
          <p:nvPr/>
        </p:nvSpPr>
        <p:spPr>
          <a:xfrm>
            <a:off x="548640" y="4754880"/>
            <a:ext cx="6949440" cy="237744"/>
          </a:xfrm>
          <a:prstGeom prst="rect"/>
          <a:noFill/>
        </p:spPr>
        <p:txBody>
          <a:bodyPr anchor="ctr" bIns="0" lIns="0" rIns="0" rtlCol="0" tIns="0" wrap="square"/>
          <a:p>
            <a:pPr indent="0" marL="0">
              <a:buNone/>
            </a:pPr>
            <a:r>
              <a:rPr dirty="0" sz="900" lang="en-US">
                <a:solidFill>
                  <a:srgbClr val="94A3B8"/>
                </a:solidFill>
                <a:latin typeface="Calibri" pitchFamily="34" charset="0"/>
                <a:ea typeface="Calibri" pitchFamily="34" charset="-122"/>
                <a:cs typeface="Calibri" pitchFamily="34" charset="-120"/>
              </a:rPr>
              <a:t>Sumber: sintesis penulis, selaras dengan pengalaman belajar Memahami–Mengaplikasi–Merefleksi (Kemendikdasmen, 2025).</a:t>
            </a:r>
            <a:endParaRPr dirty="0" sz="900" lang="en-US"/>
          </a:p>
        </p:txBody>
      </p:sp>
      <p:sp>
        <p:nvSpPr>
          <p:cNvPr id="1048728" name="Text 3"/>
          <p:cNvSpPr txBox="1"/>
          <p:nvPr/>
        </p:nvSpPr>
        <p:spPr>
          <a:xfrm>
            <a:off x="8229600" y="4754880"/>
            <a:ext cx="457200" cy="237744"/>
          </a:xfrm>
          <a:prstGeom prst="rect"/>
          <a:noFill/>
        </p:spPr>
        <p:txBody>
          <a:bodyPr anchor="ctr" bIns="0" lIns="0" rIns="0" rtlCol="0" tIns="0" wrap="square"/>
          <a:p>
            <a:pPr algn="r" indent="0" marL="0">
              <a:buNone/>
            </a:pPr>
            <a:r>
              <a:rPr b="1" dirty="0" sz="900" lang="en-US">
                <a:solidFill>
                  <a:srgbClr val="67E8F9"/>
                </a:solidFill>
                <a:latin typeface="Courier New" pitchFamily="34" charset="0"/>
                <a:ea typeface="Courier New" pitchFamily="34" charset="-122"/>
                <a:cs typeface="Courier New" pitchFamily="34" charset="-120"/>
              </a:rPr>
              <a:t>07</a:t>
            </a:r>
            <a:endParaRPr dirty="0" sz="900" lang="en-US"/>
          </a:p>
        </p:txBody>
      </p:sp>
      <p:pic>
        <p:nvPicPr>
          <p:cNvPr id="2097179" name="Image 1" descr="preencoded.png"/>
          <p:cNvPicPr>
            <a:picLocks noChangeAspect="1"/>
          </p:cNvPicPr>
          <p:nvPr/>
        </p:nvPicPr>
        <p:blipFill>
          <a:blip xmlns:r="http://schemas.openxmlformats.org/officeDocument/2006/relationships" r:embed="rId2"/>
          <a:stretch>
            <a:fillRect/>
          </a:stretch>
        </p:blipFill>
        <p:spPr>
          <a:xfrm>
            <a:off x="7726680" y="137160"/>
            <a:ext cx="1051560" cy="1051560"/>
          </a:xfrm>
          <a:prstGeom prst="rect"/>
        </p:spPr>
      </p:pic>
      <p:sp>
        <p:nvSpPr>
          <p:cNvPr id="1048729" name="Shape 4"/>
          <p:cNvSpPr/>
          <p:nvPr/>
        </p:nvSpPr>
        <p:spPr>
          <a:xfrm>
            <a:off x="548640" y="1234440"/>
            <a:ext cx="1783080" cy="1965960"/>
          </a:xfrm>
          <a:prstGeom prst="roundRect">
            <a:avLst>
              <a:gd name="adj" fmla="val 4103"/>
            </a:avLst>
          </a:prstGeom>
          <a:solidFill>
            <a:srgbClr val="0B1F3A">
              <a:alpha val="88000"/>
            </a:srgbClr>
          </a:solidFill>
          <a:ln w="12700">
            <a:solidFill>
              <a:srgbClr val="22D3EE">
                <a:alpha val="55000"/>
              </a:srgbClr>
            </a:solidFill>
            <a:prstDash val="solid"/>
          </a:ln>
        </p:spPr>
      </p:sp>
      <p:sp>
        <p:nvSpPr>
          <p:cNvPr id="1048730" name="Shape 5"/>
          <p:cNvSpPr/>
          <p:nvPr/>
        </p:nvSpPr>
        <p:spPr>
          <a:xfrm>
            <a:off x="1051560" y="1583695"/>
            <a:ext cx="777240" cy="673090"/>
          </a:xfrm>
          <a:prstGeom prst="hexagon"/>
          <a:solidFill>
            <a:srgbClr val="0F2747"/>
          </a:solidFill>
          <a:ln w="22225">
            <a:solidFill>
              <a:srgbClr val="22D3EE"/>
            </a:solidFill>
            <a:prstDash val="solid"/>
          </a:ln>
        </p:spPr>
      </p:sp>
      <p:pic>
        <p:nvPicPr>
          <p:cNvPr id="2097180" name="Image 2" descr="preencoded.png"/>
          <p:cNvPicPr>
            <a:picLocks noChangeAspect="1"/>
          </p:cNvPicPr>
          <p:nvPr/>
        </p:nvPicPr>
        <p:blipFill>
          <a:blip xmlns:r="http://schemas.openxmlformats.org/officeDocument/2006/relationships" r:embed="rId3"/>
          <a:stretch>
            <a:fillRect/>
          </a:stretch>
        </p:blipFill>
        <p:spPr>
          <a:xfrm>
            <a:off x="1276960" y="1757020"/>
            <a:ext cx="326441" cy="326441"/>
          </a:xfrm>
          <a:prstGeom prst="rect"/>
        </p:spPr>
      </p:pic>
      <p:sp>
        <p:nvSpPr>
          <p:cNvPr id="1048731" name="Text 6"/>
          <p:cNvSpPr txBox="1"/>
          <p:nvPr/>
        </p:nvSpPr>
        <p:spPr>
          <a:xfrm>
            <a:off x="594360" y="2423160"/>
            <a:ext cx="1691640" cy="292608"/>
          </a:xfrm>
          <a:prstGeom prst="rect"/>
          <a:noFill/>
        </p:spPr>
        <p:txBody>
          <a:bodyPr anchor="ctr" bIns="0" lIns="0" rIns="0" rtlCol="0" tIns="0" wrap="square"/>
          <a:p>
            <a:pPr algn="ctr" indent="0" marL="0">
              <a:buNone/>
            </a:pPr>
            <a:r>
              <a:rPr b="1" dirty="0" sz="1400" lang="en-US">
                <a:solidFill>
                  <a:srgbClr val="F1F5F9"/>
                </a:solidFill>
                <a:latin typeface="Calibri" pitchFamily="34" charset="0"/>
                <a:ea typeface="Calibri" pitchFamily="34" charset="-122"/>
                <a:cs typeface="Calibri" pitchFamily="34" charset="-120"/>
              </a:rPr>
              <a:t>Perencanaan</a:t>
            </a:r>
            <a:endParaRPr dirty="0" sz="1400" lang="en-US"/>
          </a:p>
        </p:txBody>
      </p:sp>
      <p:sp>
        <p:nvSpPr>
          <p:cNvPr id="1048732" name="Text 7"/>
          <p:cNvSpPr txBox="1"/>
          <p:nvPr/>
        </p:nvSpPr>
        <p:spPr>
          <a:xfrm>
            <a:off x="676656" y="2724912"/>
            <a:ext cx="1527048" cy="438912"/>
          </a:xfrm>
          <a:prstGeom prst="rect"/>
          <a:noFill/>
        </p:spPr>
        <p:txBody>
          <a:bodyPr anchor="t" bIns="0" lIns="0" rIns="0" rtlCol="0" tIns="0" wrap="square"/>
          <a:p>
            <a:pPr algn="ctr" indent="0" marL="0">
              <a:buNone/>
            </a:pPr>
            <a:r>
              <a:rPr dirty="0" sz="950" lang="en-US">
                <a:solidFill>
                  <a:srgbClr val="CBD5E1"/>
                </a:solidFill>
                <a:latin typeface="Calibri" pitchFamily="34" charset="0"/>
                <a:ea typeface="Calibri" pitchFamily="34" charset="-122"/>
                <a:cs typeface="Calibri" pitchFamily="34" charset="-120"/>
              </a:rPr>
              <a:t>Menyusun modul ajar, soal berjenjang, dan skenario fenomena kontekstual.</a:t>
            </a:r>
            <a:endParaRPr dirty="0" sz="950" lang="en-US"/>
          </a:p>
        </p:txBody>
      </p:sp>
      <p:sp>
        <p:nvSpPr>
          <p:cNvPr id="1048733" name="Shape 8"/>
          <p:cNvSpPr/>
          <p:nvPr/>
        </p:nvSpPr>
        <p:spPr>
          <a:xfrm>
            <a:off x="2350008" y="1819656"/>
            <a:ext cx="201168" cy="201168"/>
          </a:xfrm>
          <a:prstGeom prst="rightArrow"/>
          <a:solidFill>
            <a:srgbClr val="67E8F9"/>
          </a:solidFill>
          <a:ln w="12700">
            <a:solidFill>
              <a:srgbClr val="67E8F9"/>
            </a:solidFill>
            <a:prstDash val="solid"/>
          </a:ln>
        </p:spPr>
      </p:sp>
      <p:sp>
        <p:nvSpPr>
          <p:cNvPr id="1048734" name="Shape 9"/>
          <p:cNvSpPr/>
          <p:nvPr/>
        </p:nvSpPr>
        <p:spPr>
          <a:xfrm>
            <a:off x="2578608" y="1234440"/>
            <a:ext cx="1783080" cy="1965960"/>
          </a:xfrm>
          <a:prstGeom prst="roundRect">
            <a:avLst>
              <a:gd name="adj" fmla="val 4103"/>
            </a:avLst>
          </a:prstGeom>
          <a:solidFill>
            <a:srgbClr val="0B1F3A">
              <a:alpha val="88000"/>
            </a:srgbClr>
          </a:solidFill>
          <a:ln w="12700">
            <a:solidFill>
              <a:srgbClr val="2DD4BF">
                <a:alpha val="55000"/>
              </a:srgbClr>
            </a:solidFill>
            <a:prstDash val="solid"/>
          </a:ln>
        </p:spPr>
      </p:sp>
      <p:sp>
        <p:nvSpPr>
          <p:cNvPr id="1048735" name="Shape 10"/>
          <p:cNvSpPr/>
          <p:nvPr/>
        </p:nvSpPr>
        <p:spPr>
          <a:xfrm>
            <a:off x="3081528" y="1583695"/>
            <a:ext cx="777240" cy="673090"/>
          </a:xfrm>
          <a:prstGeom prst="hexagon"/>
          <a:solidFill>
            <a:srgbClr val="0F2747"/>
          </a:solidFill>
          <a:ln w="22225">
            <a:solidFill>
              <a:srgbClr val="2DD4BF"/>
            </a:solidFill>
            <a:prstDash val="solid"/>
          </a:ln>
        </p:spPr>
      </p:sp>
      <p:pic>
        <p:nvPicPr>
          <p:cNvPr id="2097181" name="Image 3" descr="preencoded.png"/>
          <p:cNvPicPr>
            <a:picLocks noChangeAspect="1"/>
          </p:cNvPicPr>
          <p:nvPr/>
        </p:nvPicPr>
        <p:blipFill>
          <a:blip xmlns:r="http://schemas.openxmlformats.org/officeDocument/2006/relationships" r:embed="rId4"/>
          <a:stretch>
            <a:fillRect/>
          </a:stretch>
        </p:blipFill>
        <p:spPr>
          <a:xfrm>
            <a:off x="3306928" y="1757020"/>
            <a:ext cx="326441" cy="326441"/>
          </a:xfrm>
          <a:prstGeom prst="rect"/>
        </p:spPr>
      </p:pic>
      <p:sp>
        <p:nvSpPr>
          <p:cNvPr id="1048736" name="Text 11"/>
          <p:cNvSpPr txBox="1"/>
          <p:nvPr/>
        </p:nvSpPr>
        <p:spPr>
          <a:xfrm>
            <a:off x="2624328" y="2423160"/>
            <a:ext cx="1691640" cy="292608"/>
          </a:xfrm>
          <a:prstGeom prst="rect"/>
          <a:noFill/>
        </p:spPr>
        <p:txBody>
          <a:bodyPr anchor="ctr" bIns="0" lIns="0" rIns="0" rtlCol="0" tIns="0" wrap="square"/>
          <a:p>
            <a:pPr algn="ctr" indent="0" marL="0">
              <a:buNone/>
            </a:pPr>
            <a:r>
              <a:rPr b="1" dirty="0" sz="1400" lang="en-US">
                <a:solidFill>
                  <a:srgbClr val="F1F5F9"/>
                </a:solidFill>
                <a:latin typeface="Calibri" pitchFamily="34" charset="0"/>
                <a:ea typeface="Calibri" pitchFamily="34" charset="-122"/>
                <a:cs typeface="Calibri" pitchFamily="34" charset="-120"/>
              </a:rPr>
              <a:t>Pelaksanaan</a:t>
            </a:r>
            <a:endParaRPr dirty="0" sz="1400" lang="en-US"/>
          </a:p>
        </p:txBody>
      </p:sp>
      <p:sp>
        <p:nvSpPr>
          <p:cNvPr id="1048737" name="Text 12"/>
          <p:cNvSpPr txBox="1"/>
          <p:nvPr/>
        </p:nvSpPr>
        <p:spPr>
          <a:xfrm>
            <a:off x="2706624" y="2724912"/>
            <a:ext cx="1527048" cy="438912"/>
          </a:xfrm>
          <a:prstGeom prst="rect"/>
          <a:noFill/>
        </p:spPr>
        <p:txBody>
          <a:bodyPr anchor="t" bIns="0" lIns="0" rIns="0" rtlCol="0" tIns="0" wrap="square"/>
          <a:p>
            <a:pPr algn="ctr" indent="0" marL="0">
              <a:buNone/>
            </a:pPr>
            <a:r>
              <a:rPr dirty="0" sz="950" lang="en-US">
                <a:solidFill>
                  <a:srgbClr val="CBD5E1"/>
                </a:solidFill>
                <a:latin typeface="Calibri" pitchFamily="34" charset="0"/>
                <a:ea typeface="Calibri" pitchFamily="34" charset="-122"/>
                <a:cs typeface="Calibri" pitchFamily="34" charset="-120"/>
              </a:rPr>
              <a:t>AI sebagai tutor, laboratorium virtual, dan alat visualisasi partikel.</a:t>
            </a:r>
            <a:endParaRPr dirty="0" sz="950" lang="en-US"/>
          </a:p>
        </p:txBody>
      </p:sp>
      <p:sp>
        <p:nvSpPr>
          <p:cNvPr id="1048738" name="Shape 13"/>
          <p:cNvSpPr/>
          <p:nvPr/>
        </p:nvSpPr>
        <p:spPr>
          <a:xfrm>
            <a:off x="4379976" y="1819656"/>
            <a:ext cx="201168" cy="201168"/>
          </a:xfrm>
          <a:prstGeom prst="rightArrow"/>
          <a:solidFill>
            <a:srgbClr val="67E8F9"/>
          </a:solidFill>
          <a:ln w="12700">
            <a:solidFill>
              <a:srgbClr val="67E8F9"/>
            </a:solidFill>
            <a:prstDash val="solid"/>
          </a:ln>
        </p:spPr>
      </p:sp>
      <p:sp>
        <p:nvSpPr>
          <p:cNvPr id="1048739" name="Shape 14"/>
          <p:cNvSpPr/>
          <p:nvPr/>
        </p:nvSpPr>
        <p:spPr>
          <a:xfrm>
            <a:off x="4608576" y="1234440"/>
            <a:ext cx="1783080" cy="1965960"/>
          </a:xfrm>
          <a:prstGeom prst="roundRect">
            <a:avLst>
              <a:gd name="adj" fmla="val 4103"/>
            </a:avLst>
          </a:prstGeom>
          <a:solidFill>
            <a:srgbClr val="0B1F3A">
              <a:alpha val="88000"/>
            </a:srgbClr>
          </a:solidFill>
          <a:ln w="12700">
            <a:solidFill>
              <a:srgbClr val="A78BFA">
                <a:alpha val="55000"/>
              </a:srgbClr>
            </a:solidFill>
            <a:prstDash val="solid"/>
          </a:ln>
        </p:spPr>
      </p:sp>
      <p:sp>
        <p:nvSpPr>
          <p:cNvPr id="1048740" name="Shape 15"/>
          <p:cNvSpPr/>
          <p:nvPr/>
        </p:nvSpPr>
        <p:spPr>
          <a:xfrm>
            <a:off x="5111496" y="1583695"/>
            <a:ext cx="777240" cy="673090"/>
          </a:xfrm>
          <a:prstGeom prst="hexagon"/>
          <a:solidFill>
            <a:srgbClr val="0F2747"/>
          </a:solidFill>
          <a:ln w="22225">
            <a:solidFill>
              <a:srgbClr val="A78BFA"/>
            </a:solidFill>
            <a:prstDash val="solid"/>
          </a:ln>
        </p:spPr>
      </p:sp>
      <p:pic>
        <p:nvPicPr>
          <p:cNvPr id="2097182" name="Image 4" descr="preencoded.png"/>
          <p:cNvPicPr>
            <a:picLocks noChangeAspect="1"/>
          </p:cNvPicPr>
          <p:nvPr/>
        </p:nvPicPr>
        <p:blipFill>
          <a:blip xmlns:r="http://schemas.openxmlformats.org/officeDocument/2006/relationships" r:embed="rId5"/>
          <a:stretch>
            <a:fillRect/>
          </a:stretch>
        </p:blipFill>
        <p:spPr>
          <a:xfrm>
            <a:off x="5336896" y="1757020"/>
            <a:ext cx="326441" cy="326441"/>
          </a:xfrm>
          <a:prstGeom prst="rect"/>
        </p:spPr>
      </p:pic>
      <p:sp>
        <p:nvSpPr>
          <p:cNvPr id="1048741" name="Text 16"/>
          <p:cNvSpPr txBox="1"/>
          <p:nvPr/>
        </p:nvSpPr>
        <p:spPr>
          <a:xfrm>
            <a:off x="4654296" y="2423160"/>
            <a:ext cx="1691640" cy="292608"/>
          </a:xfrm>
          <a:prstGeom prst="rect"/>
          <a:noFill/>
        </p:spPr>
        <p:txBody>
          <a:bodyPr anchor="ctr" bIns="0" lIns="0" rIns="0" rtlCol="0" tIns="0" wrap="square"/>
          <a:p>
            <a:pPr algn="ctr" indent="0" marL="0">
              <a:buNone/>
            </a:pPr>
            <a:r>
              <a:rPr b="1" dirty="0" sz="1400" lang="en-US">
                <a:solidFill>
                  <a:srgbClr val="F1F5F9"/>
                </a:solidFill>
                <a:latin typeface="Calibri" pitchFamily="34" charset="0"/>
                <a:ea typeface="Calibri" pitchFamily="34" charset="-122"/>
                <a:cs typeface="Calibri" pitchFamily="34" charset="-120"/>
              </a:rPr>
              <a:t>Asesmen</a:t>
            </a:r>
            <a:endParaRPr dirty="0" sz="1400" lang="en-US"/>
          </a:p>
        </p:txBody>
      </p:sp>
      <p:sp>
        <p:nvSpPr>
          <p:cNvPr id="1048742" name="Text 17"/>
          <p:cNvSpPr txBox="1"/>
          <p:nvPr/>
        </p:nvSpPr>
        <p:spPr>
          <a:xfrm>
            <a:off x="4736592" y="2724912"/>
            <a:ext cx="1527048" cy="438912"/>
          </a:xfrm>
          <a:prstGeom prst="rect"/>
          <a:noFill/>
        </p:spPr>
        <p:txBody>
          <a:bodyPr anchor="t" bIns="0" lIns="0" rIns="0" rtlCol="0" tIns="0" wrap="square"/>
          <a:p>
            <a:pPr algn="ctr" indent="0" marL="0">
              <a:buNone/>
            </a:pPr>
            <a:r>
              <a:rPr dirty="0" sz="950" lang="en-US">
                <a:solidFill>
                  <a:srgbClr val="CBD5E1"/>
                </a:solidFill>
                <a:latin typeface="Calibri" pitchFamily="34" charset="0"/>
                <a:ea typeface="Calibri" pitchFamily="34" charset="-122"/>
                <a:cs typeface="Calibri" pitchFamily="34" charset="-120"/>
              </a:rPr>
              <a:t>Menyusun rubrik, soal diagnostik, dan memberi umpan balik cepat.</a:t>
            </a:r>
            <a:endParaRPr dirty="0" sz="950" lang="en-US"/>
          </a:p>
        </p:txBody>
      </p:sp>
      <p:sp>
        <p:nvSpPr>
          <p:cNvPr id="1048743" name="Shape 18"/>
          <p:cNvSpPr/>
          <p:nvPr/>
        </p:nvSpPr>
        <p:spPr>
          <a:xfrm>
            <a:off x="6409944" y="1819656"/>
            <a:ext cx="201168" cy="201168"/>
          </a:xfrm>
          <a:prstGeom prst="rightArrow"/>
          <a:solidFill>
            <a:srgbClr val="67E8F9"/>
          </a:solidFill>
          <a:ln w="12700">
            <a:solidFill>
              <a:srgbClr val="67E8F9"/>
            </a:solidFill>
            <a:prstDash val="solid"/>
          </a:ln>
        </p:spPr>
      </p:sp>
      <p:sp>
        <p:nvSpPr>
          <p:cNvPr id="1048744" name="Shape 19"/>
          <p:cNvSpPr/>
          <p:nvPr/>
        </p:nvSpPr>
        <p:spPr>
          <a:xfrm>
            <a:off x="6638544" y="1234440"/>
            <a:ext cx="1783080" cy="1965960"/>
          </a:xfrm>
          <a:prstGeom prst="roundRect">
            <a:avLst>
              <a:gd name="adj" fmla="val 4103"/>
            </a:avLst>
          </a:prstGeom>
          <a:solidFill>
            <a:srgbClr val="0B1F3A">
              <a:alpha val="88000"/>
            </a:srgbClr>
          </a:solidFill>
          <a:ln w="12700">
            <a:solidFill>
              <a:srgbClr val="FBBF24">
                <a:alpha val="55000"/>
              </a:srgbClr>
            </a:solidFill>
            <a:prstDash val="solid"/>
          </a:ln>
        </p:spPr>
      </p:sp>
      <p:sp>
        <p:nvSpPr>
          <p:cNvPr id="1048745" name="Shape 20"/>
          <p:cNvSpPr/>
          <p:nvPr/>
        </p:nvSpPr>
        <p:spPr>
          <a:xfrm>
            <a:off x="7141464" y="1583695"/>
            <a:ext cx="777240" cy="673090"/>
          </a:xfrm>
          <a:prstGeom prst="hexagon"/>
          <a:solidFill>
            <a:srgbClr val="0F2747"/>
          </a:solidFill>
          <a:ln w="22225">
            <a:solidFill>
              <a:srgbClr val="FBBF24"/>
            </a:solidFill>
            <a:prstDash val="solid"/>
          </a:ln>
        </p:spPr>
      </p:sp>
      <p:pic>
        <p:nvPicPr>
          <p:cNvPr id="2097183" name="Image 5" descr="preencoded.png"/>
          <p:cNvPicPr>
            <a:picLocks noChangeAspect="1"/>
          </p:cNvPicPr>
          <p:nvPr/>
        </p:nvPicPr>
        <p:blipFill>
          <a:blip xmlns:r="http://schemas.openxmlformats.org/officeDocument/2006/relationships" r:embed="rId6"/>
          <a:stretch>
            <a:fillRect/>
          </a:stretch>
        </p:blipFill>
        <p:spPr>
          <a:xfrm>
            <a:off x="7366864" y="1757020"/>
            <a:ext cx="326441" cy="326441"/>
          </a:xfrm>
          <a:prstGeom prst="rect"/>
        </p:spPr>
      </p:pic>
      <p:sp>
        <p:nvSpPr>
          <p:cNvPr id="1048746" name="Text 21"/>
          <p:cNvSpPr txBox="1"/>
          <p:nvPr/>
        </p:nvSpPr>
        <p:spPr>
          <a:xfrm>
            <a:off x="6684264" y="2423160"/>
            <a:ext cx="1691640" cy="292608"/>
          </a:xfrm>
          <a:prstGeom prst="rect"/>
          <a:noFill/>
        </p:spPr>
        <p:txBody>
          <a:bodyPr anchor="ctr" bIns="0" lIns="0" rIns="0" rtlCol="0" tIns="0" wrap="square"/>
          <a:p>
            <a:pPr algn="ctr" indent="0" marL="0">
              <a:buNone/>
            </a:pPr>
            <a:r>
              <a:rPr b="1" dirty="0" sz="1400" lang="en-US">
                <a:solidFill>
                  <a:srgbClr val="F1F5F9"/>
                </a:solidFill>
                <a:latin typeface="Calibri" pitchFamily="34" charset="0"/>
                <a:ea typeface="Calibri" pitchFamily="34" charset="-122"/>
                <a:cs typeface="Calibri" pitchFamily="34" charset="-120"/>
              </a:rPr>
              <a:t>Refleksi</a:t>
            </a:r>
            <a:endParaRPr dirty="0" sz="1400" lang="en-US"/>
          </a:p>
        </p:txBody>
      </p:sp>
      <p:sp>
        <p:nvSpPr>
          <p:cNvPr id="1048747" name="Text 22"/>
          <p:cNvSpPr txBox="1"/>
          <p:nvPr/>
        </p:nvSpPr>
        <p:spPr>
          <a:xfrm>
            <a:off x="6766560" y="2724912"/>
            <a:ext cx="1527048" cy="438912"/>
          </a:xfrm>
          <a:prstGeom prst="rect"/>
          <a:noFill/>
        </p:spPr>
        <p:txBody>
          <a:bodyPr anchor="t" bIns="0" lIns="0" rIns="0" rtlCol="0" tIns="0" wrap="square"/>
          <a:p>
            <a:pPr algn="ctr" indent="0" marL="0">
              <a:buNone/>
            </a:pPr>
            <a:r>
              <a:rPr dirty="0" sz="950" lang="en-US">
                <a:solidFill>
                  <a:srgbClr val="CBD5E1"/>
                </a:solidFill>
                <a:latin typeface="Calibri" pitchFamily="34" charset="0"/>
                <a:ea typeface="Calibri" pitchFamily="34" charset="-122"/>
                <a:cs typeface="Calibri" pitchFamily="34" charset="-120"/>
              </a:rPr>
              <a:t>Menganalisis pola miskonsepsi kelas dan menyusun rencana tindak lanjut.</a:t>
            </a:r>
            <a:endParaRPr dirty="0" sz="950" lang="en-US"/>
          </a:p>
        </p:txBody>
      </p:sp>
      <p:sp>
        <p:nvSpPr>
          <p:cNvPr id="1048748" name="Shape 23"/>
          <p:cNvSpPr/>
          <p:nvPr/>
        </p:nvSpPr>
        <p:spPr>
          <a:xfrm>
            <a:off x="548640" y="3520440"/>
            <a:ext cx="8046720" cy="1051560"/>
          </a:xfrm>
          <a:prstGeom prst="roundRect">
            <a:avLst>
              <a:gd name="adj" fmla="val 6957"/>
            </a:avLst>
          </a:prstGeom>
          <a:solidFill>
            <a:srgbClr val="0F2747">
              <a:alpha val="88000"/>
            </a:srgbClr>
          </a:solidFill>
          <a:ln w="12700">
            <a:solidFill>
              <a:srgbClr val="67E8F9">
                <a:alpha val="55000"/>
              </a:srgbClr>
            </a:solidFill>
            <a:prstDash val="solid"/>
          </a:ln>
        </p:spPr>
      </p:sp>
      <p:sp>
        <p:nvSpPr>
          <p:cNvPr id="1048749" name="Shape 24"/>
          <p:cNvSpPr/>
          <p:nvPr/>
        </p:nvSpPr>
        <p:spPr>
          <a:xfrm>
            <a:off x="800100" y="3828456"/>
            <a:ext cx="502920" cy="435529"/>
          </a:xfrm>
          <a:prstGeom prst="hexagon"/>
          <a:solidFill>
            <a:srgbClr val="0F2747"/>
          </a:solidFill>
          <a:ln w="22225">
            <a:solidFill>
              <a:srgbClr val="67E8F9"/>
            </a:solidFill>
            <a:prstDash val="solid"/>
          </a:ln>
        </p:spPr>
      </p:sp>
      <p:pic>
        <p:nvPicPr>
          <p:cNvPr id="2097184" name="Image 6" descr="preencoded.png"/>
          <p:cNvPicPr>
            <a:picLocks noChangeAspect="1"/>
          </p:cNvPicPr>
          <p:nvPr/>
        </p:nvPicPr>
        <p:blipFill>
          <a:blip xmlns:r="http://schemas.openxmlformats.org/officeDocument/2006/relationships" r:embed="rId7"/>
          <a:stretch>
            <a:fillRect/>
          </a:stretch>
        </p:blipFill>
        <p:spPr>
          <a:xfrm>
            <a:off x="945947" y="3940607"/>
            <a:ext cx="211226" cy="211226"/>
          </a:xfrm>
          <a:prstGeom prst="rect"/>
        </p:spPr>
      </p:pic>
      <p:sp>
        <p:nvSpPr>
          <p:cNvPr id="1048750" name="Text 25"/>
          <p:cNvSpPr txBox="1"/>
          <p:nvPr/>
        </p:nvSpPr>
        <p:spPr>
          <a:xfrm>
            <a:off x="1417320" y="3520440"/>
            <a:ext cx="6995160" cy="1051560"/>
          </a:xfrm>
          <a:prstGeom prst="rect"/>
          <a:noFill/>
        </p:spPr>
        <p:txBody>
          <a:bodyPr anchor="ctr" bIns="0" lIns="0" rIns="0" rtlCol="0" tIns="0" wrap="square"/>
          <a:p>
            <a:pPr indent="0" marL="0">
              <a:buNone/>
            </a:pPr>
            <a:r>
              <a:rPr b="1" dirty="0" sz="1250" lang="en-US">
                <a:solidFill>
                  <a:srgbClr val="67E8F9"/>
                </a:solidFill>
                <a:latin typeface="Calibri" pitchFamily="34" charset="0"/>
                <a:ea typeface="Calibri" pitchFamily="34" charset="-122"/>
                <a:cs typeface="Calibri" pitchFamily="34" charset="-120"/>
              </a:rPr>
              <a:t>Siklus berulang. </a:t>
            </a:r>
            <a:r>
              <a:rPr dirty="0" sz="1250" lang="en-US">
                <a:solidFill>
                  <a:srgbClr val="F1F5F9"/>
                </a:solidFill>
                <a:latin typeface="Calibri" pitchFamily="34" charset="0"/>
                <a:ea typeface="Calibri" pitchFamily="34" charset="-122"/>
                <a:cs typeface="Calibri" pitchFamily="34" charset="-120"/>
              </a:rPr>
              <a:t>Hasil refleksi pada satu unit pembelajaran menjadi masukan bagi perencanaan unit berikutnya — bukan proses satu arah yang berhenti di asesmen.</a:t>
            </a:r>
            <a:endParaRPr dirty="0" sz="1250"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50B1A"/>
        </a:solidFill>
      </p:bgPr>
    </p:bg>
    <p:spTree>
      <p:nvGrpSpPr>
        <p:cNvPr id="50" name=""/>
        <p:cNvGrpSpPr/>
        <p:nvPr/>
      </p:nvGrpSpPr>
      <p:grpSpPr>
        <a:xfrm>
          <a:off x="0" y="0"/>
          <a:ext cx="0" cy="0"/>
          <a:chOff x="0" y="0"/>
          <a:chExt cx="0" cy="0"/>
        </a:xfrm>
      </p:grpSpPr>
      <p:pic>
        <p:nvPicPr>
          <p:cNvPr id="2097185" name="Image 0" descr="preencoded.png"/>
          <p:cNvPicPr>
            <a:picLocks noChangeAspect="1"/>
          </p:cNvPicPr>
          <p:nvPr/>
        </p:nvPicPr>
        <p:blipFill>
          <a:blip xmlns:r="http://schemas.openxmlformats.org/officeDocument/2006/relationships" r:embed="rId1"/>
          <a:stretch>
            <a:fillRect/>
          </a:stretch>
        </p:blipFill>
        <p:spPr>
          <a:xfrm>
            <a:off x="0" y="0"/>
            <a:ext cx="9144000" cy="5143500"/>
          </a:xfrm>
          <a:prstGeom prst="rect"/>
        </p:spPr>
      </p:pic>
      <p:sp>
        <p:nvSpPr>
          <p:cNvPr id="1048754" name="Text 0"/>
          <p:cNvSpPr txBox="1"/>
          <p:nvPr/>
        </p:nvSpPr>
        <p:spPr>
          <a:xfrm>
            <a:off x="548640" y="246888"/>
            <a:ext cx="5943600" cy="219456"/>
          </a:xfrm>
          <a:prstGeom prst="rect"/>
          <a:noFill/>
        </p:spPr>
        <p:txBody>
          <a:bodyPr anchor="ctr" bIns="0" lIns="0" rIns="0" rtlCol="0" tIns="0" wrap="square"/>
          <a:p>
            <a:pPr indent="0" marL="0">
              <a:buNone/>
            </a:pPr>
            <a:r>
              <a:rPr b="1" dirty="0" sz="1000" kern="0" lang="en-US" spc="200">
                <a:solidFill>
                  <a:srgbClr val="67E8F9"/>
                </a:solidFill>
                <a:latin typeface="Courier New" pitchFamily="34" charset="0"/>
                <a:ea typeface="Courier New" pitchFamily="34" charset="-122"/>
                <a:cs typeface="Courier New" pitchFamily="34" charset="-120"/>
              </a:rPr>
              <a:t>// PERENCANAAN</a:t>
            </a:r>
            <a:endParaRPr dirty="0" sz="1000" lang="en-US"/>
          </a:p>
        </p:txBody>
      </p:sp>
      <p:sp>
        <p:nvSpPr>
          <p:cNvPr id="1048755" name="Text 1"/>
          <p:cNvSpPr txBox="1"/>
          <p:nvPr/>
        </p:nvSpPr>
        <p:spPr>
          <a:xfrm>
            <a:off x="548640" y="457200"/>
            <a:ext cx="8046720" cy="603504"/>
          </a:xfrm>
          <a:prstGeom prst="rect"/>
          <a:noFill/>
        </p:spPr>
        <p:txBody>
          <a:bodyPr anchor="ctr" bIns="0" lIns="0" rIns="0" rtlCol="0" tIns="0" wrap="square"/>
          <a:p>
            <a:pPr indent="0" marL="0">
              <a:buNone/>
            </a:pPr>
            <a:r>
              <a:rPr b="1" dirty="0" sz="2900" lang="en-US">
                <a:solidFill>
                  <a:srgbClr val="F1F5F9"/>
                </a:solidFill>
                <a:latin typeface="Calibri" pitchFamily="34" charset="0"/>
                <a:ea typeface="Calibri" pitchFamily="34" charset="-122"/>
                <a:cs typeface="Calibri" pitchFamily="34" charset="-120"/>
              </a:rPr>
              <a:t>Optimalisasi Tahap Perencanaan</a:t>
            </a:r>
            <a:endParaRPr dirty="0" sz="2900" lang="en-US"/>
          </a:p>
        </p:txBody>
      </p:sp>
      <p:sp>
        <p:nvSpPr>
          <p:cNvPr id="1048756" name="Text 2"/>
          <p:cNvSpPr txBox="1"/>
          <p:nvPr/>
        </p:nvSpPr>
        <p:spPr>
          <a:xfrm>
            <a:off x="548640" y="4754880"/>
            <a:ext cx="6949440" cy="237744"/>
          </a:xfrm>
          <a:prstGeom prst="rect"/>
          <a:noFill/>
        </p:spPr>
        <p:txBody>
          <a:bodyPr anchor="ctr" bIns="0" lIns="0" rIns="0" rtlCol="0" tIns="0" wrap="square"/>
          <a:p>
            <a:pPr indent="0" marL="0">
              <a:buNone/>
            </a:pPr>
            <a:r>
              <a:rPr dirty="0" sz="900" lang="en-US">
                <a:solidFill>
                  <a:srgbClr val="94A3B8"/>
                </a:solidFill>
                <a:latin typeface="Calibri" pitchFamily="34" charset="0"/>
                <a:ea typeface="Calibri" pitchFamily="34" charset="-122"/>
                <a:cs typeface="Calibri" pitchFamily="34" charset="-120"/>
              </a:rPr>
              <a:t>Sintesis penulis; contoh output selaras dengan Naskah Akademik Kemendikdasmen (2025).</a:t>
            </a:r>
            <a:endParaRPr dirty="0" sz="900" lang="en-US"/>
          </a:p>
        </p:txBody>
      </p:sp>
      <p:sp>
        <p:nvSpPr>
          <p:cNvPr id="1048757" name="Text 3"/>
          <p:cNvSpPr txBox="1"/>
          <p:nvPr/>
        </p:nvSpPr>
        <p:spPr>
          <a:xfrm>
            <a:off x="8229600" y="4754880"/>
            <a:ext cx="457200" cy="237744"/>
          </a:xfrm>
          <a:prstGeom prst="rect"/>
          <a:noFill/>
        </p:spPr>
        <p:txBody>
          <a:bodyPr anchor="ctr" bIns="0" lIns="0" rIns="0" rtlCol="0" tIns="0" wrap="square"/>
          <a:p>
            <a:pPr algn="r" indent="0" marL="0">
              <a:buNone/>
            </a:pPr>
            <a:r>
              <a:rPr b="1" dirty="0" sz="900" lang="en-US">
                <a:solidFill>
                  <a:srgbClr val="67E8F9"/>
                </a:solidFill>
                <a:latin typeface="Courier New" pitchFamily="34" charset="0"/>
                <a:ea typeface="Courier New" pitchFamily="34" charset="-122"/>
                <a:cs typeface="Courier New" pitchFamily="34" charset="-120"/>
              </a:rPr>
              <a:t>08</a:t>
            </a:r>
            <a:endParaRPr dirty="0" sz="900" lang="en-US"/>
          </a:p>
        </p:txBody>
      </p:sp>
      <p:pic>
        <p:nvPicPr>
          <p:cNvPr id="2097186" name="Image 1" descr="preencoded.png"/>
          <p:cNvPicPr>
            <a:picLocks noChangeAspect="1"/>
          </p:cNvPicPr>
          <p:nvPr/>
        </p:nvPicPr>
        <p:blipFill>
          <a:blip xmlns:r="http://schemas.openxmlformats.org/officeDocument/2006/relationships" r:embed="rId2"/>
          <a:stretch>
            <a:fillRect/>
          </a:stretch>
        </p:blipFill>
        <p:spPr>
          <a:xfrm>
            <a:off x="7680960" y="182880"/>
            <a:ext cx="1143000" cy="923192"/>
          </a:xfrm>
          <a:prstGeom prst="rect"/>
        </p:spPr>
      </p:pic>
      <p:sp>
        <p:nvSpPr>
          <p:cNvPr id="1048758" name="Shape 4"/>
          <p:cNvSpPr/>
          <p:nvPr/>
        </p:nvSpPr>
        <p:spPr>
          <a:xfrm>
            <a:off x="548640" y="1188720"/>
            <a:ext cx="8046720" cy="914400"/>
          </a:xfrm>
          <a:prstGeom prst="roundRect">
            <a:avLst>
              <a:gd name="adj" fmla="val 8000"/>
            </a:avLst>
          </a:prstGeom>
          <a:solidFill>
            <a:srgbClr val="0B1F3A">
              <a:alpha val="88000"/>
            </a:srgbClr>
          </a:solidFill>
          <a:ln w="12700">
            <a:solidFill>
              <a:srgbClr val="22D3EE">
                <a:alpha val="55000"/>
              </a:srgbClr>
            </a:solidFill>
            <a:prstDash val="solid"/>
          </a:ln>
        </p:spPr>
      </p:sp>
      <p:sp>
        <p:nvSpPr>
          <p:cNvPr id="1048759" name="Shape 5"/>
          <p:cNvSpPr/>
          <p:nvPr/>
        </p:nvSpPr>
        <p:spPr>
          <a:xfrm>
            <a:off x="768096" y="1360847"/>
            <a:ext cx="658368" cy="570147"/>
          </a:xfrm>
          <a:prstGeom prst="hexagon"/>
          <a:solidFill>
            <a:srgbClr val="0F2747"/>
          </a:solidFill>
          <a:ln w="22225">
            <a:solidFill>
              <a:srgbClr val="22D3EE"/>
            </a:solidFill>
            <a:prstDash val="solid"/>
          </a:ln>
        </p:spPr>
      </p:sp>
      <p:pic>
        <p:nvPicPr>
          <p:cNvPr id="2097187" name="Image 2" descr="preencoded.png"/>
          <p:cNvPicPr>
            <a:picLocks noChangeAspect="1"/>
          </p:cNvPicPr>
          <p:nvPr/>
        </p:nvPicPr>
        <p:blipFill>
          <a:blip xmlns:r="http://schemas.openxmlformats.org/officeDocument/2006/relationships" r:embed="rId3"/>
          <a:stretch>
            <a:fillRect/>
          </a:stretch>
        </p:blipFill>
        <p:spPr>
          <a:xfrm>
            <a:off x="959023" y="1507663"/>
            <a:ext cx="276515" cy="276515"/>
          </a:xfrm>
          <a:prstGeom prst="rect"/>
        </p:spPr>
      </p:pic>
      <p:sp>
        <p:nvSpPr>
          <p:cNvPr id="1048760" name="Text 6"/>
          <p:cNvSpPr txBox="1"/>
          <p:nvPr/>
        </p:nvSpPr>
        <p:spPr>
          <a:xfrm>
            <a:off x="1600200" y="1280160"/>
            <a:ext cx="6766560" cy="292608"/>
          </a:xfrm>
          <a:prstGeom prst="rect"/>
          <a:noFill/>
        </p:spPr>
        <p:txBody>
          <a:bodyPr anchor="ctr" bIns="0" lIns="0" rIns="0" rtlCol="0" tIns="0" wrap="square"/>
          <a:p>
            <a:pPr indent="0" marL="0">
              <a:buNone/>
            </a:pPr>
            <a:r>
              <a:rPr b="1" dirty="0" sz="1500" lang="en-US">
                <a:solidFill>
                  <a:srgbClr val="F1F5F9"/>
                </a:solidFill>
                <a:latin typeface="Calibri" pitchFamily="34" charset="0"/>
                <a:ea typeface="Calibri" pitchFamily="34" charset="-122"/>
                <a:cs typeface="Calibri" pitchFamily="34" charset="-120"/>
              </a:rPr>
              <a:t>Modul &amp; RPP</a:t>
            </a:r>
            <a:endParaRPr dirty="0" sz="1500" lang="en-US"/>
          </a:p>
        </p:txBody>
      </p:sp>
      <p:sp>
        <p:nvSpPr>
          <p:cNvPr id="1048761" name="Text 7"/>
          <p:cNvSpPr txBox="1"/>
          <p:nvPr/>
        </p:nvSpPr>
        <p:spPr>
          <a:xfrm>
            <a:off x="1600200" y="1591056"/>
            <a:ext cx="6766560" cy="457200"/>
          </a:xfrm>
          <a:prstGeom prst="rect"/>
          <a:noFill/>
        </p:spPr>
        <p:txBody>
          <a:bodyPr anchor="t" bIns="0" lIns="0" rIns="0" rtlCol="0" tIns="0" wrap="square"/>
          <a:p>
            <a:pPr indent="0" marL="0">
              <a:buNone/>
            </a:pPr>
            <a:r>
              <a:rPr dirty="0" sz="1150" lang="en-US">
                <a:solidFill>
                  <a:srgbClr val="CBD5E1"/>
                </a:solidFill>
                <a:latin typeface="Calibri" pitchFamily="34" charset="0"/>
                <a:ea typeface="Calibri" pitchFamily="34" charset="-122"/>
                <a:cs typeface="Calibri" pitchFamily="34" charset="-120"/>
              </a:rPr>
              <a:t>Meminta AI menyusun draf modul ajar atau RPP sesuai capaian pembelajaran, lalu guru menyunting dan menyesuaikan konteks kelas.</a:t>
            </a:r>
            <a:endParaRPr dirty="0" sz="1150" lang="en-US"/>
          </a:p>
        </p:txBody>
      </p:sp>
      <p:sp>
        <p:nvSpPr>
          <p:cNvPr id="1048762" name="Shape 8"/>
          <p:cNvSpPr/>
          <p:nvPr/>
        </p:nvSpPr>
        <p:spPr>
          <a:xfrm>
            <a:off x="548640" y="2240280"/>
            <a:ext cx="8046720" cy="914400"/>
          </a:xfrm>
          <a:prstGeom prst="roundRect">
            <a:avLst>
              <a:gd name="adj" fmla="val 8000"/>
            </a:avLst>
          </a:prstGeom>
          <a:solidFill>
            <a:srgbClr val="0B1F3A">
              <a:alpha val="88000"/>
            </a:srgbClr>
          </a:solidFill>
          <a:ln w="12700">
            <a:solidFill>
              <a:srgbClr val="22D3EE">
                <a:alpha val="55000"/>
              </a:srgbClr>
            </a:solidFill>
            <a:prstDash val="solid"/>
          </a:ln>
        </p:spPr>
      </p:sp>
      <p:sp>
        <p:nvSpPr>
          <p:cNvPr id="1048763" name="Shape 9"/>
          <p:cNvSpPr/>
          <p:nvPr/>
        </p:nvSpPr>
        <p:spPr>
          <a:xfrm>
            <a:off x="768096" y="2412407"/>
            <a:ext cx="658368" cy="570147"/>
          </a:xfrm>
          <a:prstGeom prst="hexagon"/>
          <a:solidFill>
            <a:srgbClr val="0F2747"/>
          </a:solidFill>
          <a:ln w="22225">
            <a:solidFill>
              <a:srgbClr val="22D3EE"/>
            </a:solidFill>
            <a:prstDash val="solid"/>
          </a:ln>
        </p:spPr>
      </p:sp>
      <p:pic>
        <p:nvPicPr>
          <p:cNvPr id="2097188" name="Image 3" descr="preencoded.png"/>
          <p:cNvPicPr>
            <a:picLocks noChangeAspect="1"/>
          </p:cNvPicPr>
          <p:nvPr/>
        </p:nvPicPr>
        <p:blipFill>
          <a:blip xmlns:r="http://schemas.openxmlformats.org/officeDocument/2006/relationships" r:embed="rId4"/>
          <a:stretch>
            <a:fillRect/>
          </a:stretch>
        </p:blipFill>
        <p:spPr>
          <a:xfrm>
            <a:off x="959023" y="2559223"/>
            <a:ext cx="276515" cy="276515"/>
          </a:xfrm>
          <a:prstGeom prst="rect"/>
        </p:spPr>
      </p:pic>
      <p:sp>
        <p:nvSpPr>
          <p:cNvPr id="1048764" name="Text 10"/>
          <p:cNvSpPr txBox="1"/>
          <p:nvPr/>
        </p:nvSpPr>
        <p:spPr>
          <a:xfrm>
            <a:off x="1600200" y="2331720"/>
            <a:ext cx="6766560" cy="292608"/>
          </a:xfrm>
          <a:prstGeom prst="rect"/>
          <a:noFill/>
        </p:spPr>
        <p:txBody>
          <a:bodyPr anchor="ctr" bIns="0" lIns="0" rIns="0" rtlCol="0" tIns="0" wrap="square"/>
          <a:p>
            <a:pPr indent="0" marL="0">
              <a:buNone/>
            </a:pPr>
            <a:r>
              <a:rPr b="1" dirty="0" sz="1500" lang="en-US">
                <a:solidFill>
                  <a:srgbClr val="F1F5F9"/>
                </a:solidFill>
                <a:latin typeface="Calibri" pitchFamily="34" charset="0"/>
                <a:ea typeface="Calibri" pitchFamily="34" charset="-122"/>
                <a:cs typeface="Calibri" pitchFamily="34" charset="-120"/>
              </a:rPr>
              <a:t>Soal Berjenjang</a:t>
            </a:r>
            <a:endParaRPr dirty="0" sz="1500" lang="en-US"/>
          </a:p>
        </p:txBody>
      </p:sp>
      <p:sp>
        <p:nvSpPr>
          <p:cNvPr id="1048765" name="Text 11"/>
          <p:cNvSpPr txBox="1"/>
          <p:nvPr/>
        </p:nvSpPr>
        <p:spPr>
          <a:xfrm>
            <a:off x="1600200" y="2642616"/>
            <a:ext cx="6766560" cy="457200"/>
          </a:xfrm>
          <a:prstGeom prst="rect"/>
          <a:noFill/>
        </p:spPr>
        <p:txBody>
          <a:bodyPr anchor="t" bIns="0" lIns="0" rIns="0" rtlCol="0" tIns="0" wrap="square"/>
          <a:p>
            <a:pPr indent="0" marL="0">
              <a:buNone/>
            </a:pPr>
            <a:r>
              <a:rPr dirty="0" sz="1150" lang="en-US">
                <a:solidFill>
                  <a:srgbClr val="CBD5E1"/>
                </a:solidFill>
                <a:latin typeface="Calibri" pitchFamily="34" charset="0"/>
                <a:ea typeface="Calibri" pitchFamily="34" charset="-122"/>
                <a:cs typeface="Calibri" pitchFamily="34" charset="-120"/>
              </a:rPr>
              <a:t>AI membuat variasi soal dari level dasar hingga aplikatif untuk satu topik, mempercepat penyusunan bank soal.</a:t>
            </a:r>
            <a:endParaRPr dirty="0" sz="1150" lang="en-US"/>
          </a:p>
        </p:txBody>
      </p:sp>
      <p:sp>
        <p:nvSpPr>
          <p:cNvPr id="1048766" name="Shape 12"/>
          <p:cNvSpPr/>
          <p:nvPr/>
        </p:nvSpPr>
        <p:spPr>
          <a:xfrm>
            <a:off x="548640" y="3291840"/>
            <a:ext cx="8046720" cy="914400"/>
          </a:xfrm>
          <a:prstGeom prst="roundRect">
            <a:avLst>
              <a:gd name="adj" fmla="val 8000"/>
            </a:avLst>
          </a:prstGeom>
          <a:solidFill>
            <a:srgbClr val="0B1F3A">
              <a:alpha val="88000"/>
            </a:srgbClr>
          </a:solidFill>
          <a:ln w="12700">
            <a:solidFill>
              <a:srgbClr val="22D3EE">
                <a:alpha val="55000"/>
              </a:srgbClr>
            </a:solidFill>
            <a:prstDash val="solid"/>
          </a:ln>
        </p:spPr>
      </p:sp>
      <p:sp>
        <p:nvSpPr>
          <p:cNvPr id="1048767" name="Shape 13"/>
          <p:cNvSpPr/>
          <p:nvPr/>
        </p:nvSpPr>
        <p:spPr>
          <a:xfrm>
            <a:off x="768096" y="3463967"/>
            <a:ext cx="658368" cy="570147"/>
          </a:xfrm>
          <a:prstGeom prst="hexagon"/>
          <a:solidFill>
            <a:srgbClr val="0F2747"/>
          </a:solidFill>
          <a:ln w="22225">
            <a:solidFill>
              <a:srgbClr val="22D3EE"/>
            </a:solidFill>
            <a:prstDash val="solid"/>
          </a:ln>
        </p:spPr>
      </p:sp>
      <p:pic>
        <p:nvPicPr>
          <p:cNvPr id="2097189" name="Image 4" descr="preencoded.png"/>
          <p:cNvPicPr>
            <a:picLocks noChangeAspect="1"/>
          </p:cNvPicPr>
          <p:nvPr/>
        </p:nvPicPr>
        <p:blipFill>
          <a:blip xmlns:r="http://schemas.openxmlformats.org/officeDocument/2006/relationships" r:embed="rId5"/>
          <a:stretch>
            <a:fillRect/>
          </a:stretch>
        </p:blipFill>
        <p:spPr>
          <a:xfrm>
            <a:off x="959023" y="3610783"/>
            <a:ext cx="276515" cy="276515"/>
          </a:xfrm>
          <a:prstGeom prst="rect"/>
        </p:spPr>
      </p:pic>
      <p:sp>
        <p:nvSpPr>
          <p:cNvPr id="1048768" name="Text 14"/>
          <p:cNvSpPr txBox="1"/>
          <p:nvPr/>
        </p:nvSpPr>
        <p:spPr>
          <a:xfrm>
            <a:off x="1600200" y="3383280"/>
            <a:ext cx="6766560" cy="292608"/>
          </a:xfrm>
          <a:prstGeom prst="rect"/>
          <a:noFill/>
        </p:spPr>
        <p:txBody>
          <a:bodyPr anchor="ctr" bIns="0" lIns="0" rIns="0" rtlCol="0" tIns="0" wrap="square"/>
          <a:p>
            <a:pPr indent="0" marL="0">
              <a:buNone/>
            </a:pPr>
            <a:r>
              <a:rPr b="1" dirty="0" sz="1500" lang="en-US">
                <a:solidFill>
                  <a:srgbClr val="F1F5F9"/>
                </a:solidFill>
                <a:latin typeface="Calibri" pitchFamily="34" charset="0"/>
                <a:ea typeface="Calibri" pitchFamily="34" charset="-122"/>
                <a:cs typeface="Calibri" pitchFamily="34" charset="-120"/>
              </a:rPr>
              <a:t>Skenario Fenomena</a:t>
            </a:r>
            <a:endParaRPr dirty="0" sz="1500" lang="en-US"/>
          </a:p>
        </p:txBody>
      </p:sp>
      <p:sp>
        <p:nvSpPr>
          <p:cNvPr id="1048769" name="Text 15"/>
          <p:cNvSpPr txBox="1"/>
          <p:nvPr/>
        </p:nvSpPr>
        <p:spPr>
          <a:xfrm>
            <a:off x="1600200" y="3694176"/>
            <a:ext cx="6766560" cy="457200"/>
          </a:xfrm>
          <a:prstGeom prst="rect"/>
          <a:noFill/>
        </p:spPr>
        <p:txBody>
          <a:bodyPr anchor="t" bIns="0" lIns="0" rIns="0" rtlCol="0" tIns="0" wrap="square"/>
          <a:p>
            <a:pPr indent="0" marL="0">
              <a:buNone/>
            </a:pPr>
            <a:r>
              <a:rPr dirty="0" sz="1150" lang="en-US">
                <a:solidFill>
                  <a:srgbClr val="CBD5E1"/>
                </a:solidFill>
                <a:latin typeface="Calibri" pitchFamily="34" charset="0"/>
                <a:ea typeface="Calibri" pitchFamily="34" charset="-122"/>
                <a:cs typeface="Calibri" pitchFamily="34" charset="-120"/>
              </a:rPr>
              <a:t>AI mengusulkan fenomena kontekstual (mis. korosi, baterai, sabun) sebagai pemantik yang relevan dengan keseharian siswa.</a:t>
            </a:r>
            <a:endParaRPr dirty="0" sz="1150" lang="en-US"/>
          </a:p>
        </p:txBody>
      </p:sp>
      <p:sp>
        <p:nvSpPr>
          <p:cNvPr id="1048770" name="Shape 16"/>
          <p:cNvSpPr/>
          <p:nvPr/>
        </p:nvSpPr>
        <p:spPr>
          <a:xfrm>
            <a:off x="548640" y="4370832"/>
            <a:ext cx="8046720" cy="457200"/>
          </a:xfrm>
          <a:prstGeom prst="roundRect">
            <a:avLst>
              <a:gd name="adj" fmla="val 16000"/>
            </a:avLst>
          </a:prstGeom>
          <a:solidFill>
            <a:srgbClr val="2A1F05">
              <a:alpha val="88000"/>
            </a:srgbClr>
          </a:solidFill>
          <a:ln w="12700">
            <a:solidFill>
              <a:srgbClr val="FBBF24">
                <a:alpha val="55000"/>
              </a:srgbClr>
            </a:solidFill>
            <a:prstDash val="solid"/>
          </a:ln>
        </p:spPr>
      </p:sp>
      <p:sp>
        <p:nvSpPr>
          <p:cNvPr id="1048771" name="Shape 17"/>
          <p:cNvSpPr/>
          <p:nvPr/>
        </p:nvSpPr>
        <p:spPr>
          <a:xfrm>
            <a:off x="731520" y="4456895"/>
            <a:ext cx="329184" cy="285073"/>
          </a:xfrm>
          <a:prstGeom prst="hexagon"/>
          <a:solidFill>
            <a:srgbClr val="0F2747"/>
          </a:solidFill>
          <a:ln w="22225">
            <a:solidFill>
              <a:srgbClr val="FBBF24"/>
            </a:solidFill>
            <a:prstDash val="solid"/>
          </a:ln>
        </p:spPr>
      </p:sp>
      <p:pic>
        <p:nvPicPr>
          <p:cNvPr id="2097190" name="Image 5" descr="preencoded.png"/>
          <p:cNvPicPr>
            <a:picLocks noChangeAspect="1"/>
          </p:cNvPicPr>
          <p:nvPr/>
        </p:nvPicPr>
        <p:blipFill>
          <a:blip xmlns:r="http://schemas.openxmlformats.org/officeDocument/2006/relationships" r:embed="rId6"/>
          <a:stretch>
            <a:fillRect/>
          </a:stretch>
        </p:blipFill>
        <p:spPr>
          <a:xfrm>
            <a:off x="826983" y="4530303"/>
            <a:ext cx="138257" cy="138257"/>
          </a:xfrm>
          <a:prstGeom prst="rect"/>
        </p:spPr>
      </p:pic>
      <p:sp>
        <p:nvSpPr>
          <p:cNvPr id="1048772" name="Text 18"/>
          <p:cNvSpPr txBox="1"/>
          <p:nvPr/>
        </p:nvSpPr>
        <p:spPr>
          <a:xfrm>
            <a:off x="1234440" y="4370832"/>
            <a:ext cx="7269480" cy="457200"/>
          </a:xfrm>
          <a:prstGeom prst="rect"/>
          <a:noFill/>
        </p:spPr>
        <p:txBody>
          <a:bodyPr anchor="ctr" bIns="0" lIns="0" rIns="0" rtlCol="0" tIns="0" wrap="square"/>
          <a:p>
            <a:pPr indent="0" marL="0">
              <a:buNone/>
            </a:pPr>
            <a:r>
              <a:rPr dirty="0" sz="1100" lang="en-US">
                <a:solidFill>
                  <a:srgbClr val="F1F5F9"/>
                </a:solidFill>
                <a:latin typeface="Calibri" pitchFamily="34" charset="0"/>
                <a:ea typeface="Calibri" pitchFamily="34" charset="-122"/>
                <a:cs typeface="Calibri" pitchFamily="34" charset="-120"/>
              </a:rPr>
              <a:t>Guru tetap memvalidasi keakuratan dan kesesuaian setiap draf sebelum dipakai di kelas.</a:t>
            </a:r>
            <a:endParaRPr dirty="0" sz="1100"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50B1A"/>
        </a:solidFill>
      </p:bgPr>
    </p:bg>
    <p:spTree>
      <p:nvGrpSpPr>
        <p:cNvPr id="53" name=""/>
        <p:cNvGrpSpPr/>
        <p:nvPr/>
      </p:nvGrpSpPr>
      <p:grpSpPr>
        <a:xfrm>
          <a:off x="0" y="0"/>
          <a:ext cx="0" cy="0"/>
          <a:chOff x="0" y="0"/>
          <a:chExt cx="0" cy="0"/>
        </a:xfrm>
      </p:grpSpPr>
      <p:pic>
        <p:nvPicPr>
          <p:cNvPr id="2097191" name="Image 0" descr="preencoded.png"/>
          <p:cNvPicPr>
            <a:picLocks noChangeAspect="1"/>
          </p:cNvPicPr>
          <p:nvPr/>
        </p:nvPicPr>
        <p:blipFill>
          <a:blip xmlns:r="http://schemas.openxmlformats.org/officeDocument/2006/relationships" r:embed="rId1"/>
          <a:stretch>
            <a:fillRect/>
          </a:stretch>
        </p:blipFill>
        <p:spPr>
          <a:xfrm>
            <a:off x="0" y="0"/>
            <a:ext cx="9144000" cy="5143500"/>
          </a:xfrm>
          <a:prstGeom prst="rect"/>
        </p:spPr>
      </p:pic>
      <p:sp>
        <p:nvSpPr>
          <p:cNvPr id="1048776" name="Text 0"/>
          <p:cNvSpPr txBox="1"/>
          <p:nvPr/>
        </p:nvSpPr>
        <p:spPr>
          <a:xfrm>
            <a:off x="548640" y="246888"/>
            <a:ext cx="5943600" cy="219456"/>
          </a:xfrm>
          <a:prstGeom prst="rect"/>
          <a:noFill/>
        </p:spPr>
        <p:txBody>
          <a:bodyPr anchor="ctr" bIns="0" lIns="0" rIns="0" rtlCol="0" tIns="0" wrap="square"/>
          <a:p>
            <a:pPr indent="0" marL="0">
              <a:buNone/>
            </a:pPr>
            <a:r>
              <a:rPr b="1" dirty="0" sz="1000" kern="0" lang="en-US" spc="200">
                <a:solidFill>
                  <a:srgbClr val="67E8F9"/>
                </a:solidFill>
                <a:latin typeface="Courier New" pitchFamily="34" charset="0"/>
                <a:ea typeface="Courier New" pitchFamily="34" charset="-122"/>
                <a:cs typeface="Courier New" pitchFamily="34" charset="-120"/>
              </a:rPr>
              <a:t>// PELAKSANAAN</a:t>
            </a:r>
            <a:endParaRPr dirty="0" sz="1000" lang="en-US"/>
          </a:p>
        </p:txBody>
      </p:sp>
      <p:sp>
        <p:nvSpPr>
          <p:cNvPr id="1048777" name="Text 1"/>
          <p:cNvSpPr txBox="1"/>
          <p:nvPr/>
        </p:nvSpPr>
        <p:spPr>
          <a:xfrm>
            <a:off x="548640" y="457200"/>
            <a:ext cx="8046720" cy="603504"/>
          </a:xfrm>
          <a:prstGeom prst="rect"/>
          <a:noFill/>
        </p:spPr>
        <p:txBody>
          <a:bodyPr anchor="ctr" bIns="0" lIns="0" rIns="0" rtlCol="0" tIns="0" wrap="square"/>
          <a:p>
            <a:pPr indent="0" marL="0">
              <a:buNone/>
            </a:pPr>
            <a:r>
              <a:rPr b="1" dirty="0" sz="2900" lang="en-US">
                <a:solidFill>
                  <a:srgbClr val="F1F5F9"/>
                </a:solidFill>
                <a:latin typeface="Calibri" pitchFamily="34" charset="0"/>
                <a:ea typeface="Calibri" pitchFamily="34" charset="-122"/>
                <a:cs typeface="Calibri" pitchFamily="34" charset="-120"/>
              </a:rPr>
              <a:t>Optimalisasi Tahap Pelaksanaan</a:t>
            </a:r>
            <a:endParaRPr dirty="0" sz="2900" lang="en-US"/>
          </a:p>
        </p:txBody>
      </p:sp>
      <p:sp>
        <p:nvSpPr>
          <p:cNvPr id="1048778" name="Text 2"/>
          <p:cNvSpPr txBox="1"/>
          <p:nvPr/>
        </p:nvSpPr>
        <p:spPr>
          <a:xfrm>
            <a:off x="548640" y="4754880"/>
            <a:ext cx="6949440" cy="237744"/>
          </a:xfrm>
          <a:prstGeom prst="rect"/>
          <a:noFill/>
        </p:spPr>
        <p:txBody>
          <a:bodyPr anchor="ctr" bIns="0" lIns="0" rIns="0" rtlCol="0" tIns="0" wrap="square"/>
          <a:p>
            <a:pPr indent="0" marL="0">
              <a:buNone/>
            </a:pPr>
            <a:r>
              <a:rPr dirty="0" sz="900" lang="en-US">
                <a:solidFill>
                  <a:srgbClr val="94A3B8"/>
                </a:solidFill>
                <a:latin typeface="Calibri" pitchFamily="34" charset="0"/>
                <a:ea typeface="Calibri" pitchFamily="34" charset="-122"/>
                <a:cs typeface="Calibri" pitchFamily="34" charset="-120"/>
              </a:rPr>
              <a:t>Sintesis penulis; simulasi PhET mengacu Wieman, Adams &amp; Perkins (2008).</a:t>
            </a:r>
            <a:endParaRPr dirty="0" sz="900" lang="en-US"/>
          </a:p>
        </p:txBody>
      </p:sp>
      <p:sp>
        <p:nvSpPr>
          <p:cNvPr id="1048779" name="Text 3"/>
          <p:cNvSpPr txBox="1"/>
          <p:nvPr/>
        </p:nvSpPr>
        <p:spPr>
          <a:xfrm>
            <a:off x="8229600" y="4754880"/>
            <a:ext cx="457200" cy="237744"/>
          </a:xfrm>
          <a:prstGeom prst="rect"/>
          <a:noFill/>
        </p:spPr>
        <p:txBody>
          <a:bodyPr anchor="ctr" bIns="0" lIns="0" rIns="0" rtlCol="0" tIns="0" wrap="square"/>
          <a:p>
            <a:pPr algn="r" indent="0" marL="0">
              <a:buNone/>
            </a:pPr>
            <a:r>
              <a:rPr b="1" dirty="0" sz="900" lang="en-US">
                <a:solidFill>
                  <a:srgbClr val="67E8F9"/>
                </a:solidFill>
                <a:latin typeface="Courier New" pitchFamily="34" charset="0"/>
                <a:ea typeface="Courier New" pitchFamily="34" charset="-122"/>
                <a:cs typeface="Courier New" pitchFamily="34" charset="-120"/>
              </a:rPr>
              <a:t>09</a:t>
            </a:r>
            <a:endParaRPr dirty="0" sz="900" lang="en-US"/>
          </a:p>
        </p:txBody>
      </p:sp>
      <p:pic>
        <p:nvPicPr>
          <p:cNvPr id="2097192" name="Image 1" descr="preencoded.png"/>
          <p:cNvPicPr>
            <a:picLocks noChangeAspect="1"/>
          </p:cNvPicPr>
          <p:nvPr/>
        </p:nvPicPr>
        <p:blipFill>
          <a:blip xmlns:r="http://schemas.openxmlformats.org/officeDocument/2006/relationships" r:embed="rId2"/>
          <a:stretch>
            <a:fillRect/>
          </a:stretch>
        </p:blipFill>
        <p:spPr>
          <a:xfrm>
            <a:off x="7726680" y="137160"/>
            <a:ext cx="1051560" cy="1051560"/>
          </a:xfrm>
          <a:prstGeom prst="rect"/>
        </p:spPr>
      </p:pic>
      <p:sp>
        <p:nvSpPr>
          <p:cNvPr id="1048780" name="Shape 4"/>
          <p:cNvSpPr/>
          <p:nvPr/>
        </p:nvSpPr>
        <p:spPr>
          <a:xfrm>
            <a:off x="548640" y="1188720"/>
            <a:ext cx="8046720" cy="914400"/>
          </a:xfrm>
          <a:prstGeom prst="roundRect">
            <a:avLst>
              <a:gd name="adj" fmla="val 8000"/>
            </a:avLst>
          </a:prstGeom>
          <a:solidFill>
            <a:srgbClr val="0B1F3A">
              <a:alpha val="88000"/>
            </a:srgbClr>
          </a:solidFill>
          <a:ln w="12700">
            <a:solidFill>
              <a:srgbClr val="2DD4BF">
                <a:alpha val="55000"/>
              </a:srgbClr>
            </a:solidFill>
            <a:prstDash val="solid"/>
          </a:ln>
        </p:spPr>
      </p:sp>
      <p:sp>
        <p:nvSpPr>
          <p:cNvPr id="1048781" name="Shape 5"/>
          <p:cNvSpPr/>
          <p:nvPr/>
        </p:nvSpPr>
        <p:spPr>
          <a:xfrm>
            <a:off x="768096" y="1360847"/>
            <a:ext cx="658368" cy="570147"/>
          </a:xfrm>
          <a:prstGeom prst="hexagon"/>
          <a:solidFill>
            <a:srgbClr val="0F2747"/>
          </a:solidFill>
          <a:ln w="22225">
            <a:solidFill>
              <a:srgbClr val="2DD4BF"/>
            </a:solidFill>
            <a:prstDash val="solid"/>
          </a:ln>
        </p:spPr>
      </p:sp>
      <p:pic>
        <p:nvPicPr>
          <p:cNvPr id="2097193" name="Image 2" descr="preencoded.png"/>
          <p:cNvPicPr>
            <a:picLocks noChangeAspect="1"/>
          </p:cNvPicPr>
          <p:nvPr/>
        </p:nvPicPr>
        <p:blipFill>
          <a:blip xmlns:r="http://schemas.openxmlformats.org/officeDocument/2006/relationships" r:embed="rId3"/>
          <a:stretch>
            <a:fillRect/>
          </a:stretch>
        </p:blipFill>
        <p:spPr>
          <a:xfrm>
            <a:off x="959023" y="1507663"/>
            <a:ext cx="276515" cy="276515"/>
          </a:xfrm>
          <a:prstGeom prst="rect"/>
        </p:spPr>
      </p:pic>
      <p:sp>
        <p:nvSpPr>
          <p:cNvPr id="1048782" name="Text 6"/>
          <p:cNvSpPr txBox="1"/>
          <p:nvPr/>
        </p:nvSpPr>
        <p:spPr>
          <a:xfrm>
            <a:off x="1600200" y="1280160"/>
            <a:ext cx="6766560" cy="292608"/>
          </a:xfrm>
          <a:prstGeom prst="rect"/>
          <a:noFill/>
        </p:spPr>
        <p:txBody>
          <a:bodyPr anchor="ctr" bIns="0" lIns="0" rIns="0" rtlCol="0" tIns="0" wrap="square"/>
          <a:p>
            <a:pPr indent="0" marL="0">
              <a:buNone/>
            </a:pPr>
            <a:r>
              <a:rPr b="1" dirty="0" sz="1500" lang="en-US">
                <a:solidFill>
                  <a:srgbClr val="F1F5F9"/>
                </a:solidFill>
                <a:latin typeface="Calibri" pitchFamily="34" charset="0"/>
                <a:ea typeface="Calibri" pitchFamily="34" charset="-122"/>
                <a:cs typeface="Calibri" pitchFamily="34" charset="-120"/>
              </a:rPr>
              <a:t>Tutor di Kelas</a:t>
            </a:r>
            <a:endParaRPr dirty="0" sz="1500" lang="en-US"/>
          </a:p>
        </p:txBody>
      </p:sp>
      <p:sp>
        <p:nvSpPr>
          <p:cNvPr id="1048783" name="Text 7"/>
          <p:cNvSpPr txBox="1"/>
          <p:nvPr/>
        </p:nvSpPr>
        <p:spPr>
          <a:xfrm>
            <a:off x="1600200" y="1591056"/>
            <a:ext cx="6766560" cy="457200"/>
          </a:xfrm>
          <a:prstGeom prst="rect"/>
          <a:noFill/>
        </p:spPr>
        <p:txBody>
          <a:bodyPr anchor="t" bIns="0" lIns="0" rIns="0" rtlCol="0" tIns="0" wrap="square"/>
          <a:p>
            <a:pPr indent="0" marL="0">
              <a:buNone/>
            </a:pPr>
            <a:r>
              <a:rPr dirty="0" sz="1150" lang="en-US">
                <a:solidFill>
                  <a:srgbClr val="CBD5E1"/>
                </a:solidFill>
                <a:latin typeface="Calibri" pitchFamily="34" charset="0"/>
                <a:ea typeface="Calibri" pitchFamily="34" charset="-122"/>
                <a:cs typeface="Calibri" pitchFamily="34" charset="-120"/>
              </a:rPr>
              <a:t>AI menjawab pertanyaan siswa dengan pertanyaan pemandu, bukan jawaban langsung, saat guru sedang membimbing kelompok lain.</a:t>
            </a:r>
            <a:endParaRPr dirty="0" sz="1150" lang="en-US"/>
          </a:p>
        </p:txBody>
      </p:sp>
      <p:sp>
        <p:nvSpPr>
          <p:cNvPr id="1048784" name="Shape 8"/>
          <p:cNvSpPr/>
          <p:nvPr/>
        </p:nvSpPr>
        <p:spPr>
          <a:xfrm>
            <a:off x="548640" y="2240280"/>
            <a:ext cx="8046720" cy="914400"/>
          </a:xfrm>
          <a:prstGeom prst="roundRect">
            <a:avLst>
              <a:gd name="adj" fmla="val 8000"/>
            </a:avLst>
          </a:prstGeom>
          <a:solidFill>
            <a:srgbClr val="0B1F3A">
              <a:alpha val="88000"/>
            </a:srgbClr>
          </a:solidFill>
          <a:ln w="12700">
            <a:solidFill>
              <a:srgbClr val="2DD4BF">
                <a:alpha val="55000"/>
              </a:srgbClr>
            </a:solidFill>
            <a:prstDash val="solid"/>
          </a:ln>
        </p:spPr>
      </p:sp>
      <p:sp>
        <p:nvSpPr>
          <p:cNvPr id="1048785" name="Shape 9"/>
          <p:cNvSpPr/>
          <p:nvPr/>
        </p:nvSpPr>
        <p:spPr>
          <a:xfrm>
            <a:off x="768096" y="2412407"/>
            <a:ext cx="658368" cy="570147"/>
          </a:xfrm>
          <a:prstGeom prst="hexagon"/>
          <a:solidFill>
            <a:srgbClr val="0F2747"/>
          </a:solidFill>
          <a:ln w="22225">
            <a:solidFill>
              <a:srgbClr val="2DD4BF"/>
            </a:solidFill>
            <a:prstDash val="solid"/>
          </a:ln>
        </p:spPr>
      </p:sp>
      <p:pic>
        <p:nvPicPr>
          <p:cNvPr id="2097194" name="Image 3" descr="preencoded.png"/>
          <p:cNvPicPr>
            <a:picLocks noChangeAspect="1"/>
          </p:cNvPicPr>
          <p:nvPr/>
        </p:nvPicPr>
        <p:blipFill>
          <a:blip xmlns:r="http://schemas.openxmlformats.org/officeDocument/2006/relationships" r:embed="rId4"/>
          <a:stretch>
            <a:fillRect/>
          </a:stretch>
        </p:blipFill>
        <p:spPr>
          <a:xfrm>
            <a:off x="959023" y="2559223"/>
            <a:ext cx="276515" cy="276515"/>
          </a:xfrm>
          <a:prstGeom prst="rect"/>
        </p:spPr>
      </p:pic>
      <p:sp>
        <p:nvSpPr>
          <p:cNvPr id="1048786" name="Text 10"/>
          <p:cNvSpPr txBox="1"/>
          <p:nvPr/>
        </p:nvSpPr>
        <p:spPr>
          <a:xfrm>
            <a:off x="1600200" y="2331720"/>
            <a:ext cx="6766560" cy="292608"/>
          </a:xfrm>
          <a:prstGeom prst="rect"/>
          <a:noFill/>
        </p:spPr>
        <p:txBody>
          <a:bodyPr anchor="ctr" bIns="0" lIns="0" rIns="0" rtlCol="0" tIns="0" wrap="square"/>
          <a:p>
            <a:pPr indent="0" marL="0">
              <a:buNone/>
            </a:pPr>
            <a:r>
              <a:rPr b="1" dirty="0" sz="1500" lang="en-US">
                <a:solidFill>
                  <a:srgbClr val="F1F5F9"/>
                </a:solidFill>
                <a:latin typeface="Calibri" pitchFamily="34" charset="0"/>
                <a:ea typeface="Calibri" pitchFamily="34" charset="-122"/>
                <a:cs typeface="Calibri" pitchFamily="34" charset="-120"/>
              </a:rPr>
              <a:t>Laboratorium Virtual</a:t>
            </a:r>
            <a:endParaRPr dirty="0" sz="1500" lang="en-US"/>
          </a:p>
        </p:txBody>
      </p:sp>
      <p:sp>
        <p:nvSpPr>
          <p:cNvPr id="1048787" name="Text 11"/>
          <p:cNvSpPr txBox="1"/>
          <p:nvPr/>
        </p:nvSpPr>
        <p:spPr>
          <a:xfrm>
            <a:off x="1600200" y="2642616"/>
            <a:ext cx="6766560" cy="457200"/>
          </a:xfrm>
          <a:prstGeom prst="rect"/>
          <a:noFill/>
        </p:spPr>
        <p:txBody>
          <a:bodyPr anchor="t" bIns="0" lIns="0" rIns="0" rtlCol="0" tIns="0" wrap="square"/>
          <a:p>
            <a:pPr indent="0" marL="0">
              <a:buNone/>
            </a:pPr>
            <a:r>
              <a:rPr dirty="0" sz="1150" lang="en-US">
                <a:solidFill>
                  <a:srgbClr val="CBD5E1"/>
                </a:solidFill>
                <a:latin typeface="Calibri" pitchFamily="34" charset="0"/>
                <a:ea typeface="Calibri" pitchFamily="34" charset="-122"/>
                <a:cs typeface="Calibri" pitchFamily="34" charset="-120"/>
              </a:rPr>
              <a:t>Dipadukan dengan simulasi seperti PhET untuk mengamati reaksi yang berisiko atau langka di laboratorium sekolah.</a:t>
            </a:r>
            <a:endParaRPr dirty="0" sz="1150" lang="en-US"/>
          </a:p>
        </p:txBody>
      </p:sp>
      <p:sp>
        <p:nvSpPr>
          <p:cNvPr id="1048788" name="Shape 12"/>
          <p:cNvSpPr/>
          <p:nvPr/>
        </p:nvSpPr>
        <p:spPr>
          <a:xfrm>
            <a:off x="548640" y="3291840"/>
            <a:ext cx="8046720" cy="914400"/>
          </a:xfrm>
          <a:prstGeom prst="roundRect">
            <a:avLst>
              <a:gd name="adj" fmla="val 8000"/>
            </a:avLst>
          </a:prstGeom>
          <a:solidFill>
            <a:srgbClr val="0B1F3A">
              <a:alpha val="88000"/>
            </a:srgbClr>
          </a:solidFill>
          <a:ln w="12700">
            <a:solidFill>
              <a:srgbClr val="2DD4BF">
                <a:alpha val="55000"/>
              </a:srgbClr>
            </a:solidFill>
            <a:prstDash val="solid"/>
          </a:ln>
        </p:spPr>
      </p:sp>
      <p:sp>
        <p:nvSpPr>
          <p:cNvPr id="1048789" name="Shape 13"/>
          <p:cNvSpPr/>
          <p:nvPr/>
        </p:nvSpPr>
        <p:spPr>
          <a:xfrm>
            <a:off x="768096" y="3463967"/>
            <a:ext cx="658368" cy="570147"/>
          </a:xfrm>
          <a:prstGeom prst="hexagon"/>
          <a:solidFill>
            <a:srgbClr val="0F2747"/>
          </a:solidFill>
          <a:ln w="22225">
            <a:solidFill>
              <a:srgbClr val="2DD4BF"/>
            </a:solidFill>
            <a:prstDash val="solid"/>
          </a:ln>
        </p:spPr>
      </p:sp>
      <p:pic>
        <p:nvPicPr>
          <p:cNvPr id="2097195" name="Image 4" descr="preencoded.png"/>
          <p:cNvPicPr>
            <a:picLocks noChangeAspect="1"/>
          </p:cNvPicPr>
          <p:nvPr/>
        </p:nvPicPr>
        <p:blipFill>
          <a:blip xmlns:r="http://schemas.openxmlformats.org/officeDocument/2006/relationships" r:embed="rId5"/>
          <a:stretch>
            <a:fillRect/>
          </a:stretch>
        </p:blipFill>
        <p:spPr>
          <a:xfrm>
            <a:off x="959023" y="3610783"/>
            <a:ext cx="276515" cy="276515"/>
          </a:xfrm>
          <a:prstGeom prst="rect"/>
        </p:spPr>
      </p:pic>
      <p:sp>
        <p:nvSpPr>
          <p:cNvPr id="1048790" name="Text 14"/>
          <p:cNvSpPr txBox="1"/>
          <p:nvPr/>
        </p:nvSpPr>
        <p:spPr>
          <a:xfrm>
            <a:off x="1600200" y="3383280"/>
            <a:ext cx="6766560" cy="292608"/>
          </a:xfrm>
          <a:prstGeom prst="rect"/>
          <a:noFill/>
        </p:spPr>
        <p:txBody>
          <a:bodyPr anchor="ctr" bIns="0" lIns="0" rIns="0" rtlCol="0" tIns="0" wrap="square"/>
          <a:p>
            <a:pPr indent="0" marL="0">
              <a:buNone/>
            </a:pPr>
            <a:r>
              <a:rPr b="1" dirty="0" sz="1500" lang="en-US">
                <a:solidFill>
                  <a:srgbClr val="F1F5F9"/>
                </a:solidFill>
                <a:latin typeface="Calibri" pitchFamily="34" charset="0"/>
                <a:ea typeface="Calibri" pitchFamily="34" charset="-122"/>
                <a:cs typeface="Calibri" pitchFamily="34" charset="-120"/>
              </a:rPr>
              <a:t>Visualisasi 3D</a:t>
            </a:r>
            <a:endParaRPr dirty="0" sz="1500" lang="en-US"/>
          </a:p>
        </p:txBody>
      </p:sp>
      <p:sp>
        <p:nvSpPr>
          <p:cNvPr id="1048791" name="Text 15"/>
          <p:cNvSpPr txBox="1"/>
          <p:nvPr/>
        </p:nvSpPr>
        <p:spPr>
          <a:xfrm>
            <a:off x="1600200" y="3694176"/>
            <a:ext cx="6766560" cy="457200"/>
          </a:xfrm>
          <a:prstGeom prst="rect"/>
          <a:noFill/>
        </p:spPr>
        <p:txBody>
          <a:bodyPr anchor="t" bIns="0" lIns="0" rIns="0" rtlCol="0" tIns="0" wrap="square"/>
          <a:p>
            <a:pPr indent="0" marL="0">
              <a:buNone/>
            </a:pPr>
            <a:r>
              <a:rPr dirty="0" sz="1150" lang="en-US">
                <a:solidFill>
                  <a:srgbClr val="CBD5E1"/>
                </a:solidFill>
                <a:latin typeface="Calibri" pitchFamily="34" charset="0"/>
                <a:ea typeface="Calibri" pitchFamily="34" charset="-122"/>
                <a:cs typeface="Calibri" pitchFamily="34" charset="-120"/>
              </a:rPr>
              <a:t>AI membantu menjelaskan struktur molekul dan pergerakan partikel yang tidak dapat diamati langsung.</a:t>
            </a:r>
            <a:endParaRPr dirty="0" sz="1150" lang="en-US"/>
          </a:p>
        </p:txBody>
      </p:sp>
      <p:sp>
        <p:nvSpPr>
          <p:cNvPr id="1048792" name="Shape 16"/>
          <p:cNvSpPr/>
          <p:nvPr/>
        </p:nvSpPr>
        <p:spPr>
          <a:xfrm>
            <a:off x="548640" y="4370832"/>
            <a:ext cx="8046720" cy="457200"/>
          </a:xfrm>
          <a:prstGeom prst="roundRect">
            <a:avLst>
              <a:gd name="adj" fmla="val 16000"/>
            </a:avLst>
          </a:prstGeom>
          <a:solidFill>
            <a:srgbClr val="2A1F05">
              <a:alpha val="88000"/>
            </a:srgbClr>
          </a:solidFill>
          <a:ln w="12700">
            <a:solidFill>
              <a:srgbClr val="FBBF24">
                <a:alpha val="55000"/>
              </a:srgbClr>
            </a:solidFill>
            <a:prstDash val="solid"/>
          </a:ln>
        </p:spPr>
      </p:sp>
      <p:sp>
        <p:nvSpPr>
          <p:cNvPr id="1048793" name="Shape 17"/>
          <p:cNvSpPr/>
          <p:nvPr/>
        </p:nvSpPr>
        <p:spPr>
          <a:xfrm>
            <a:off x="731520" y="4456895"/>
            <a:ext cx="329184" cy="285073"/>
          </a:xfrm>
          <a:prstGeom prst="hexagon"/>
          <a:solidFill>
            <a:srgbClr val="0F2747"/>
          </a:solidFill>
          <a:ln w="22225">
            <a:solidFill>
              <a:srgbClr val="FBBF24"/>
            </a:solidFill>
            <a:prstDash val="solid"/>
          </a:ln>
        </p:spPr>
      </p:sp>
      <p:pic>
        <p:nvPicPr>
          <p:cNvPr id="2097196" name="Image 5" descr="preencoded.png"/>
          <p:cNvPicPr>
            <a:picLocks noChangeAspect="1"/>
          </p:cNvPicPr>
          <p:nvPr/>
        </p:nvPicPr>
        <p:blipFill>
          <a:blip xmlns:r="http://schemas.openxmlformats.org/officeDocument/2006/relationships" r:embed="rId6"/>
          <a:stretch>
            <a:fillRect/>
          </a:stretch>
        </p:blipFill>
        <p:spPr>
          <a:xfrm>
            <a:off x="826983" y="4530303"/>
            <a:ext cx="138257" cy="138257"/>
          </a:xfrm>
          <a:prstGeom prst="rect"/>
        </p:spPr>
      </p:pic>
      <p:sp>
        <p:nvSpPr>
          <p:cNvPr id="1048794" name="Text 18"/>
          <p:cNvSpPr txBox="1"/>
          <p:nvPr/>
        </p:nvSpPr>
        <p:spPr>
          <a:xfrm>
            <a:off x="1234440" y="4370832"/>
            <a:ext cx="7269480" cy="457200"/>
          </a:xfrm>
          <a:prstGeom prst="rect"/>
          <a:noFill/>
        </p:spPr>
        <p:txBody>
          <a:bodyPr anchor="ctr" bIns="0" lIns="0" rIns="0" rtlCol="0" tIns="0" wrap="square"/>
          <a:p>
            <a:pPr indent="0" marL="0">
              <a:buNone/>
            </a:pPr>
            <a:r>
              <a:rPr dirty="0" sz="1100" lang="en-US">
                <a:solidFill>
                  <a:srgbClr val="F1F5F9"/>
                </a:solidFill>
                <a:latin typeface="Calibri" pitchFamily="34" charset="0"/>
                <a:ea typeface="Calibri" pitchFamily="34" charset="-122"/>
                <a:cs typeface="Calibri" pitchFamily="34" charset="-120"/>
              </a:rPr>
              <a:t>AI mendampingi, bukan menggantikan bimbingan langsung guru selama pembelajaran berlangsung.</a:t>
            </a:r>
            <a:endParaRPr dirty="0" sz="1100"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50B1A"/>
        </a:solidFill>
      </p:bgPr>
    </p:bg>
    <p:spTree>
      <p:nvGrpSpPr>
        <p:cNvPr id="56" name=""/>
        <p:cNvGrpSpPr/>
        <p:nvPr/>
      </p:nvGrpSpPr>
      <p:grpSpPr>
        <a:xfrm>
          <a:off x="0" y="0"/>
          <a:ext cx="0" cy="0"/>
          <a:chOff x="0" y="0"/>
          <a:chExt cx="0" cy="0"/>
        </a:xfrm>
      </p:grpSpPr>
      <p:pic>
        <p:nvPicPr>
          <p:cNvPr id="2097197" name="Image 0" descr="preencoded.png"/>
          <p:cNvPicPr>
            <a:picLocks noChangeAspect="1"/>
          </p:cNvPicPr>
          <p:nvPr/>
        </p:nvPicPr>
        <p:blipFill>
          <a:blip xmlns:r="http://schemas.openxmlformats.org/officeDocument/2006/relationships" r:embed="rId1"/>
          <a:stretch>
            <a:fillRect/>
          </a:stretch>
        </p:blipFill>
        <p:spPr>
          <a:xfrm>
            <a:off x="0" y="0"/>
            <a:ext cx="9144000" cy="5143500"/>
          </a:xfrm>
          <a:prstGeom prst="rect"/>
        </p:spPr>
      </p:pic>
      <p:sp>
        <p:nvSpPr>
          <p:cNvPr id="1048798" name="Text 0"/>
          <p:cNvSpPr txBox="1"/>
          <p:nvPr/>
        </p:nvSpPr>
        <p:spPr>
          <a:xfrm>
            <a:off x="548640" y="246888"/>
            <a:ext cx="5943600" cy="219456"/>
          </a:xfrm>
          <a:prstGeom prst="rect"/>
          <a:noFill/>
        </p:spPr>
        <p:txBody>
          <a:bodyPr anchor="ctr" bIns="0" lIns="0" rIns="0" rtlCol="0" tIns="0" wrap="square"/>
          <a:p>
            <a:pPr indent="0" marL="0">
              <a:buNone/>
            </a:pPr>
            <a:r>
              <a:rPr b="1" dirty="0" sz="1000" kern="0" lang="en-US" spc="200">
                <a:solidFill>
                  <a:srgbClr val="67E8F9"/>
                </a:solidFill>
                <a:latin typeface="Courier New" pitchFamily="34" charset="0"/>
                <a:ea typeface="Courier New" pitchFamily="34" charset="-122"/>
                <a:cs typeface="Courier New" pitchFamily="34" charset="-120"/>
              </a:rPr>
              <a:t>// ASESMEN &amp; REFLEKSI</a:t>
            </a:r>
            <a:endParaRPr dirty="0" sz="1000" lang="en-US"/>
          </a:p>
        </p:txBody>
      </p:sp>
      <p:sp>
        <p:nvSpPr>
          <p:cNvPr id="1048799" name="Text 1"/>
          <p:cNvSpPr txBox="1"/>
          <p:nvPr/>
        </p:nvSpPr>
        <p:spPr>
          <a:xfrm>
            <a:off x="548640" y="457200"/>
            <a:ext cx="8046720" cy="603504"/>
          </a:xfrm>
          <a:prstGeom prst="rect"/>
          <a:noFill/>
        </p:spPr>
        <p:txBody>
          <a:bodyPr anchor="ctr" bIns="0" lIns="0" rIns="0" rtlCol="0" tIns="0" wrap="square"/>
          <a:p>
            <a:pPr indent="0" marL="0">
              <a:buNone/>
            </a:pPr>
            <a:r>
              <a:rPr b="1" dirty="0" sz="2900" lang="en-US">
                <a:solidFill>
                  <a:srgbClr val="F1F5F9"/>
                </a:solidFill>
                <a:latin typeface="Calibri" pitchFamily="34" charset="0"/>
                <a:ea typeface="Calibri" pitchFamily="34" charset="-122"/>
                <a:cs typeface="Calibri" pitchFamily="34" charset="-120"/>
              </a:rPr>
              <a:t>Optimalisasi Tahap Asesmen &amp; Refleksi</a:t>
            </a:r>
            <a:endParaRPr dirty="0" sz="2900" lang="en-US"/>
          </a:p>
        </p:txBody>
      </p:sp>
      <p:sp>
        <p:nvSpPr>
          <p:cNvPr id="1048800" name="Text 2"/>
          <p:cNvSpPr txBox="1"/>
          <p:nvPr/>
        </p:nvSpPr>
        <p:spPr>
          <a:xfrm>
            <a:off x="548640" y="4754880"/>
            <a:ext cx="6949440" cy="237744"/>
          </a:xfrm>
          <a:prstGeom prst="rect"/>
          <a:noFill/>
        </p:spPr>
        <p:txBody>
          <a:bodyPr anchor="ctr" bIns="0" lIns="0" rIns="0" rtlCol="0" tIns="0" wrap="square"/>
          <a:p>
            <a:pPr indent="0" marL="0">
              <a:buNone/>
            </a:pPr>
            <a:r>
              <a:rPr dirty="0" sz="900" lang="en-US">
                <a:solidFill>
                  <a:srgbClr val="94A3B8"/>
                </a:solidFill>
                <a:latin typeface="Calibri" pitchFamily="34" charset="0"/>
                <a:ea typeface="Calibri" pitchFamily="34" charset="-122"/>
                <a:cs typeface="Calibri" pitchFamily="34" charset="-120"/>
              </a:rPr>
              <a:t>Sintesis penulis; asesmen formatif mengacu Kemendikdasmen (2025); verifikasi jawaban mengacu Fergus, Botha &amp; Ostovar (2023).</a:t>
            </a:r>
            <a:endParaRPr dirty="0" sz="900" lang="en-US"/>
          </a:p>
        </p:txBody>
      </p:sp>
      <p:sp>
        <p:nvSpPr>
          <p:cNvPr id="1048801" name="Text 3"/>
          <p:cNvSpPr txBox="1"/>
          <p:nvPr/>
        </p:nvSpPr>
        <p:spPr>
          <a:xfrm>
            <a:off x="8229600" y="4754880"/>
            <a:ext cx="457200" cy="237744"/>
          </a:xfrm>
          <a:prstGeom prst="rect"/>
          <a:noFill/>
        </p:spPr>
        <p:txBody>
          <a:bodyPr anchor="ctr" bIns="0" lIns="0" rIns="0" rtlCol="0" tIns="0" wrap="square"/>
          <a:p>
            <a:pPr algn="r" indent="0" marL="0">
              <a:buNone/>
            </a:pPr>
            <a:r>
              <a:rPr b="1" dirty="0" sz="900" lang="en-US">
                <a:solidFill>
                  <a:srgbClr val="67E8F9"/>
                </a:solidFill>
                <a:latin typeface="Courier New" pitchFamily="34" charset="0"/>
                <a:ea typeface="Courier New" pitchFamily="34" charset="-122"/>
                <a:cs typeface="Courier New" pitchFamily="34" charset="-120"/>
              </a:rPr>
              <a:t>10</a:t>
            </a:r>
            <a:endParaRPr dirty="0" sz="900" lang="en-US"/>
          </a:p>
        </p:txBody>
      </p:sp>
      <p:pic>
        <p:nvPicPr>
          <p:cNvPr id="2097198" name="Image 1" descr="preencoded.png"/>
          <p:cNvPicPr>
            <a:picLocks noChangeAspect="1"/>
          </p:cNvPicPr>
          <p:nvPr/>
        </p:nvPicPr>
        <p:blipFill>
          <a:blip xmlns:r="http://schemas.openxmlformats.org/officeDocument/2006/relationships" r:embed="rId2"/>
          <a:stretch>
            <a:fillRect/>
          </a:stretch>
        </p:blipFill>
        <p:spPr>
          <a:xfrm>
            <a:off x="7680960" y="182880"/>
            <a:ext cx="1143000" cy="923192"/>
          </a:xfrm>
          <a:prstGeom prst="rect"/>
        </p:spPr>
      </p:pic>
      <p:sp>
        <p:nvSpPr>
          <p:cNvPr id="1048802" name="Shape 4"/>
          <p:cNvSpPr/>
          <p:nvPr/>
        </p:nvSpPr>
        <p:spPr>
          <a:xfrm>
            <a:off x="548640" y="1188720"/>
            <a:ext cx="3886200" cy="3063240"/>
          </a:xfrm>
          <a:prstGeom prst="roundRect">
            <a:avLst>
              <a:gd name="adj" fmla="val 2388"/>
            </a:avLst>
          </a:prstGeom>
          <a:solidFill>
            <a:srgbClr val="0B1F3A">
              <a:alpha val="88000"/>
            </a:srgbClr>
          </a:solidFill>
          <a:ln w="12700">
            <a:solidFill>
              <a:srgbClr val="22D3EE">
                <a:alpha val="55000"/>
              </a:srgbClr>
            </a:solidFill>
            <a:prstDash val="solid"/>
          </a:ln>
        </p:spPr>
      </p:sp>
      <p:sp>
        <p:nvSpPr>
          <p:cNvPr id="1048803" name="Shape 5"/>
          <p:cNvSpPr/>
          <p:nvPr/>
        </p:nvSpPr>
        <p:spPr>
          <a:xfrm>
            <a:off x="768096" y="1406567"/>
            <a:ext cx="658368" cy="570147"/>
          </a:xfrm>
          <a:prstGeom prst="hexagon"/>
          <a:solidFill>
            <a:srgbClr val="0F2747"/>
          </a:solidFill>
          <a:ln w="22225">
            <a:solidFill>
              <a:srgbClr val="22D3EE"/>
            </a:solidFill>
            <a:prstDash val="solid"/>
          </a:ln>
        </p:spPr>
      </p:sp>
      <p:pic>
        <p:nvPicPr>
          <p:cNvPr id="2097199" name="Image 2" descr="preencoded.png"/>
          <p:cNvPicPr>
            <a:picLocks noChangeAspect="1"/>
          </p:cNvPicPr>
          <p:nvPr/>
        </p:nvPicPr>
        <p:blipFill>
          <a:blip xmlns:r="http://schemas.openxmlformats.org/officeDocument/2006/relationships" r:embed="rId3"/>
          <a:stretch>
            <a:fillRect/>
          </a:stretch>
        </p:blipFill>
        <p:spPr>
          <a:xfrm>
            <a:off x="959023" y="1553383"/>
            <a:ext cx="276515" cy="276515"/>
          </a:xfrm>
          <a:prstGeom prst="rect"/>
        </p:spPr>
      </p:pic>
      <p:sp>
        <p:nvSpPr>
          <p:cNvPr id="1048804" name="Text 6"/>
          <p:cNvSpPr txBox="1"/>
          <p:nvPr/>
        </p:nvSpPr>
        <p:spPr>
          <a:xfrm>
            <a:off x="1508760" y="1463040"/>
            <a:ext cx="2788920" cy="457200"/>
          </a:xfrm>
          <a:prstGeom prst="rect"/>
          <a:noFill/>
        </p:spPr>
        <p:txBody>
          <a:bodyPr anchor="ctr" bIns="0" lIns="0" rIns="0" rtlCol="0" tIns="0" wrap="square"/>
          <a:p>
            <a:pPr indent="0" marL="0">
              <a:buNone/>
            </a:pPr>
            <a:r>
              <a:rPr b="1" dirty="0" sz="1700" lang="en-US">
                <a:solidFill>
                  <a:srgbClr val="F1F5F9"/>
                </a:solidFill>
                <a:latin typeface="Calibri" pitchFamily="34" charset="0"/>
                <a:ea typeface="Calibri" pitchFamily="34" charset="-122"/>
                <a:cs typeface="Calibri" pitchFamily="34" charset="-120"/>
              </a:rPr>
              <a:t>Asesmen</a:t>
            </a:r>
            <a:endParaRPr dirty="0" sz="1700" lang="en-US"/>
          </a:p>
        </p:txBody>
      </p:sp>
      <p:sp>
        <p:nvSpPr>
          <p:cNvPr id="1048805" name="Shape 7"/>
          <p:cNvSpPr/>
          <p:nvPr/>
        </p:nvSpPr>
        <p:spPr>
          <a:xfrm>
            <a:off x="777240" y="2304288"/>
            <a:ext cx="109728" cy="109728"/>
          </a:xfrm>
          <a:prstGeom prst="ellipse"/>
          <a:solidFill>
            <a:srgbClr val="22D3EE"/>
          </a:solidFill>
          <a:ln w="12700">
            <a:solidFill>
              <a:srgbClr val="22D3EE"/>
            </a:solidFill>
            <a:prstDash val="solid"/>
          </a:ln>
        </p:spPr>
      </p:sp>
      <p:sp>
        <p:nvSpPr>
          <p:cNvPr id="1048806" name="Text 8"/>
          <p:cNvSpPr txBox="1"/>
          <p:nvPr/>
        </p:nvSpPr>
        <p:spPr>
          <a:xfrm>
            <a:off x="987552" y="2185416"/>
            <a:ext cx="3246120" cy="566928"/>
          </a:xfrm>
          <a:prstGeom prst="rect"/>
          <a:noFill/>
        </p:spPr>
        <p:txBody>
          <a:bodyPr anchor="t" bIns="0" lIns="0" rIns="0" rtlCol="0" tIns="0" wrap="square"/>
          <a:p>
            <a:pPr indent="0" marL="0">
              <a:buNone/>
            </a:pPr>
            <a:r>
              <a:rPr dirty="0" sz="1150" lang="en-US">
                <a:solidFill>
                  <a:srgbClr val="CBD5E1"/>
                </a:solidFill>
                <a:latin typeface="Calibri" pitchFamily="34" charset="0"/>
                <a:ea typeface="Calibri" pitchFamily="34" charset="-122"/>
                <a:cs typeface="Calibri" pitchFamily="34" charset="-120"/>
              </a:rPr>
              <a:t>Menyusun rubrik penilaian yang konsisten dan terukur.</a:t>
            </a:r>
            <a:endParaRPr dirty="0" sz="1150" lang="en-US"/>
          </a:p>
        </p:txBody>
      </p:sp>
      <p:sp>
        <p:nvSpPr>
          <p:cNvPr id="1048807" name="Shape 9"/>
          <p:cNvSpPr/>
          <p:nvPr/>
        </p:nvSpPr>
        <p:spPr>
          <a:xfrm>
            <a:off x="777240" y="2962656"/>
            <a:ext cx="109728" cy="109728"/>
          </a:xfrm>
          <a:prstGeom prst="ellipse"/>
          <a:solidFill>
            <a:srgbClr val="22D3EE"/>
          </a:solidFill>
          <a:ln w="12700">
            <a:solidFill>
              <a:srgbClr val="22D3EE"/>
            </a:solidFill>
            <a:prstDash val="solid"/>
          </a:ln>
        </p:spPr>
      </p:sp>
      <p:sp>
        <p:nvSpPr>
          <p:cNvPr id="1048808" name="Text 10"/>
          <p:cNvSpPr txBox="1"/>
          <p:nvPr/>
        </p:nvSpPr>
        <p:spPr>
          <a:xfrm>
            <a:off x="987552" y="2843784"/>
            <a:ext cx="3246120" cy="566928"/>
          </a:xfrm>
          <a:prstGeom prst="rect"/>
          <a:noFill/>
        </p:spPr>
        <p:txBody>
          <a:bodyPr anchor="t" bIns="0" lIns="0" rIns="0" rtlCol="0" tIns="0" wrap="square"/>
          <a:p>
            <a:pPr indent="0" marL="0">
              <a:buNone/>
            </a:pPr>
            <a:r>
              <a:rPr dirty="0" sz="1150" lang="en-US">
                <a:solidFill>
                  <a:srgbClr val="CBD5E1"/>
                </a:solidFill>
                <a:latin typeface="Calibri" pitchFamily="34" charset="0"/>
                <a:ea typeface="Calibri" pitchFamily="34" charset="-122"/>
                <a:cs typeface="Calibri" pitchFamily="34" charset="-120"/>
              </a:rPr>
              <a:t>Membuat soal diagnostik bertingkat (two-tier) untuk melacak miskonsepsi.</a:t>
            </a:r>
            <a:endParaRPr dirty="0" sz="1150" lang="en-US"/>
          </a:p>
        </p:txBody>
      </p:sp>
      <p:sp>
        <p:nvSpPr>
          <p:cNvPr id="1048809" name="Shape 11"/>
          <p:cNvSpPr/>
          <p:nvPr/>
        </p:nvSpPr>
        <p:spPr>
          <a:xfrm>
            <a:off x="777240" y="3621024"/>
            <a:ext cx="109728" cy="109728"/>
          </a:xfrm>
          <a:prstGeom prst="ellipse"/>
          <a:solidFill>
            <a:srgbClr val="22D3EE"/>
          </a:solidFill>
          <a:ln w="12700">
            <a:solidFill>
              <a:srgbClr val="22D3EE"/>
            </a:solidFill>
            <a:prstDash val="solid"/>
          </a:ln>
        </p:spPr>
      </p:sp>
      <p:sp>
        <p:nvSpPr>
          <p:cNvPr id="1048810" name="Text 12"/>
          <p:cNvSpPr txBox="1"/>
          <p:nvPr/>
        </p:nvSpPr>
        <p:spPr>
          <a:xfrm>
            <a:off x="987552" y="3502152"/>
            <a:ext cx="3246120" cy="566928"/>
          </a:xfrm>
          <a:prstGeom prst="rect"/>
          <a:noFill/>
        </p:spPr>
        <p:txBody>
          <a:bodyPr anchor="t" bIns="0" lIns="0" rIns="0" rtlCol="0" tIns="0" wrap="square"/>
          <a:p>
            <a:pPr indent="0" marL="0">
              <a:buNone/>
            </a:pPr>
            <a:r>
              <a:rPr dirty="0" sz="1150" lang="en-US">
                <a:solidFill>
                  <a:srgbClr val="CBD5E1"/>
                </a:solidFill>
                <a:latin typeface="Calibri" pitchFamily="34" charset="0"/>
                <a:ea typeface="Calibri" pitchFamily="34" charset="-122"/>
                <a:cs typeface="Calibri" pitchFamily="34" charset="-120"/>
              </a:rPr>
              <a:t>Memberi umpan balik cepat pada tugas tertulis siswa.</a:t>
            </a:r>
            <a:endParaRPr dirty="0" sz="1150" lang="en-US"/>
          </a:p>
        </p:txBody>
      </p:sp>
      <p:sp>
        <p:nvSpPr>
          <p:cNvPr id="1048811" name="Shape 13"/>
          <p:cNvSpPr/>
          <p:nvPr/>
        </p:nvSpPr>
        <p:spPr>
          <a:xfrm>
            <a:off x="4709160" y="1188720"/>
            <a:ext cx="3886200" cy="3063240"/>
          </a:xfrm>
          <a:prstGeom prst="roundRect">
            <a:avLst>
              <a:gd name="adj" fmla="val 2388"/>
            </a:avLst>
          </a:prstGeom>
          <a:solidFill>
            <a:srgbClr val="0B1F3A">
              <a:alpha val="88000"/>
            </a:srgbClr>
          </a:solidFill>
          <a:ln w="12700">
            <a:solidFill>
              <a:srgbClr val="FBBF24">
                <a:alpha val="55000"/>
              </a:srgbClr>
            </a:solidFill>
            <a:prstDash val="solid"/>
          </a:ln>
        </p:spPr>
      </p:sp>
      <p:sp>
        <p:nvSpPr>
          <p:cNvPr id="1048812" name="Shape 14"/>
          <p:cNvSpPr/>
          <p:nvPr/>
        </p:nvSpPr>
        <p:spPr>
          <a:xfrm>
            <a:off x="4928616" y="1406567"/>
            <a:ext cx="658368" cy="570147"/>
          </a:xfrm>
          <a:prstGeom prst="hexagon"/>
          <a:solidFill>
            <a:srgbClr val="0F2747"/>
          </a:solidFill>
          <a:ln w="22225">
            <a:solidFill>
              <a:srgbClr val="FBBF24"/>
            </a:solidFill>
            <a:prstDash val="solid"/>
          </a:ln>
        </p:spPr>
      </p:sp>
      <p:pic>
        <p:nvPicPr>
          <p:cNvPr id="2097200" name="Image 3" descr="preencoded.png"/>
          <p:cNvPicPr>
            <a:picLocks noChangeAspect="1"/>
          </p:cNvPicPr>
          <p:nvPr/>
        </p:nvPicPr>
        <p:blipFill>
          <a:blip xmlns:r="http://schemas.openxmlformats.org/officeDocument/2006/relationships" r:embed="rId4"/>
          <a:stretch>
            <a:fillRect/>
          </a:stretch>
        </p:blipFill>
        <p:spPr>
          <a:xfrm>
            <a:off x="5119543" y="1553383"/>
            <a:ext cx="276515" cy="276515"/>
          </a:xfrm>
          <a:prstGeom prst="rect"/>
        </p:spPr>
      </p:pic>
      <p:sp>
        <p:nvSpPr>
          <p:cNvPr id="1048813" name="Text 15"/>
          <p:cNvSpPr txBox="1"/>
          <p:nvPr/>
        </p:nvSpPr>
        <p:spPr>
          <a:xfrm>
            <a:off x="5669280" y="1463040"/>
            <a:ext cx="2788920" cy="457200"/>
          </a:xfrm>
          <a:prstGeom prst="rect"/>
          <a:noFill/>
        </p:spPr>
        <p:txBody>
          <a:bodyPr anchor="ctr" bIns="0" lIns="0" rIns="0" rtlCol="0" tIns="0" wrap="square"/>
          <a:p>
            <a:pPr indent="0" marL="0">
              <a:buNone/>
            </a:pPr>
            <a:r>
              <a:rPr b="1" dirty="0" sz="1700" lang="en-US">
                <a:solidFill>
                  <a:srgbClr val="F1F5F9"/>
                </a:solidFill>
                <a:latin typeface="Calibri" pitchFamily="34" charset="0"/>
                <a:ea typeface="Calibri" pitchFamily="34" charset="-122"/>
                <a:cs typeface="Calibri" pitchFamily="34" charset="-120"/>
              </a:rPr>
              <a:t>Refleksi</a:t>
            </a:r>
            <a:endParaRPr dirty="0" sz="1700" lang="en-US"/>
          </a:p>
        </p:txBody>
      </p:sp>
      <p:sp>
        <p:nvSpPr>
          <p:cNvPr id="1048814" name="Shape 16"/>
          <p:cNvSpPr/>
          <p:nvPr/>
        </p:nvSpPr>
        <p:spPr>
          <a:xfrm>
            <a:off x="4937760" y="2304288"/>
            <a:ext cx="109728" cy="109728"/>
          </a:xfrm>
          <a:prstGeom prst="ellipse"/>
          <a:solidFill>
            <a:srgbClr val="FBBF24"/>
          </a:solidFill>
          <a:ln w="12700">
            <a:solidFill>
              <a:srgbClr val="FBBF24"/>
            </a:solidFill>
            <a:prstDash val="solid"/>
          </a:ln>
        </p:spPr>
      </p:sp>
      <p:sp>
        <p:nvSpPr>
          <p:cNvPr id="1048815" name="Text 17"/>
          <p:cNvSpPr txBox="1"/>
          <p:nvPr/>
        </p:nvSpPr>
        <p:spPr>
          <a:xfrm>
            <a:off x="5148072" y="2185416"/>
            <a:ext cx="3246120" cy="566928"/>
          </a:xfrm>
          <a:prstGeom prst="rect"/>
          <a:noFill/>
        </p:spPr>
        <p:txBody>
          <a:bodyPr anchor="t" bIns="0" lIns="0" rIns="0" rtlCol="0" tIns="0" wrap="square"/>
          <a:p>
            <a:pPr indent="0" marL="0">
              <a:buNone/>
            </a:pPr>
            <a:r>
              <a:rPr dirty="0" sz="1150" lang="en-US">
                <a:solidFill>
                  <a:srgbClr val="CBD5E1"/>
                </a:solidFill>
                <a:latin typeface="Calibri" pitchFamily="34" charset="0"/>
                <a:ea typeface="Calibri" pitchFamily="34" charset="-122"/>
                <a:cs typeface="Calibri" pitchFamily="34" charset="-120"/>
              </a:rPr>
              <a:t>Memetakan pola jawaban kelas untuk menemukan miskonsepsi yang berulang.</a:t>
            </a:r>
            <a:endParaRPr dirty="0" sz="1150" lang="en-US"/>
          </a:p>
        </p:txBody>
      </p:sp>
      <p:sp>
        <p:nvSpPr>
          <p:cNvPr id="1048816" name="Shape 18"/>
          <p:cNvSpPr/>
          <p:nvPr/>
        </p:nvSpPr>
        <p:spPr>
          <a:xfrm>
            <a:off x="4937760" y="2962656"/>
            <a:ext cx="109728" cy="109728"/>
          </a:xfrm>
          <a:prstGeom prst="ellipse"/>
          <a:solidFill>
            <a:srgbClr val="FBBF24"/>
          </a:solidFill>
          <a:ln w="12700">
            <a:solidFill>
              <a:srgbClr val="FBBF24"/>
            </a:solidFill>
            <a:prstDash val="solid"/>
          </a:ln>
        </p:spPr>
      </p:sp>
      <p:sp>
        <p:nvSpPr>
          <p:cNvPr id="1048817" name="Text 19"/>
          <p:cNvSpPr txBox="1"/>
          <p:nvPr/>
        </p:nvSpPr>
        <p:spPr>
          <a:xfrm>
            <a:off x="5148072" y="2843784"/>
            <a:ext cx="3246120" cy="566928"/>
          </a:xfrm>
          <a:prstGeom prst="rect"/>
          <a:noFill/>
        </p:spPr>
        <p:txBody>
          <a:bodyPr anchor="t" bIns="0" lIns="0" rIns="0" rtlCol="0" tIns="0" wrap="square"/>
          <a:p>
            <a:pPr indent="0" marL="0">
              <a:buNone/>
            </a:pPr>
            <a:r>
              <a:rPr dirty="0" sz="1150" lang="en-US">
                <a:solidFill>
                  <a:srgbClr val="CBD5E1"/>
                </a:solidFill>
                <a:latin typeface="Calibri" pitchFamily="34" charset="0"/>
                <a:ea typeface="Calibri" pitchFamily="34" charset="-122"/>
                <a:cs typeface="Calibri" pitchFamily="34" charset="-120"/>
              </a:rPr>
              <a:t>Menyusun ringkasan capaian kelas untuk laporan orang tua atau rapat guru.</a:t>
            </a:r>
            <a:endParaRPr dirty="0" sz="1150" lang="en-US"/>
          </a:p>
        </p:txBody>
      </p:sp>
      <p:sp>
        <p:nvSpPr>
          <p:cNvPr id="1048818" name="Shape 20"/>
          <p:cNvSpPr/>
          <p:nvPr/>
        </p:nvSpPr>
        <p:spPr>
          <a:xfrm>
            <a:off x="4937760" y="3621024"/>
            <a:ext cx="109728" cy="109728"/>
          </a:xfrm>
          <a:prstGeom prst="ellipse"/>
          <a:solidFill>
            <a:srgbClr val="FBBF24"/>
          </a:solidFill>
          <a:ln w="12700">
            <a:solidFill>
              <a:srgbClr val="FBBF24"/>
            </a:solidFill>
            <a:prstDash val="solid"/>
          </a:ln>
        </p:spPr>
      </p:sp>
      <p:sp>
        <p:nvSpPr>
          <p:cNvPr id="1048819" name="Text 21"/>
          <p:cNvSpPr txBox="1"/>
          <p:nvPr/>
        </p:nvSpPr>
        <p:spPr>
          <a:xfrm>
            <a:off x="5148072" y="3502152"/>
            <a:ext cx="3246120" cy="566928"/>
          </a:xfrm>
          <a:prstGeom prst="rect"/>
          <a:noFill/>
        </p:spPr>
        <p:txBody>
          <a:bodyPr anchor="t" bIns="0" lIns="0" rIns="0" rtlCol="0" tIns="0" wrap="square"/>
          <a:p>
            <a:pPr indent="0" marL="0">
              <a:buNone/>
            </a:pPr>
            <a:r>
              <a:rPr dirty="0" sz="1150" lang="en-US">
                <a:solidFill>
                  <a:srgbClr val="CBD5E1"/>
                </a:solidFill>
                <a:latin typeface="Calibri" pitchFamily="34" charset="0"/>
                <a:ea typeface="Calibri" pitchFamily="34" charset="-122"/>
                <a:cs typeface="Calibri" pitchFamily="34" charset="-120"/>
              </a:rPr>
              <a:t>Mengusulkan rencana remedial atau pengayaan berdasarkan data.</a:t>
            </a:r>
            <a:endParaRPr dirty="0" sz="1150"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50B1A"/>
        </a:solidFill>
      </p:bgPr>
    </p:bg>
    <p:spTree>
      <p:nvGrpSpPr>
        <p:cNvPr id="59" name=""/>
        <p:cNvGrpSpPr/>
        <p:nvPr/>
      </p:nvGrpSpPr>
      <p:grpSpPr>
        <a:xfrm>
          <a:off x="0" y="0"/>
          <a:ext cx="0" cy="0"/>
          <a:chOff x="0" y="0"/>
          <a:chExt cx="0" cy="0"/>
        </a:xfrm>
      </p:grpSpPr>
      <p:pic>
        <p:nvPicPr>
          <p:cNvPr id="2097201" name="Image 0" descr="preencoded.png"/>
          <p:cNvPicPr>
            <a:picLocks noChangeAspect="1"/>
          </p:cNvPicPr>
          <p:nvPr/>
        </p:nvPicPr>
        <p:blipFill>
          <a:blip xmlns:r="http://schemas.openxmlformats.org/officeDocument/2006/relationships" r:embed="rId1"/>
          <a:stretch>
            <a:fillRect/>
          </a:stretch>
        </p:blipFill>
        <p:spPr>
          <a:xfrm>
            <a:off x="0" y="0"/>
            <a:ext cx="9144000" cy="5143500"/>
          </a:xfrm>
          <a:prstGeom prst="rect"/>
        </p:spPr>
      </p:pic>
      <p:sp>
        <p:nvSpPr>
          <p:cNvPr id="1048823" name="Text 0"/>
          <p:cNvSpPr txBox="1"/>
          <p:nvPr/>
        </p:nvSpPr>
        <p:spPr>
          <a:xfrm>
            <a:off x="548640" y="246888"/>
            <a:ext cx="5943600" cy="219456"/>
          </a:xfrm>
          <a:prstGeom prst="rect"/>
          <a:noFill/>
        </p:spPr>
        <p:txBody>
          <a:bodyPr anchor="ctr" bIns="0" lIns="0" rIns="0" rtlCol="0" tIns="0" wrap="square"/>
          <a:p>
            <a:pPr indent="0" marL="0">
              <a:buNone/>
            </a:pPr>
            <a:r>
              <a:rPr b="1" dirty="0" sz="1000" kern="0" lang="en-US" spc="200">
                <a:solidFill>
                  <a:srgbClr val="67E8F9"/>
                </a:solidFill>
                <a:latin typeface="Courier New" pitchFamily="34" charset="0"/>
                <a:ea typeface="Courier New" pitchFamily="34" charset="-122"/>
                <a:cs typeface="Courier New" pitchFamily="34" charset="-120"/>
              </a:rPr>
              <a:t>// STUDI KASUS</a:t>
            </a:r>
            <a:endParaRPr dirty="0" sz="1000" lang="en-US"/>
          </a:p>
        </p:txBody>
      </p:sp>
      <p:sp>
        <p:nvSpPr>
          <p:cNvPr id="1048824" name="Text 1"/>
          <p:cNvSpPr txBox="1"/>
          <p:nvPr/>
        </p:nvSpPr>
        <p:spPr>
          <a:xfrm>
            <a:off x="548640" y="457200"/>
            <a:ext cx="8046720" cy="603504"/>
          </a:xfrm>
          <a:prstGeom prst="rect"/>
          <a:noFill/>
        </p:spPr>
        <p:txBody>
          <a:bodyPr anchor="ctr" bIns="0" lIns="0" rIns="0" rtlCol="0" tIns="0" wrap="square"/>
          <a:p>
            <a:pPr indent="0" marL="0">
              <a:buNone/>
            </a:pPr>
            <a:r>
              <a:rPr b="1" dirty="0" sz="2900" lang="en-US">
                <a:solidFill>
                  <a:srgbClr val="F1F5F9"/>
                </a:solidFill>
                <a:latin typeface="Calibri" pitchFamily="34" charset="0"/>
                <a:ea typeface="Calibri" pitchFamily="34" charset="-122"/>
                <a:cs typeface="Calibri" pitchFamily="34" charset="-120"/>
              </a:rPr>
              <a:t>Studi Kasus: Stoikiometri</a:t>
            </a:r>
            <a:endParaRPr dirty="0" sz="2900" lang="en-US"/>
          </a:p>
        </p:txBody>
      </p:sp>
      <p:sp>
        <p:nvSpPr>
          <p:cNvPr id="1048825" name="Text 2"/>
          <p:cNvSpPr txBox="1"/>
          <p:nvPr/>
        </p:nvSpPr>
        <p:spPr>
          <a:xfrm>
            <a:off x="548640" y="4754880"/>
            <a:ext cx="6949440" cy="237744"/>
          </a:xfrm>
          <a:prstGeom prst="rect"/>
          <a:noFill/>
        </p:spPr>
        <p:txBody>
          <a:bodyPr anchor="ctr" bIns="0" lIns="0" rIns="0" rtlCol="0" tIns="0" wrap="square"/>
          <a:p>
            <a:pPr indent="0" marL="0">
              <a:buNone/>
            </a:pPr>
            <a:r>
              <a:rPr dirty="0" sz="900" lang="en-US">
                <a:solidFill>
                  <a:srgbClr val="94A3B8"/>
                </a:solidFill>
                <a:latin typeface="Calibri" pitchFamily="34" charset="0"/>
                <a:ea typeface="Calibri" pitchFamily="34" charset="-122"/>
                <a:cs typeface="Calibri" pitchFamily="34" charset="-120"/>
              </a:rPr>
              <a:t>Sumber: sintesis penulis; verifikasi hitungan AI mengacu Fergus, Botha &amp; Ostovar (2023).</a:t>
            </a:r>
            <a:endParaRPr dirty="0" sz="900" lang="en-US"/>
          </a:p>
        </p:txBody>
      </p:sp>
      <p:sp>
        <p:nvSpPr>
          <p:cNvPr id="1048826" name="Text 3"/>
          <p:cNvSpPr txBox="1"/>
          <p:nvPr/>
        </p:nvSpPr>
        <p:spPr>
          <a:xfrm>
            <a:off x="8229600" y="4754880"/>
            <a:ext cx="457200" cy="237744"/>
          </a:xfrm>
          <a:prstGeom prst="rect"/>
          <a:noFill/>
        </p:spPr>
        <p:txBody>
          <a:bodyPr anchor="ctr" bIns="0" lIns="0" rIns="0" rtlCol="0" tIns="0" wrap="square"/>
          <a:p>
            <a:pPr algn="r" indent="0" marL="0">
              <a:buNone/>
            </a:pPr>
            <a:r>
              <a:rPr b="1" dirty="0" sz="900" lang="en-US">
                <a:solidFill>
                  <a:srgbClr val="67E8F9"/>
                </a:solidFill>
                <a:latin typeface="Courier New" pitchFamily="34" charset="0"/>
                <a:ea typeface="Courier New" pitchFamily="34" charset="-122"/>
                <a:cs typeface="Courier New" pitchFamily="34" charset="-120"/>
              </a:rPr>
              <a:t>11</a:t>
            </a:r>
            <a:endParaRPr dirty="0" sz="900" lang="en-US"/>
          </a:p>
        </p:txBody>
      </p:sp>
      <p:sp>
        <p:nvSpPr>
          <p:cNvPr id="1048827" name="Shape 4"/>
          <p:cNvSpPr/>
          <p:nvPr/>
        </p:nvSpPr>
        <p:spPr>
          <a:xfrm>
            <a:off x="548640" y="1143000"/>
            <a:ext cx="8046720" cy="566928"/>
          </a:xfrm>
          <a:prstGeom prst="roundRect">
            <a:avLst>
              <a:gd name="adj" fmla="val 12903"/>
            </a:avLst>
          </a:prstGeom>
          <a:solidFill>
            <a:srgbClr val="0B1F3A">
              <a:alpha val="88000"/>
            </a:srgbClr>
          </a:solidFill>
          <a:ln w="12700">
            <a:solidFill>
              <a:srgbClr val="2DD4BF">
                <a:alpha val="55000"/>
              </a:srgbClr>
            </a:solidFill>
            <a:prstDash val="solid"/>
          </a:ln>
        </p:spPr>
      </p:sp>
      <p:sp>
        <p:nvSpPr>
          <p:cNvPr id="1048828" name="Shape 5"/>
          <p:cNvSpPr/>
          <p:nvPr/>
        </p:nvSpPr>
        <p:spPr>
          <a:xfrm>
            <a:off x="731520" y="1252253"/>
            <a:ext cx="402336" cy="348423"/>
          </a:xfrm>
          <a:prstGeom prst="hexagon"/>
          <a:solidFill>
            <a:srgbClr val="0F2747"/>
          </a:solidFill>
          <a:ln w="22225">
            <a:solidFill>
              <a:srgbClr val="2DD4BF"/>
            </a:solidFill>
            <a:prstDash val="solid"/>
          </a:ln>
        </p:spPr>
      </p:sp>
      <p:pic>
        <p:nvPicPr>
          <p:cNvPr id="2097202" name="Image 1" descr="preencoded.png"/>
          <p:cNvPicPr>
            <a:picLocks noChangeAspect="1"/>
          </p:cNvPicPr>
          <p:nvPr/>
        </p:nvPicPr>
        <p:blipFill>
          <a:blip xmlns:r="http://schemas.openxmlformats.org/officeDocument/2006/relationships" r:embed="rId2"/>
          <a:stretch>
            <a:fillRect/>
          </a:stretch>
        </p:blipFill>
        <p:spPr>
          <a:xfrm>
            <a:off x="848197" y="1341973"/>
            <a:ext cx="168981" cy="168981"/>
          </a:xfrm>
          <a:prstGeom prst="rect"/>
        </p:spPr>
      </p:pic>
      <p:sp>
        <p:nvSpPr>
          <p:cNvPr id="1048829" name="Text 6"/>
          <p:cNvSpPr txBox="1"/>
          <p:nvPr/>
        </p:nvSpPr>
        <p:spPr>
          <a:xfrm>
            <a:off x="1280160" y="1143000"/>
            <a:ext cx="7223760" cy="566928"/>
          </a:xfrm>
          <a:prstGeom prst="rect"/>
          <a:noFill/>
        </p:spPr>
        <p:txBody>
          <a:bodyPr anchor="ctr" bIns="0" lIns="0" rIns="0" rtlCol="0" tIns="0" wrap="square"/>
          <a:p>
            <a:pPr indent="0" marL="0">
              <a:buNone/>
            </a:pPr>
            <a:r>
              <a:rPr dirty="0" sz="1350" i="1" lang="en-US">
                <a:solidFill>
                  <a:srgbClr val="F1F5F9"/>
                </a:solidFill>
                <a:latin typeface="Calibri" pitchFamily="34" charset="0"/>
                <a:ea typeface="Calibri" pitchFamily="34" charset="-122"/>
                <a:cs typeface="Calibri" pitchFamily="34" charset="-120"/>
              </a:rPr>
              <a:t>Reaksi: berapa gram CaCO₃ dibutuhkan untuk menghasilkan 4,4 gram CO₂ hasil pemanasan?</a:t>
            </a:r>
            <a:endParaRPr dirty="0" sz="1350" lang="en-US"/>
          </a:p>
        </p:txBody>
      </p:sp>
      <p:sp>
        <p:nvSpPr>
          <p:cNvPr id="1048830" name="Shape 7"/>
          <p:cNvSpPr/>
          <p:nvPr/>
        </p:nvSpPr>
        <p:spPr>
          <a:xfrm>
            <a:off x="548640" y="1847088"/>
            <a:ext cx="2606040" cy="2423160"/>
          </a:xfrm>
          <a:prstGeom prst="roundRect">
            <a:avLst>
              <a:gd name="adj" fmla="val 3019"/>
            </a:avLst>
          </a:prstGeom>
          <a:solidFill>
            <a:srgbClr val="0B1F3A">
              <a:alpha val="88000"/>
            </a:srgbClr>
          </a:solidFill>
          <a:ln w="12700">
            <a:solidFill>
              <a:srgbClr val="22D3EE">
                <a:alpha val="55000"/>
              </a:srgbClr>
            </a:solidFill>
            <a:prstDash val="solid"/>
          </a:ln>
        </p:spPr>
      </p:sp>
      <p:sp>
        <p:nvSpPr>
          <p:cNvPr id="1048831" name="Shape 8"/>
          <p:cNvSpPr/>
          <p:nvPr/>
        </p:nvSpPr>
        <p:spPr>
          <a:xfrm>
            <a:off x="1508760" y="2034769"/>
            <a:ext cx="685800" cy="593903"/>
          </a:xfrm>
          <a:prstGeom prst="hexagon"/>
          <a:solidFill>
            <a:srgbClr val="0F2747"/>
          </a:solidFill>
          <a:ln w="22225">
            <a:solidFill>
              <a:srgbClr val="22D3EE"/>
            </a:solidFill>
            <a:prstDash val="solid"/>
          </a:ln>
        </p:spPr>
      </p:sp>
      <p:pic>
        <p:nvPicPr>
          <p:cNvPr id="2097203" name="Image 2" descr="preencoded.png"/>
          <p:cNvPicPr>
            <a:picLocks noChangeAspect="1"/>
          </p:cNvPicPr>
          <p:nvPr/>
        </p:nvPicPr>
        <p:blipFill>
          <a:blip xmlns:r="http://schemas.openxmlformats.org/officeDocument/2006/relationships" r:embed="rId3"/>
          <a:stretch>
            <a:fillRect/>
          </a:stretch>
        </p:blipFill>
        <p:spPr>
          <a:xfrm>
            <a:off x="1707642" y="2187702"/>
            <a:ext cx="288036" cy="288036"/>
          </a:xfrm>
          <a:prstGeom prst="rect"/>
        </p:spPr>
      </p:pic>
      <p:sp>
        <p:nvSpPr>
          <p:cNvPr id="1048832" name="Text 9"/>
          <p:cNvSpPr txBox="1"/>
          <p:nvPr/>
        </p:nvSpPr>
        <p:spPr>
          <a:xfrm>
            <a:off x="685800" y="2724912"/>
            <a:ext cx="2331720" cy="274320"/>
          </a:xfrm>
          <a:prstGeom prst="rect"/>
          <a:noFill/>
        </p:spPr>
        <p:txBody>
          <a:bodyPr anchor="ctr" bIns="0" lIns="0" rIns="0" rtlCol="0" tIns="0" wrap="square"/>
          <a:p>
            <a:pPr algn="ctr" indent="0" marL="0">
              <a:buNone/>
            </a:pPr>
            <a:r>
              <a:rPr b="1" dirty="0" sz="1350" lang="en-US">
                <a:solidFill>
                  <a:srgbClr val="F1F5F9"/>
                </a:solidFill>
                <a:latin typeface="Calibri" pitchFamily="34" charset="0"/>
                <a:ea typeface="Calibri" pitchFamily="34" charset="-122"/>
                <a:cs typeface="Calibri" pitchFamily="34" charset="-120"/>
              </a:rPr>
              <a:t>Langkah Siswa</a:t>
            </a:r>
            <a:endParaRPr dirty="0" sz="1350" lang="en-US"/>
          </a:p>
        </p:txBody>
      </p:sp>
      <p:sp>
        <p:nvSpPr>
          <p:cNvPr id="1048833" name="Text 10"/>
          <p:cNvSpPr txBox="1"/>
          <p:nvPr/>
        </p:nvSpPr>
        <p:spPr>
          <a:xfrm>
            <a:off x="731520" y="3035808"/>
            <a:ext cx="2240280" cy="1143000"/>
          </a:xfrm>
          <a:prstGeom prst="rect"/>
          <a:noFill/>
        </p:spPr>
        <p:txBody>
          <a:bodyPr anchor="t" bIns="0" lIns="0" rIns="0" rtlCol="0" tIns="0" wrap="square"/>
          <a:p>
            <a:pPr algn="ctr" indent="0" marL="0">
              <a:buNone/>
            </a:pPr>
            <a:r>
              <a:rPr dirty="0" sz="1050" lang="en-US">
                <a:solidFill>
                  <a:srgbClr val="CBD5E1"/>
                </a:solidFill>
                <a:latin typeface="Calibri" pitchFamily="34" charset="0"/>
                <a:ea typeface="Calibri" pitchFamily="34" charset="-122"/>
                <a:cs typeface="Calibri" pitchFamily="34" charset="-120"/>
              </a:rPr>
              <a:t>Siswa menuliskan langkah hitungnya sendiri: persamaan reaksi, mol CO₂, lalu mol dan massa CaCO₃.</a:t>
            </a:r>
            <a:endParaRPr dirty="0" sz="1050" lang="en-US"/>
          </a:p>
        </p:txBody>
      </p:sp>
      <p:sp>
        <p:nvSpPr>
          <p:cNvPr id="1048834" name="Shape 11"/>
          <p:cNvSpPr/>
          <p:nvPr/>
        </p:nvSpPr>
        <p:spPr>
          <a:xfrm>
            <a:off x="3268980" y="1847088"/>
            <a:ext cx="2606040" cy="2423160"/>
          </a:xfrm>
          <a:prstGeom prst="roundRect">
            <a:avLst>
              <a:gd name="adj" fmla="val 3019"/>
            </a:avLst>
          </a:prstGeom>
          <a:solidFill>
            <a:srgbClr val="0B1F3A">
              <a:alpha val="88000"/>
            </a:srgbClr>
          </a:solidFill>
          <a:ln w="12700">
            <a:solidFill>
              <a:srgbClr val="A78BFA">
                <a:alpha val="55000"/>
              </a:srgbClr>
            </a:solidFill>
            <a:prstDash val="solid"/>
          </a:ln>
        </p:spPr>
      </p:sp>
      <p:sp>
        <p:nvSpPr>
          <p:cNvPr id="1048835" name="Shape 12"/>
          <p:cNvSpPr/>
          <p:nvPr/>
        </p:nvSpPr>
        <p:spPr>
          <a:xfrm>
            <a:off x="4229100" y="2034769"/>
            <a:ext cx="685800" cy="593903"/>
          </a:xfrm>
          <a:prstGeom prst="hexagon"/>
          <a:solidFill>
            <a:srgbClr val="0F2747"/>
          </a:solidFill>
          <a:ln w="22225">
            <a:solidFill>
              <a:srgbClr val="A78BFA"/>
            </a:solidFill>
            <a:prstDash val="solid"/>
          </a:ln>
        </p:spPr>
      </p:sp>
      <p:pic>
        <p:nvPicPr>
          <p:cNvPr id="2097204" name="Image 3" descr="preencoded.png"/>
          <p:cNvPicPr>
            <a:picLocks noChangeAspect="1"/>
          </p:cNvPicPr>
          <p:nvPr/>
        </p:nvPicPr>
        <p:blipFill>
          <a:blip xmlns:r="http://schemas.openxmlformats.org/officeDocument/2006/relationships" r:embed="rId4"/>
          <a:stretch>
            <a:fillRect/>
          </a:stretch>
        </p:blipFill>
        <p:spPr>
          <a:xfrm>
            <a:off x="4427982" y="2187702"/>
            <a:ext cx="288036" cy="288036"/>
          </a:xfrm>
          <a:prstGeom prst="rect"/>
        </p:spPr>
      </p:pic>
      <p:sp>
        <p:nvSpPr>
          <p:cNvPr id="1048836" name="Text 13"/>
          <p:cNvSpPr txBox="1"/>
          <p:nvPr/>
        </p:nvSpPr>
        <p:spPr>
          <a:xfrm>
            <a:off x="3406140" y="2724912"/>
            <a:ext cx="2331720" cy="274320"/>
          </a:xfrm>
          <a:prstGeom prst="rect"/>
          <a:noFill/>
        </p:spPr>
        <p:txBody>
          <a:bodyPr anchor="ctr" bIns="0" lIns="0" rIns="0" rtlCol="0" tIns="0" wrap="square"/>
          <a:p>
            <a:pPr algn="ctr" indent="0" marL="0">
              <a:buNone/>
            </a:pPr>
            <a:r>
              <a:rPr b="1" dirty="0" sz="1350" lang="en-US">
                <a:solidFill>
                  <a:srgbClr val="F1F5F9"/>
                </a:solidFill>
                <a:latin typeface="Calibri" pitchFamily="34" charset="0"/>
                <a:ea typeface="Calibri" pitchFamily="34" charset="-122"/>
                <a:cs typeface="Calibri" pitchFamily="34" charset="-120"/>
              </a:rPr>
              <a:t>Pemeriksaan AI</a:t>
            </a:r>
            <a:endParaRPr dirty="0" sz="1350" lang="en-US"/>
          </a:p>
        </p:txBody>
      </p:sp>
      <p:sp>
        <p:nvSpPr>
          <p:cNvPr id="1048837" name="Text 14"/>
          <p:cNvSpPr txBox="1"/>
          <p:nvPr/>
        </p:nvSpPr>
        <p:spPr>
          <a:xfrm>
            <a:off x="3451860" y="3035808"/>
            <a:ext cx="2240280" cy="1143000"/>
          </a:xfrm>
          <a:prstGeom prst="rect"/>
          <a:noFill/>
        </p:spPr>
        <p:txBody>
          <a:bodyPr anchor="t" bIns="0" lIns="0" rIns="0" rtlCol="0" tIns="0" wrap="square"/>
          <a:p>
            <a:pPr algn="ctr" indent="0" marL="0">
              <a:buNone/>
            </a:pPr>
            <a:r>
              <a:rPr dirty="0" sz="1050" lang="en-US">
                <a:solidFill>
                  <a:srgbClr val="CBD5E1"/>
                </a:solidFill>
                <a:latin typeface="Calibri" pitchFamily="34" charset="0"/>
                <a:ea typeface="Calibri" pitchFamily="34" charset="-122"/>
                <a:cs typeface="Calibri" pitchFamily="34" charset="-120"/>
              </a:rPr>
              <a:t>AI memeriksa tiap langkah, menandai di mana kesalahan terjadi, tanpa langsung memberi jawaban akhir.</a:t>
            </a:r>
            <a:endParaRPr dirty="0" sz="1050" lang="en-US"/>
          </a:p>
        </p:txBody>
      </p:sp>
      <p:sp>
        <p:nvSpPr>
          <p:cNvPr id="1048838" name="Shape 15"/>
          <p:cNvSpPr/>
          <p:nvPr/>
        </p:nvSpPr>
        <p:spPr>
          <a:xfrm>
            <a:off x="5989320" y="1847088"/>
            <a:ext cx="2606040" cy="2423160"/>
          </a:xfrm>
          <a:prstGeom prst="roundRect">
            <a:avLst>
              <a:gd name="adj" fmla="val 3019"/>
            </a:avLst>
          </a:prstGeom>
          <a:solidFill>
            <a:srgbClr val="0B1F3A">
              <a:alpha val="88000"/>
            </a:srgbClr>
          </a:solidFill>
          <a:ln w="12700">
            <a:solidFill>
              <a:srgbClr val="FBBF24">
                <a:alpha val="55000"/>
              </a:srgbClr>
            </a:solidFill>
            <a:prstDash val="solid"/>
          </a:ln>
        </p:spPr>
      </p:sp>
      <p:sp>
        <p:nvSpPr>
          <p:cNvPr id="1048839" name="Shape 16"/>
          <p:cNvSpPr/>
          <p:nvPr/>
        </p:nvSpPr>
        <p:spPr>
          <a:xfrm>
            <a:off x="6949440" y="2034769"/>
            <a:ext cx="685800" cy="593903"/>
          </a:xfrm>
          <a:prstGeom prst="hexagon"/>
          <a:solidFill>
            <a:srgbClr val="0F2747"/>
          </a:solidFill>
          <a:ln w="22225">
            <a:solidFill>
              <a:srgbClr val="FBBF24"/>
            </a:solidFill>
            <a:prstDash val="solid"/>
          </a:ln>
        </p:spPr>
      </p:sp>
      <p:pic>
        <p:nvPicPr>
          <p:cNvPr id="2097205" name="Image 4" descr="preencoded.png"/>
          <p:cNvPicPr>
            <a:picLocks noChangeAspect="1"/>
          </p:cNvPicPr>
          <p:nvPr/>
        </p:nvPicPr>
        <p:blipFill>
          <a:blip xmlns:r="http://schemas.openxmlformats.org/officeDocument/2006/relationships" r:embed="rId5"/>
          <a:stretch>
            <a:fillRect/>
          </a:stretch>
        </p:blipFill>
        <p:spPr>
          <a:xfrm>
            <a:off x="7148322" y="2187702"/>
            <a:ext cx="288036" cy="288036"/>
          </a:xfrm>
          <a:prstGeom prst="rect"/>
        </p:spPr>
      </p:pic>
      <p:sp>
        <p:nvSpPr>
          <p:cNvPr id="1048840" name="Text 17"/>
          <p:cNvSpPr txBox="1"/>
          <p:nvPr/>
        </p:nvSpPr>
        <p:spPr>
          <a:xfrm>
            <a:off x="6126480" y="2724912"/>
            <a:ext cx="2331720" cy="274320"/>
          </a:xfrm>
          <a:prstGeom prst="rect"/>
          <a:noFill/>
        </p:spPr>
        <p:txBody>
          <a:bodyPr anchor="ctr" bIns="0" lIns="0" rIns="0" rtlCol="0" tIns="0" wrap="square"/>
          <a:p>
            <a:pPr algn="ctr" indent="0" marL="0">
              <a:buNone/>
            </a:pPr>
            <a:r>
              <a:rPr b="1" dirty="0" sz="1350" lang="en-US">
                <a:solidFill>
                  <a:srgbClr val="F1F5F9"/>
                </a:solidFill>
                <a:latin typeface="Calibri" pitchFamily="34" charset="0"/>
                <a:ea typeface="Calibri" pitchFamily="34" charset="-122"/>
                <a:cs typeface="Calibri" pitchFamily="34" charset="-120"/>
              </a:rPr>
              <a:t>Soal Adaptif</a:t>
            </a:r>
            <a:endParaRPr dirty="0" sz="1350" lang="en-US"/>
          </a:p>
        </p:txBody>
      </p:sp>
      <p:sp>
        <p:nvSpPr>
          <p:cNvPr id="1048841" name="Text 18"/>
          <p:cNvSpPr txBox="1"/>
          <p:nvPr/>
        </p:nvSpPr>
        <p:spPr>
          <a:xfrm>
            <a:off x="6172200" y="3035808"/>
            <a:ext cx="2240280" cy="1143000"/>
          </a:xfrm>
          <a:prstGeom prst="rect"/>
          <a:noFill/>
        </p:spPr>
        <p:txBody>
          <a:bodyPr anchor="t" bIns="0" lIns="0" rIns="0" rtlCol="0" tIns="0" wrap="square"/>
          <a:p>
            <a:pPr algn="ctr" indent="0" marL="0">
              <a:buNone/>
            </a:pPr>
            <a:r>
              <a:rPr dirty="0" sz="1050" lang="en-US">
                <a:solidFill>
                  <a:srgbClr val="CBD5E1"/>
                </a:solidFill>
                <a:latin typeface="Calibri" pitchFamily="34" charset="0"/>
                <a:ea typeface="Calibri" pitchFamily="34" charset="-122"/>
                <a:cs typeface="Calibri" pitchFamily="34" charset="-120"/>
              </a:rPr>
              <a:t>Jika benar, AI memberi soal serupa dengan senyawa berbeda; jika keliru, AI memberi soal dengan langkah lebih sederhana.</a:t>
            </a:r>
            <a:endParaRPr dirty="0" sz="1050" lang="en-US"/>
          </a:p>
        </p:txBody>
      </p:sp>
      <p:sp>
        <p:nvSpPr>
          <p:cNvPr id="1048842" name="Shape 19"/>
          <p:cNvSpPr/>
          <p:nvPr/>
        </p:nvSpPr>
        <p:spPr>
          <a:xfrm>
            <a:off x="548640" y="4407408"/>
            <a:ext cx="8046720" cy="457200"/>
          </a:xfrm>
          <a:prstGeom prst="roundRect">
            <a:avLst>
              <a:gd name="adj" fmla="val 16000"/>
            </a:avLst>
          </a:prstGeom>
          <a:solidFill>
            <a:srgbClr val="2A0F14">
              <a:alpha val="88000"/>
            </a:srgbClr>
          </a:solidFill>
          <a:ln w="12700">
            <a:solidFill>
              <a:srgbClr val="F4685B">
                <a:alpha val="55000"/>
              </a:srgbClr>
            </a:solidFill>
            <a:prstDash val="solid"/>
          </a:ln>
        </p:spPr>
      </p:sp>
      <p:sp>
        <p:nvSpPr>
          <p:cNvPr id="1048843" name="Shape 20"/>
          <p:cNvSpPr/>
          <p:nvPr/>
        </p:nvSpPr>
        <p:spPr>
          <a:xfrm>
            <a:off x="731520" y="4493471"/>
            <a:ext cx="329184" cy="285073"/>
          </a:xfrm>
          <a:prstGeom prst="hexagon"/>
          <a:solidFill>
            <a:srgbClr val="0F2747"/>
          </a:solidFill>
          <a:ln w="22225">
            <a:solidFill>
              <a:srgbClr val="F4685B"/>
            </a:solidFill>
            <a:prstDash val="solid"/>
          </a:ln>
        </p:spPr>
      </p:sp>
      <p:pic>
        <p:nvPicPr>
          <p:cNvPr id="2097206" name="Image 5" descr="preencoded.png"/>
          <p:cNvPicPr>
            <a:picLocks noChangeAspect="1"/>
          </p:cNvPicPr>
          <p:nvPr/>
        </p:nvPicPr>
        <p:blipFill>
          <a:blip xmlns:r="http://schemas.openxmlformats.org/officeDocument/2006/relationships" r:embed="rId6"/>
          <a:stretch>
            <a:fillRect/>
          </a:stretch>
        </p:blipFill>
        <p:spPr>
          <a:xfrm>
            <a:off x="826983" y="4566879"/>
            <a:ext cx="138257" cy="138257"/>
          </a:xfrm>
          <a:prstGeom prst="rect"/>
        </p:spPr>
      </p:pic>
      <p:sp>
        <p:nvSpPr>
          <p:cNvPr id="1048844" name="Text 21"/>
          <p:cNvSpPr txBox="1"/>
          <p:nvPr/>
        </p:nvSpPr>
        <p:spPr>
          <a:xfrm>
            <a:off x="1234440" y="4407408"/>
            <a:ext cx="7269480" cy="457200"/>
          </a:xfrm>
          <a:prstGeom prst="rect"/>
          <a:noFill/>
        </p:spPr>
        <p:txBody>
          <a:bodyPr anchor="ctr" bIns="0" lIns="0" rIns="0" rtlCol="0" tIns="0" wrap="square"/>
          <a:p>
            <a:pPr indent="0" marL="0">
              <a:buNone/>
            </a:pPr>
            <a:r>
              <a:rPr dirty="0" sz="1050" lang="en-US">
                <a:solidFill>
                  <a:srgbClr val="F1F5F9"/>
                </a:solidFill>
                <a:latin typeface="Calibri" pitchFamily="34" charset="0"/>
                <a:ea typeface="Calibri" pitchFamily="34" charset="-122"/>
                <a:cs typeface="Calibri" pitchFamily="34" charset="-120"/>
              </a:rPr>
              <a:t>AI dapat keliru menghitung mol atau massa molar; guru dan siswa tetap memeriksa ulang hasilnya secara manual.</a:t>
            </a:r>
            <a:endParaRPr dirty="0" sz="1050"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50B1A"/>
        </a:solidFill>
      </p:bgPr>
    </p:bg>
    <p:spTree>
      <p:nvGrpSpPr>
        <p:cNvPr id="62" name=""/>
        <p:cNvGrpSpPr/>
        <p:nvPr/>
      </p:nvGrpSpPr>
      <p:grpSpPr>
        <a:xfrm>
          <a:off x="0" y="0"/>
          <a:ext cx="0" cy="0"/>
          <a:chOff x="0" y="0"/>
          <a:chExt cx="0" cy="0"/>
        </a:xfrm>
      </p:grpSpPr>
      <p:pic>
        <p:nvPicPr>
          <p:cNvPr id="2097207" name="Image 0" descr="preencoded.png"/>
          <p:cNvPicPr>
            <a:picLocks noChangeAspect="1"/>
          </p:cNvPicPr>
          <p:nvPr/>
        </p:nvPicPr>
        <p:blipFill>
          <a:blip xmlns:r="http://schemas.openxmlformats.org/officeDocument/2006/relationships" r:embed="rId2"/>
          <a:stretch>
            <a:fillRect/>
          </a:stretch>
        </p:blipFill>
        <p:spPr>
          <a:xfrm>
            <a:off x="0" y="0"/>
            <a:ext cx="9144000" cy="5143500"/>
          </a:xfrm>
          <a:prstGeom prst="rect"/>
        </p:spPr>
      </p:pic>
      <p:sp>
        <p:nvSpPr>
          <p:cNvPr id="1048848" name="Text 0"/>
          <p:cNvSpPr txBox="1"/>
          <p:nvPr/>
        </p:nvSpPr>
        <p:spPr>
          <a:xfrm>
            <a:off x="548640" y="246888"/>
            <a:ext cx="5943600" cy="219456"/>
          </a:xfrm>
          <a:prstGeom prst="rect"/>
          <a:noFill/>
        </p:spPr>
        <p:txBody>
          <a:bodyPr anchor="ctr" bIns="0" lIns="0" rIns="0" rtlCol="0" tIns="0" wrap="square"/>
          <a:p>
            <a:pPr indent="0" marL="0">
              <a:buNone/>
            </a:pPr>
            <a:r>
              <a:rPr b="1" dirty="0" sz="1000" kern="0" lang="en-US" spc="200">
                <a:solidFill>
                  <a:srgbClr val="67E8F9"/>
                </a:solidFill>
                <a:latin typeface="Courier New" pitchFamily="34" charset="0"/>
                <a:ea typeface="Courier New" pitchFamily="34" charset="-122"/>
                <a:cs typeface="Courier New" pitchFamily="34" charset="-120"/>
              </a:rPr>
              <a:t>// STUDI KASUS</a:t>
            </a:r>
            <a:endParaRPr dirty="0" sz="1000" lang="en-US"/>
          </a:p>
        </p:txBody>
      </p:sp>
      <p:sp>
        <p:nvSpPr>
          <p:cNvPr id="1048849" name="Text 1"/>
          <p:cNvSpPr txBox="1"/>
          <p:nvPr/>
        </p:nvSpPr>
        <p:spPr>
          <a:xfrm>
            <a:off x="548640" y="457200"/>
            <a:ext cx="8046720" cy="603504"/>
          </a:xfrm>
          <a:prstGeom prst="rect"/>
          <a:noFill/>
        </p:spPr>
        <p:txBody>
          <a:bodyPr anchor="ctr" bIns="0" lIns="0" rIns="0" rtlCol="0" tIns="0" wrap="square"/>
          <a:p>
            <a:pPr indent="0" marL="0">
              <a:buNone/>
            </a:pPr>
            <a:r>
              <a:rPr b="1" dirty="0" sz="2900" lang="en-US">
                <a:solidFill>
                  <a:srgbClr val="F1F5F9"/>
                </a:solidFill>
                <a:latin typeface="Calibri" pitchFamily="34" charset="0"/>
                <a:ea typeface="Calibri" pitchFamily="34" charset="-122"/>
                <a:cs typeface="Calibri" pitchFamily="34" charset="-120"/>
              </a:rPr>
              <a:t>Studi Kasus: Laju Reaksi</a:t>
            </a:r>
            <a:endParaRPr dirty="0" sz="2900" lang="en-US"/>
          </a:p>
        </p:txBody>
      </p:sp>
      <p:sp>
        <p:nvSpPr>
          <p:cNvPr id="1048850" name="Text 2"/>
          <p:cNvSpPr txBox="1"/>
          <p:nvPr/>
        </p:nvSpPr>
        <p:spPr>
          <a:xfrm>
            <a:off x="548640" y="4754880"/>
            <a:ext cx="6949440" cy="237744"/>
          </a:xfrm>
          <a:prstGeom prst="rect"/>
          <a:noFill/>
        </p:spPr>
        <p:txBody>
          <a:bodyPr anchor="ctr" bIns="0" lIns="0" rIns="0" rtlCol="0" tIns="0" wrap="square"/>
          <a:p>
            <a:pPr indent="0" marL="0">
              <a:buNone/>
            </a:pPr>
            <a:r>
              <a:rPr dirty="0" sz="900" lang="en-US">
                <a:solidFill>
                  <a:srgbClr val="94A3B8"/>
                </a:solidFill>
                <a:latin typeface="Calibri" pitchFamily="34" charset="0"/>
                <a:ea typeface="Calibri" pitchFamily="34" charset="-122"/>
                <a:cs typeface="Calibri" pitchFamily="34" charset="-120"/>
              </a:rPr>
              <a:t>Sumber data: ilustrasi penulis; simulasi PhET Reactions &amp; Rates mengacu Wieman, Adams &amp; Perkins (2008).</a:t>
            </a:r>
            <a:endParaRPr dirty="0" sz="900" lang="en-US"/>
          </a:p>
        </p:txBody>
      </p:sp>
      <p:sp>
        <p:nvSpPr>
          <p:cNvPr id="1048851" name="Text 3"/>
          <p:cNvSpPr txBox="1"/>
          <p:nvPr/>
        </p:nvSpPr>
        <p:spPr>
          <a:xfrm>
            <a:off x="8229600" y="4754880"/>
            <a:ext cx="457200" cy="237744"/>
          </a:xfrm>
          <a:prstGeom prst="rect"/>
          <a:noFill/>
        </p:spPr>
        <p:txBody>
          <a:bodyPr anchor="ctr" bIns="0" lIns="0" rIns="0" rtlCol="0" tIns="0" wrap="square"/>
          <a:p>
            <a:pPr algn="r" indent="0" marL="0">
              <a:buNone/>
            </a:pPr>
            <a:r>
              <a:rPr b="1" dirty="0" sz="900" lang="en-US">
                <a:solidFill>
                  <a:srgbClr val="67E8F9"/>
                </a:solidFill>
                <a:latin typeface="Courier New" pitchFamily="34" charset="0"/>
                <a:ea typeface="Courier New" pitchFamily="34" charset="-122"/>
                <a:cs typeface="Courier New" pitchFamily="34" charset="-120"/>
              </a:rPr>
              <a:t>12</a:t>
            </a:r>
            <a:endParaRPr dirty="0" sz="900" lang="en-US"/>
          </a:p>
        </p:txBody>
      </p:sp>
      <p:sp>
        <p:nvSpPr>
          <p:cNvPr id="1048852" name="Shape 4"/>
          <p:cNvSpPr/>
          <p:nvPr/>
        </p:nvSpPr>
        <p:spPr>
          <a:xfrm>
            <a:off x="548640" y="1188720"/>
            <a:ext cx="5212080" cy="3474720"/>
          </a:xfrm>
          <a:prstGeom prst="roundRect">
            <a:avLst>
              <a:gd name="adj" fmla="val 2105"/>
            </a:avLst>
          </a:prstGeom>
          <a:solidFill>
            <a:srgbClr val="0B1F3A"/>
          </a:solidFill>
          <a:ln w="12700">
            <a:solidFill>
              <a:srgbClr val="22D3EE">
                <a:alpha val="55000"/>
              </a:srgbClr>
            </a:solidFill>
            <a:prstDash val="solid"/>
          </a:ln>
        </p:spPr>
      </p:sp>
      <p:graphicFrame>
        <p:nvGraphicFramePr>
          <p:cNvPr id="4194304" name="Chart 0" descr=""/>
          <p:cNvGraphicFramePr>
            <a:graphicFrameLocks/>
          </p:cNvGraphicFramePr>
          <p:nvPr/>
        </p:nvGraphicFramePr>
        <p:xfrm>
          <a:off x="640080" y="1280160"/>
          <a:ext cx="5029200" cy="3291840"/>
        </p:xfrm>
        <a:graphic>
          <a:graphicData uri="http://schemas.openxmlformats.org/drawingml/2006/chart">
            <c:chart xmlns:c="http://schemas.openxmlformats.org/drawingml/2006/chart" xmlns:r="http://schemas.openxmlformats.org/officeDocument/2006/relationships" r:id="rId1"/>
          </a:graphicData>
        </a:graphic>
      </p:graphicFrame>
      <p:sp>
        <p:nvSpPr>
          <p:cNvPr id="1048853" name="Text 5"/>
          <p:cNvSpPr txBox="1"/>
          <p:nvPr/>
        </p:nvSpPr>
        <p:spPr>
          <a:xfrm>
            <a:off x="6035040" y="1143000"/>
            <a:ext cx="2651760" cy="548640"/>
          </a:xfrm>
          <a:prstGeom prst="rect"/>
          <a:noFill/>
        </p:spPr>
        <p:txBody>
          <a:bodyPr anchor="ctr" bIns="0" lIns="0" rIns="0" rtlCol="0" tIns="0" wrap="square"/>
          <a:p>
            <a:pPr indent="0" marL="0">
              <a:buNone/>
            </a:pPr>
            <a:r>
              <a:rPr b="1" dirty="0" sz="3000" lang="en-US">
                <a:solidFill>
                  <a:srgbClr val="FBBF24"/>
                </a:solidFill>
                <a:latin typeface="Calibri" pitchFamily="34" charset="0"/>
                <a:ea typeface="Calibri" pitchFamily="34" charset="-122"/>
                <a:cs typeface="Calibri" pitchFamily="34" charset="-120"/>
              </a:rPr>
              <a:t>Lebih Cepat</a:t>
            </a:r>
            <a:endParaRPr dirty="0" sz="3000" lang="en-US"/>
          </a:p>
        </p:txBody>
      </p:sp>
      <p:sp>
        <p:nvSpPr>
          <p:cNvPr id="1048854" name="Text 6"/>
          <p:cNvSpPr txBox="1"/>
          <p:nvPr/>
        </p:nvSpPr>
        <p:spPr>
          <a:xfrm>
            <a:off x="6035040" y="1737360"/>
            <a:ext cx="2651760" cy="548640"/>
          </a:xfrm>
          <a:prstGeom prst="rect"/>
          <a:noFill/>
        </p:spPr>
        <p:txBody>
          <a:bodyPr anchor="t" bIns="0" lIns="0" rIns="0" rtlCol="0" tIns="0" wrap="square"/>
          <a:p>
            <a:pPr indent="0" marL="0">
              <a:buNone/>
            </a:pPr>
            <a:r>
              <a:rPr dirty="0" sz="1200" lang="en-US">
                <a:solidFill>
                  <a:srgbClr val="CBD5E1"/>
                </a:solidFill>
                <a:latin typeface="Calibri" pitchFamily="34" charset="0"/>
                <a:ea typeface="Calibri" pitchFamily="34" charset="-122"/>
                <a:cs typeface="Calibri" pitchFamily="34" charset="-120"/>
              </a:rPr>
              <a:t>konsentrasi lebih tinggi mempercepat penurunan konsentrasi reaktan</a:t>
            </a:r>
            <a:endParaRPr dirty="0" sz="1200" lang="en-US"/>
          </a:p>
        </p:txBody>
      </p:sp>
      <p:sp>
        <p:nvSpPr>
          <p:cNvPr id="1048855" name="Text 7"/>
          <p:cNvSpPr txBox="1"/>
          <p:nvPr/>
        </p:nvSpPr>
        <p:spPr>
          <a:xfrm>
            <a:off x="6035040" y="2572664"/>
            <a:ext cx="457200" cy="395935"/>
          </a:xfrm>
          <a:prstGeom prst="hexagon"/>
          <a:solidFill>
            <a:srgbClr val="0F2747"/>
          </a:solidFill>
          <a:ln w="22225">
            <a:solidFill>
              <a:srgbClr val="22D3EE"/>
            </a:solidFill>
          </a:ln>
        </p:spPr>
        <p:txBody>
          <a:bodyPr anchor="ctr" bIns="0" lIns="0" rIns="0" rtlCol="0" tIns="0" wrap="square"/>
          <a:p>
            <a:pPr algn="ctr" indent="0" marL="0">
              <a:buNone/>
            </a:pPr>
            <a:r>
              <a:rPr b="1" dirty="0" sz="1300" lang="en-US">
                <a:solidFill>
                  <a:srgbClr val="F1F5F9"/>
                </a:solidFill>
                <a:latin typeface="Calibri" pitchFamily="34" charset="0"/>
                <a:ea typeface="Calibri" pitchFamily="34" charset="-122"/>
                <a:cs typeface="Calibri" pitchFamily="34" charset="-120"/>
              </a:rPr>
              <a:t>1</a:t>
            </a:r>
            <a:endParaRPr dirty="0" sz="1300" lang="en-US"/>
          </a:p>
        </p:txBody>
      </p:sp>
      <p:sp>
        <p:nvSpPr>
          <p:cNvPr id="1048856" name="Text 8"/>
          <p:cNvSpPr txBox="1"/>
          <p:nvPr/>
        </p:nvSpPr>
        <p:spPr>
          <a:xfrm>
            <a:off x="6629400" y="2468880"/>
            <a:ext cx="2057400" cy="256032"/>
          </a:xfrm>
          <a:prstGeom prst="rect"/>
          <a:noFill/>
        </p:spPr>
        <p:txBody>
          <a:bodyPr anchor="ctr" bIns="0" lIns="0" rIns="0" rtlCol="0" tIns="0" wrap="square"/>
          <a:p>
            <a:pPr indent="0" marL="0">
              <a:buNone/>
            </a:pPr>
            <a:r>
              <a:rPr b="1" dirty="0" sz="1300" lang="en-US">
                <a:solidFill>
                  <a:srgbClr val="F1F5F9"/>
                </a:solidFill>
                <a:latin typeface="Calibri" pitchFamily="34" charset="0"/>
                <a:ea typeface="Calibri" pitchFamily="34" charset="-122"/>
                <a:cs typeface="Calibri" pitchFamily="34" charset="-120"/>
              </a:rPr>
              <a:t>Prediksi</a:t>
            </a:r>
            <a:endParaRPr dirty="0" sz="1300" lang="en-US"/>
          </a:p>
        </p:txBody>
      </p:sp>
      <p:sp>
        <p:nvSpPr>
          <p:cNvPr id="1048857" name="Text 9"/>
          <p:cNvSpPr txBox="1"/>
          <p:nvPr/>
        </p:nvSpPr>
        <p:spPr>
          <a:xfrm>
            <a:off x="6629400" y="2724912"/>
            <a:ext cx="2057400" cy="438912"/>
          </a:xfrm>
          <a:prstGeom prst="rect"/>
          <a:noFill/>
        </p:spPr>
        <p:txBody>
          <a:bodyPr anchor="t" bIns="0" lIns="0" rIns="0" rtlCol="0" tIns="0" wrap="square"/>
          <a:p>
            <a:pPr indent="0" marL="0">
              <a:buNone/>
            </a:pPr>
            <a:r>
              <a:rPr dirty="0" sz="1050" lang="en-US">
                <a:solidFill>
                  <a:srgbClr val="CBD5E1"/>
                </a:solidFill>
                <a:latin typeface="Calibri" pitchFamily="34" charset="0"/>
                <a:ea typeface="Calibri" pitchFamily="34" charset="-122"/>
                <a:cs typeface="Calibri" pitchFamily="34" charset="-120"/>
              </a:rPr>
              <a:t>Sketsa bentuk grafik sebelum menjalankan simulasi.</a:t>
            </a:r>
            <a:endParaRPr dirty="0" sz="1050" lang="en-US"/>
          </a:p>
        </p:txBody>
      </p:sp>
      <p:sp>
        <p:nvSpPr>
          <p:cNvPr id="1048858" name="Text 10"/>
          <p:cNvSpPr txBox="1"/>
          <p:nvPr/>
        </p:nvSpPr>
        <p:spPr>
          <a:xfrm>
            <a:off x="6035040" y="3285896"/>
            <a:ext cx="457200" cy="395935"/>
          </a:xfrm>
          <a:prstGeom prst="hexagon"/>
          <a:solidFill>
            <a:srgbClr val="0F2747"/>
          </a:solidFill>
          <a:ln w="22225">
            <a:solidFill>
              <a:srgbClr val="2DD4BF"/>
            </a:solidFill>
          </a:ln>
        </p:spPr>
        <p:txBody>
          <a:bodyPr anchor="ctr" bIns="0" lIns="0" rIns="0" rtlCol="0" tIns="0" wrap="square"/>
          <a:p>
            <a:pPr algn="ctr" indent="0" marL="0">
              <a:buNone/>
            </a:pPr>
            <a:r>
              <a:rPr b="1" dirty="0" sz="1300" lang="en-US">
                <a:solidFill>
                  <a:srgbClr val="F1F5F9"/>
                </a:solidFill>
                <a:latin typeface="Calibri" pitchFamily="34" charset="0"/>
                <a:ea typeface="Calibri" pitchFamily="34" charset="-122"/>
                <a:cs typeface="Calibri" pitchFamily="34" charset="-120"/>
              </a:rPr>
              <a:t>2</a:t>
            </a:r>
            <a:endParaRPr dirty="0" sz="1300" lang="en-US"/>
          </a:p>
        </p:txBody>
      </p:sp>
      <p:sp>
        <p:nvSpPr>
          <p:cNvPr id="1048859" name="Text 11"/>
          <p:cNvSpPr txBox="1"/>
          <p:nvPr/>
        </p:nvSpPr>
        <p:spPr>
          <a:xfrm>
            <a:off x="6629400" y="3182112"/>
            <a:ext cx="2057400" cy="256032"/>
          </a:xfrm>
          <a:prstGeom prst="rect"/>
          <a:noFill/>
        </p:spPr>
        <p:txBody>
          <a:bodyPr anchor="ctr" bIns="0" lIns="0" rIns="0" rtlCol="0" tIns="0" wrap="square"/>
          <a:p>
            <a:pPr indent="0" marL="0">
              <a:buNone/>
            </a:pPr>
            <a:r>
              <a:rPr b="1" dirty="0" sz="1300" lang="en-US">
                <a:solidFill>
                  <a:srgbClr val="F1F5F9"/>
                </a:solidFill>
                <a:latin typeface="Calibri" pitchFamily="34" charset="0"/>
                <a:ea typeface="Calibri" pitchFamily="34" charset="-122"/>
                <a:cs typeface="Calibri" pitchFamily="34" charset="-120"/>
              </a:rPr>
              <a:t>Uji dengan AI</a:t>
            </a:r>
            <a:endParaRPr dirty="0" sz="1300" lang="en-US"/>
          </a:p>
        </p:txBody>
      </p:sp>
      <p:sp>
        <p:nvSpPr>
          <p:cNvPr id="1048860" name="Text 12"/>
          <p:cNvSpPr txBox="1"/>
          <p:nvPr/>
        </p:nvSpPr>
        <p:spPr>
          <a:xfrm>
            <a:off x="6629400" y="3438144"/>
            <a:ext cx="2057400" cy="438912"/>
          </a:xfrm>
          <a:prstGeom prst="rect"/>
          <a:noFill/>
        </p:spPr>
        <p:txBody>
          <a:bodyPr anchor="t" bIns="0" lIns="0" rIns="0" rtlCol="0" tIns="0" wrap="square"/>
          <a:p>
            <a:pPr indent="0" marL="0">
              <a:buNone/>
            </a:pPr>
            <a:r>
              <a:rPr dirty="0" sz="1050" lang="en-US">
                <a:solidFill>
                  <a:srgbClr val="CBD5E1"/>
                </a:solidFill>
                <a:latin typeface="Calibri" pitchFamily="34" charset="0"/>
                <a:ea typeface="Calibri" pitchFamily="34" charset="-122"/>
                <a:cs typeface="Calibri" pitchFamily="34" charset="-120"/>
              </a:rPr>
              <a:t>Minta AI menjelaskan mengapa kurva melandai, bukan menurun lurus.</a:t>
            </a:r>
            <a:endParaRPr dirty="0" sz="1050" lang="en-US"/>
          </a:p>
        </p:txBody>
      </p:sp>
      <p:sp>
        <p:nvSpPr>
          <p:cNvPr id="1048861" name="Text 13"/>
          <p:cNvSpPr txBox="1"/>
          <p:nvPr/>
        </p:nvSpPr>
        <p:spPr>
          <a:xfrm>
            <a:off x="6035040" y="3999128"/>
            <a:ext cx="457200" cy="395935"/>
          </a:xfrm>
          <a:prstGeom prst="hexagon"/>
          <a:solidFill>
            <a:srgbClr val="0F2747"/>
          </a:solidFill>
          <a:ln w="22225">
            <a:solidFill>
              <a:srgbClr val="FBBF24"/>
            </a:solidFill>
          </a:ln>
        </p:spPr>
        <p:txBody>
          <a:bodyPr anchor="ctr" bIns="0" lIns="0" rIns="0" rtlCol="0" tIns="0" wrap="square"/>
          <a:p>
            <a:pPr algn="ctr" indent="0" marL="0">
              <a:buNone/>
            </a:pPr>
            <a:r>
              <a:rPr b="1" dirty="0" sz="1300" lang="en-US">
                <a:solidFill>
                  <a:srgbClr val="F1F5F9"/>
                </a:solidFill>
                <a:latin typeface="Calibri" pitchFamily="34" charset="0"/>
                <a:ea typeface="Calibri" pitchFamily="34" charset="-122"/>
                <a:cs typeface="Calibri" pitchFamily="34" charset="-120"/>
              </a:rPr>
              <a:t>3</a:t>
            </a:r>
            <a:endParaRPr dirty="0" sz="1300" lang="en-US"/>
          </a:p>
        </p:txBody>
      </p:sp>
      <p:sp>
        <p:nvSpPr>
          <p:cNvPr id="1048862" name="Text 14"/>
          <p:cNvSpPr txBox="1"/>
          <p:nvPr/>
        </p:nvSpPr>
        <p:spPr>
          <a:xfrm>
            <a:off x="6629400" y="3895344"/>
            <a:ext cx="2057400" cy="256032"/>
          </a:xfrm>
          <a:prstGeom prst="rect"/>
          <a:noFill/>
        </p:spPr>
        <p:txBody>
          <a:bodyPr anchor="ctr" bIns="0" lIns="0" rIns="0" rtlCol="0" tIns="0" wrap="square"/>
          <a:p>
            <a:pPr indent="0" marL="0">
              <a:buNone/>
            </a:pPr>
            <a:r>
              <a:rPr b="1" dirty="0" sz="1300" lang="en-US">
                <a:solidFill>
                  <a:srgbClr val="F1F5F9"/>
                </a:solidFill>
                <a:latin typeface="Calibri" pitchFamily="34" charset="0"/>
                <a:ea typeface="Calibri" pitchFamily="34" charset="-122"/>
                <a:cs typeface="Calibri" pitchFamily="34" charset="-120"/>
              </a:rPr>
              <a:t>Kaitkan Teori</a:t>
            </a:r>
            <a:endParaRPr dirty="0" sz="1300" lang="en-US"/>
          </a:p>
        </p:txBody>
      </p:sp>
      <p:sp>
        <p:nvSpPr>
          <p:cNvPr id="1048863" name="Text 15"/>
          <p:cNvSpPr txBox="1"/>
          <p:nvPr/>
        </p:nvSpPr>
        <p:spPr>
          <a:xfrm>
            <a:off x="6629400" y="4151376"/>
            <a:ext cx="2057400" cy="438912"/>
          </a:xfrm>
          <a:prstGeom prst="rect"/>
          <a:noFill/>
        </p:spPr>
        <p:txBody>
          <a:bodyPr anchor="t" bIns="0" lIns="0" rIns="0" rtlCol="0" tIns="0" wrap="square"/>
          <a:p>
            <a:pPr indent="0" marL="0">
              <a:buNone/>
            </a:pPr>
            <a:r>
              <a:rPr dirty="0" sz="1050" lang="en-US">
                <a:solidFill>
                  <a:srgbClr val="CBD5E1"/>
                </a:solidFill>
                <a:latin typeface="Calibri" pitchFamily="34" charset="0"/>
                <a:ea typeface="Calibri" pitchFamily="34" charset="-122"/>
                <a:cs typeface="Calibri" pitchFamily="34" charset="-120"/>
              </a:rPr>
              <a:t>Hubungkan dengan teori tumbukan dan energi aktivasi.</a:t>
            </a:r>
            <a:endParaRPr dirty="0" sz="1050"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50B1A"/>
        </a:solidFill>
      </p:bgPr>
    </p:bg>
    <p:spTree>
      <p:nvGrpSpPr>
        <p:cNvPr id="65" name=""/>
        <p:cNvGrpSpPr/>
        <p:nvPr/>
      </p:nvGrpSpPr>
      <p:grpSpPr>
        <a:xfrm>
          <a:off x="0" y="0"/>
          <a:ext cx="0" cy="0"/>
          <a:chOff x="0" y="0"/>
          <a:chExt cx="0" cy="0"/>
        </a:xfrm>
      </p:grpSpPr>
      <p:pic>
        <p:nvPicPr>
          <p:cNvPr id="2097208" name="Image 0" descr="preencoded.png"/>
          <p:cNvPicPr>
            <a:picLocks noChangeAspect="1"/>
          </p:cNvPicPr>
          <p:nvPr/>
        </p:nvPicPr>
        <p:blipFill>
          <a:blip xmlns:r="http://schemas.openxmlformats.org/officeDocument/2006/relationships" r:embed="rId1"/>
          <a:stretch>
            <a:fillRect/>
          </a:stretch>
        </p:blipFill>
        <p:spPr>
          <a:xfrm>
            <a:off x="0" y="0"/>
            <a:ext cx="9144000" cy="5143500"/>
          </a:xfrm>
          <a:prstGeom prst="rect"/>
        </p:spPr>
      </p:pic>
      <p:sp>
        <p:nvSpPr>
          <p:cNvPr id="1048867" name="Text 0"/>
          <p:cNvSpPr txBox="1"/>
          <p:nvPr/>
        </p:nvSpPr>
        <p:spPr>
          <a:xfrm>
            <a:off x="548640" y="246888"/>
            <a:ext cx="5943600" cy="219456"/>
          </a:xfrm>
          <a:prstGeom prst="rect"/>
          <a:noFill/>
        </p:spPr>
        <p:txBody>
          <a:bodyPr anchor="ctr" bIns="0" lIns="0" rIns="0" rtlCol="0" tIns="0" wrap="square"/>
          <a:p>
            <a:pPr indent="0" marL="0">
              <a:buNone/>
            </a:pPr>
            <a:r>
              <a:rPr b="1" dirty="0" sz="1000" kern="0" lang="en-US" spc="200">
                <a:solidFill>
                  <a:srgbClr val="67E8F9"/>
                </a:solidFill>
                <a:latin typeface="Courier New" pitchFamily="34" charset="0"/>
                <a:ea typeface="Courier New" pitchFamily="34" charset="-122"/>
                <a:cs typeface="Courier New" pitchFamily="34" charset="-120"/>
              </a:rPr>
              <a:t>// PROMPT</a:t>
            </a:r>
            <a:endParaRPr dirty="0" sz="1000" lang="en-US"/>
          </a:p>
        </p:txBody>
      </p:sp>
      <p:sp>
        <p:nvSpPr>
          <p:cNvPr id="1048868" name="Text 1"/>
          <p:cNvSpPr txBox="1"/>
          <p:nvPr/>
        </p:nvSpPr>
        <p:spPr>
          <a:xfrm>
            <a:off x="548640" y="457200"/>
            <a:ext cx="8046720" cy="603504"/>
          </a:xfrm>
          <a:prstGeom prst="rect"/>
          <a:noFill/>
        </p:spPr>
        <p:txBody>
          <a:bodyPr anchor="ctr" bIns="0" lIns="0" rIns="0" rtlCol="0" tIns="0" wrap="square"/>
          <a:p>
            <a:pPr indent="0" marL="0">
              <a:buNone/>
            </a:pPr>
            <a:r>
              <a:rPr b="1" dirty="0" sz="2900" lang="en-US">
                <a:solidFill>
                  <a:srgbClr val="F1F5F9"/>
                </a:solidFill>
                <a:latin typeface="Calibri" pitchFamily="34" charset="0"/>
                <a:ea typeface="Calibri" pitchFamily="34" charset="-122"/>
                <a:cs typeface="Calibri" pitchFamily="34" charset="-120"/>
              </a:rPr>
              <a:t>Seni Menulis Prompt yang Optimal</a:t>
            </a:r>
            <a:endParaRPr dirty="0" sz="2900" lang="en-US"/>
          </a:p>
        </p:txBody>
      </p:sp>
      <p:sp>
        <p:nvSpPr>
          <p:cNvPr id="1048869" name="Text 2"/>
          <p:cNvSpPr txBox="1"/>
          <p:nvPr/>
        </p:nvSpPr>
        <p:spPr>
          <a:xfrm>
            <a:off x="548640" y="4754880"/>
            <a:ext cx="6949440" cy="237744"/>
          </a:xfrm>
          <a:prstGeom prst="rect"/>
          <a:noFill/>
        </p:spPr>
        <p:txBody>
          <a:bodyPr anchor="ctr" bIns="0" lIns="0" rIns="0" rtlCol="0" tIns="0" wrap="square"/>
          <a:p>
            <a:pPr indent="0" marL="0">
              <a:buNone/>
            </a:pPr>
            <a:r>
              <a:rPr dirty="0" sz="900" lang="en-US">
                <a:solidFill>
                  <a:srgbClr val="94A3B8"/>
                </a:solidFill>
                <a:latin typeface="Calibri" pitchFamily="34" charset="0"/>
                <a:ea typeface="Calibri" pitchFamily="34" charset="-122"/>
                <a:cs typeface="Calibri" pitchFamily="34" charset="-120"/>
              </a:rPr>
              <a:t>Sintesis penulis, selaras dengan tahap Memahami–Mengaplikasi–Merefleksi (Kemendikdasmen, 2025).</a:t>
            </a:r>
            <a:endParaRPr dirty="0" sz="900" lang="en-US"/>
          </a:p>
        </p:txBody>
      </p:sp>
      <p:sp>
        <p:nvSpPr>
          <p:cNvPr id="1048870" name="Text 3"/>
          <p:cNvSpPr txBox="1"/>
          <p:nvPr/>
        </p:nvSpPr>
        <p:spPr>
          <a:xfrm>
            <a:off x="8229600" y="4754880"/>
            <a:ext cx="457200" cy="237744"/>
          </a:xfrm>
          <a:prstGeom prst="rect"/>
          <a:noFill/>
        </p:spPr>
        <p:txBody>
          <a:bodyPr anchor="ctr" bIns="0" lIns="0" rIns="0" rtlCol="0" tIns="0" wrap="square"/>
          <a:p>
            <a:pPr algn="r" indent="0" marL="0">
              <a:buNone/>
            </a:pPr>
            <a:r>
              <a:rPr b="1" dirty="0" sz="900" lang="en-US">
                <a:solidFill>
                  <a:srgbClr val="67E8F9"/>
                </a:solidFill>
                <a:latin typeface="Courier New" pitchFamily="34" charset="0"/>
                <a:ea typeface="Courier New" pitchFamily="34" charset="-122"/>
                <a:cs typeface="Courier New" pitchFamily="34" charset="-120"/>
              </a:rPr>
              <a:t>13</a:t>
            </a:r>
            <a:endParaRPr dirty="0" sz="900" lang="en-US"/>
          </a:p>
        </p:txBody>
      </p:sp>
      <p:sp>
        <p:nvSpPr>
          <p:cNvPr id="1048871" name="Shape 4"/>
          <p:cNvSpPr/>
          <p:nvPr/>
        </p:nvSpPr>
        <p:spPr>
          <a:xfrm>
            <a:off x="548640" y="1188720"/>
            <a:ext cx="3931920" cy="2377440"/>
          </a:xfrm>
          <a:prstGeom prst="roundRect">
            <a:avLst>
              <a:gd name="adj" fmla="val 3077"/>
            </a:avLst>
          </a:prstGeom>
          <a:solidFill>
            <a:srgbClr val="2A0F14">
              <a:alpha val="90000"/>
            </a:srgbClr>
          </a:solidFill>
          <a:ln w="12700">
            <a:solidFill>
              <a:srgbClr val="F4685B">
                <a:alpha val="55000"/>
              </a:srgbClr>
            </a:solidFill>
            <a:prstDash val="solid"/>
          </a:ln>
        </p:spPr>
      </p:sp>
      <p:sp>
        <p:nvSpPr>
          <p:cNvPr id="1048872" name="Text 5"/>
          <p:cNvSpPr txBox="1"/>
          <p:nvPr/>
        </p:nvSpPr>
        <p:spPr>
          <a:xfrm>
            <a:off x="731520" y="1325880"/>
            <a:ext cx="1280160" cy="274320"/>
          </a:xfrm>
          <a:prstGeom prst="roundRect">
            <a:avLst>
              <a:gd name="adj" fmla="val 46667"/>
            </a:avLst>
          </a:prstGeom>
          <a:solidFill>
            <a:srgbClr val="F4685B"/>
          </a:solidFill>
          <a:ln>
            <a:solidFill>
              <a:srgbClr val="F4685B"/>
            </a:solidFill>
          </a:ln>
        </p:spPr>
        <p:txBody>
          <a:bodyPr anchor="ctr" bIns="0" lIns="0" rIns="0" rtlCol="0" tIns="0" wrap="square"/>
          <a:p>
            <a:pPr algn="ctr" indent="0" marL="0">
              <a:buNone/>
            </a:pPr>
            <a:r>
              <a:rPr b="1" dirty="0" sz="1000" kern="0" lang="en-US" spc="100">
                <a:solidFill>
                  <a:srgbClr val="1A0508"/>
                </a:solidFill>
                <a:latin typeface="Calibri" pitchFamily="34" charset="0"/>
                <a:ea typeface="Calibri" pitchFamily="34" charset="-122"/>
                <a:cs typeface="Calibri" pitchFamily="34" charset="-120"/>
              </a:rPr>
              <a:t>PROMPT UMUM</a:t>
            </a:r>
            <a:endParaRPr dirty="0" sz="1000" lang="en-US"/>
          </a:p>
        </p:txBody>
      </p:sp>
      <p:sp>
        <p:nvSpPr>
          <p:cNvPr id="1048873" name="Text 6"/>
          <p:cNvSpPr txBox="1"/>
          <p:nvPr/>
        </p:nvSpPr>
        <p:spPr>
          <a:xfrm>
            <a:off x="731520" y="1783080"/>
            <a:ext cx="3566160" cy="685800"/>
          </a:xfrm>
          <a:prstGeom prst="rect"/>
          <a:noFill/>
        </p:spPr>
        <p:txBody>
          <a:bodyPr anchor="t" bIns="0" lIns="0" rIns="0" rtlCol="0" tIns="0" wrap="square"/>
          <a:p>
            <a:pPr indent="0" marL="0">
              <a:buNone/>
            </a:pPr>
            <a:r>
              <a:rPr dirty="0" sz="1400" i="1" lang="en-US">
                <a:solidFill>
                  <a:srgbClr val="F1F5F9"/>
                </a:solidFill>
                <a:latin typeface="Calibri" pitchFamily="34" charset="0"/>
                <a:ea typeface="Calibri" pitchFamily="34" charset="-122"/>
                <a:cs typeface="Calibri" pitchFamily="34" charset="-120"/>
              </a:rPr>
              <a:t>“Jelaskan faktor yang memengaruhi laju reaksi.”</a:t>
            </a:r>
            <a:endParaRPr dirty="0" sz="1400" lang="en-US"/>
          </a:p>
        </p:txBody>
      </p:sp>
      <p:sp>
        <p:nvSpPr>
          <p:cNvPr id="1048874" name="Text 7"/>
          <p:cNvSpPr txBox="1"/>
          <p:nvPr/>
        </p:nvSpPr>
        <p:spPr>
          <a:xfrm>
            <a:off x="731520" y="2606040"/>
            <a:ext cx="3566160" cy="868680"/>
          </a:xfrm>
          <a:prstGeom prst="rect"/>
          <a:noFill/>
        </p:spPr>
        <p:txBody>
          <a:bodyPr anchor="t" bIns="0" lIns="0" rIns="0" rtlCol="0" tIns="0" wrap="square"/>
          <a:p>
            <a:pPr indent="0" marL="0">
              <a:buNone/>
            </a:pPr>
            <a:r>
              <a:rPr b="1" dirty="0" sz="1200" lang="en-US">
                <a:solidFill>
                  <a:srgbClr val="F4685B"/>
                </a:solidFill>
                <a:latin typeface="Calibri" pitchFamily="34" charset="0"/>
                <a:ea typeface="Calibri" pitchFamily="34" charset="-122"/>
                <a:cs typeface="Calibri" pitchFamily="34" charset="-120"/>
              </a:rPr>
              <a:t>Dampak: </a:t>
            </a:r>
            <a:r>
              <a:rPr dirty="0" sz="1200" lang="en-US">
                <a:solidFill>
                  <a:srgbClr val="CBD5E1"/>
                </a:solidFill>
                <a:latin typeface="Calibri" pitchFamily="34" charset="0"/>
                <a:ea typeface="Calibri" pitchFamily="34" charset="-122"/>
                <a:cs typeface="Calibri" pitchFamily="34" charset="-120"/>
              </a:rPr>
              <a:t>jawaban generik yang bisa disalin tanpa dibaca; tidak terhubung dengan konteks kelas.</a:t>
            </a:r>
            <a:endParaRPr dirty="0" sz="1200" lang="en-US"/>
          </a:p>
        </p:txBody>
      </p:sp>
      <p:sp>
        <p:nvSpPr>
          <p:cNvPr id="1048875" name="Shape 8"/>
          <p:cNvSpPr/>
          <p:nvPr/>
        </p:nvSpPr>
        <p:spPr>
          <a:xfrm>
            <a:off x="4663440" y="1188720"/>
            <a:ext cx="3931920" cy="2377440"/>
          </a:xfrm>
          <a:prstGeom prst="roundRect">
            <a:avLst>
              <a:gd name="adj" fmla="val 3077"/>
            </a:avLst>
          </a:prstGeom>
          <a:solidFill>
            <a:srgbClr val="062A2A">
              <a:alpha val="90000"/>
            </a:srgbClr>
          </a:solidFill>
          <a:ln w="12700">
            <a:solidFill>
              <a:srgbClr val="2DD4BF">
                <a:alpha val="55000"/>
              </a:srgbClr>
            </a:solidFill>
            <a:prstDash val="solid"/>
          </a:ln>
        </p:spPr>
      </p:sp>
      <p:sp>
        <p:nvSpPr>
          <p:cNvPr id="1048876" name="Text 9"/>
          <p:cNvSpPr txBox="1"/>
          <p:nvPr/>
        </p:nvSpPr>
        <p:spPr>
          <a:xfrm>
            <a:off x="4846320" y="1325880"/>
            <a:ext cx="1783080" cy="274320"/>
          </a:xfrm>
          <a:prstGeom prst="roundRect">
            <a:avLst>
              <a:gd name="adj" fmla="val 46667"/>
            </a:avLst>
          </a:prstGeom>
          <a:solidFill>
            <a:srgbClr val="2DD4BF"/>
          </a:solidFill>
          <a:ln>
            <a:solidFill>
              <a:srgbClr val="2DD4BF"/>
            </a:solidFill>
          </a:ln>
        </p:spPr>
        <p:txBody>
          <a:bodyPr anchor="ctr" bIns="0" lIns="0" rIns="0" rtlCol="0" tIns="0" wrap="square"/>
          <a:p>
            <a:pPr algn="ctr" indent="0" marL="0">
              <a:buNone/>
            </a:pPr>
            <a:r>
              <a:rPr b="1" dirty="0" sz="1000" kern="0" lang="en-US" spc="100">
                <a:solidFill>
                  <a:srgbClr val="021A18"/>
                </a:solidFill>
                <a:latin typeface="Calibri" pitchFamily="34" charset="0"/>
                <a:ea typeface="Calibri" pitchFamily="34" charset="-122"/>
                <a:cs typeface="Calibri" pitchFamily="34" charset="-120"/>
              </a:rPr>
              <a:t>PROMPT DIOPTIMALKAN</a:t>
            </a:r>
            <a:endParaRPr dirty="0" sz="1000" lang="en-US"/>
          </a:p>
        </p:txBody>
      </p:sp>
      <p:sp>
        <p:nvSpPr>
          <p:cNvPr id="1048877" name="Text 10"/>
          <p:cNvSpPr txBox="1"/>
          <p:nvPr/>
        </p:nvSpPr>
        <p:spPr>
          <a:xfrm>
            <a:off x="4846320" y="1737360"/>
            <a:ext cx="3566160" cy="1371600"/>
          </a:xfrm>
          <a:prstGeom prst="rect"/>
          <a:noFill/>
        </p:spPr>
        <p:txBody>
          <a:bodyPr anchor="t" bIns="0" lIns="0" rIns="0" rtlCol="0" tIns="0" wrap="square"/>
          <a:p>
            <a:pPr indent="0" marL="0">
              <a:buNone/>
            </a:pPr>
            <a:r>
              <a:rPr dirty="0" sz="1150" i="1" lang="en-US">
                <a:solidFill>
                  <a:srgbClr val="F1F5F9"/>
                </a:solidFill>
                <a:latin typeface="Calibri" pitchFamily="34" charset="0"/>
                <a:ea typeface="Calibri" pitchFamily="34" charset="-122"/>
                <a:cs typeface="Calibri" pitchFamily="34" charset="-120"/>
              </a:rPr>
              <a:t>“Kamu tutor Kimia kelas XI. Siswa sudah mengamati grafik konsentrasi vs waktu pada dua percobaan. Ajukan satu pertanyaan pemandu agar siswa menyimpulkan sendiri pengaruh konsentrasi terhadap laju reaksi, sebelum menjelaskan teori tumbukan.”</a:t>
            </a:r>
            <a:endParaRPr dirty="0" sz="1150" lang="en-US"/>
          </a:p>
        </p:txBody>
      </p:sp>
      <p:sp>
        <p:nvSpPr>
          <p:cNvPr id="1048878" name="Text 11"/>
          <p:cNvSpPr txBox="1"/>
          <p:nvPr/>
        </p:nvSpPr>
        <p:spPr>
          <a:xfrm>
            <a:off x="4846320" y="3154680"/>
            <a:ext cx="3566160" cy="411480"/>
          </a:xfrm>
          <a:prstGeom prst="rect"/>
          <a:noFill/>
        </p:spPr>
        <p:txBody>
          <a:bodyPr anchor="t" bIns="0" lIns="0" rIns="0" rtlCol="0" tIns="0" wrap="square"/>
          <a:p>
            <a:pPr indent="0" marL="0">
              <a:buNone/>
            </a:pPr>
            <a:r>
              <a:rPr b="1" dirty="0" sz="1200" lang="en-US">
                <a:solidFill>
                  <a:srgbClr val="2DD4BF"/>
                </a:solidFill>
                <a:latin typeface="Calibri" pitchFamily="34" charset="0"/>
                <a:ea typeface="Calibri" pitchFamily="34" charset="-122"/>
                <a:cs typeface="Calibri" pitchFamily="34" charset="-120"/>
              </a:rPr>
              <a:t>Dampak: </a:t>
            </a:r>
            <a:r>
              <a:rPr dirty="0" sz="1200" lang="en-US">
                <a:solidFill>
                  <a:srgbClr val="CBD5E1"/>
                </a:solidFill>
                <a:latin typeface="Calibri" pitchFamily="34" charset="0"/>
                <a:ea typeface="Calibri" pitchFamily="34" charset="-122"/>
                <a:cs typeface="Calibri" pitchFamily="34" charset="-120"/>
              </a:rPr>
              <a:t>siswa menyimpulkan dulu, AI memandu, bukan mendahului.</a:t>
            </a:r>
            <a:endParaRPr dirty="0" sz="1200" lang="en-US"/>
          </a:p>
        </p:txBody>
      </p:sp>
      <p:sp>
        <p:nvSpPr>
          <p:cNvPr id="1048879" name="Text 12"/>
          <p:cNvSpPr txBox="1"/>
          <p:nvPr/>
        </p:nvSpPr>
        <p:spPr>
          <a:xfrm>
            <a:off x="548640" y="3794760"/>
            <a:ext cx="8229600" cy="237744"/>
          </a:xfrm>
          <a:prstGeom prst="rect"/>
          <a:noFill/>
        </p:spPr>
        <p:txBody>
          <a:bodyPr anchor="ctr" bIns="0" lIns="0" rIns="0" rtlCol="0" tIns="0" wrap="square"/>
          <a:p>
            <a:pPr indent="0" marL="0">
              <a:buNone/>
            </a:pPr>
            <a:r>
              <a:rPr b="1" dirty="0" sz="1000" kern="0" lang="en-US" spc="100">
                <a:solidFill>
                  <a:srgbClr val="67E8F9"/>
                </a:solidFill>
                <a:latin typeface="Courier New" pitchFamily="34" charset="0"/>
                <a:ea typeface="Courier New" pitchFamily="34" charset="-122"/>
                <a:cs typeface="Courier New" pitchFamily="34" charset="-120"/>
              </a:rPr>
              <a:t>KERANGKA PROMPT: PERAN — KONTEKS — TUGAS — BATASAN — FORMAT</a:t>
            </a:r>
            <a:endParaRPr dirty="0" sz="1000" lang="en-US"/>
          </a:p>
        </p:txBody>
      </p:sp>
      <p:sp>
        <p:nvSpPr>
          <p:cNvPr id="1048880" name="Text 13"/>
          <p:cNvSpPr txBox="1"/>
          <p:nvPr/>
        </p:nvSpPr>
        <p:spPr>
          <a:xfrm>
            <a:off x="548640" y="4114800"/>
            <a:ext cx="1463040" cy="411480"/>
          </a:xfrm>
          <a:prstGeom prst="roundRect">
            <a:avLst>
              <a:gd name="adj" fmla="val 44444"/>
            </a:avLst>
          </a:prstGeom>
          <a:solidFill>
            <a:srgbClr val="0F2747"/>
          </a:solidFill>
          <a:ln w="15875">
            <a:solidFill>
              <a:srgbClr val="22D3EE"/>
            </a:solidFill>
          </a:ln>
        </p:spPr>
        <p:txBody>
          <a:bodyPr anchor="ctr" bIns="0" lIns="0" rIns="0" rtlCol="0" tIns="0" wrap="square"/>
          <a:p>
            <a:pPr algn="ctr" indent="0" marL="0">
              <a:buNone/>
            </a:pPr>
            <a:r>
              <a:rPr b="1" dirty="0" sz="1300" lang="en-US">
                <a:solidFill>
                  <a:srgbClr val="F1F5F9"/>
                </a:solidFill>
                <a:latin typeface="Calibri" pitchFamily="34" charset="0"/>
                <a:ea typeface="Calibri" pitchFamily="34" charset="-122"/>
                <a:cs typeface="Calibri" pitchFamily="34" charset="-120"/>
              </a:rPr>
              <a:t>Peran</a:t>
            </a:r>
            <a:endParaRPr dirty="0" sz="1300" lang="en-US"/>
          </a:p>
        </p:txBody>
      </p:sp>
      <p:sp>
        <p:nvSpPr>
          <p:cNvPr id="1048881" name="Text 14"/>
          <p:cNvSpPr txBox="1"/>
          <p:nvPr/>
        </p:nvSpPr>
        <p:spPr>
          <a:xfrm>
            <a:off x="2194560" y="4114800"/>
            <a:ext cx="1463040" cy="411480"/>
          </a:xfrm>
          <a:prstGeom prst="roundRect">
            <a:avLst>
              <a:gd name="adj" fmla="val 44444"/>
            </a:avLst>
          </a:prstGeom>
          <a:solidFill>
            <a:srgbClr val="0F2747"/>
          </a:solidFill>
          <a:ln w="15875">
            <a:solidFill>
              <a:srgbClr val="2DD4BF"/>
            </a:solidFill>
          </a:ln>
        </p:spPr>
        <p:txBody>
          <a:bodyPr anchor="ctr" bIns="0" lIns="0" rIns="0" rtlCol="0" tIns="0" wrap="square"/>
          <a:p>
            <a:pPr algn="ctr" indent="0" marL="0">
              <a:buNone/>
            </a:pPr>
            <a:r>
              <a:rPr b="1" dirty="0" sz="1300" lang="en-US">
                <a:solidFill>
                  <a:srgbClr val="F1F5F9"/>
                </a:solidFill>
                <a:latin typeface="Calibri" pitchFamily="34" charset="0"/>
                <a:ea typeface="Calibri" pitchFamily="34" charset="-122"/>
                <a:cs typeface="Calibri" pitchFamily="34" charset="-120"/>
              </a:rPr>
              <a:t>Konteks</a:t>
            </a:r>
            <a:endParaRPr dirty="0" sz="1300" lang="en-US"/>
          </a:p>
        </p:txBody>
      </p:sp>
      <p:sp>
        <p:nvSpPr>
          <p:cNvPr id="1048882" name="Text 15"/>
          <p:cNvSpPr txBox="1"/>
          <p:nvPr/>
        </p:nvSpPr>
        <p:spPr>
          <a:xfrm>
            <a:off x="3840480" y="4114800"/>
            <a:ext cx="1463040" cy="411480"/>
          </a:xfrm>
          <a:prstGeom prst="roundRect">
            <a:avLst>
              <a:gd name="adj" fmla="val 44444"/>
            </a:avLst>
          </a:prstGeom>
          <a:solidFill>
            <a:srgbClr val="0F2747"/>
          </a:solidFill>
          <a:ln w="15875">
            <a:solidFill>
              <a:srgbClr val="22D3EE"/>
            </a:solidFill>
          </a:ln>
        </p:spPr>
        <p:txBody>
          <a:bodyPr anchor="ctr" bIns="0" lIns="0" rIns="0" rtlCol="0" tIns="0" wrap="square"/>
          <a:p>
            <a:pPr algn="ctr" indent="0" marL="0">
              <a:buNone/>
            </a:pPr>
            <a:r>
              <a:rPr b="1" dirty="0" sz="1300" lang="en-US">
                <a:solidFill>
                  <a:srgbClr val="F1F5F9"/>
                </a:solidFill>
                <a:latin typeface="Calibri" pitchFamily="34" charset="0"/>
                <a:ea typeface="Calibri" pitchFamily="34" charset="-122"/>
                <a:cs typeface="Calibri" pitchFamily="34" charset="-120"/>
              </a:rPr>
              <a:t>Tugas</a:t>
            </a:r>
            <a:endParaRPr dirty="0" sz="1300" lang="en-US"/>
          </a:p>
        </p:txBody>
      </p:sp>
      <p:sp>
        <p:nvSpPr>
          <p:cNvPr id="1048883" name="Text 16"/>
          <p:cNvSpPr txBox="1"/>
          <p:nvPr/>
        </p:nvSpPr>
        <p:spPr>
          <a:xfrm>
            <a:off x="5486400" y="4114800"/>
            <a:ext cx="1463040" cy="411480"/>
          </a:xfrm>
          <a:prstGeom prst="roundRect">
            <a:avLst>
              <a:gd name="adj" fmla="val 44444"/>
            </a:avLst>
          </a:prstGeom>
          <a:solidFill>
            <a:srgbClr val="0F2747"/>
          </a:solidFill>
          <a:ln w="15875">
            <a:solidFill>
              <a:srgbClr val="2DD4BF"/>
            </a:solidFill>
          </a:ln>
        </p:spPr>
        <p:txBody>
          <a:bodyPr anchor="ctr" bIns="0" lIns="0" rIns="0" rtlCol="0" tIns="0" wrap="square"/>
          <a:p>
            <a:pPr algn="ctr" indent="0" marL="0">
              <a:buNone/>
            </a:pPr>
            <a:r>
              <a:rPr b="1" dirty="0" sz="1300" lang="en-US">
                <a:solidFill>
                  <a:srgbClr val="F1F5F9"/>
                </a:solidFill>
                <a:latin typeface="Calibri" pitchFamily="34" charset="0"/>
                <a:ea typeface="Calibri" pitchFamily="34" charset="-122"/>
                <a:cs typeface="Calibri" pitchFamily="34" charset="-120"/>
              </a:rPr>
              <a:t>Batasan</a:t>
            </a:r>
            <a:endParaRPr dirty="0" sz="1300" lang="en-US"/>
          </a:p>
        </p:txBody>
      </p:sp>
      <p:sp>
        <p:nvSpPr>
          <p:cNvPr id="1048884" name="Text 17"/>
          <p:cNvSpPr txBox="1"/>
          <p:nvPr/>
        </p:nvSpPr>
        <p:spPr>
          <a:xfrm>
            <a:off x="7132320" y="4114800"/>
            <a:ext cx="1463040" cy="411480"/>
          </a:xfrm>
          <a:prstGeom prst="roundRect">
            <a:avLst>
              <a:gd name="adj" fmla="val 44444"/>
            </a:avLst>
          </a:prstGeom>
          <a:solidFill>
            <a:srgbClr val="0F2747"/>
          </a:solidFill>
          <a:ln w="15875">
            <a:solidFill>
              <a:srgbClr val="22D3EE"/>
            </a:solidFill>
          </a:ln>
        </p:spPr>
        <p:txBody>
          <a:bodyPr anchor="ctr" bIns="0" lIns="0" rIns="0" rtlCol="0" tIns="0" wrap="square"/>
          <a:p>
            <a:pPr algn="ctr" indent="0" marL="0">
              <a:buNone/>
            </a:pPr>
            <a:r>
              <a:rPr b="1" dirty="0" sz="1300" lang="en-US">
                <a:solidFill>
                  <a:srgbClr val="F1F5F9"/>
                </a:solidFill>
                <a:latin typeface="Calibri" pitchFamily="34" charset="0"/>
                <a:ea typeface="Calibri" pitchFamily="34" charset="-122"/>
                <a:cs typeface="Calibri" pitchFamily="34" charset="-120"/>
              </a:rPr>
              <a:t>Format</a:t>
            </a:r>
            <a:endParaRPr dirty="0" sz="1300"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50B1A"/>
        </a:solidFill>
      </p:bgPr>
    </p:bg>
    <p:spTree>
      <p:nvGrpSpPr>
        <p:cNvPr id="68" name=""/>
        <p:cNvGrpSpPr/>
        <p:nvPr/>
      </p:nvGrpSpPr>
      <p:grpSpPr>
        <a:xfrm>
          <a:off x="0" y="0"/>
          <a:ext cx="0" cy="0"/>
          <a:chOff x="0" y="0"/>
          <a:chExt cx="0" cy="0"/>
        </a:xfrm>
      </p:grpSpPr>
      <p:pic>
        <p:nvPicPr>
          <p:cNvPr id="2097209" name="Image 0" descr="preencoded.png"/>
          <p:cNvPicPr>
            <a:picLocks noChangeAspect="1"/>
          </p:cNvPicPr>
          <p:nvPr/>
        </p:nvPicPr>
        <p:blipFill>
          <a:blip xmlns:r="http://schemas.openxmlformats.org/officeDocument/2006/relationships" r:embed="rId1"/>
          <a:stretch>
            <a:fillRect/>
          </a:stretch>
        </p:blipFill>
        <p:spPr>
          <a:xfrm>
            <a:off x="0" y="0"/>
            <a:ext cx="9144000" cy="5143500"/>
          </a:xfrm>
          <a:prstGeom prst="rect"/>
        </p:spPr>
      </p:pic>
      <p:sp>
        <p:nvSpPr>
          <p:cNvPr id="1048888" name="Text 0"/>
          <p:cNvSpPr txBox="1"/>
          <p:nvPr/>
        </p:nvSpPr>
        <p:spPr>
          <a:xfrm>
            <a:off x="548640" y="246888"/>
            <a:ext cx="5943600" cy="219456"/>
          </a:xfrm>
          <a:prstGeom prst="rect"/>
          <a:noFill/>
        </p:spPr>
        <p:txBody>
          <a:bodyPr anchor="ctr" bIns="0" lIns="0" rIns="0" rtlCol="0" tIns="0" wrap="square"/>
          <a:p>
            <a:pPr indent="0" marL="0">
              <a:buNone/>
            </a:pPr>
            <a:r>
              <a:rPr b="1" dirty="0" sz="1000" kern="0" lang="en-US" spc="200">
                <a:solidFill>
                  <a:srgbClr val="67E8F9"/>
                </a:solidFill>
                <a:latin typeface="Courier New" pitchFamily="34" charset="0"/>
                <a:ea typeface="Courier New" pitchFamily="34" charset="-122"/>
                <a:cs typeface="Courier New" pitchFamily="34" charset="-120"/>
              </a:rPr>
              <a:t>// PEMILIHAN ALAT</a:t>
            </a:r>
            <a:endParaRPr dirty="0" sz="1000" lang="en-US"/>
          </a:p>
        </p:txBody>
      </p:sp>
      <p:sp>
        <p:nvSpPr>
          <p:cNvPr id="1048889" name="Text 1"/>
          <p:cNvSpPr txBox="1"/>
          <p:nvPr/>
        </p:nvSpPr>
        <p:spPr>
          <a:xfrm>
            <a:off x="548640" y="457200"/>
            <a:ext cx="8046720" cy="603504"/>
          </a:xfrm>
          <a:prstGeom prst="rect"/>
          <a:noFill/>
        </p:spPr>
        <p:txBody>
          <a:bodyPr anchor="ctr" bIns="0" lIns="0" rIns="0" rtlCol="0" tIns="0" wrap="square"/>
          <a:p>
            <a:pPr indent="0" marL="0">
              <a:buNone/>
            </a:pPr>
            <a:r>
              <a:rPr b="1" dirty="0" sz="2900" lang="en-US">
                <a:solidFill>
                  <a:srgbClr val="F1F5F9"/>
                </a:solidFill>
                <a:latin typeface="Calibri" pitchFamily="34" charset="0"/>
                <a:ea typeface="Calibri" pitchFamily="34" charset="-122"/>
                <a:cs typeface="Calibri" pitchFamily="34" charset="-120"/>
              </a:rPr>
              <a:t>Rubrik Memilih Alat AI yang Tepat</a:t>
            </a:r>
            <a:endParaRPr dirty="0" sz="2900" lang="en-US"/>
          </a:p>
        </p:txBody>
      </p:sp>
      <p:sp>
        <p:nvSpPr>
          <p:cNvPr id="1048890" name="Text 2"/>
          <p:cNvSpPr txBox="1"/>
          <p:nvPr/>
        </p:nvSpPr>
        <p:spPr>
          <a:xfrm>
            <a:off x="548640" y="4754880"/>
            <a:ext cx="6949440" cy="237744"/>
          </a:xfrm>
          <a:prstGeom prst="rect"/>
          <a:noFill/>
        </p:spPr>
        <p:txBody>
          <a:bodyPr anchor="ctr" bIns="0" lIns="0" rIns="0" rtlCol="0" tIns="0" wrap="square"/>
          <a:p>
            <a:pPr indent="0" marL="0">
              <a:buNone/>
            </a:pPr>
            <a:r>
              <a:rPr dirty="0" sz="900" lang="en-US">
                <a:solidFill>
                  <a:srgbClr val="94A3B8"/>
                </a:solidFill>
                <a:latin typeface="Calibri" pitchFamily="34" charset="0"/>
                <a:ea typeface="Calibri" pitchFamily="34" charset="-122"/>
                <a:cs typeface="Calibri" pitchFamily="34" charset="-120"/>
              </a:rPr>
              <a:t>Sintesis penulis.</a:t>
            </a:r>
            <a:endParaRPr dirty="0" sz="900" lang="en-US"/>
          </a:p>
        </p:txBody>
      </p:sp>
      <p:sp>
        <p:nvSpPr>
          <p:cNvPr id="1048891" name="Text 3"/>
          <p:cNvSpPr txBox="1"/>
          <p:nvPr/>
        </p:nvSpPr>
        <p:spPr>
          <a:xfrm>
            <a:off x="8229600" y="4754880"/>
            <a:ext cx="457200" cy="237744"/>
          </a:xfrm>
          <a:prstGeom prst="rect"/>
          <a:noFill/>
        </p:spPr>
        <p:txBody>
          <a:bodyPr anchor="ctr" bIns="0" lIns="0" rIns="0" rtlCol="0" tIns="0" wrap="square"/>
          <a:p>
            <a:pPr algn="r" indent="0" marL="0">
              <a:buNone/>
            </a:pPr>
            <a:r>
              <a:rPr b="1" dirty="0" sz="900" lang="en-US">
                <a:solidFill>
                  <a:srgbClr val="67E8F9"/>
                </a:solidFill>
                <a:latin typeface="Courier New" pitchFamily="34" charset="0"/>
                <a:ea typeface="Courier New" pitchFamily="34" charset="-122"/>
                <a:cs typeface="Courier New" pitchFamily="34" charset="-120"/>
              </a:rPr>
              <a:t>14</a:t>
            </a:r>
            <a:endParaRPr dirty="0" sz="900" lang="en-US"/>
          </a:p>
        </p:txBody>
      </p:sp>
      <p:pic>
        <p:nvPicPr>
          <p:cNvPr id="2097210" name="Image 1" descr="preencoded.png"/>
          <p:cNvPicPr>
            <a:picLocks noChangeAspect="1"/>
          </p:cNvPicPr>
          <p:nvPr/>
        </p:nvPicPr>
        <p:blipFill>
          <a:blip xmlns:r="http://schemas.openxmlformats.org/officeDocument/2006/relationships" r:embed="rId2"/>
          <a:stretch>
            <a:fillRect/>
          </a:stretch>
        </p:blipFill>
        <p:spPr>
          <a:xfrm>
            <a:off x="7726680" y="137160"/>
            <a:ext cx="1051560" cy="1051560"/>
          </a:xfrm>
          <a:prstGeom prst="rect"/>
        </p:spPr>
      </p:pic>
      <p:graphicFrame>
        <p:nvGraphicFramePr>
          <p:cNvPr id="4194305" name="Table 0"/>
          <p:cNvGraphicFramePr>
            <a:graphicFrameLocks noGrp="1"/>
          </p:cNvGraphicFramePr>
          <p:nvPr/>
        </p:nvGraphicFramePr>
        <p:xfrm>
          <a:off x="548640" y="1143000"/>
          <a:ext cx="8046720" cy="914400"/>
        </p:xfrm>
        <a:graphic>
          <a:graphicData uri="http://schemas.openxmlformats.org/drawingml/2006/table">
            <a:tbl>
              <a:tblPr/>
              <a:tblGrid>
                <a:gridCol w="2926080"/>
                <a:gridCol w="2743200"/>
                <a:gridCol w="2377440"/>
              </a:tblGrid>
              <a:tr h="384048">
                <a:tc>
                  <a:txBody>
                    <a:bodyPr/>
                    <a:p>
                      <a:pPr indent="0" marL="0">
                        <a:buNone/>
                      </a:pPr>
                      <a:r>
                        <a:rPr b="1" dirty="0" sz="1250" lang="en-US">
                          <a:solidFill>
                            <a:srgbClr val="031018"/>
                          </a:solidFill>
                          <a:latin typeface="Calibri" pitchFamily="34" charset="0"/>
                          <a:ea typeface="Calibri" pitchFamily="34" charset="-122"/>
                          <a:cs typeface="Calibri" pitchFamily="34" charset="-120"/>
                        </a:rPr>
                        <a:t>Tujuan Anda</a:t>
                      </a:r>
                      <a:endParaRPr dirty="0" sz="1250" lang="en-US">
                        <a:latin typeface="Calibri" charset="0"/>
                        <a:ea typeface="Calibri" charset="0"/>
                        <a:cs typeface="Calibri" charset="0"/>
                      </a:endParaRPr>
                    </a:p>
                  </a:txBody>
                  <a:tcPr marL="91440" marR="91440" marT="54864" marB="54864" anchor="ctr">
                    <a:lnL w="12700" cap="flat" cmpd="sng" algn="ctr">
                      <a:solidFill>
                        <a:srgbClr val="164E63"/>
                      </a:solidFill>
                      <a:prstDash val="solid"/>
                      <a:round/>
                      <a:headEnd type="none" w="med" len="med"/>
                      <a:tailEnd type="none" w="med" len="med"/>
                    </a:lnL>
                    <a:lnR w="12700" cap="flat" cmpd="sng" algn="ctr">
                      <a:solidFill>
                        <a:srgbClr val="164E63"/>
                      </a:solidFill>
                      <a:prstDash val="solid"/>
                      <a:round/>
                      <a:headEnd type="none" w="med" len="med"/>
                      <a:tailEnd type="none" w="med" len="med"/>
                    </a:lnR>
                    <a:lnT w="12700" cap="flat" cmpd="sng" algn="ctr">
                      <a:solidFill>
                        <a:srgbClr val="164E63"/>
                      </a:solidFill>
                      <a:prstDash val="solid"/>
                      <a:round/>
                      <a:headEnd type="none" w="med" len="med"/>
                      <a:tailEnd type="none" w="med" len="med"/>
                    </a:lnT>
                    <a:lnB w="12700" cap="flat" cmpd="sng" algn="ctr">
                      <a:solidFill>
                        <a:srgbClr val="164E63"/>
                      </a:solidFill>
                      <a:prstDash val="solid"/>
                      <a:round/>
                      <a:headEnd type="none" w="med" len="med"/>
                      <a:tailEnd type="none" w="med" len="med"/>
                    </a:lnB>
                    <a:solidFill>
                      <a:srgbClr val="22D3EE"/>
                    </a:solidFill>
                  </a:tcPr>
                </a:tc>
                <a:tc>
                  <a:txBody>
                    <a:bodyPr/>
                    <a:p>
                      <a:pPr indent="0" marL="0">
                        <a:buNone/>
                      </a:pPr>
                      <a:r>
                        <a:rPr b="1" dirty="0" sz="1250" lang="en-US">
                          <a:solidFill>
                            <a:srgbClr val="031018"/>
                          </a:solidFill>
                          <a:latin typeface="Calibri" pitchFamily="34" charset="0"/>
                          <a:ea typeface="Calibri" pitchFamily="34" charset="-122"/>
                          <a:cs typeface="Calibri" pitchFamily="34" charset="-120"/>
                        </a:rPr>
                        <a:t>Jenis alat AI yang tepat</a:t>
                      </a:r>
                      <a:endParaRPr dirty="0" sz="1250" lang="en-US">
                        <a:latin typeface="Calibri" charset="0"/>
                        <a:ea typeface="Calibri" charset="0"/>
                        <a:cs typeface="Calibri" charset="0"/>
                      </a:endParaRPr>
                    </a:p>
                  </a:txBody>
                  <a:tcPr marL="91440" marR="91440" marT="54864" marB="54864" anchor="ctr">
                    <a:lnL w="12700" cap="flat" cmpd="sng" algn="ctr">
                      <a:solidFill>
                        <a:srgbClr val="164E63"/>
                      </a:solidFill>
                      <a:prstDash val="solid"/>
                      <a:round/>
                      <a:headEnd type="none" w="med" len="med"/>
                      <a:tailEnd type="none" w="med" len="med"/>
                    </a:lnL>
                    <a:lnR w="12700" cap="flat" cmpd="sng" algn="ctr">
                      <a:solidFill>
                        <a:srgbClr val="164E63"/>
                      </a:solidFill>
                      <a:prstDash val="solid"/>
                      <a:round/>
                      <a:headEnd type="none" w="med" len="med"/>
                      <a:tailEnd type="none" w="med" len="med"/>
                    </a:lnR>
                    <a:lnT w="12700" cap="flat" cmpd="sng" algn="ctr">
                      <a:solidFill>
                        <a:srgbClr val="164E63"/>
                      </a:solidFill>
                      <a:prstDash val="solid"/>
                      <a:round/>
                      <a:headEnd type="none" w="med" len="med"/>
                      <a:tailEnd type="none" w="med" len="med"/>
                    </a:lnT>
                    <a:lnB w="12700" cap="flat" cmpd="sng" algn="ctr">
                      <a:solidFill>
                        <a:srgbClr val="164E63"/>
                      </a:solidFill>
                      <a:prstDash val="solid"/>
                      <a:round/>
                      <a:headEnd type="none" w="med" len="med"/>
                      <a:tailEnd type="none" w="med" len="med"/>
                    </a:lnB>
                    <a:solidFill>
                      <a:srgbClr val="22D3EE"/>
                    </a:solidFill>
                  </a:tcPr>
                </a:tc>
                <a:tc>
                  <a:txBody>
                    <a:bodyPr/>
                    <a:p>
                      <a:pPr indent="0" marL="0">
                        <a:buNone/>
                      </a:pPr>
                      <a:r>
                        <a:rPr b="1" dirty="0" sz="1250" lang="en-US">
                          <a:solidFill>
                            <a:srgbClr val="031018"/>
                          </a:solidFill>
                          <a:latin typeface="Calibri" pitchFamily="34" charset="0"/>
                          <a:ea typeface="Calibri" pitchFamily="34" charset="-122"/>
                          <a:cs typeface="Calibri" pitchFamily="34" charset="-120"/>
                        </a:rPr>
                        <a:t>Contoh</a:t>
                      </a:r>
                      <a:endParaRPr dirty="0" sz="1250" lang="en-US">
                        <a:latin typeface="Calibri" charset="0"/>
                        <a:ea typeface="Calibri" charset="0"/>
                        <a:cs typeface="Calibri" charset="0"/>
                      </a:endParaRPr>
                    </a:p>
                  </a:txBody>
                  <a:tcPr marL="91440" marR="91440" marT="54864" marB="54864" anchor="ctr">
                    <a:lnL w="12700" cap="flat" cmpd="sng" algn="ctr">
                      <a:solidFill>
                        <a:srgbClr val="164E63"/>
                      </a:solidFill>
                      <a:prstDash val="solid"/>
                      <a:round/>
                      <a:headEnd type="none" w="med" len="med"/>
                      <a:tailEnd type="none" w="med" len="med"/>
                    </a:lnL>
                    <a:lnR w="12700" cap="flat" cmpd="sng" algn="ctr">
                      <a:solidFill>
                        <a:srgbClr val="164E63"/>
                      </a:solidFill>
                      <a:prstDash val="solid"/>
                      <a:round/>
                      <a:headEnd type="none" w="med" len="med"/>
                      <a:tailEnd type="none" w="med" len="med"/>
                    </a:lnR>
                    <a:lnT w="12700" cap="flat" cmpd="sng" algn="ctr">
                      <a:solidFill>
                        <a:srgbClr val="164E63"/>
                      </a:solidFill>
                      <a:prstDash val="solid"/>
                      <a:round/>
                      <a:headEnd type="none" w="med" len="med"/>
                      <a:tailEnd type="none" w="med" len="med"/>
                    </a:lnT>
                    <a:lnB w="12700" cap="flat" cmpd="sng" algn="ctr">
                      <a:solidFill>
                        <a:srgbClr val="164E63"/>
                      </a:solidFill>
                      <a:prstDash val="solid"/>
                      <a:round/>
                      <a:headEnd type="none" w="med" len="med"/>
                      <a:tailEnd type="none" w="med" len="med"/>
                    </a:lnB>
                    <a:solidFill>
                      <a:srgbClr val="22D3EE"/>
                    </a:solidFill>
                  </a:tcPr>
                </a:tc>
              </a:tr>
              <a:tr h="512064">
                <a:tc>
                  <a:txBody>
                    <a:bodyPr/>
                    <a:p>
                      <a:pPr indent="0" marL="0">
                        <a:buNone/>
                      </a:pPr>
                      <a:r>
                        <a:rPr dirty="0" sz="1150" lang="en-US">
                          <a:solidFill>
                            <a:srgbClr val="F1F5F9"/>
                          </a:solidFill>
                          <a:latin typeface="Calibri" pitchFamily="34" charset="0"/>
                          <a:ea typeface="Calibri" pitchFamily="34" charset="-122"/>
                          <a:cs typeface="Calibri" pitchFamily="34" charset="-120"/>
                        </a:rPr>
                        <a:t>Menjelaskan konsep dengan bahasa berbeda</a:t>
                      </a:r>
                      <a:endParaRPr dirty="0" sz="1150" lang="en-US">
                        <a:latin typeface="Calibri" charset="0"/>
                        <a:ea typeface="Calibri" charset="0"/>
                        <a:cs typeface="Calibri" charset="0"/>
                      </a:endParaRPr>
                    </a:p>
                  </a:txBody>
                  <a:tcPr marL="91440" marR="91440" marT="54864" marB="54864" anchor="ctr">
                    <a:lnL w="12700" cap="flat" cmpd="sng" algn="ctr">
                      <a:solidFill>
                        <a:srgbClr val="164E63"/>
                      </a:solidFill>
                      <a:prstDash val="solid"/>
                      <a:round/>
                      <a:headEnd type="none" w="med" len="med"/>
                      <a:tailEnd type="none" w="med" len="med"/>
                    </a:lnL>
                    <a:lnR w="12700" cap="flat" cmpd="sng" algn="ctr">
                      <a:solidFill>
                        <a:srgbClr val="164E63"/>
                      </a:solidFill>
                      <a:prstDash val="solid"/>
                      <a:round/>
                      <a:headEnd type="none" w="med" len="med"/>
                      <a:tailEnd type="none" w="med" len="med"/>
                    </a:lnR>
                    <a:lnT w="12700" cap="flat" cmpd="sng" algn="ctr">
                      <a:solidFill>
                        <a:srgbClr val="164E63"/>
                      </a:solidFill>
                      <a:prstDash val="solid"/>
                      <a:round/>
                      <a:headEnd type="none" w="med" len="med"/>
                      <a:tailEnd type="none" w="med" len="med"/>
                    </a:lnT>
                    <a:lnB w="12700" cap="flat" cmpd="sng" algn="ctr">
                      <a:solidFill>
                        <a:srgbClr val="164E63"/>
                      </a:solidFill>
                      <a:prstDash val="solid"/>
                      <a:round/>
                      <a:headEnd type="none" w="med" len="med"/>
                      <a:tailEnd type="none" w="med" len="med"/>
                    </a:lnB>
                    <a:solidFill>
                      <a:srgbClr val="0B1F3A"/>
                    </a:solidFill>
                  </a:tcPr>
                </a:tc>
                <a:tc>
                  <a:txBody>
                    <a:bodyPr/>
                    <a:p>
                      <a:pPr indent="0" marL="0">
                        <a:buNone/>
                      </a:pPr>
                      <a:r>
                        <a:rPr dirty="0" sz="1150" lang="en-US">
                          <a:solidFill>
                            <a:srgbClr val="F1F5F9"/>
                          </a:solidFill>
                          <a:latin typeface="Calibri" pitchFamily="34" charset="0"/>
                          <a:ea typeface="Calibri" pitchFamily="34" charset="-122"/>
                          <a:cs typeface="Calibri" pitchFamily="34" charset="-120"/>
                        </a:rPr>
                        <a:t>Asisten percakapan (chatbot)</a:t>
                      </a:r>
                      <a:endParaRPr dirty="0" sz="1150" lang="en-US">
                        <a:latin typeface="Calibri" charset="0"/>
                        <a:ea typeface="Calibri" charset="0"/>
                        <a:cs typeface="Calibri" charset="0"/>
                      </a:endParaRPr>
                    </a:p>
                  </a:txBody>
                  <a:tcPr marL="91440" marR="91440" marT="54864" marB="54864" anchor="ctr">
                    <a:lnL w="12700" cap="flat" cmpd="sng" algn="ctr">
                      <a:solidFill>
                        <a:srgbClr val="164E63"/>
                      </a:solidFill>
                      <a:prstDash val="solid"/>
                      <a:round/>
                      <a:headEnd type="none" w="med" len="med"/>
                      <a:tailEnd type="none" w="med" len="med"/>
                    </a:lnL>
                    <a:lnR w="12700" cap="flat" cmpd="sng" algn="ctr">
                      <a:solidFill>
                        <a:srgbClr val="164E63"/>
                      </a:solidFill>
                      <a:prstDash val="solid"/>
                      <a:round/>
                      <a:headEnd type="none" w="med" len="med"/>
                      <a:tailEnd type="none" w="med" len="med"/>
                    </a:lnR>
                    <a:lnT w="12700" cap="flat" cmpd="sng" algn="ctr">
                      <a:solidFill>
                        <a:srgbClr val="164E63"/>
                      </a:solidFill>
                      <a:prstDash val="solid"/>
                      <a:round/>
                      <a:headEnd type="none" w="med" len="med"/>
                      <a:tailEnd type="none" w="med" len="med"/>
                    </a:lnT>
                    <a:lnB w="12700" cap="flat" cmpd="sng" algn="ctr">
                      <a:solidFill>
                        <a:srgbClr val="164E63"/>
                      </a:solidFill>
                      <a:prstDash val="solid"/>
                      <a:round/>
                      <a:headEnd type="none" w="med" len="med"/>
                      <a:tailEnd type="none" w="med" len="med"/>
                    </a:lnB>
                    <a:solidFill>
                      <a:srgbClr val="0B1F3A"/>
                    </a:solidFill>
                  </a:tcPr>
                </a:tc>
                <a:tc>
                  <a:txBody>
                    <a:bodyPr/>
                    <a:p>
                      <a:pPr indent="0" marL="0">
                        <a:buNone/>
                      </a:pPr>
                      <a:r>
                        <a:rPr dirty="0" sz="1150" lang="en-US">
                          <a:solidFill>
                            <a:srgbClr val="F1F5F9"/>
                          </a:solidFill>
                          <a:latin typeface="Calibri" pitchFamily="34" charset="0"/>
                          <a:ea typeface="Calibri" pitchFamily="34" charset="-122"/>
                          <a:cs typeface="Calibri" pitchFamily="34" charset="-120"/>
                        </a:rPr>
                        <a:t>ChatGPT, Gemini, Claude, Copilot</a:t>
                      </a:r>
                      <a:endParaRPr dirty="0" sz="1150" lang="en-US">
                        <a:latin typeface="Calibri" charset="0"/>
                        <a:ea typeface="Calibri" charset="0"/>
                        <a:cs typeface="Calibri" charset="0"/>
                      </a:endParaRPr>
                    </a:p>
                  </a:txBody>
                  <a:tcPr marL="91440" marR="91440" marT="54864" marB="54864" anchor="ctr">
                    <a:lnL w="12700" cap="flat" cmpd="sng" algn="ctr">
                      <a:solidFill>
                        <a:srgbClr val="164E63"/>
                      </a:solidFill>
                      <a:prstDash val="solid"/>
                      <a:round/>
                      <a:headEnd type="none" w="med" len="med"/>
                      <a:tailEnd type="none" w="med" len="med"/>
                    </a:lnL>
                    <a:lnR w="12700" cap="flat" cmpd="sng" algn="ctr">
                      <a:solidFill>
                        <a:srgbClr val="164E63"/>
                      </a:solidFill>
                      <a:prstDash val="solid"/>
                      <a:round/>
                      <a:headEnd type="none" w="med" len="med"/>
                      <a:tailEnd type="none" w="med" len="med"/>
                    </a:lnR>
                    <a:lnT w="12700" cap="flat" cmpd="sng" algn="ctr">
                      <a:solidFill>
                        <a:srgbClr val="164E63"/>
                      </a:solidFill>
                      <a:prstDash val="solid"/>
                      <a:round/>
                      <a:headEnd type="none" w="med" len="med"/>
                      <a:tailEnd type="none" w="med" len="med"/>
                    </a:lnT>
                    <a:lnB w="12700" cap="flat" cmpd="sng" algn="ctr">
                      <a:solidFill>
                        <a:srgbClr val="164E63"/>
                      </a:solidFill>
                      <a:prstDash val="solid"/>
                      <a:round/>
                      <a:headEnd type="none" w="med" len="med"/>
                      <a:tailEnd type="none" w="med" len="med"/>
                    </a:lnB>
                    <a:solidFill>
                      <a:srgbClr val="0B1F3A"/>
                    </a:solidFill>
                  </a:tcPr>
                </a:tc>
              </a:tr>
              <a:tr h="512064">
                <a:tc>
                  <a:txBody>
                    <a:bodyPr/>
                    <a:p>
                      <a:pPr indent="0" marL="0">
                        <a:buNone/>
                      </a:pPr>
                      <a:r>
                        <a:rPr dirty="0" sz="1150" lang="en-US">
                          <a:solidFill>
                            <a:srgbClr val="F1F5F9"/>
                          </a:solidFill>
                          <a:latin typeface="Calibri" pitchFamily="34" charset="0"/>
                          <a:ea typeface="Calibri" pitchFamily="34" charset="-122"/>
                          <a:cs typeface="Calibri" pitchFamily="34" charset="-120"/>
                        </a:rPr>
                        <a:t>Mengamati partikel atau reaksi yang tak kasat mata</a:t>
                      </a:r>
                      <a:endParaRPr dirty="0" sz="1150" lang="en-US">
                        <a:latin typeface="Calibri" charset="0"/>
                        <a:ea typeface="Calibri" charset="0"/>
                        <a:cs typeface="Calibri" charset="0"/>
                      </a:endParaRPr>
                    </a:p>
                  </a:txBody>
                  <a:tcPr marL="91440" marR="91440" marT="54864" marB="54864" anchor="ctr">
                    <a:lnL w="12700" cap="flat" cmpd="sng" algn="ctr">
                      <a:solidFill>
                        <a:srgbClr val="164E63"/>
                      </a:solidFill>
                      <a:prstDash val="solid"/>
                      <a:round/>
                      <a:headEnd type="none" w="med" len="med"/>
                      <a:tailEnd type="none" w="med" len="med"/>
                    </a:lnL>
                    <a:lnR w="12700" cap="flat" cmpd="sng" algn="ctr">
                      <a:solidFill>
                        <a:srgbClr val="164E63"/>
                      </a:solidFill>
                      <a:prstDash val="solid"/>
                      <a:round/>
                      <a:headEnd type="none" w="med" len="med"/>
                      <a:tailEnd type="none" w="med" len="med"/>
                    </a:lnR>
                    <a:lnT w="12700" cap="flat" cmpd="sng" algn="ctr">
                      <a:solidFill>
                        <a:srgbClr val="164E63"/>
                      </a:solidFill>
                      <a:prstDash val="solid"/>
                      <a:round/>
                      <a:headEnd type="none" w="med" len="med"/>
                      <a:tailEnd type="none" w="med" len="med"/>
                    </a:lnT>
                    <a:lnB w="12700" cap="flat" cmpd="sng" algn="ctr">
                      <a:solidFill>
                        <a:srgbClr val="164E63"/>
                      </a:solidFill>
                      <a:prstDash val="solid"/>
                      <a:round/>
                      <a:headEnd type="none" w="med" len="med"/>
                      <a:tailEnd type="none" w="med" len="med"/>
                    </a:lnB>
                    <a:solidFill>
                      <a:srgbClr val="0B1F3A"/>
                    </a:solidFill>
                  </a:tcPr>
                </a:tc>
                <a:tc>
                  <a:txBody>
                    <a:bodyPr/>
                    <a:p>
                      <a:pPr indent="0" marL="0">
                        <a:buNone/>
                      </a:pPr>
                      <a:r>
                        <a:rPr dirty="0" sz="1150" lang="en-US">
                          <a:solidFill>
                            <a:srgbClr val="F1F5F9"/>
                          </a:solidFill>
                          <a:latin typeface="Calibri" pitchFamily="34" charset="0"/>
                          <a:ea typeface="Calibri" pitchFamily="34" charset="-122"/>
                          <a:cs typeface="Calibri" pitchFamily="34" charset="-120"/>
                        </a:rPr>
                        <a:t>Simulasi &amp; visualisasi interaktif</a:t>
                      </a:r>
                      <a:endParaRPr dirty="0" sz="1150" lang="en-US">
                        <a:latin typeface="Calibri" charset="0"/>
                        <a:ea typeface="Calibri" charset="0"/>
                        <a:cs typeface="Calibri" charset="0"/>
                      </a:endParaRPr>
                    </a:p>
                  </a:txBody>
                  <a:tcPr marL="91440" marR="91440" marT="54864" marB="54864" anchor="ctr">
                    <a:lnL w="12700" cap="flat" cmpd="sng" algn="ctr">
                      <a:solidFill>
                        <a:srgbClr val="164E63"/>
                      </a:solidFill>
                      <a:prstDash val="solid"/>
                      <a:round/>
                      <a:headEnd type="none" w="med" len="med"/>
                      <a:tailEnd type="none" w="med" len="med"/>
                    </a:lnL>
                    <a:lnR w="12700" cap="flat" cmpd="sng" algn="ctr">
                      <a:solidFill>
                        <a:srgbClr val="164E63"/>
                      </a:solidFill>
                      <a:prstDash val="solid"/>
                      <a:round/>
                      <a:headEnd type="none" w="med" len="med"/>
                      <a:tailEnd type="none" w="med" len="med"/>
                    </a:lnR>
                    <a:lnT w="12700" cap="flat" cmpd="sng" algn="ctr">
                      <a:solidFill>
                        <a:srgbClr val="164E63"/>
                      </a:solidFill>
                      <a:prstDash val="solid"/>
                      <a:round/>
                      <a:headEnd type="none" w="med" len="med"/>
                      <a:tailEnd type="none" w="med" len="med"/>
                    </a:lnT>
                    <a:lnB w="12700" cap="flat" cmpd="sng" algn="ctr">
                      <a:solidFill>
                        <a:srgbClr val="164E63"/>
                      </a:solidFill>
                      <a:prstDash val="solid"/>
                      <a:round/>
                      <a:headEnd type="none" w="med" len="med"/>
                      <a:tailEnd type="none" w="med" len="med"/>
                    </a:lnB>
                    <a:solidFill>
                      <a:srgbClr val="0B1F3A"/>
                    </a:solidFill>
                  </a:tcPr>
                </a:tc>
                <a:tc>
                  <a:txBody>
                    <a:bodyPr/>
                    <a:p>
                      <a:pPr indent="0" marL="0">
                        <a:buNone/>
                      </a:pPr>
                      <a:r>
                        <a:rPr dirty="0" sz="1150" lang="en-US">
                          <a:solidFill>
                            <a:srgbClr val="F1F5F9"/>
                          </a:solidFill>
                          <a:latin typeface="Calibri" pitchFamily="34" charset="0"/>
                          <a:ea typeface="Calibri" pitchFamily="34" charset="-122"/>
                          <a:cs typeface="Calibri" pitchFamily="34" charset="-120"/>
                        </a:rPr>
                        <a:t>PhET, MolView</a:t>
                      </a:r>
                      <a:endParaRPr dirty="0" sz="1150" lang="en-US">
                        <a:latin typeface="Calibri" charset="0"/>
                        <a:ea typeface="Calibri" charset="0"/>
                        <a:cs typeface="Calibri" charset="0"/>
                      </a:endParaRPr>
                    </a:p>
                  </a:txBody>
                  <a:tcPr marL="91440" marR="91440" marT="54864" marB="54864" anchor="ctr">
                    <a:lnL w="12700" cap="flat" cmpd="sng" algn="ctr">
                      <a:solidFill>
                        <a:srgbClr val="164E63"/>
                      </a:solidFill>
                      <a:prstDash val="solid"/>
                      <a:round/>
                      <a:headEnd type="none" w="med" len="med"/>
                      <a:tailEnd type="none" w="med" len="med"/>
                    </a:lnL>
                    <a:lnR w="12700" cap="flat" cmpd="sng" algn="ctr">
                      <a:solidFill>
                        <a:srgbClr val="164E63"/>
                      </a:solidFill>
                      <a:prstDash val="solid"/>
                      <a:round/>
                      <a:headEnd type="none" w="med" len="med"/>
                      <a:tailEnd type="none" w="med" len="med"/>
                    </a:lnR>
                    <a:lnT w="12700" cap="flat" cmpd="sng" algn="ctr">
                      <a:solidFill>
                        <a:srgbClr val="164E63"/>
                      </a:solidFill>
                      <a:prstDash val="solid"/>
                      <a:round/>
                      <a:headEnd type="none" w="med" len="med"/>
                      <a:tailEnd type="none" w="med" len="med"/>
                    </a:lnT>
                    <a:lnB w="12700" cap="flat" cmpd="sng" algn="ctr">
                      <a:solidFill>
                        <a:srgbClr val="164E63"/>
                      </a:solidFill>
                      <a:prstDash val="solid"/>
                      <a:round/>
                      <a:headEnd type="none" w="med" len="med"/>
                      <a:tailEnd type="none" w="med" len="med"/>
                    </a:lnB>
                    <a:solidFill>
                      <a:srgbClr val="0B1F3A"/>
                    </a:solidFill>
                  </a:tcPr>
                </a:tc>
              </a:tr>
              <a:tr h="512064">
                <a:tc>
                  <a:txBody>
                    <a:bodyPr/>
                    <a:p>
                      <a:pPr indent="0" marL="0">
                        <a:buNone/>
                      </a:pPr>
                      <a:r>
                        <a:rPr dirty="0" sz="1150" lang="en-US">
                          <a:solidFill>
                            <a:srgbClr val="F1F5F9"/>
                          </a:solidFill>
                          <a:latin typeface="Calibri" pitchFamily="34" charset="0"/>
                          <a:ea typeface="Calibri" pitchFamily="34" charset="-122"/>
                          <a:cs typeface="Calibri" pitchFamily="34" charset="-120"/>
                        </a:rPr>
                        <a:t>Mencari data sifat &amp; struktur senyawa</a:t>
                      </a:r>
                      <a:endParaRPr dirty="0" sz="1150" lang="en-US">
                        <a:latin typeface="Calibri" charset="0"/>
                        <a:ea typeface="Calibri" charset="0"/>
                        <a:cs typeface="Calibri" charset="0"/>
                      </a:endParaRPr>
                    </a:p>
                  </a:txBody>
                  <a:tcPr marL="91440" marR="91440" marT="54864" marB="54864" anchor="ctr">
                    <a:lnL w="12700" cap="flat" cmpd="sng" algn="ctr">
                      <a:solidFill>
                        <a:srgbClr val="164E63"/>
                      </a:solidFill>
                      <a:prstDash val="solid"/>
                      <a:round/>
                      <a:headEnd type="none" w="med" len="med"/>
                      <a:tailEnd type="none" w="med" len="med"/>
                    </a:lnL>
                    <a:lnR w="12700" cap="flat" cmpd="sng" algn="ctr">
                      <a:solidFill>
                        <a:srgbClr val="164E63"/>
                      </a:solidFill>
                      <a:prstDash val="solid"/>
                      <a:round/>
                      <a:headEnd type="none" w="med" len="med"/>
                      <a:tailEnd type="none" w="med" len="med"/>
                    </a:lnR>
                    <a:lnT w="12700" cap="flat" cmpd="sng" algn="ctr">
                      <a:solidFill>
                        <a:srgbClr val="164E63"/>
                      </a:solidFill>
                      <a:prstDash val="solid"/>
                      <a:round/>
                      <a:headEnd type="none" w="med" len="med"/>
                      <a:tailEnd type="none" w="med" len="med"/>
                    </a:lnT>
                    <a:lnB w="12700" cap="flat" cmpd="sng" algn="ctr">
                      <a:solidFill>
                        <a:srgbClr val="164E63"/>
                      </a:solidFill>
                      <a:prstDash val="solid"/>
                      <a:round/>
                      <a:headEnd type="none" w="med" len="med"/>
                      <a:tailEnd type="none" w="med" len="med"/>
                    </a:lnB>
                    <a:solidFill>
                      <a:srgbClr val="0B1F3A"/>
                    </a:solidFill>
                  </a:tcPr>
                </a:tc>
                <a:tc>
                  <a:txBody>
                    <a:bodyPr/>
                    <a:p>
                      <a:pPr indent="0" marL="0">
                        <a:buNone/>
                      </a:pPr>
                      <a:r>
                        <a:rPr dirty="0" sz="1150" lang="en-US">
                          <a:solidFill>
                            <a:srgbClr val="F1F5F9"/>
                          </a:solidFill>
                          <a:latin typeface="Calibri" pitchFamily="34" charset="0"/>
                          <a:ea typeface="Calibri" pitchFamily="34" charset="-122"/>
                          <a:cs typeface="Calibri" pitchFamily="34" charset="-120"/>
                        </a:rPr>
                        <a:t>Basis data kimia</a:t>
                      </a:r>
                      <a:endParaRPr dirty="0" sz="1150" lang="en-US">
                        <a:latin typeface="Calibri" charset="0"/>
                        <a:ea typeface="Calibri" charset="0"/>
                        <a:cs typeface="Calibri" charset="0"/>
                      </a:endParaRPr>
                    </a:p>
                  </a:txBody>
                  <a:tcPr marL="91440" marR="91440" marT="54864" marB="54864" anchor="ctr">
                    <a:lnL w="12700" cap="flat" cmpd="sng" algn="ctr">
                      <a:solidFill>
                        <a:srgbClr val="164E63"/>
                      </a:solidFill>
                      <a:prstDash val="solid"/>
                      <a:round/>
                      <a:headEnd type="none" w="med" len="med"/>
                      <a:tailEnd type="none" w="med" len="med"/>
                    </a:lnL>
                    <a:lnR w="12700" cap="flat" cmpd="sng" algn="ctr">
                      <a:solidFill>
                        <a:srgbClr val="164E63"/>
                      </a:solidFill>
                      <a:prstDash val="solid"/>
                      <a:round/>
                      <a:headEnd type="none" w="med" len="med"/>
                      <a:tailEnd type="none" w="med" len="med"/>
                    </a:lnR>
                    <a:lnT w="12700" cap="flat" cmpd="sng" algn="ctr">
                      <a:solidFill>
                        <a:srgbClr val="164E63"/>
                      </a:solidFill>
                      <a:prstDash val="solid"/>
                      <a:round/>
                      <a:headEnd type="none" w="med" len="med"/>
                      <a:tailEnd type="none" w="med" len="med"/>
                    </a:lnT>
                    <a:lnB w="12700" cap="flat" cmpd="sng" algn="ctr">
                      <a:solidFill>
                        <a:srgbClr val="164E63"/>
                      </a:solidFill>
                      <a:prstDash val="solid"/>
                      <a:round/>
                      <a:headEnd type="none" w="med" len="med"/>
                      <a:tailEnd type="none" w="med" len="med"/>
                    </a:lnB>
                    <a:solidFill>
                      <a:srgbClr val="0B1F3A"/>
                    </a:solidFill>
                  </a:tcPr>
                </a:tc>
                <a:tc>
                  <a:txBody>
                    <a:bodyPr/>
                    <a:p>
                      <a:pPr indent="0" marL="0">
                        <a:buNone/>
                      </a:pPr>
                      <a:r>
                        <a:rPr dirty="0" sz="1150" lang="en-US">
                          <a:solidFill>
                            <a:srgbClr val="F1F5F9"/>
                          </a:solidFill>
                          <a:latin typeface="Calibri" pitchFamily="34" charset="0"/>
                          <a:ea typeface="Calibri" pitchFamily="34" charset="-122"/>
                          <a:cs typeface="Calibri" pitchFamily="34" charset="-120"/>
                        </a:rPr>
                        <a:t>PubChem, Ptable</a:t>
                      </a:r>
                      <a:endParaRPr dirty="0" sz="1150" lang="en-US">
                        <a:latin typeface="Calibri" charset="0"/>
                        <a:ea typeface="Calibri" charset="0"/>
                        <a:cs typeface="Calibri" charset="0"/>
                      </a:endParaRPr>
                    </a:p>
                  </a:txBody>
                  <a:tcPr marL="91440" marR="91440" marT="54864" marB="54864" anchor="ctr">
                    <a:lnL w="12700" cap="flat" cmpd="sng" algn="ctr">
                      <a:solidFill>
                        <a:srgbClr val="164E63"/>
                      </a:solidFill>
                      <a:prstDash val="solid"/>
                      <a:round/>
                      <a:headEnd type="none" w="med" len="med"/>
                      <a:tailEnd type="none" w="med" len="med"/>
                    </a:lnL>
                    <a:lnR w="12700" cap="flat" cmpd="sng" algn="ctr">
                      <a:solidFill>
                        <a:srgbClr val="164E63"/>
                      </a:solidFill>
                      <a:prstDash val="solid"/>
                      <a:round/>
                      <a:headEnd type="none" w="med" len="med"/>
                      <a:tailEnd type="none" w="med" len="med"/>
                    </a:lnR>
                    <a:lnT w="12700" cap="flat" cmpd="sng" algn="ctr">
                      <a:solidFill>
                        <a:srgbClr val="164E63"/>
                      </a:solidFill>
                      <a:prstDash val="solid"/>
                      <a:round/>
                      <a:headEnd type="none" w="med" len="med"/>
                      <a:tailEnd type="none" w="med" len="med"/>
                    </a:lnT>
                    <a:lnB w="12700" cap="flat" cmpd="sng" algn="ctr">
                      <a:solidFill>
                        <a:srgbClr val="164E63"/>
                      </a:solidFill>
                      <a:prstDash val="solid"/>
                      <a:round/>
                      <a:headEnd type="none" w="med" len="med"/>
                      <a:tailEnd type="none" w="med" len="med"/>
                    </a:lnB>
                    <a:solidFill>
                      <a:srgbClr val="0B1F3A"/>
                    </a:solidFill>
                  </a:tcPr>
                </a:tc>
              </a:tr>
              <a:tr h="512064">
                <a:tc>
                  <a:txBody>
                    <a:bodyPr/>
                    <a:p>
                      <a:pPr indent="0" marL="0">
                        <a:buNone/>
                      </a:pPr>
                      <a:r>
                        <a:rPr dirty="0" sz="1150" lang="en-US">
                          <a:solidFill>
                            <a:srgbClr val="F1F5F9"/>
                          </a:solidFill>
                          <a:latin typeface="Calibri" pitchFamily="34" charset="0"/>
                          <a:ea typeface="Calibri" pitchFamily="34" charset="-122"/>
                          <a:cs typeface="Calibri" pitchFamily="34" charset="-120"/>
                        </a:rPr>
                        <a:t>Membuat kuis atau media ajar cepat</a:t>
                      </a:r>
                      <a:endParaRPr dirty="0" sz="1150" lang="en-US">
                        <a:latin typeface="Calibri" charset="0"/>
                        <a:ea typeface="Calibri" charset="0"/>
                        <a:cs typeface="Calibri" charset="0"/>
                      </a:endParaRPr>
                    </a:p>
                  </a:txBody>
                  <a:tcPr marL="91440" marR="91440" marT="54864" marB="54864" anchor="ctr">
                    <a:lnL w="12700" cap="flat" cmpd="sng" algn="ctr">
                      <a:solidFill>
                        <a:srgbClr val="164E63"/>
                      </a:solidFill>
                      <a:prstDash val="solid"/>
                      <a:round/>
                      <a:headEnd type="none" w="med" len="med"/>
                      <a:tailEnd type="none" w="med" len="med"/>
                    </a:lnL>
                    <a:lnR w="12700" cap="flat" cmpd="sng" algn="ctr">
                      <a:solidFill>
                        <a:srgbClr val="164E63"/>
                      </a:solidFill>
                      <a:prstDash val="solid"/>
                      <a:round/>
                      <a:headEnd type="none" w="med" len="med"/>
                      <a:tailEnd type="none" w="med" len="med"/>
                    </a:lnR>
                    <a:lnT w="12700" cap="flat" cmpd="sng" algn="ctr">
                      <a:solidFill>
                        <a:srgbClr val="164E63"/>
                      </a:solidFill>
                      <a:prstDash val="solid"/>
                      <a:round/>
                      <a:headEnd type="none" w="med" len="med"/>
                      <a:tailEnd type="none" w="med" len="med"/>
                    </a:lnT>
                    <a:lnB w="12700" cap="flat" cmpd="sng" algn="ctr">
                      <a:solidFill>
                        <a:srgbClr val="164E63"/>
                      </a:solidFill>
                      <a:prstDash val="solid"/>
                      <a:round/>
                      <a:headEnd type="none" w="med" len="med"/>
                      <a:tailEnd type="none" w="med" len="med"/>
                    </a:lnB>
                    <a:solidFill>
                      <a:srgbClr val="0B1F3A"/>
                    </a:solidFill>
                  </a:tcPr>
                </a:tc>
                <a:tc>
                  <a:txBody>
                    <a:bodyPr/>
                    <a:p>
                      <a:pPr indent="0" marL="0">
                        <a:buNone/>
                      </a:pPr>
                      <a:r>
                        <a:rPr dirty="0" sz="1150" lang="en-US">
                          <a:solidFill>
                            <a:srgbClr val="F1F5F9"/>
                          </a:solidFill>
                          <a:latin typeface="Calibri" pitchFamily="34" charset="0"/>
                          <a:ea typeface="Calibri" pitchFamily="34" charset="-122"/>
                          <a:cs typeface="Calibri" pitchFamily="34" charset="-120"/>
                        </a:rPr>
                        <a:t>Alat pembuat media &amp; asesmen</a:t>
                      </a:r>
                      <a:endParaRPr dirty="0" sz="1150" lang="en-US">
                        <a:latin typeface="Calibri" charset="0"/>
                        <a:ea typeface="Calibri" charset="0"/>
                        <a:cs typeface="Calibri" charset="0"/>
                      </a:endParaRPr>
                    </a:p>
                  </a:txBody>
                  <a:tcPr marL="91440" marR="91440" marT="54864" marB="54864" anchor="ctr">
                    <a:lnL w="12700" cap="flat" cmpd="sng" algn="ctr">
                      <a:solidFill>
                        <a:srgbClr val="164E63"/>
                      </a:solidFill>
                      <a:prstDash val="solid"/>
                      <a:round/>
                      <a:headEnd type="none" w="med" len="med"/>
                      <a:tailEnd type="none" w="med" len="med"/>
                    </a:lnL>
                    <a:lnR w="12700" cap="flat" cmpd="sng" algn="ctr">
                      <a:solidFill>
                        <a:srgbClr val="164E63"/>
                      </a:solidFill>
                      <a:prstDash val="solid"/>
                      <a:round/>
                      <a:headEnd type="none" w="med" len="med"/>
                      <a:tailEnd type="none" w="med" len="med"/>
                    </a:lnR>
                    <a:lnT w="12700" cap="flat" cmpd="sng" algn="ctr">
                      <a:solidFill>
                        <a:srgbClr val="164E63"/>
                      </a:solidFill>
                      <a:prstDash val="solid"/>
                      <a:round/>
                      <a:headEnd type="none" w="med" len="med"/>
                      <a:tailEnd type="none" w="med" len="med"/>
                    </a:lnT>
                    <a:lnB w="12700" cap="flat" cmpd="sng" algn="ctr">
                      <a:solidFill>
                        <a:srgbClr val="164E63"/>
                      </a:solidFill>
                      <a:prstDash val="solid"/>
                      <a:round/>
                      <a:headEnd type="none" w="med" len="med"/>
                      <a:tailEnd type="none" w="med" len="med"/>
                    </a:lnB>
                    <a:solidFill>
                      <a:srgbClr val="0B1F3A"/>
                    </a:solidFill>
                  </a:tcPr>
                </a:tc>
                <a:tc>
                  <a:txBody>
                    <a:bodyPr/>
                    <a:p>
                      <a:pPr indent="0" marL="0">
                        <a:buNone/>
                      </a:pPr>
                      <a:r>
                        <a:rPr dirty="0" sz="1150" lang="en-US">
                          <a:solidFill>
                            <a:srgbClr val="F1F5F9"/>
                          </a:solidFill>
                          <a:latin typeface="Calibri" pitchFamily="34" charset="0"/>
                          <a:ea typeface="Calibri" pitchFamily="34" charset="-122"/>
                          <a:cs typeface="Calibri" pitchFamily="34" charset="-120"/>
                        </a:rPr>
                        <a:t>Canva, Quizizz, Kahoot!</a:t>
                      </a:r>
                      <a:endParaRPr dirty="0" sz="1150" lang="en-US">
                        <a:latin typeface="Calibri" charset="0"/>
                        <a:ea typeface="Calibri" charset="0"/>
                        <a:cs typeface="Calibri" charset="0"/>
                      </a:endParaRPr>
                    </a:p>
                  </a:txBody>
                  <a:tcPr marL="91440" marR="91440" marT="54864" marB="54864" anchor="ctr">
                    <a:lnL w="12700" cap="flat" cmpd="sng" algn="ctr">
                      <a:solidFill>
                        <a:srgbClr val="164E63"/>
                      </a:solidFill>
                      <a:prstDash val="solid"/>
                      <a:round/>
                      <a:headEnd type="none" w="med" len="med"/>
                      <a:tailEnd type="none" w="med" len="med"/>
                    </a:lnL>
                    <a:lnR w="12700" cap="flat" cmpd="sng" algn="ctr">
                      <a:solidFill>
                        <a:srgbClr val="164E63"/>
                      </a:solidFill>
                      <a:prstDash val="solid"/>
                      <a:round/>
                      <a:headEnd type="none" w="med" len="med"/>
                      <a:tailEnd type="none" w="med" len="med"/>
                    </a:lnR>
                    <a:lnT w="12700" cap="flat" cmpd="sng" algn="ctr">
                      <a:solidFill>
                        <a:srgbClr val="164E63"/>
                      </a:solidFill>
                      <a:prstDash val="solid"/>
                      <a:round/>
                      <a:headEnd type="none" w="med" len="med"/>
                      <a:tailEnd type="none" w="med" len="med"/>
                    </a:lnT>
                    <a:lnB w="12700" cap="flat" cmpd="sng" algn="ctr">
                      <a:solidFill>
                        <a:srgbClr val="164E63"/>
                      </a:solidFill>
                      <a:prstDash val="solid"/>
                      <a:round/>
                      <a:headEnd type="none" w="med" len="med"/>
                      <a:tailEnd type="none" w="med" len="med"/>
                    </a:lnB>
                    <a:solidFill>
                      <a:srgbClr val="0B1F3A"/>
                    </a:solidFill>
                  </a:tcPr>
                </a:tc>
              </a:tr>
              <a:tr h="512064">
                <a:tc>
                  <a:txBody>
                    <a:bodyPr/>
                    <a:p>
                      <a:pPr indent="0" marL="0">
                        <a:buNone/>
                      </a:pPr>
                      <a:r>
                        <a:rPr dirty="0" sz="1150" lang="en-US">
                          <a:solidFill>
                            <a:srgbClr val="F1F5F9"/>
                          </a:solidFill>
                          <a:latin typeface="Calibri" pitchFamily="34" charset="0"/>
                          <a:ea typeface="Calibri" pitchFamily="34" charset="-122"/>
                          <a:cs typeface="Calibri" pitchFamily="34" charset="-120"/>
                        </a:rPr>
                        <a:t>Meringkas bahan ajar yang panjang</a:t>
                      </a:r>
                      <a:endParaRPr dirty="0" sz="1150" lang="en-US">
                        <a:latin typeface="Calibri" charset="0"/>
                        <a:ea typeface="Calibri" charset="0"/>
                        <a:cs typeface="Calibri" charset="0"/>
                      </a:endParaRPr>
                    </a:p>
                  </a:txBody>
                  <a:tcPr marL="91440" marR="91440" marT="54864" marB="54864" anchor="ctr">
                    <a:lnL w="12700" cap="flat" cmpd="sng" algn="ctr">
                      <a:solidFill>
                        <a:srgbClr val="164E63"/>
                      </a:solidFill>
                      <a:prstDash val="solid"/>
                      <a:round/>
                      <a:headEnd type="none" w="med" len="med"/>
                      <a:tailEnd type="none" w="med" len="med"/>
                    </a:lnL>
                    <a:lnR w="12700" cap="flat" cmpd="sng" algn="ctr">
                      <a:solidFill>
                        <a:srgbClr val="164E63"/>
                      </a:solidFill>
                      <a:prstDash val="solid"/>
                      <a:round/>
                      <a:headEnd type="none" w="med" len="med"/>
                      <a:tailEnd type="none" w="med" len="med"/>
                    </a:lnR>
                    <a:lnT w="12700" cap="flat" cmpd="sng" algn="ctr">
                      <a:solidFill>
                        <a:srgbClr val="164E63"/>
                      </a:solidFill>
                      <a:prstDash val="solid"/>
                      <a:round/>
                      <a:headEnd type="none" w="med" len="med"/>
                      <a:tailEnd type="none" w="med" len="med"/>
                    </a:lnT>
                    <a:lnB w="12700" cap="flat" cmpd="sng" algn="ctr">
                      <a:solidFill>
                        <a:srgbClr val="164E63"/>
                      </a:solidFill>
                      <a:prstDash val="solid"/>
                      <a:round/>
                      <a:headEnd type="none" w="med" len="med"/>
                      <a:tailEnd type="none" w="med" len="med"/>
                    </a:lnB>
                    <a:solidFill>
                      <a:srgbClr val="0B1F3A"/>
                    </a:solidFill>
                  </a:tcPr>
                </a:tc>
                <a:tc>
                  <a:txBody>
                    <a:bodyPr/>
                    <a:p>
                      <a:pPr indent="0" marL="0">
                        <a:buNone/>
                      </a:pPr>
                      <a:r>
                        <a:rPr dirty="0" sz="1150" lang="en-US">
                          <a:solidFill>
                            <a:srgbClr val="F1F5F9"/>
                          </a:solidFill>
                          <a:latin typeface="Calibri" pitchFamily="34" charset="0"/>
                          <a:ea typeface="Calibri" pitchFamily="34" charset="-122"/>
                          <a:cs typeface="Calibri" pitchFamily="34" charset="-120"/>
                        </a:rPr>
                        <a:t>Asisten dokumen/ringkasan</a:t>
                      </a:r>
                      <a:endParaRPr dirty="0" sz="1150" lang="en-US">
                        <a:latin typeface="Calibri" charset="0"/>
                        <a:ea typeface="Calibri" charset="0"/>
                        <a:cs typeface="Calibri" charset="0"/>
                      </a:endParaRPr>
                    </a:p>
                  </a:txBody>
                  <a:tcPr marL="91440" marR="91440" marT="54864" marB="54864" anchor="ctr">
                    <a:lnL w="12700" cap="flat" cmpd="sng" algn="ctr">
                      <a:solidFill>
                        <a:srgbClr val="164E63"/>
                      </a:solidFill>
                      <a:prstDash val="solid"/>
                      <a:round/>
                      <a:headEnd type="none" w="med" len="med"/>
                      <a:tailEnd type="none" w="med" len="med"/>
                    </a:lnL>
                    <a:lnR w="12700" cap="flat" cmpd="sng" algn="ctr">
                      <a:solidFill>
                        <a:srgbClr val="164E63"/>
                      </a:solidFill>
                      <a:prstDash val="solid"/>
                      <a:round/>
                      <a:headEnd type="none" w="med" len="med"/>
                      <a:tailEnd type="none" w="med" len="med"/>
                    </a:lnR>
                    <a:lnT w="12700" cap="flat" cmpd="sng" algn="ctr">
                      <a:solidFill>
                        <a:srgbClr val="164E63"/>
                      </a:solidFill>
                      <a:prstDash val="solid"/>
                      <a:round/>
                      <a:headEnd type="none" w="med" len="med"/>
                      <a:tailEnd type="none" w="med" len="med"/>
                    </a:lnT>
                    <a:lnB w="12700" cap="flat" cmpd="sng" algn="ctr">
                      <a:solidFill>
                        <a:srgbClr val="164E63"/>
                      </a:solidFill>
                      <a:prstDash val="solid"/>
                      <a:round/>
                      <a:headEnd type="none" w="med" len="med"/>
                      <a:tailEnd type="none" w="med" len="med"/>
                    </a:lnB>
                    <a:solidFill>
                      <a:srgbClr val="0B1F3A"/>
                    </a:solidFill>
                  </a:tcPr>
                </a:tc>
                <a:tc>
                  <a:txBody>
                    <a:bodyPr/>
                    <a:p>
                      <a:pPr indent="0" marL="0">
                        <a:buNone/>
                      </a:pPr>
                      <a:r>
                        <a:rPr dirty="0" sz="1150" lang="en-US">
                          <a:solidFill>
                            <a:srgbClr val="F1F5F9"/>
                          </a:solidFill>
                          <a:latin typeface="Calibri" pitchFamily="34" charset="0"/>
                          <a:ea typeface="Calibri" pitchFamily="34" charset="-122"/>
                          <a:cs typeface="Calibri" pitchFamily="34" charset="-120"/>
                        </a:rPr>
                        <a:t>NotebookLM</a:t>
                      </a:r>
                      <a:endParaRPr dirty="0" sz="1150" lang="en-US">
                        <a:latin typeface="Calibri" charset="0"/>
                        <a:ea typeface="Calibri" charset="0"/>
                        <a:cs typeface="Calibri" charset="0"/>
                      </a:endParaRPr>
                    </a:p>
                  </a:txBody>
                  <a:tcPr marL="91440" marR="91440" marT="54864" marB="54864" anchor="ctr">
                    <a:lnL w="12700" cap="flat" cmpd="sng" algn="ctr">
                      <a:solidFill>
                        <a:srgbClr val="164E63"/>
                      </a:solidFill>
                      <a:prstDash val="solid"/>
                      <a:round/>
                      <a:headEnd type="none" w="med" len="med"/>
                      <a:tailEnd type="none" w="med" len="med"/>
                    </a:lnL>
                    <a:lnR w="12700" cap="flat" cmpd="sng" algn="ctr">
                      <a:solidFill>
                        <a:srgbClr val="164E63"/>
                      </a:solidFill>
                      <a:prstDash val="solid"/>
                      <a:round/>
                      <a:headEnd type="none" w="med" len="med"/>
                      <a:tailEnd type="none" w="med" len="med"/>
                    </a:lnR>
                    <a:lnT w="12700" cap="flat" cmpd="sng" algn="ctr">
                      <a:solidFill>
                        <a:srgbClr val="164E63"/>
                      </a:solidFill>
                      <a:prstDash val="solid"/>
                      <a:round/>
                      <a:headEnd type="none" w="med" len="med"/>
                      <a:tailEnd type="none" w="med" len="med"/>
                    </a:lnT>
                    <a:lnB w="12700" cap="flat" cmpd="sng" algn="ctr">
                      <a:solidFill>
                        <a:srgbClr val="164E63"/>
                      </a:solidFill>
                      <a:prstDash val="solid"/>
                      <a:round/>
                      <a:headEnd type="none" w="med" len="med"/>
                      <a:tailEnd type="none" w="med" len="med"/>
                    </a:lnB>
                    <a:solidFill>
                      <a:srgbClr val="0B1F3A"/>
                    </a:solidFill>
                  </a:tcPr>
                </a:tc>
              </a:tr>
            </a:tbl>
          </a:graphicData>
        </a:graphic>
      </p:graphicFrame>
      <p:sp>
        <p:nvSpPr>
          <p:cNvPr id="1048892" name="Shape 4"/>
          <p:cNvSpPr/>
          <p:nvPr/>
        </p:nvSpPr>
        <p:spPr>
          <a:xfrm>
            <a:off x="548640" y="4187952"/>
            <a:ext cx="8046720" cy="457200"/>
          </a:xfrm>
          <a:prstGeom prst="roundRect">
            <a:avLst>
              <a:gd name="adj" fmla="val 16000"/>
            </a:avLst>
          </a:prstGeom>
          <a:solidFill>
            <a:srgbClr val="2A1F05">
              <a:alpha val="88000"/>
            </a:srgbClr>
          </a:solidFill>
          <a:ln w="12700">
            <a:solidFill>
              <a:srgbClr val="FBBF24">
                <a:alpha val="55000"/>
              </a:srgbClr>
            </a:solidFill>
            <a:prstDash val="solid"/>
          </a:ln>
        </p:spPr>
      </p:sp>
      <p:sp>
        <p:nvSpPr>
          <p:cNvPr id="1048893" name="Shape 5"/>
          <p:cNvSpPr/>
          <p:nvPr/>
        </p:nvSpPr>
        <p:spPr>
          <a:xfrm>
            <a:off x="731520" y="4274015"/>
            <a:ext cx="329184" cy="285073"/>
          </a:xfrm>
          <a:prstGeom prst="hexagon"/>
          <a:solidFill>
            <a:srgbClr val="0F2747"/>
          </a:solidFill>
          <a:ln w="22225">
            <a:solidFill>
              <a:srgbClr val="FBBF24"/>
            </a:solidFill>
            <a:prstDash val="solid"/>
          </a:ln>
        </p:spPr>
      </p:sp>
      <p:pic>
        <p:nvPicPr>
          <p:cNvPr id="2097211" name="Image 2" descr="preencoded.png"/>
          <p:cNvPicPr>
            <a:picLocks noChangeAspect="1"/>
          </p:cNvPicPr>
          <p:nvPr/>
        </p:nvPicPr>
        <p:blipFill>
          <a:blip xmlns:r="http://schemas.openxmlformats.org/officeDocument/2006/relationships" r:embed="rId3"/>
          <a:stretch>
            <a:fillRect/>
          </a:stretch>
        </p:blipFill>
        <p:spPr>
          <a:xfrm>
            <a:off x="826983" y="4347423"/>
            <a:ext cx="138257" cy="138257"/>
          </a:xfrm>
          <a:prstGeom prst="rect"/>
        </p:spPr>
      </p:pic>
      <p:sp>
        <p:nvSpPr>
          <p:cNvPr id="1048894" name="Text 6"/>
          <p:cNvSpPr txBox="1"/>
          <p:nvPr/>
        </p:nvSpPr>
        <p:spPr>
          <a:xfrm>
            <a:off x="1234440" y="4187952"/>
            <a:ext cx="7269480" cy="457200"/>
          </a:xfrm>
          <a:prstGeom prst="rect"/>
          <a:noFill/>
        </p:spPr>
        <p:txBody>
          <a:bodyPr anchor="ctr" bIns="0" lIns="0" rIns="0" rtlCol="0" tIns="0" wrap="square"/>
          <a:p>
            <a:pPr indent="0" marL="0">
              <a:buNone/>
            </a:pPr>
            <a:r>
              <a:rPr dirty="0" sz="1100" lang="en-US">
                <a:solidFill>
                  <a:srgbClr val="F1F5F9"/>
                </a:solidFill>
                <a:latin typeface="Calibri" pitchFamily="34" charset="0"/>
                <a:ea typeface="Calibri" pitchFamily="34" charset="-122"/>
                <a:cs typeface="Calibri" pitchFamily="34" charset="-120"/>
              </a:rPr>
              <a:t>Tentukan tujuan dulu, baru pilih alat — bukan sebaliknya. Satu alat yang dikuasai lebih baik daripada banyak alat yang dicoba sekilas.</a:t>
            </a:r>
            <a:endParaRPr dirty="0" sz="1100"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50B1A"/>
        </a:solidFill>
      </p:bgPr>
    </p:bg>
    <p:spTree>
      <p:nvGrpSpPr>
        <p:cNvPr id="71" name=""/>
        <p:cNvGrpSpPr/>
        <p:nvPr/>
      </p:nvGrpSpPr>
      <p:grpSpPr>
        <a:xfrm>
          <a:off x="0" y="0"/>
          <a:ext cx="0" cy="0"/>
          <a:chOff x="0" y="0"/>
          <a:chExt cx="0" cy="0"/>
        </a:xfrm>
      </p:grpSpPr>
      <p:pic>
        <p:nvPicPr>
          <p:cNvPr id="2097212" name="Image 0" descr="preencoded.png"/>
          <p:cNvPicPr>
            <a:picLocks noChangeAspect="1"/>
          </p:cNvPicPr>
          <p:nvPr/>
        </p:nvPicPr>
        <p:blipFill>
          <a:blip xmlns:r="http://schemas.openxmlformats.org/officeDocument/2006/relationships" r:embed="rId1"/>
          <a:stretch>
            <a:fillRect/>
          </a:stretch>
        </p:blipFill>
        <p:spPr>
          <a:xfrm>
            <a:off x="0" y="0"/>
            <a:ext cx="9144000" cy="5143500"/>
          </a:xfrm>
          <a:prstGeom prst="rect"/>
        </p:spPr>
      </p:pic>
      <p:sp>
        <p:nvSpPr>
          <p:cNvPr id="1048898" name="Text 0"/>
          <p:cNvSpPr txBox="1"/>
          <p:nvPr/>
        </p:nvSpPr>
        <p:spPr>
          <a:xfrm>
            <a:off x="548640" y="246888"/>
            <a:ext cx="5943600" cy="219456"/>
          </a:xfrm>
          <a:prstGeom prst="rect"/>
          <a:noFill/>
        </p:spPr>
        <p:txBody>
          <a:bodyPr anchor="ctr" bIns="0" lIns="0" rIns="0" rtlCol="0" tIns="0" wrap="square"/>
          <a:p>
            <a:pPr indent="0" marL="0">
              <a:buNone/>
            </a:pPr>
            <a:r>
              <a:rPr b="1" dirty="0" sz="1000" kern="0" lang="en-US" spc="200">
                <a:solidFill>
                  <a:srgbClr val="67E8F9"/>
                </a:solidFill>
                <a:latin typeface="Courier New" pitchFamily="34" charset="0"/>
                <a:ea typeface="Courier New" pitchFamily="34" charset="-122"/>
                <a:cs typeface="Courier New" pitchFamily="34" charset="-120"/>
              </a:rPr>
              <a:t>// APLIKASI KIMIA</a:t>
            </a:r>
            <a:endParaRPr dirty="0" sz="1000" lang="en-US"/>
          </a:p>
        </p:txBody>
      </p:sp>
      <p:sp>
        <p:nvSpPr>
          <p:cNvPr id="1048899" name="Text 1"/>
          <p:cNvSpPr txBox="1"/>
          <p:nvPr/>
        </p:nvSpPr>
        <p:spPr>
          <a:xfrm>
            <a:off x="548640" y="457200"/>
            <a:ext cx="8046720" cy="603504"/>
          </a:xfrm>
          <a:prstGeom prst="rect"/>
          <a:noFill/>
        </p:spPr>
        <p:txBody>
          <a:bodyPr anchor="ctr" bIns="0" lIns="0" rIns="0" rtlCol="0" tIns="0" wrap="square"/>
          <a:p>
            <a:pPr indent="0" marL="0">
              <a:buNone/>
            </a:pPr>
            <a:r>
              <a:rPr b="1" dirty="0" sz="2900" lang="en-US">
                <a:solidFill>
                  <a:srgbClr val="F1F5F9"/>
                </a:solidFill>
                <a:latin typeface="Calibri" pitchFamily="34" charset="0"/>
                <a:ea typeface="Calibri" pitchFamily="34" charset="-122"/>
                <a:cs typeface="Calibri" pitchFamily="34" charset="-120"/>
              </a:rPr>
              <a:t>Contoh Aplikasi Kimia dan Tautannya</a:t>
            </a:r>
            <a:endParaRPr dirty="0" sz="2900" lang="en-US"/>
          </a:p>
        </p:txBody>
      </p:sp>
      <p:sp>
        <p:nvSpPr>
          <p:cNvPr id="1048900" name="Text 2"/>
          <p:cNvSpPr txBox="1"/>
          <p:nvPr/>
        </p:nvSpPr>
        <p:spPr>
          <a:xfrm>
            <a:off x="548640" y="4754880"/>
            <a:ext cx="6949440" cy="237744"/>
          </a:xfrm>
          <a:prstGeom prst="rect"/>
          <a:noFill/>
        </p:spPr>
        <p:txBody>
          <a:bodyPr anchor="ctr" bIns="0" lIns="0" rIns="0" rtlCol="0" tIns="0" wrap="square"/>
          <a:p>
            <a:pPr indent="0" marL="0">
              <a:buNone/>
            </a:pPr>
            <a:r>
              <a:rPr dirty="0" sz="900" lang="en-US">
                <a:solidFill>
                  <a:srgbClr val="94A3B8"/>
                </a:solidFill>
                <a:latin typeface="Calibri" pitchFamily="34" charset="0"/>
                <a:ea typeface="Calibri" pitchFamily="34" charset="-122"/>
                <a:cs typeface="Calibri" pitchFamily="34" charset="-120"/>
              </a:rPr>
              <a:t>Sumber: situs resmi masing-masing aplikasi; lihat Referensi (3/3). Periksa ketersediaan tautan sebelum presentasi.</a:t>
            </a:r>
            <a:endParaRPr dirty="0" sz="900" lang="en-US"/>
          </a:p>
        </p:txBody>
      </p:sp>
      <p:sp>
        <p:nvSpPr>
          <p:cNvPr id="1048901" name="Text 3"/>
          <p:cNvSpPr txBox="1"/>
          <p:nvPr/>
        </p:nvSpPr>
        <p:spPr>
          <a:xfrm>
            <a:off x="8229600" y="4754880"/>
            <a:ext cx="457200" cy="237744"/>
          </a:xfrm>
          <a:prstGeom prst="rect"/>
          <a:noFill/>
        </p:spPr>
        <p:txBody>
          <a:bodyPr anchor="ctr" bIns="0" lIns="0" rIns="0" rtlCol="0" tIns="0" wrap="square"/>
          <a:p>
            <a:pPr algn="r" indent="0" marL="0">
              <a:buNone/>
            </a:pPr>
            <a:r>
              <a:rPr b="1" dirty="0" sz="900" lang="en-US">
                <a:solidFill>
                  <a:srgbClr val="67E8F9"/>
                </a:solidFill>
                <a:latin typeface="Courier New" pitchFamily="34" charset="0"/>
                <a:ea typeface="Courier New" pitchFamily="34" charset="-122"/>
                <a:cs typeface="Courier New" pitchFamily="34" charset="-120"/>
              </a:rPr>
              <a:t>15</a:t>
            </a:r>
            <a:endParaRPr dirty="0" sz="900" lang="en-US"/>
          </a:p>
        </p:txBody>
      </p:sp>
      <p:sp>
        <p:nvSpPr>
          <p:cNvPr id="1048902" name="Shape 4"/>
          <p:cNvSpPr/>
          <p:nvPr/>
        </p:nvSpPr>
        <p:spPr>
          <a:xfrm>
            <a:off x="548640" y="1188720"/>
            <a:ext cx="2560320" cy="1353312"/>
          </a:xfrm>
          <a:prstGeom prst="roundRect">
            <a:avLst>
              <a:gd name="adj" fmla="val 5405"/>
            </a:avLst>
          </a:prstGeom>
          <a:solidFill>
            <a:srgbClr val="0B1F3A">
              <a:alpha val="88000"/>
            </a:srgbClr>
          </a:solidFill>
          <a:ln w="12700">
            <a:solidFill>
              <a:srgbClr val="22D3EE">
                <a:alpha val="55000"/>
              </a:srgbClr>
            </a:solidFill>
            <a:prstDash val="solid"/>
          </a:ln>
        </p:spPr>
      </p:sp>
      <p:sp>
        <p:nvSpPr>
          <p:cNvPr id="1048903" name="Shape 5"/>
          <p:cNvSpPr/>
          <p:nvPr/>
        </p:nvSpPr>
        <p:spPr>
          <a:xfrm>
            <a:off x="740664" y="1324838"/>
            <a:ext cx="530352" cy="459285"/>
          </a:xfrm>
          <a:prstGeom prst="hexagon"/>
          <a:solidFill>
            <a:srgbClr val="0F2747"/>
          </a:solidFill>
          <a:ln w="22225">
            <a:solidFill>
              <a:srgbClr val="22D3EE"/>
            </a:solidFill>
            <a:prstDash val="solid"/>
          </a:ln>
        </p:spPr>
      </p:sp>
      <p:pic>
        <p:nvPicPr>
          <p:cNvPr id="2097213" name="Image 1" descr="preencoded.png"/>
          <p:cNvPicPr>
            <a:picLocks noChangeAspect="1"/>
          </p:cNvPicPr>
          <p:nvPr/>
        </p:nvPicPr>
        <p:blipFill>
          <a:blip xmlns:r="http://schemas.openxmlformats.org/officeDocument/2006/relationships" r:embed="rId2"/>
          <a:stretch>
            <a:fillRect/>
          </a:stretch>
        </p:blipFill>
        <p:spPr>
          <a:xfrm>
            <a:off x="894466" y="1443106"/>
            <a:ext cx="222748" cy="222748"/>
          </a:xfrm>
          <a:prstGeom prst="rect"/>
        </p:spPr>
      </p:pic>
      <p:sp>
        <p:nvSpPr>
          <p:cNvPr id="1048904" name="Text 6"/>
          <p:cNvSpPr txBox="1"/>
          <p:nvPr/>
        </p:nvSpPr>
        <p:spPr>
          <a:xfrm>
            <a:off x="1371600" y="1280160"/>
            <a:ext cx="1664208" cy="548640"/>
          </a:xfrm>
          <a:prstGeom prst="rect"/>
          <a:noFill/>
        </p:spPr>
        <p:txBody>
          <a:bodyPr anchor="ctr" bIns="0" lIns="0" rIns="0" rtlCol="0" tIns="0" wrap="square"/>
          <a:p>
            <a:pPr indent="0" marL="0">
              <a:buNone/>
            </a:pPr>
            <a:r>
              <a:rPr b="1" dirty="0" sz="1250" lang="en-US">
                <a:solidFill>
                  <a:srgbClr val="F1F5F9"/>
                </a:solidFill>
                <a:latin typeface="Calibri" pitchFamily="34" charset="0"/>
                <a:ea typeface="Calibri" pitchFamily="34" charset="-122"/>
                <a:cs typeface="Calibri" pitchFamily="34" charset="-120"/>
              </a:rPr>
              <a:t>PhET Interactive Simulations</a:t>
            </a:r>
            <a:endParaRPr dirty="0" sz="1250" lang="en-US"/>
          </a:p>
        </p:txBody>
      </p:sp>
      <p:sp>
        <p:nvSpPr>
          <p:cNvPr id="1048905" name="Text 7"/>
          <p:cNvSpPr txBox="1"/>
          <p:nvPr/>
        </p:nvSpPr>
        <p:spPr>
          <a:xfrm>
            <a:off x="685800" y="1865376"/>
            <a:ext cx="2286000" cy="411480"/>
          </a:xfrm>
          <a:prstGeom prst="rect"/>
          <a:noFill/>
        </p:spPr>
        <p:txBody>
          <a:bodyPr anchor="t" bIns="0" lIns="0" rIns="0" rtlCol="0" tIns="0" wrap="square"/>
          <a:p>
            <a:pPr indent="0" marL="0">
              <a:buNone/>
            </a:pPr>
            <a:r>
              <a:rPr dirty="0" sz="1050" lang="en-US">
                <a:solidFill>
                  <a:srgbClr val="CBD5E1"/>
                </a:solidFill>
                <a:latin typeface="Calibri" pitchFamily="34" charset="0"/>
                <a:ea typeface="Calibri" pitchFamily="34" charset="-122"/>
                <a:cs typeface="Calibri" pitchFamily="34" charset="-120"/>
              </a:rPr>
              <a:t>Simulasi interaktif dari Univ. Colorado Boulder; coba “Reactions &amp; Rates”.</a:t>
            </a:r>
            <a:endParaRPr dirty="0" sz="1050" lang="en-US"/>
          </a:p>
        </p:txBody>
      </p:sp>
      <p:sp>
        <p:nvSpPr>
          <p:cNvPr id="1048906" name="Text 8"/>
          <p:cNvSpPr txBox="1"/>
          <p:nvPr/>
        </p:nvSpPr>
        <p:spPr>
          <a:xfrm>
            <a:off x="685800" y="2258568"/>
            <a:ext cx="2286000" cy="219456"/>
          </a:xfrm>
          <a:prstGeom prst="rect"/>
          <a:noFill/>
        </p:spPr>
        <p:txBody>
          <a:bodyPr anchor="ctr" bIns="0" lIns="0" rIns="0" rtlCol="0" tIns="0" wrap="square"/>
          <a:p>
            <a:pPr indent="0" marL="0">
              <a:buNone/>
            </a:pPr>
            <a:r>
              <a:rPr b="1" dirty="0" sz="1050" lang="en-US" u="sng">
                <a:solidFill>
                  <a:srgbClr val="67E8F9"/>
                </a:solidFill>
                <a:latin typeface="Calibri" pitchFamily="34" charset="0"/>
                <a:ea typeface="Calibri" pitchFamily="34" charset="-122"/>
                <a:cs typeface="Calibri" pitchFamily="34" charset="-120"/>
                <a:hlinkClick r:id="rId3" invalidUrl="" action="" tgtFrame="" tooltip="" history="1" endSnd="0"/>
              </a:rPr>
              <a:t>phet.colorado.edu</a:t>
            </a:r>
            <a:endParaRPr dirty="0" sz="1050" lang="en-US"/>
          </a:p>
        </p:txBody>
      </p:sp>
      <p:sp>
        <p:nvSpPr>
          <p:cNvPr id="1048907" name="Shape 9"/>
          <p:cNvSpPr/>
          <p:nvPr/>
        </p:nvSpPr>
        <p:spPr>
          <a:xfrm>
            <a:off x="3291840" y="1188720"/>
            <a:ext cx="2560320" cy="1353312"/>
          </a:xfrm>
          <a:prstGeom prst="roundRect">
            <a:avLst>
              <a:gd name="adj" fmla="val 5405"/>
            </a:avLst>
          </a:prstGeom>
          <a:solidFill>
            <a:srgbClr val="0B1F3A">
              <a:alpha val="88000"/>
            </a:srgbClr>
          </a:solidFill>
          <a:ln w="12700">
            <a:solidFill>
              <a:srgbClr val="2DD4BF">
                <a:alpha val="55000"/>
              </a:srgbClr>
            </a:solidFill>
            <a:prstDash val="solid"/>
          </a:ln>
        </p:spPr>
      </p:sp>
      <p:sp>
        <p:nvSpPr>
          <p:cNvPr id="1048908" name="Shape 10"/>
          <p:cNvSpPr/>
          <p:nvPr/>
        </p:nvSpPr>
        <p:spPr>
          <a:xfrm>
            <a:off x="3483864" y="1324838"/>
            <a:ext cx="530352" cy="459285"/>
          </a:xfrm>
          <a:prstGeom prst="hexagon"/>
          <a:solidFill>
            <a:srgbClr val="0F2747"/>
          </a:solidFill>
          <a:ln w="22225">
            <a:solidFill>
              <a:srgbClr val="2DD4BF"/>
            </a:solidFill>
            <a:prstDash val="solid"/>
          </a:ln>
        </p:spPr>
      </p:sp>
      <p:pic>
        <p:nvPicPr>
          <p:cNvPr id="2097214" name="Image 2" descr="preencoded.png"/>
          <p:cNvPicPr>
            <a:picLocks noChangeAspect="1"/>
          </p:cNvPicPr>
          <p:nvPr/>
        </p:nvPicPr>
        <p:blipFill>
          <a:blip xmlns:r="http://schemas.openxmlformats.org/officeDocument/2006/relationships" r:embed="rId4"/>
          <a:stretch>
            <a:fillRect/>
          </a:stretch>
        </p:blipFill>
        <p:spPr>
          <a:xfrm>
            <a:off x="3637666" y="1443106"/>
            <a:ext cx="222748" cy="222748"/>
          </a:xfrm>
          <a:prstGeom prst="rect"/>
        </p:spPr>
      </p:pic>
      <p:sp>
        <p:nvSpPr>
          <p:cNvPr id="1048909" name="Text 11"/>
          <p:cNvSpPr txBox="1"/>
          <p:nvPr/>
        </p:nvSpPr>
        <p:spPr>
          <a:xfrm>
            <a:off x="4114800" y="1280160"/>
            <a:ext cx="1664208" cy="548640"/>
          </a:xfrm>
          <a:prstGeom prst="rect"/>
          <a:noFill/>
        </p:spPr>
        <p:txBody>
          <a:bodyPr anchor="ctr" bIns="0" lIns="0" rIns="0" rtlCol="0" tIns="0" wrap="square"/>
          <a:p>
            <a:pPr indent="0" marL="0">
              <a:buNone/>
            </a:pPr>
            <a:r>
              <a:rPr b="1" dirty="0" sz="1250" lang="en-US">
                <a:solidFill>
                  <a:srgbClr val="F1F5F9"/>
                </a:solidFill>
                <a:latin typeface="Calibri" pitchFamily="34" charset="0"/>
                <a:ea typeface="Calibri" pitchFamily="34" charset="-122"/>
                <a:cs typeface="Calibri" pitchFamily="34" charset="-120"/>
              </a:rPr>
              <a:t>MolView</a:t>
            </a:r>
            <a:endParaRPr dirty="0" sz="1250" lang="en-US"/>
          </a:p>
        </p:txBody>
      </p:sp>
      <p:sp>
        <p:nvSpPr>
          <p:cNvPr id="1048910" name="Text 12"/>
          <p:cNvSpPr txBox="1"/>
          <p:nvPr/>
        </p:nvSpPr>
        <p:spPr>
          <a:xfrm>
            <a:off x="3429000" y="1865376"/>
            <a:ext cx="2286000" cy="411480"/>
          </a:xfrm>
          <a:prstGeom prst="rect"/>
          <a:noFill/>
        </p:spPr>
        <p:txBody>
          <a:bodyPr anchor="t" bIns="0" lIns="0" rIns="0" rtlCol="0" tIns="0" wrap="square"/>
          <a:p>
            <a:pPr indent="0" marL="0">
              <a:buNone/>
            </a:pPr>
            <a:r>
              <a:rPr dirty="0" sz="1050" lang="en-US">
                <a:solidFill>
                  <a:srgbClr val="CBD5E1"/>
                </a:solidFill>
                <a:latin typeface="Calibri" pitchFamily="34" charset="0"/>
                <a:ea typeface="Calibri" pitchFamily="34" charset="-122"/>
                <a:cs typeface="Calibri" pitchFamily="34" charset="-120"/>
              </a:rPr>
              <a:t>Gambar rumus struktur dan lihat model molekul 3D di peramban.</a:t>
            </a:r>
            <a:endParaRPr dirty="0" sz="1050" lang="en-US"/>
          </a:p>
        </p:txBody>
      </p:sp>
      <p:sp>
        <p:nvSpPr>
          <p:cNvPr id="1048911" name="Text 13"/>
          <p:cNvSpPr txBox="1"/>
          <p:nvPr/>
        </p:nvSpPr>
        <p:spPr>
          <a:xfrm>
            <a:off x="3429000" y="2258568"/>
            <a:ext cx="2286000" cy="219456"/>
          </a:xfrm>
          <a:prstGeom prst="rect"/>
          <a:noFill/>
        </p:spPr>
        <p:txBody>
          <a:bodyPr anchor="ctr" bIns="0" lIns="0" rIns="0" rtlCol="0" tIns="0" wrap="square"/>
          <a:p>
            <a:pPr indent="0" marL="0">
              <a:buNone/>
            </a:pPr>
            <a:r>
              <a:rPr b="1" dirty="0" sz="1050" lang="en-US" u="sng">
                <a:solidFill>
                  <a:srgbClr val="67E8F9"/>
                </a:solidFill>
                <a:latin typeface="Calibri" pitchFamily="34" charset="0"/>
                <a:ea typeface="Calibri" pitchFamily="34" charset="-122"/>
                <a:cs typeface="Calibri" pitchFamily="34" charset="-120"/>
                <a:hlinkClick r:id="rId5" invalidUrl="" action="" tgtFrame="" tooltip="" history="1" endSnd="0"/>
              </a:rPr>
              <a:t>molview.org</a:t>
            </a:r>
            <a:endParaRPr dirty="0" sz="1050" lang="en-US"/>
          </a:p>
        </p:txBody>
      </p:sp>
      <p:sp>
        <p:nvSpPr>
          <p:cNvPr id="1048912" name="Shape 14"/>
          <p:cNvSpPr/>
          <p:nvPr/>
        </p:nvSpPr>
        <p:spPr>
          <a:xfrm>
            <a:off x="6035040" y="1188720"/>
            <a:ext cx="2560320" cy="1353312"/>
          </a:xfrm>
          <a:prstGeom prst="roundRect">
            <a:avLst>
              <a:gd name="adj" fmla="val 5405"/>
            </a:avLst>
          </a:prstGeom>
          <a:solidFill>
            <a:srgbClr val="0B1F3A">
              <a:alpha val="88000"/>
            </a:srgbClr>
          </a:solidFill>
          <a:ln w="12700">
            <a:solidFill>
              <a:srgbClr val="A78BFA">
                <a:alpha val="55000"/>
              </a:srgbClr>
            </a:solidFill>
            <a:prstDash val="solid"/>
          </a:ln>
        </p:spPr>
      </p:sp>
      <p:sp>
        <p:nvSpPr>
          <p:cNvPr id="1048913" name="Shape 15"/>
          <p:cNvSpPr/>
          <p:nvPr/>
        </p:nvSpPr>
        <p:spPr>
          <a:xfrm>
            <a:off x="6227064" y="1324838"/>
            <a:ext cx="530352" cy="459285"/>
          </a:xfrm>
          <a:prstGeom prst="hexagon"/>
          <a:solidFill>
            <a:srgbClr val="0F2747"/>
          </a:solidFill>
          <a:ln w="22225">
            <a:solidFill>
              <a:srgbClr val="A78BFA"/>
            </a:solidFill>
            <a:prstDash val="solid"/>
          </a:ln>
        </p:spPr>
      </p:sp>
      <p:pic>
        <p:nvPicPr>
          <p:cNvPr id="2097215" name="Image 3" descr="preencoded.png"/>
          <p:cNvPicPr>
            <a:picLocks noChangeAspect="1"/>
          </p:cNvPicPr>
          <p:nvPr/>
        </p:nvPicPr>
        <p:blipFill>
          <a:blip xmlns:r="http://schemas.openxmlformats.org/officeDocument/2006/relationships" r:embed="rId6"/>
          <a:stretch>
            <a:fillRect/>
          </a:stretch>
        </p:blipFill>
        <p:spPr>
          <a:xfrm>
            <a:off x="6380866" y="1443106"/>
            <a:ext cx="222748" cy="222748"/>
          </a:xfrm>
          <a:prstGeom prst="rect"/>
        </p:spPr>
      </p:pic>
      <p:sp>
        <p:nvSpPr>
          <p:cNvPr id="1048914" name="Text 16"/>
          <p:cNvSpPr txBox="1"/>
          <p:nvPr/>
        </p:nvSpPr>
        <p:spPr>
          <a:xfrm>
            <a:off x="6858000" y="1280160"/>
            <a:ext cx="1664208" cy="548640"/>
          </a:xfrm>
          <a:prstGeom prst="rect"/>
          <a:noFill/>
        </p:spPr>
        <p:txBody>
          <a:bodyPr anchor="ctr" bIns="0" lIns="0" rIns="0" rtlCol="0" tIns="0" wrap="square"/>
          <a:p>
            <a:pPr indent="0" marL="0">
              <a:buNone/>
            </a:pPr>
            <a:r>
              <a:rPr b="1" dirty="0" sz="1250" lang="en-US">
                <a:solidFill>
                  <a:srgbClr val="F1F5F9"/>
                </a:solidFill>
                <a:latin typeface="Calibri" pitchFamily="34" charset="0"/>
                <a:ea typeface="Calibri" pitchFamily="34" charset="-122"/>
                <a:cs typeface="Calibri" pitchFamily="34" charset="-120"/>
              </a:rPr>
              <a:t>PubChem</a:t>
            </a:r>
            <a:endParaRPr dirty="0" sz="1250" lang="en-US"/>
          </a:p>
        </p:txBody>
      </p:sp>
      <p:sp>
        <p:nvSpPr>
          <p:cNvPr id="1048915" name="Text 17"/>
          <p:cNvSpPr txBox="1"/>
          <p:nvPr/>
        </p:nvSpPr>
        <p:spPr>
          <a:xfrm>
            <a:off x="6172200" y="1865376"/>
            <a:ext cx="2286000" cy="411480"/>
          </a:xfrm>
          <a:prstGeom prst="rect"/>
          <a:noFill/>
        </p:spPr>
        <p:txBody>
          <a:bodyPr anchor="t" bIns="0" lIns="0" rIns="0" rtlCol="0" tIns="0" wrap="square"/>
          <a:p>
            <a:pPr indent="0" marL="0">
              <a:buNone/>
            </a:pPr>
            <a:r>
              <a:rPr dirty="0" sz="1050" lang="en-US">
                <a:solidFill>
                  <a:srgbClr val="CBD5E1"/>
                </a:solidFill>
                <a:latin typeface="Calibri" pitchFamily="34" charset="0"/>
                <a:ea typeface="Calibri" pitchFamily="34" charset="-122"/>
                <a:cs typeface="Calibri" pitchFamily="34" charset="-120"/>
              </a:rPr>
              <a:t>Basis data senyawa kimia dari NIH: struktur, sifat, dan informasi bahaya.</a:t>
            </a:r>
            <a:endParaRPr dirty="0" sz="1050" lang="en-US"/>
          </a:p>
        </p:txBody>
      </p:sp>
      <p:sp>
        <p:nvSpPr>
          <p:cNvPr id="1048916" name="Text 18"/>
          <p:cNvSpPr txBox="1"/>
          <p:nvPr/>
        </p:nvSpPr>
        <p:spPr>
          <a:xfrm>
            <a:off x="6172200" y="2258568"/>
            <a:ext cx="2286000" cy="219456"/>
          </a:xfrm>
          <a:prstGeom prst="rect"/>
          <a:noFill/>
        </p:spPr>
        <p:txBody>
          <a:bodyPr anchor="ctr" bIns="0" lIns="0" rIns="0" rtlCol="0" tIns="0" wrap="square"/>
          <a:p>
            <a:pPr indent="0" marL="0">
              <a:buNone/>
            </a:pPr>
            <a:r>
              <a:rPr b="1" dirty="0" sz="1050" lang="en-US" u="sng">
                <a:solidFill>
                  <a:srgbClr val="67E8F9"/>
                </a:solidFill>
                <a:latin typeface="Calibri" pitchFamily="34" charset="0"/>
                <a:ea typeface="Calibri" pitchFamily="34" charset="-122"/>
                <a:cs typeface="Calibri" pitchFamily="34" charset="-120"/>
                <a:hlinkClick r:id="rId7" invalidUrl="" action="" tgtFrame="" tooltip="" history="1" endSnd="0"/>
              </a:rPr>
              <a:t>pubchem.ncbi.nlm.nih.gov</a:t>
            </a:r>
            <a:endParaRPr dirty="0" sz="1050" lang="en-US"/>
          </a:p>
        </p:txBody>
      </p:sp>
      <p:sp>
        <p:nvSpPr>
          <p:cNvPr id="1048917" name="Shape 19"/>
          <p:cNvSpPr/>
          <p:nvPr/>
        </p:nvSpPr>
        <p:spPr>
          <a:xfrm>
            <a:off x="548640" y="2651760"/>
            <a:ext cx="2560320" cy="1353312"/>
          </a:xfrm>
          <a:prstGeom prst="roundRect">
            <a:avLst>
              <a:gd name="adj" fmla="val 5405"/>
            </a:avLst>
          </a:prstGeom>
          <a:solidFill>
            <a:srgbClr val="0B1F3A">
              <a:alpha val="88000"/>
            </a:srgbClr>
          </a:solidFill>
          <a:ln w="12700">
            <a:solidFill>
              <a:srgbClr val="FBBF24">
                <a:alpha val="55000"/>
              </a:srgbClr>
            </a:solidFill>
            <a:prstDash val="solid"/>
          </a:ln>
        </p:spPr>
      </p:sp>
      <p:sp>
        <p:nvSpPr>
          <p:cNvPr id="1048918" name="Shape 20"/>
          <p:cNvSpPr/>
          <p:nvPr/>
        </p:nvSpPr>
        <p:spPr>
          <a:xfrm>
            <a:off x="740664" y="2787878"/>
            <a:ext cx="530352" cy="459285"/>
          </a:xfrm>
          <a:prstGeom prst="hexagon"/>
          <a:solidFill>
            <a:srgbClr val="0F2747"/>
          </a:solidFill>
          <a:ln w="22225">
            <a:solidFill>
              <a:srgbClr val="FBBF24"/>
            </a:solidFill>
            <a:prstDash val="solid"/>
          </a:ln>
        </p:spPr>
      </p:sp>
      <p:pic>
        <p:nvPicPr>
          <p:cNvPr id="2097216" name="Image 4" descr="preencoded.png"/>
          <p:cNvPicPr>
            <a:picLocks noChangeAspect="1"/>
          </p:cNvPicPr>
          <p:nvPr/>
        </p:nvPicPr>
        <p:blipFill>
          <a:blip xmlns:r="http://schemas.openxmlformats.org/officeDocument/2006/relationships" r:embed="rId8"/>
          <a:stretch>
            <a:fillRect/>
          </a:stretch>
        </p:blipFill>
        <p:spPr>
          <a:xfrm>
            <a:off x="894466" y="2906146"/>
            <a:ext cx="222748" cy="222748"/>
          </a:xfrm>
          <a:prstGeom prst="rect"/>
        </p:spPr>
      </p:pic>
      <p:sp>
        <p:nvSpPr>
          <p:cNvPr id="1048919" name="Text 21"/>
          <p:cNvSpPr txBox="1"/>
          <p:nvPr/>
        </p:nvSpPr>
        <p:spPr>
          <a:xfrm>
            <a:off x="1371600" y="2743200"/>
            <a:ext cx="1664208" cy="548640"/>
          </a:xfrm>
          <a:prstGeom prst="rect"/>
          <a:noFill/>
        </p:spPr>
        <p:txBody>
          <a:bodyPr anchor="ctr" bIns="0" lIns="0" rIns="0" rtlCol="0" tIns="0" wrap="square"/>
          <a:p>
            <a:pPr indent="0" marL="0">
              <a:buNone/>
            </a:pPr>
            <a:r>
              <a:rPr b="1" dirty="0" sz="1250" lang="en-US">
                <a:solidFill>
                  <a:srgbClr val="F1F5F9"/>
                </a:solidFill>
                <a:latin typeface="Calibri" pitchFamily="34" charset="0"/>
                <a:ea typeface="Calibri" pitchFamily="34" charset="-122"/>
                <a:cs typeface="Calibri" pitchFamily="34" charset="-120"/>
              </a:rPr>
              <a:t>Ptable</a:t>
            </a:r>
            <a:endParaRPr dirty="0" sz="1250" lang="en-US"/>
          </a:p>
        </p:txBody>
      </p:sp>
      <p:sp>
        <p:nvSpPr>
          <p:cNvPr id="1048920" name="Text 22"/>
          <p:cNvSpPr txBox="1"/>
          <p:nvPr/>
        </p:nvSpPr>
        <p:spPr>
          <a:xfrm>
            <a:off x="685800" y="3328416"/>
            <a:ext cx="2286000" cy="411480"/>
          </a:xfrm>
          <a:prstGeom prst="rect"/>
          <a:noFill/>
        </p:spPr>
        <p:txBody>
          <a:bodyPr anchor="t" bIns="0" lIns="0" rIns="0" rtlCol="0" tIns="0" wrap="square"/>
          <a:p>
            <a:pPr indent="0" marL="0">
              <a:buNone/>
            </a:pPr>
            <a:r>
              <a:rPr dirty="0" sz="1050" lang="en-US">
                <a:solidFill>
                  <a:srgbClr val="CBD5E1"/>
                </a:solidFill>
                <a:latin typeface="Calibri" pitchFamily="34" charset="0"/>
                <a:ea typeface="Calibri" pitchFamily="34" charset="-122"/>
                <a:cs typeface="Calibri" pitchFamily="34" charset="-120"/>
              </a:rPr>
              <a:t>Tabel periodik dinamis: sifat, tren, orbital, isotop, dan senyawa.</a:t>
            </a:r>
            <a:endParaRPr dirty="0" sz="1050" lang="en-US"/>
          </a:p>
        </p:txBody>
      </p:sp>
      <p:sp>
        <p:nvSpPr>
          <p:cNvPr id="1048921" name="Text 23"/>
          <p:cNvSpPr txBox="1"/>
          <p:nvPr/>
        </p:nvSpPr>
        <p:spPr>
          <a:xfrm>
            <a:off x="685800" y="3721608"/>
            <a:ext cx="2286000" cy="219456"/>
          </a:xfrm>
          <a:prstGeom prst="rect"/>
          <a:noFill/>
        </p:spPr>
        <p:txBody>
          <a:bodyPr anchor="ctr" bIns="0" lIns="0" rIns="0" rtlCol="0" tIns="0" wrap="square"/>
          <a:p>
            <a:pPr indent="0" marL="0">
              <a:buNone/>
            </a:pPr>
            <a:r>
              <a:rPr b="1" dirty="0" sz="1050" lang="en-US" u="sng">
                <a:solidFill>
                  <a:srgbClr val="67E8F9"/>
                </a:solidFill>
                <a:latin typeface="Calibri" pitchFamily="34" charset="0"/>
                <a:ea typeface="Calibri" pitchFamily="34" charset="-122"/>
                <a:cs typeface="Calibri" pitchFamily="34" charset="-120"/>
                <a:hlinkClick r:id="rId9" invalidUrl="" action="" tgtFrame="" tooltip="" history="1" endSnd="0"/>
              </a:rPr>
              <a:t>ptable.com</a:t>
            </a:r>
            <a:endParaRPr dirty="0" sz="1050" lang="en-US"/>
          </a:p>
        </p:txBody>
      </p:sp>
      <p:sp>
        <p:nvSpPr>
          <p:cNvPr id="1048922" name="Shape 24"/>
          <p:cNvSpPr/>
          <p:nvPr/>
        </p:nvSpPr>
        <p:spPr>
          <a:xfrm>
            <a:off x="3291840" y="2651760"/>
            <a:ext cx="2560320" cy="1353312"/>
          </a:xfrm>
          <a:prstGeom prst="roundRect">
            <a:avLst>
              <a:gd name="adj" fmla="val 5405"/>
            </a:avLst>
          </a:prstGeom>
          <a:solidFill>
            <a:srgbClr val="0B1F3A">
              <a:alpha val="88000"/>
            </a:srgbClr>
          </a:solidFill>
          <a:ln w="12700">
            <a:solidFill>
              <a:srgbClr val="F0ABFC">
                <a:alpha val="55000"/>
              </a:srgbClr>
            </a:solidFill>
            <a:prstDash val="solid"/>
          </a:ln>
        </p:spPr>
      </p:sp>
      <p:sp>
        <p:nvSpPr>
          <p:cNvPr id="1048923" name="Shape 25"/>
          <p:cNvSpPr/>
          <p:nvPr/>
        </p:nvSpPr>
        <p:spPr>
          <a:xfrm>
            <a:off x="3483864" y="2787878"/>
            <a:ext cx="530352" cy="459285"/>
          </a:xfrm>
          <a:prstGeom prst="hexagon"/>
          <a:solidFill>
            <a:srgbClr val="0F2747"/>
          </a:solidFill>
          <a:ln w="22225">
            <a:solidFill>
              <a:srgbClr val="F0ABFC"/>
            </a:solidFill>
            <a:prstDash val="solid"/>
          </a:ln>
        </p:spPr>
      </p:sp>
      <p:pic>
        <p:nvPicPr>
          <p:cNvPr id="2097217" name="Image 5" descr="preencoded.png"/>
          <p:cNvPicPr>
            <a:picLocks noChangeAspect="1"/>
          </p:cNvPicPr>
          <p:nvPr/>
        </p:nvPicPr>
        <p:blipFill>
          <a:blip xmlns:r="http://schemas.openxmlformats.org/officeDocument/2006/relationships" r:embed="rId10"/>
          <a:stretch>
            <a:fillRect/>
          </a:stretch>
        </p:blipFill>
        <p:spPr>
          <a:xfrm>
            <a:off x="3637666" y="2906146"/>
            <a:ext cx="222748" cy="222748"/>
          </a:xfrm>
          <a:prstGeom prst="rect"/>
        </p:spPr>
      </p:pic>
      <p:sp>
        <p:nvSpPr>
          <p:cNvPr id="1048924" name="Text 26"/>
          <p:cNvSpPr txBox="1"/>
          <p:nvPr/>
        </p:nvSpPr>
        <p:spPr>
          <a:xfrm>
            <a:off x="4114800" y="2743200"/>
            <a:ext cx="1664208" cy="548640"/>
          </a:xfrm>
          <a:prstGeom prst="rect"/>
          <a:noFill/>
        </p:spPr>
        <p:txBody>
          <a:bodyPr anchor="ctr" bIns="0" lIns="0" rIns="0" rtlCol="0" tIns="0" wrap="square"/>
          <a:p>
            <a:pPr indent="0" marL="0">
              <a:buNone/>
            </a:pPr>
            <a:r>
              <a:rPr b="1" dirty="0" sz="1250" lang="en-US">
                <a:solidFill>
                  <a:srgbClr val="F1F5F9"/>
                </a:solidFill>
                <a:latin typeface="Calibri" pitchFamily="34" charset="0"/>
                <a:ea typeface="Calibri" pitchFamily="34" charset="-122"/>
                <a:cs typeface="Calibri" pitchFamily="34" charset="-120"/>
              </a:rPr>
              <a:t>ChemCollective</a:t>
            </a:r>
            <a:endParaRPr dirty="0" sz="1250" lang="en-US"/>
          </a:p>
        </p:txBody>
      </p:sp>
      <p:sp>
        <p:nvSpPr>
          <p:cNvPr id="1048925" name="Text 27"/>
          <p:cNvSpPr txBox="1"/>
          <p:nvPr/>
        </p:nvSpPr>
        <p:spPr>
          <a:xfrm>
            <a:off x="3429000" y="3328416"/>
            <a:ext cx="2286000" cy="411480"/>
          </a:xfrm>
          <a:prstGeom prst="rect"/>
          <a:noFill/>
        </p:spPr>
        <p:txBody>
          <a:bodyPr anchor="t" bIns="0" lIns="0" rIns="0" rtlCol="0" tIns="0" wrap="square"/>
          <a:p>
            <a:pPr indent="0" marL="0">
              <a:buNone/>
            </a:pPr>
            <a:r>
              <a:rPr dirty="0" sz="1050" lang="en-US">
                <a:solidFill>
                  <a:srgbClr val="CBD5E1"/>
                </a:solidFill>
                <a:latin typeface="Calibri" pitchFamily="34" charset="0"/>
                <a:ea typeface="Calibri" pitchFamily="34" charset="-122"/>
                <a:cs typeface="Calibri" pitchFamily="34" charset="-120"/>
              </a:rPr>
              <a:t>Laboratorium virtual dan aktivitas berbasis skenario dari Carnegie Mellon.</a:t>
            </a:r>
            <a:endParaRPr dirty="0" sz="1050" lang="en-US"/>
          </a:p>
        </p:txBody>
      </p:sp>
      <p:sp>
        <p:nvSpPr>
          <p:cNvPr id="1048926" name="Text 28"/>
          <p:cNvSpPr txBox="1"/>
          <p:nvPr/>
        </p:nvSpPr>
        <p:spPr>
          <a:xfrm>
            <a:off x="3429000" y="3721608"/>
            <a:ext cx="2286000" cy="219456"/>
          </a:xfrm>
          <a:prstGeom prst="rect"/>
          <a:noFill/>
        </p:spPr>
        <p:txBody>
          <a:bodyPr anchor="ctr" bIns="0" lIns="0" rIns="0" rtlCol="0" tIns="0" wrap="square"/>
          <a:p>
            <a:pPr indent="0" marL="0">
              <a:buNone/>
            </a:pPr>
            <a:r>
              <a:rPr b="1" dirty="0" sz="1050" lang="en-US" u="sng">
                <a:solidFill>
                  <a:srgbClr val="67E8F9"/>
                </a:solidFill>
                <a:latin typeface="Calibri" pitchFamily="34" charset="0"/>
                <a:ea typeface="Calibri" pitchFamily="34" charset="-122"/>
                <a:cs typeface="Calibri" pitchFamily="34" charset="-120"/>
                <a:hlinkClick r:id="rId11" invalidUrl="" action="" tgtFrame="" tooltip="" history="1" endSnd="0"/>
              </a:rPr>
              <a:t>chemcollective.org</a:t>
            </a:r>
            <a:endParaRPr dirty="0" sz="1050" lang="en-US"/>
          </a:p>
        </p:txBody>
      </p:sp>
      <p:sp>
        <p:nvSpPr>
          <p:cNvPr id="1048927" name="Shape 29"/>
          <p:cNvSpPr/>
          <p:nvPr/>
        </p:nvSpPr>
        <p:spPr>
          <a:xfrm>
            <a:off x="6035040" y="2651760"/>
            <a:ext cx="2560320" cy="1353312"/>
          </a:xfrm>
          <a:prstGeom prst="roundRect">
            <a:avLst>
              <a:gd name="adj" fmla="val 5405"/>
            </a:avLst>
          </a:prstGeom>
          <a:solidFill>
            <a:srgbClr val="0B1F3A">
              <a:alpha val="88000"/>
            </a:srgbClr>
          </a:solidFill>
          <a:ln w="12700">
            <a:solidFill>
              <a:srgbClr val="F4685B">
                <a:alpha val="55000"/>
              </a:srgbClr>
            </a:solidFill>
            <a:prstDash val="solid"/>
          </a:ln>
        </p:spPr>
      </p:sp>
      <p:sp>
        <p:nvSpPr>
          <p:cNvPr id="1048928" name="Shape 30"/>
          <p:cNvSpPr/>
          <p:nvPr/>
        </p:nvSpPr>
        <p:spPr>
          <a:xfrm>
            <a:off x="6227064" y="2787878"/>
            <a:ext cx="530352" cy="459285"/>
          </a:xfrm>
          <a:prstGeom prst="hexagon"/>
          <a:solidFill>
            <a:srgbClr val="0F2747"/>
          </a:solidFill>
          <a:ln w="22225">
            <a:solidFill>
              <a:srgbClr val="F4685B"/>
            </a:solidFill>
            <a:prstDash val="solid"/>
          </a:ln>
        </p:spPr>
      </p:sp>
      <p:pic>
        <p:nvPicPr>
          <p:cNvPr id="2097218" name="Image 6" descr="preencoded.png"/>
          <p:cNvPicPr>
            <a:picLocks noChangeAspect="1"/>
          </p:cNvPicPr>
          <p:nvPr/>
        </p:nvPicPr>
        <p:blipFill>
          <a:blip xmlns:r="http://schemas.openxmlformats.org/officeDocument/2006/relationships" r:embed="rId12"/>
          <a:stretch>
            <a:fillRect/>
          </a:stretch>
        </p:blipFill>
        <p:spPr>
          <a:xfrm>
            <a:off x="6380866" y="2906146"/>
            <a:ext cx="222748" cy="222748"/>
          </a:xfrm>
          <a:prstGeom prst="rect"/>
        </p:spPr>
      </p:pic>
      <p:sp>
        <p:nvSpPr>
          <p:cNvPr id="1048929" name="Text 31"/>
          <p:cNvSpPr txBox="1"/>
          <p:nvPr/>
        </p:nvSpPr>
        <p:spPr>
          <a:xfrm>
            <a:off x="6858000" y="2743200"/>
            <a:ext cx="1664208" cy="548640"/>
          </a:xfrm>
          <a:prstGeom prst="rect"/>
          <a:noFill/>
        </p:spPr>
        <p:txBody>
          <a:bodyPr anchor="ctr" bIns="0" lIns="0" rIns="0" rtlCol="0" tIns="0" wrap="square"/>
          <a:p>
            <a:pPr indent="0" marL="0">
              <a:buNone/>
            </a:pPr>
            <a:r>
              <a:rPr b="1" dirty="0" sz="1250" lang="en-US">
                <a:solidFill>
                  <a:srgbClr val="F1F5F9"/>
                </a:solidFill>
                <a:latin typeface="Calibri" pitchFamily="34" charset="0"/>
                <a:ea typeface="Calibri" pitchFamily="34" charset="-122"/>
                <a:cs typeface="Calibri" pitchFamily="34" charset="-120"/>
              </a:rPr>
              <a:t>Rumah Belajar: Lab Maya</a:t>
            </a:r>
            <a:endParaRPr dirty="0" sz="1250" lang="en-US"/>
          </a:p>
        </p:txBody>
      </p:sp>
      <p:sp>
        <p:nvSpPr>
          <p:cNvPr id="1048930" name="Text 32"/>
          <p:cNvSpPr txBox="1"/>
          <p:nvPr/>
        </p:nvSpPr>
        <p:spPr>
          <a:xfrm>
            <a:off x="6172200" y="3328416"/>
            <a:ext cx="2286000" cy="411480"/>
          </a:xfrm>
          <a:prstGeom prst="rect"/>
          <a:noFill/>
        </p:spPr>
        <p:txBody>
          <a:bodyPr anchor="t" bIns="0" lIns="0" rIns="0" rtlCol="0" tIns="0" wrap="square"/>
          <a:p>
            <a:pPr indent="0" marL="0">
              <a:buNone/>
            </a:pPr>
            <a:r>
              <a:rPr dirty="0" sz="1050" lang="en-US">
                <a:solidFill>
                  <a:srgbClr val="CBD5E1"/>
                </a:solidFill>
                <a:latin typeface="Calibri" pitchFamily="34" charset="0"/>
                <a:ea typeface="Calibri" pitchFamily="34" charset="-122"/>
                <a:cs typeface="Calibri" pitchFamily="34" charset="-120"/>
              </a:rPr>
              <a:t>Simulasi praktikum dari Kemendikbud, dilengkapi lembar kerja siswa.</a:t>
            </a:r>
            <a:endParaRPr dirty="0" sz="1050" lang="en-US"/>
          </a:p>
        </p:txBody>
      </p:sp>
      <p:sp>
        <p:nvSpPr>
          <p:cNvPr id="1048931" name="Text 33"/>
          <p:cNvSpPr txBox="1"/>
          <p:nvPr/>
        </p:nvSpPr>
        <p:spPr>
          <a:xfrm>
            <a:off x="6172200" y="3721608"/>
            <a:ext cx="2286000" cy="219456"/>
          </a:xfrm>
          <a:prstGeom prst="rect"/>
          <a:noFill/>
        </p:spPr>
        <p:txBody>
          <a:bodyPr anchor="ctr" bIns="0" lIns="0" rIns="0" rtlCol="0" tIns="0" wrap="square"/>
          <a:p>
            <a:pPr indent="0" marL="0">
              <a:buNone/>
            </a:pPr>
            <a:r>
              <a:rPr b="1" dirty="0" sz="1050" lang="en-US" u="sng">
                <a:solidFill>
                  <a:srgbClr val="67E8F9"/>
                </a:solidFill>
                <a:latin typeface="Calibri" pitchFamily="34" charset="0"/>
                <a:ea typeface="Calibri" pitchFamily="34" charset="-122"/>
                <a:cs typeface="Calibri" pitchFamily="34" charset="-120"/>
                <a:hlinkClick r:id="rId13" invalidUrl="" action="" tgtFrame="" tooltip="" history="1" endSnd="0"/>
              </a:rPr>
              <a:t>belajar.kemdikbud.go.id</a:t>
            </a:r>
            <a:endParaRPr dirty="0" sz="1050" lang="en-US"/>
          </a:p>
        </p:txBody>
      </p:sp>
      <p:sp>
        <p:nvSpPr>
          <p:cNvPr id="1048932" name="Shape 34"/>
          <p:cNvSpPr/>
          <p:nvPr/>
        </p:nvSpPr>
        <p:spPr>
          <a:xfrm>
            <a:off x="548640" y="4206240"/>
            <a:ext cx="8046720" cy="457200"/>
          </a:xfrm>
          <a:prstGeom prst="roundRect">
            <a:avLst>
              <a:gd name="adj" fmla="val 16000"/>
            </a:avLst>
          </a:prstGeom>
          <a:solidFill>
            <a:srgbClr val="0F2747">
              <a:alpha val="88000"/>
            </a:srgbClr>
          </a:solidFill>
          <a:ln w="12700">
            <a:solidFill>
              <a:srgbClr val="67E8F9">
                <a:alpha val="55000"/>
              </a:srgbClr>
            </a:solidFill>
            <a:prstDash val="solid"/>
          </a:ln>
        </p:spPr>
      </p:sp>
      <p:sp>
        <p:nvSpPr>
          <p:cNvPr id="1048933" name="Shape 35"/>
          <p:cNvSpPr/>
          <p:nvPr/>
        </p:nvSpPr>
        <p:spPr>
          <a:xfrm>
            <a:off x="704088" y="4292303"/>
            <a:ext cx="329184" cy="285073"/>
          </a:xfrm>
          <a:prstGeom prst="hexagon"/>
          <a:solidFill>
            <a:srgbClr val="0F2747"/>
          </a:solidFill>
          <a:ln w="22225">
            <a:solidFill>
              <a:srgbClr val="22D3EE"/>
            </a:solidFill>
            <a:prstDash val="solid"/>
          </a:ln>
        </p:spPr>
      </p:sp>
      <p:pic>
        <p:nvPicPr>
          <p:cNvPr id="2097219" name="Image 7" descr="preencoded.png"/>
          <p:cNvPicPr>
            <a:picLocks noChangeAspect="1"/>
          </p:cNvPicPr>
          <p:nvPr/>
        </p:nvPicPr>
        <p:blipFill>
          <a:blip xmlns:r="http://schemas.openxmlformats.org/officeDocument/2006/relationships" r:embed="rId14"/>
          <a:stretch>
            <a:fillRect/>
          </a:stretch>
        </p:blipFill>
        <p:spPr>
          <a:xfrm>
            <a:off x="799551" y="4365711"/>
            <a:ext cx="138257" cy="138257"/>
          </a:xfrm>
          <a:prstGeom prst="rect"/>
        </p:spPr>
      </p:pic>
      <p:sp>
        <p:nvSpPr>
          <p:cNvPr id="1048934" name="Text 36"/>
          <p:cNvSpPr txBox="1"/>
          <p:nvPr/>
        </p:nvSpPr>
        <p:spPr>
          <a:xfrm>
            <a:off x="1188720" y="4206240"/>
            <a:ext cx="7315200" cy="457200"/>
          </a:xfrm>
          <a:prstGeom prst="rect"/>
          <a:noFill/>
        </p:spPr>
        <p:txBody>
          <a:bodyPr anchor="ctr" bIns="0" lIns="0" rIns="0" rtlCol="0" tIns="0" wrap="square"/>
          <a:p>
            <a:pPr indent="0" marL="0">
              <a:buNone/>
            </a:pPr>
            <a:r>
              <a:rPr b="1" dirty="0" sz="1200" lang="en-US">
                <a:solidFill>
                  <a:srgbClr val="67E8F9"/>
                </a:solidFill>
                <a:latin typeface="Calibri" pitchFamily="34" charset="0"/>
                <a:ea typeface="Calibri" pitchFamily="34" charset="-122"/>
                <a:cs typeface="Calibri" pitchFamily="34" charset="-120"/>
              </a:rPr>
              <a:t>Padukan dengan AI: </a:t>
            </a:r>
            <a:r>
              <a:rPr dirty="0" sz="1200" lang="en-US">
                <a:solidFill>
                  <a:srgbClr val="F1F5F9"/>
                </a:solidFill>
                <a:latin typeface="Calibri" pitchFamily="34" charset="0"/>
                <a:ea typeface="Calibri" pitchFamily="34" charset="-122"/>
                <a:cs typeface="Calibri" pitchFamily="34" charset="-120"/>
              </a:rPr>
              <a:t>minta AI menyusun pertanyaan prediksi sebelum siswa membuka simulasi, lalu pandu refleksi sesudahnya.</a:t>
            </a:r>
            <a:endParaRPr dirty="0" sz="1200"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50B1A"/>
        </a:solidFill>
      </p:bgPr>
    </p:bg>
    <p:spTree>
      <p:nvGrpSpPr>
        <p:cNvPr id="74" name=""/>
        <p:cNvGrpSpPr/>
        <p:nvPr/>
      </p:nvGrpSpPr>
      <p:grpSpPr>
        <a:xfrm>
          <a:off x="0" y="0"/>
          <a:ext cx="0" cy="0"/>
          <a:chOff x="0" y="0"/>
          <a:chExt cx="0" cy="0"/>
        </a:xfrm>
      </p:grpSpPr>
      <p:pic>
        <p:nvPicPr>
          <p:cNvPr id="2097220" name="Image 0" descr="preencoded.png"/>
          <p:cNvPicPr>
            <a:picLocks noChangeAspect="1"/>
          </p:cNvPicPr>
          <p:nvPr/>
        </p:nvPicPr>
        <p:blipFill>
          <a:blip xmlns:r="http://schemas.openxmlformats.org/officeDocument/2006/relationships" r:embed="rId1"/>
          <a:stretch>
            <a:fillRect/>
          </a:stretch>
        </p:blipFill>
        <p:spPr>
          <a:xfrm>
            <a:off x="0" y="0"/>
            <a:ext cx="9144000" cy="5143500"/>
          </a:xfrm>
          <a:prstGeom prst="rect"/>
        </p:spPr>
      </p:pic>
      <p:sp>
        <p:nvSpPr>
          <p:cNvPr id="1048938" name="Text 0"/>
          <p:cNvSpPr txBox="1"/>
          <p:nvPr/>
        </p:nvSpPr>
        <p:spPr>
          <a:xfrm>
            <a:off x="548640" y="246888"/>
            <a:ext cx="5943600" cy="219456"/>
          </a:xfrm>
          <a:prstGeom prst="rect"/>
          <a:noFill/>
        </p:spPr>
        <p:txBody>
          <a:bodyPr anchor="ctr" bIns="0" lIns="0" rIns="0" rtlCol="0" tIns="0" wrap="square"/>
          <a:p>
            <a:pPr indent="0" marL="0">
              <a:buNone/>
            </a:pPr>
            <a:r>
              <a:rPr b="1" dirty="0" sz="1000" kern="0" lang="en-US" spc="200">
                <a:solidFill>
                  <a:srgbClr val="67E8F9"/>
                </a:solidFill>
                <a:latin typeface="Courier New" pitchFamily="34" charset="0"/>
                <a:ea typeface="Courier New" pitchFamily="34" charset="-122"/>
                <a:cs typeface="Courier New" pitchFamily="34" charset="-120"/>
              </a:rPr>
              <a:t>// PERANGKAT AI</a:t>
            </a:r>
            <a:endParaRPr dirty="0" sz="1000" lang="en-US"/>
          </a:p>
        </p:txBody>
      </p:sp>
      <p:sp>
        <p:nvSpPr>
          <p:cNvPr id="1048939" name="Text 1"/>
          <p:cNvSpPr txBox="1"/>
          <p:nvPr/>
        </p:nvSpPr>
        <p:spPr>
          <a:xfrm>
            <a:off x="548640" y="457200"/>
            <a:ext cx="8046720" cy="603504"/>
          </a:xfrm>
          <a:prstGeom prst="rect"/>
          <a:noFill/>
        </p:spPr>
        <p:txBody>
          <a:bodyPr anchor="ctr" bIns="0" lIns="0" rIns="0" rtlCol="0" tIns="0" wrap="square"/>
          <a:p>
            <a:pPr indent="0" marL="0">
              <a:buNone/>
            </a:pPr>
            <a:r>
              <a:rPr b="1" dirty="0" sz="2900" lang="en-US">
                <a:solidFill>
                  <a:srgbClr val="F1F5F9"/>
                </a:solidFill>
                <a:latin typeface="Calibri" pitchFamily="34" charset="0"/>
                <a:ea typeface="Calibri" pitchFamily="34" charset="-122"/>
                <a:cs typeface="Calibri" pitchFamily="34" charset="-120"/>
              </a:rPr>
              <a:t>Perangkat AI dan Tautannya</a:t>
            </a:r>
            <a:endParaRPr dirty="0" sz="2900" lang="en-US"/>
          </a:p>
        </p:txBody>
      </p:sp>
      <p:sp>
        <p:nvSpPr>
          <p:cNvPr id="1048940" name="Text 2"/>
          <p:cNvSpPr txBox="1"/>
          <p:nvPr/>
        </p:nvSpPr>
        <p:spPr>
          <a:xfrm>
            <a:off x="548640" y="4754880"/>
            <a:ext cx="6949440" cy="237744"/>
          </a:xfrm>
          <a:prstGeom prst="rect"/>
          <a:noFill/>
        </p:spPr>
        <p:txBody>
          <a:bodyPr anchor="ctr" bIns="0" lIns="0" rIns="0" rtlCol="0" tIns="0" wrap="square"/>
          <a:p>
            <a:pPr indent="0" marL="0">
              <a:buNone/>
            </a:pPr>
            <a:r>
              <a:rPr dirty="0" sz="900" lang="en-US">
                <a:solidFill>
                  <a:srgbClr val="94A3B8"/>
                </a:solidFill>
                <a:latin typeface="Calibri" pitchFamily="34" charset="0"/>
                <a:ea typeface="Calibri" pitchFamily="34" charset="-122"/>
                <a:cs typeface="Calibri" pitchFamily="34" charset="-120"/>
              </a:rPr>
              <a:t>Sumber: Miao &amp; Cukurova (2024); Kemendikbudristek (2024). Contoh perangkat bersifat ilustratif, bukan rekomendasi wajib.</a:t>
            </a:r>
            <a:endParaRPr dirty="0" sz="900" lang="en-US"/>
          </a:p>
        </p:txBody>
      </p:sp>
      <p:sp>
        <p:nvSpPr>
          <p:cNvPr id="1048941" name="Text 3"/>
          <p:cNvSpPr txBox="1"/>
          <p:nvPr/>
        </p:nvSpPr>
        <p:spPr>
          <a:xfrm>
            <a:off x="8229600" y="4754880"/>
            <a:ext cx="457200" cy="237744"/>
          </a:xfrm>
          <a:prstGeom prst="rect"/>
          <a:noFill/>
        </p:spPr>
        <p:txBody>
          <a:bodyPr anchor="ctr" bIns="0" lIns="0" rIns="0" rtlCol="0" tIns="0" wrap="square"/>
          <a:p>
            <a:pPr algn="r" indent="0" marL="0">
              <a:buNone/>
            </a:pPr>
            <a:r>
              <a:rPr b="1" dirty="0" sz="900" lang="en-US">
                <a:solidFill>
                  <a:srgbClr val="67E8F9"/>
                </a:solidFill>
                <a:latin typeface="Courier New" pitchFamily="34" charset="0"/>
                <a:ea typeface="Courier New" pitchFamily="34" charset="-122"/>
                <a:cs typeface="Courier New" pitchFamily="34" charset="-120"/>
              </a:rPr>
              <a:t>16</a:t>
            </a:r>
            <a:endParaRPr dirty="0" sz="900" lang="en-US"/>
          </a:p>
        </p:txBody>
      </p:sp>
      <p:sp>
        <p:nvSpPr>
          <p:cNvPr id="1048942" name="Shape 4"/>
          <p:cNvSpPr/>
          <p:nvPr/>
        </p:nvSpPr>
        <p:spPr>
          <a:xfrm>
            <a:off x="548640" y="1188720"/>
            <a:ext cx="2560320" cy="2788920"/>
          </a:xfrm>
          <a:prstGeom prst="roundRect">
            <a:avLst>
              <a:gd name="adj" fmla="val 2857"/>
            </a:avLst>
          </a:prstGeom>
          <a:solidFill>
            <a:srgbClr val="0B1F3A">
              <a:alpha val="88000"/>
            </a:srgbClr>
          </a:solidFill>
          <a:ln w="12700">
            <a:solidFill>
              <a:srgbClr val="22D3EE">
                <a:alpha val="55000"/>
              </a:srgbClr>
            </a:solidFill>
            <a:prstDash val="solid"/>
          </a:ln>
        </p:spPr>
      </p:sp>
      <p:sp>
        <p:nvSpPr>
          <p:cNvPr id="1048943" name="Shape 5"/>
          <p:cNvSpPr/>
          <p:nvPr/>
        </p:nvSpPr>
        <p:spPr>
          <a:xfrm>
            <a:off x="722376" y="1360847"/>
            <a:ext cx="658368" cy="570147"/>
          </a:xfrm>
          <a:prstGeom prst="hexagon"/>
          <a:solidFill>
            <a:srgbClr val="0F2747"/>
          </a:solidFill>
          <a:ln w="22225">
            <a:solidFill>
              <a:srgbClr val="22D3EE"/>
            </a:solidFill>
            <a:prstDash val="solid"/>
          </a:ln>
        </p:spPr>
      </p:sp>
      <p:pic>
        <p:nvPicPr>
          <p:cNvPr id="2097221" name="Image 1" descr="preencoded.png"/>
          <p:cNvPicPr>
            <a:picLocks noChangeAspect="1"/>
          </p:cNvPicPr>
          <p:nvPr/>
        </p:nvPicPr>
        <p:blipFill>
          <a:blip xmlns:r="http://schemas.openxmlformats.org/officeDocument/2006/relationships" r:embed="rId2"/>
          <a:stretch>
            <a:fillRect/>
          </a:stretch>
        </p:blipFill>
        <p:spPr>
          <a:xfrm>
            <a:off x="913303" y="1507663"/>
            <a:ext cx="276515" cy="276515"/>
          </a:xfrm>
          <a:prstGeom prst="rect"/>
        </p:spPr>
      </p:pic>
      <p:sp>
        <p:nvSpPr>
          <p:cNvPr id="1048944" name="Text 6"/>
          <p:cNvSpPr txBox="1"/>
          <p:nvPr/>
        </p:nvSpPr>
        <p:spPr>
          <a:xfrm>
            <a:off x="1463040" y="1417320"/>
            <a:ext cx="1554480" cy="457200"/>
          </a:xfrm>
          <a:prstGeom prst="rect"/>
          <a:noFill/>
        </p:spPr>
        <p:txBody>
          <a:bodyPr anchor="ctr" bIns="0" lIns="0" rIns="0" rtlCol="0" tIns="0" wrap="square"/>
          <a:p>
            <a:pPr indent="0" marL="0">
              <a:buNone/>
            </a:pPr>
            <a:r>
              <a:rPr b="1" dirty="0" sz="1400" lang="en-US">
                <a:solidFill>
                  <a:srgbClr val="F1F5F9"/>
                </a:solidFill>
                <a:latin typeface="Calibri" pitchFamily="34" charset="0"/>
                <a:ea typeface="Calibri" pitchFamily="34" charset="-122"/>
                <a:cs typeface="Calibri" pitchFamily="34" charset="-120"/>
              </a:rPr>
              <a:t>Asisten Percakapan</a:t>
            </a:r>
            <a:endParaRPr dirty="0" sz="1400" lang="en-US"/>
          </a:p>
        </p:txBody>
      </p:sp>
      <p:sp>
        <p:nvSpPr>
          <p:cNvPr id="1048945" name="Text 7"/>
          <p:cNvSpPr txBox="1"/>
          <p:nvPr/>
        </p:nvSpPr>
        <p:spPr>
          <a:xfrm>
            <a:off x="731520" y="2103120"/>
            <a:ext cx="2194560" cy="777240"/>
          </a:xfrm>
          <a:prstGeom prst="rect"/>
          <a:noFill/>
        </p:spPr>
        <p:txBody>
          <a:bodyPr anchor="t" bIns="0" lIns="0" rIns="0" rtlCol="0" tIns="0" wrap="square"/>
          <a:p>
            <a:pPr indent="0" marL="0">
              <a:buNone/>
            </a:pPr>
            <a:r>
              <a:rPr dirty="0" sz="1150" lang="en-US">
                <a:solidFill>
                  <a:srgbClr val="CBD5E1"/>
                </a:solidFill>
                <a:latin typeface="Calibri" pitchFamily="34" charset="0"/>
                <a:ea typeface="Calibri" pitchFamily="34" charset="-122"/>
                <a:cs typeface="Calibri" pitchFamily="34" charset="-120"/>
              </a:rPr>
              <a:t>Tutor tanya-jawab, penjelasan bertingkat, analogi, dan umpan balik pada tulisan siswa.</a:t>
            </a:r>
            <a:endParaRPr dirty="0" sz="1150" lang="en-US"/>
          </a:p>
        </p:txBody>
      </p:sp>
      <p:sp>
        <p:nvSpPr>
          <p:cNvPr id="1048946" name="Text 8"/>
          <p:cNvSpPr txBox="1"/>
          <p:nvPr/>
        </p:nvSpPr>
        <p:spPr>
          <a:xfrm>
            <a:off x="731520" y="2926080"/>
            <a:ext cx="2194560" cy="960120"/>
          </a:xfrm>
          <a:prstGeom prst="rect"/>
          <a:noFill/>
        </p:spPr>
        <p:txBody>
          <a:bodyPr anchor="t" bIns="0" lIns="0" rIns="0" rtlCol="0" tIns="0" wrap="square"/>
          <a:p>
            <a:pPr indent="0" marL="0">
              <a:spcAft>
                <a:spcPts val="300"/>
              </a:spcAft>
              <a:buNone/>
            </a:pPr>
            <a:r>
              <a:rPr b="1" dirty="0" sz="1100" lang="en-US">
                <a:solidFill>
                  <a:srgbClr val="F1F5F9"/>
                </a:solidFill>
                <a:latin typeface="Calibri" pitchFamily="34" charset="0"/>
                <a:ea typeface="Calibri" pitchFamily="34" charset="-122"/>
                <a:cs typeface="Calibri" pitchFamily="34" charset="-120"/>
              </a:rPr>
              <a:t>ChatGPT  </a:t>
            </a:r>
            <a:r>
              <a:rPr dirty="0" sz="1050" lang="en-US" u="sng">
                <a:solidFill>
                  <a:srgbClr val="67E8F9"/>
                </a:solidFill>
                <a:latin typeface="Calibri" pitchFamily="34" charset="0"/>
                <a:ea typeface="Calibri" pitchFamily="34" charset="-122"/>
                <a:cs typeface="Calibri" pitchFamily="34" charset="-120"/>
                <a:hlinkClick r:id="rId3" invalidUrl="" action="" tgtFrame="" tooltip="" history="1" endSnd="0"/>
              </a:rPr>
              <a:t>chatgpt.com</a:t>
            </a:r>
            <a:endParaRPr dirty="0" sz="1100" lang="en-US"/>
          </a:p>
          <a:p>
            <a:pPr indent="0" marL="0">
              <a:spcAft>
                <a:spcPts val="300"/>
              </a:spcAft>
              <a:buNone/>
            </a:pPr>
            <a:r>
              <a:rPr b="1" dirty="0" sz="1100" lang="en-US">
                <a:solidFill>
                  <a:srgbClr val="F1F5F9"/>
                </a:solidFill>
                <a:latin typeface="Calibri" pitchFamily="34" charset="0"/>
                <a:ea typeface="Calibri" pitchFamily="34" charset="-122"/>
                <a:cs typeface="Calibri" pitchFamily="34" charset="-120"/>
              </a:rPr>
              <a:t>Gemini  </a:t>
            </a:r>
            <a:r>
              <a:rPr dirty="0" sz="1050" lang="en-US" u="sng">
                <a:solidFill>
                  <a:srgbClr val="67E8F9"/>
                </a:solidFill>
                <a:latin typeface="Calibri" pitchFamily="34" charset="0"/>
                <a:ea typeface="Calibri" pitchFamily="34" charset="-122"/>
                <a:cs typeface="Calibri" pitchFamily="34" charset="-120"/>
                <a:hlinkClick r:id="rId4" invalidUrl="" action="" tgtFrame="" tooltip="" history="1" endSnd="0"/>
              </a:rPr>
              <a:t>gemini.google.com</a:t>
            </a:r>
            <a:endParaRPr dirty="0" sz="1100" lang="en-US"/>
          </a:p>
          <a:p>
            <a:pPr indent="0" marL="0">
              <a:spcAft>
                <a:spcPts val="300"/>
              </a:spcAft>
              <a:buNone/>
            </a:pPr>
            <a:r>
              <a:rPr b="1" dirty="0" sz="1100" lang="en-US">
                <a:solidFill>
                  <a:srgbClr val="F1F5F9"/>
                </a:solidFill>
                <a:latin typeface="Calibri" pitchFamily="34" charset="0"/>
                <a:ea typeface="Calibri" pitchFamily="34" charset="-122"/>
                <a:cs typeface="Calibri" pitchFamily="34" charset="-120"/>
              </a:rPr>
              <a:t>Claude  </a:t>
            </a:r>
            <a:r>
              <a:rPr dirty="0" sz="1050" lang="en-US" u="sng">
                <a:solidFill>
                  <a:srgbClr val="67E8F9"/>
                </a:solidFill>
                <a:latin typeface="Calibri" pitchFamily="34" charset="0"/>
                <a:ea typeface="Calibri" pitchFamily="34" charset="-122"/>
                <a:cs typeface="Calibri" pitchFamily="34" charset="-120"/>
                <a:hlinkClick r:id="rId5" invalidUrl="" action="" tgtFrame="" tooltip="" history="1" endSnd="0"/>
              </a:rPr>
              <a:t>claude.ai</a:t>
            </a:r>
            <a:endParaRPr dirty="0" sz="1100" lang="en-US"/>
          </a:p>
          <a:p>
            <a:pPr indent="0" marL="0">
              <a:spcAft>
                <a:spcPts val="300"/>
              </a:spcAft>
              <a:buNone/>
            </a:pPr>
            <a:r>
              <a:rPr b="1" dirty="0" sz="1100" lang="en-US">
                <a:solidFill>
                  <a:srgbClr val="F1F5F9"/>
                </a:solidFill>
                <a:latin typeface="Calibri" pitchFamily="34" charset="0"/>
                <a:ea typeface="Calibri" pitchFamily="34" charset="-122"/>
                <a:cs typeface="Calibri" pitchFamily="34" charset="-120"/>
              </a:rPr>
              <a:t>Copilot  </a:t>
            </a:r>
            <a:r>
              <a:rPr dirty="0" sz="1050" lang="en-US" u="sng">
                <a:solidFill>
                  <a:srgbClr val="67E8F9"/>
                </a:solidFill>
                <a:latin typeface="Calibri" pitchFamily="34" charset="0"/>
                <a:ea typeface="Calibri" pitchFamily="34" charset="-122"/>
                <a:cs typeface="Calibri" pitchFamily="34" charset="-120"/>
                <a:hlinkClick r:id="rId6" invalidUrl="" action="" tgtFrame="" tooltip="" history="1" endSnd="0"/>
              </a:rPr>
              <a:t>copilot.microsoft.com</a:t>
            </a:r>
            <a:endParaRPr dirty="0" sz="1100" lang="en-US"/>
          </a:p>
        </p:txBody>
      </p:sp>
      <p:sp>
        <p:nvSpPr>
          <p:cNvPr id="1048947" name="Shape 9"/>
          <p:cNvSpPr/>
          <p:nvPr/>
        </p:nvSpPr>
        <p:spPr>
          <a:xfrm>
            <a:off x="3383280" y="1188720"/>
            <a:ext cx="2560320" cy="2788920"/>
          </a:xfrm>
          <a:prstGeom prst="roundRect">
            <a:avLst>
              <a:gd name="adj" fmla="val 2857"/>
            </a:avLst>
          </a:prstGeom>
          <a:solidFill>
            <a:srgbClr val="0B1F3A">
              <a:alpha val="88000"/>
            </a:srgbClr>
          </a:solidFill>
          <a:ln w="12700">
            <a:solidFill>
              <a:srgbClr val="2DD4BF">
                <a:alpha val="55000"/>
              </a:srgbClr>
            </a:solidFill>
            <a:prstDash val="solid"/>
          </a:ln>
        </p:spPr>
      </p:sp>
      <p:sp>
        <p:nvSpPr>
          <p:cNvPr id="1048948" name="Shape 10"/>
          <p:cNvSpPr/>
          <p:nvPr/>
        </p:nvSpPr>
        <p:spPr>
          <a:xfrm>
            <a:off x="3557016" y="1360847"/>
            <a:ext cx="658368" cy="570147"/>
          </a:xfrm>
          <a:prstGeom prst="hexagon"/>
          <a:solidFill>
            <a:srgbClr val="0F2747"/>
          </a:solidFill>
          <a:ln w="22225">
            <a:solidFill>
              <a:srgbClr val="2DD4BF"/>
            </a:solidFill>
            <a:prstDash val="solid"/>
          </a:ln>
        </p:spPr>
      </p:sp>
      <p:pic>
        <p:nvPicPr>
          <p:cNvPr id="2097222" name="Image 2" descr="preencoded.png"/>
          <p:cNvPicPr>
            <a:picLocks noChangeAspect="1"/>
          </p:cNvPicPr>
          <p:nvPr/>
        </p:nvPicPr>
        <p:blipFill>
          <a:blip xmlns:r="http://schemas.openxmlformats.org/officeDocument/2006/relationships" r:embed="rId7"/>
          <a:stretch>
            <a:fillRect/>
          </a:stretch>
        </p:blipFill>
        <p:spPr>
          <a:xfrm>
            <a:off x="3747943" y="1507663"/>
            <a:ext cx="276515" cy="276515"/>
          </a:xfrm>
          <a:prstGeom prst="rect"/>
        </p:spPr>
      </p:pic>
      <p:sp>
        <p:nvSpPr>
          <p:cNvPr id="1048949" name="Text 11"/>
          <p:cNvSpPr txBox="1"/>
          <p:nvPr/>
        </p:nvSpPr>
        <p:spPr>
          <a:xfrm>
            <a:off x="4297680" y="1417320"/>
            <a:ext cx="1554480" cy="457200"/>
          </a:xfrm>
          <a:prstGeom prst="rect"/>
          <a:noFill/>
        </p:spPr>
        <p:txBody>
          <a:bodyPr anchor="ctr" bIns="0" lIns="0" rIns="0" rtlCol="0" tIns="0" wrap="square"/>
          <a:p>
            <a:pPr indent="0" marL="0">
              <a:buNone/>
            </a:pPr>
            <a:r>
              <a:rPr b="1" dirty="0" sz="1400" lang="en-US">
                <a:solidFill>
                  <a:srgbClr val="F1F5F9"/>
                </a:solidFill>
                <a:latin typeface="Calibri" pitchFamily="34" charset="0"/>
                <a:ea typeface="Calibri" pitchFamily="34" charset="-122"/>
                <a:cs typeface="Calibri" pitchFamily="34" charset="-120"/>
              </a:rPr>
              <a:t>Ringkasan &amp; Sumber Belajar</a:t>
            </a:r>
            <a:endParaRPr dirty="0" sz="1400" lang="en-US"/>
          </a:p>
        </p:txBody>
      </p:sp>
      <p:sp>
        <p:nvSpPr>
          <p:cNvPr id="1048950" name="Text 12"/>
          <p:cNvSpPr txBox="1"/>
          <p:nvPr/>
        </p:nvSpPr>
        <p:spPr>
          <a:xfrm>
            <a:off x="3566160" y="2103120"/>
            <a:ext cx="2194560" cy="777240"/>
          </a:xfrm>
          <a:prstGeom prst="rect"/>
          <a:noFill/>
        </p:spPr>
        <p:txBody>
          <a:bodyPr anchor="t" bIns="0" lIns="0" rIns="0" rtlCol="0" tIns="0" wrap="square"/>
          <a:p>
            <a:pPr indent="0" marL="0">
              <a:buNone/>
            </a:pPr>
            <a:r>
              <a:rPr dirty="0" sz="1150" lang="en-US">
                <a:solidFill>
                  <a:srgbClr val="CBD5E1"/>
                </a:solidFill>
                <a:latin typeface="Calibri" pitchFamily="34" charset="0"/>
                <a:ea typeface="Calibri" pitchFamily="34" charset="-122"/>
                <a:cs typeface="Calibri" pitchFamily="34" charset="-120"/>
              </a:rPr>
              <a:t>Mengubah materi yang diunggah guru menjadi ringkasan, tanya-jawab, dan panduan belajar.</a:t>
            </a:r>
            <a:endParaRPr dirty="0" sz="1150" lang="en-US"/>
          </a:p>
        </p:txBody>
      </p:sp>
      <p:sp>
        <p:nvSpPr>
          <p:cNvPr id="1048951" name="Text 13"/>
          <p:cNvSpPr txBox="1"/>
          <p:nvPr/>
        </p:nvSpPr>
        <p:spPr>
          <a:xfrm>
            <a:off x="3566160" y="2926080"/>
            <a:ext cx="2194560" cy="960120"/>
          </a:xfrm>
          <a:prstGeom prst="rect"/>
          <a:noFill/>
        </p:spPr>
        <p:txBody>
          <a:bodyPr anchor="t" bIns="0" lIns="0" rIns="0" rtlCol="0" tIns="0" wrap="square"/>
          <a:p>
            <a:pPr indent="0" marL="0">
              <a:spcAft>
                <a:spcPts val="300"/>
              </a:spcAft>
              <a:buNone/>
            </a:pPr>
            <a:r>
              <a:rPr b="1" dirty="0" sz="1100" lang="en-US">
                <a:solidFill>
                  <a:srgbClr val="F1F5F9"/>
                </a:solidFill>
                <a:latin typeface="Calibri" pitchFamily="34" charset="0"/>
                <a:ea typeface="Calibri" pitchFamily="34" charset="-122"/>
                <a:cs typeface="Calibri" pitchFamily="34" charset="-120"/>
              </a:rPr>
              <a:t>NotebookLM  </a:t>
            </a:r>
            <a:r>
              <a:rPr dirty="0" sz="1050" lang="en-US" u="sng">
                <a:solidFill>
                  <a:srgbClr val="67E8F9"/>
                </a:solidFill>
                <a:latin typeface="Calibri" pitchFamily="34" charset="0"/>
                <a:ea typeface="Calibri" pitchFamily="34" charset="-122"/>
                <a:cs typeface="Calibri" pitchFamily="34" charset="-120"/>
                <a:hlinkClick r:id="rId8" invalidUrl="" action="" tgtFrame="" tooltip="" history="1" endSnd="0"/>
              </a:rPr>
              <a:t>notebooklm.google.com</a:t>
            </a:r>
            <a:endParaRPr dirty="0" sz="1100" lang="en-US"/>
          </a:p>
        </p:txBody>
      </p:sp>
      <p:sp>
        <p:nvSpPr>
          <p:cNvPr id="1048952" name="Shape 14"/>
          <p:cNvSpPr/>
          <p:nvPr/>
        </p:nvSpPr>
        <p:spPr>
          <a:xfrm>
            <a:off x="6217920" y="1188720"/>
            <a:ext cx="2560320" cy="2788920"/>
          </a:xfrm>
          <a:prstGeom prst="roundRect">
            <a:avLst>
              <a:gd name="adj" fmla="val 2857"/>
            </a:avLst>
          </a:prstGeom>
          <a:solidFill>
            <a:srgbClr val="0B1F3A">
              <a:alpha val="88000"/>
            </a:srgbClr>
          </a:solidFill>
          <a:ln w="12700">
            <a:solidFill>
              <a:srgbClr val="FBBF24">
                <a:alpha val="55000"/>
              </a:srgbClr>
            </a:solidFill>
            <a:prstDash val="solid"/>
          </a:ln>
        </p:spPr>
      </p:sp>
      <p:sp>
        <p:nvSpPr>
          <p:cNvPr id="1048953" name="Shape 15"/>
          <p:cNvSpPr/>
          <p:nvPr/>
        </p:nvSpPr>
        <p:spPr>
          <a:xfrm>
            <a:off x="6391656" y="1360847"/>
            <a:ext cx="658368" cy="570147"/>
          </a:xfrm>
          <a:prstGeom prst="hexagon"/>
          <a:solidFill>
            <a:srgbClr val="0F2747"/>
          </a:solidFill>
          <a:ln w="22225">
            <a:solidFill>
              <a:srgbClr val="FBBF24"/>
            </a:solidFill>
            <a:prstDash val="solid"/>
          </a:ln>
        </p:spPr>
      </p:sp>
      <p:pic>
        <p:nvPicPr>
          <p:cNvPr id="2097223" name="Image 3" descr="preencoded.png"/>
          <p:cNvPicPr>
            <a:picLocks noChangeAspect="1"/>
          </p:cNvPicPr>
          <p:nvPr/>
        </p:nvPicPr>
        <p:blipFill>
          <a:blip xmlns:r="http://schemas.openxmlformats.org/officeDocument/2006/relationships" r:embed="rId9"/>
          <a:stretch>
            <a:fillRect/>
          </a:stretch>
        </p:blipFill>
        <p:spPr>
          <a:xfrm>
            <a:off x="6582583" y="1507663"/>
            <a:ext cx="276515" cy="276515"/>
          </a:xfrm>
          <a:prstGeom prst="rect"/>
        </p:spPr>
      </p:pic>
      <p:sp>
        <p:nvSpPr>
          <p:cNvPr id="1048954" name="Text 16"/>
          <p:cNvSpPr txBox="1"/>
          <p:nvPr/>
        </p:nvSpPr>
        <p:spPr>
          <a:xfrm>
            <a:off x="7132320" y="1417320"/>
            <a:ext cx="1554480" cy="457200"/>
          </a:xfrm>
          <a:prstGeom prst="rect"/>
          <a:noFill/>
        </p:spPr>
        <p:txBody>
          <a:bodyPr anchor="ctr" bIns="0" lIns="0" rIns="0" rtlCol="0" tIns="0" wrap="square"/>
          <a:p>
            <a:pPr indent="0" marL="0">
              <a:buNone/>
            </a:pPr>
            <a:r>
              <a:rPr b="1" dirty="0" sz="1400" lang="en-US">
                <a:solidFill>
                  <a:srgbClr val="F1F5F9"/>
                </a:solidFill>
                <a:latin typeface="Calibri" pitchFamily="34" charset="0"/>
                <a:ea typeface="Calibri" pitchFamily="34" charset="-122"/>
                <a:cs typeface="Calibri" pitchFamily="34" charset="-120"/>
              </a:rPr>
              <a:t>Media &amp; Kuis</a:t>
            </a:r>
            <a:endParaRPr dirty="0" sz="1400" lang="en-US"/>
          </a:p>
        </p:txBody>
      </p:sp>
      <p:sp>
        <p:nvSpPr>
          <p:cNvPr id="1048955" name="Text 17"/>
          <p:cNvSpPr txBox="1"/>
          <p:nvPr/>
        </p:nvSpPr>
        <p:spPr>
          <a:xfrm>
            <a:off x="6400800" y="2103120"/>
            <a:ext cx="2194560" cy="777240"/>
          </a:xfrm>
          <a:prstGeom prst="rect"/>
          <a:noFill/>
        </p:spPr>
        <p:txBody>
          <a:bodyPr anchor="t" bIns="0" lIns="0" rIns="0" rtlCol="0" tIns="0" wrap="square"/>
          <a:p>
            <a:pPr indent="0" marL="0">
              <a:buNone/>
            </a:pPr>
            <a:r>
              <a:rPr dirty="0" sz="1150" lang="en-US">
                <a:solidFill>
                  <a:srgbClr val="CBD5E1"/>
                </a:solidFill>
                <a:latin typeface="Calibri" pitchFamily="34" charset="0"/>
                <a:ea typeface="Calibri" pitchFamily="34" charset="-122"/>
                <a:cs typeface="Calibri" pitchFamily="34" charset="-120"/>
              </a:rPr>
              <a:t>Membuat infografik, kuis bergaya gim, dan bahan asesmen formatif.</a:t>
            </a:r>
            <a:endParaRPr dirty="0" sz="1150" lang="en-US"/>
          </a:p>
        </p:txBody>
      </p:sp>
      <p:sp>
        <p:nvSpPr>
          <p:cNvPr id="1048956" name="Text 18"/>
          <p:cNvSpPr txBox="1"/>
          <p:nvPr/>
        </p:nvSpPr>
        <p:spPr>
          <a:xfrm>
            <a:off x="6400800" y="2926080"/>
            <a:ext cx="2194560" cy="960120"/>
          </a:xfrm>
          <a:prstGeom prst="rect"/>
          <a:noFill/>
        </p:spPr>
        <p:txBody>
          <a:bodyPr anchor="t" bIns="0" lIns="0" rIns="0" rtlCol="0" tIns="0" wrap="square"/>
          <a:p>
            <a:pPr indent="0" marL="0">
              <a:spcAft>
                <a:spcPts val="300"/>
              </a:spcAft>
              <a:buNone/>
            </a:pPr>
            <a:r>
              <a:rPr b="1" dirty="0" sz="1100" lang="en-US">
                <a:solidFill>
                  <a:srgbClr val="F1F5F9"/>
                </a:solidFill>
                <a:latin typeface="Calibri" pitchFamily="34" charset="0"/>
                <a:ea typeface="Calibri" pitchFamily="34" charset="-122"/>
                <a:cs typeface="Calibri" pitchFamily="34" charset="-120"/>
              </a:rPr>
              <a:t>Canva  </a:t>
            </a:r>
            <a:r>
              <a:rPr dirty="0" sz="1050" lang="en-US" u="sng">
                <a:solidFill>
                  <a:srgbClr val="67E8F9"/>
                </a:solidFill>
                <a:latin typeface="Calibri" pitchFamily="34" charset="0"/>
                <a:ea typeface="Calibri" pitchFamily="34" charset="-122"/>
                <a:cs typeface="Calibri" pitchFamily="34" charset="-120"/>
                <a:hlinkClick r:id="rId10" invalidUrl="" action="" tgtFrame="" tooltip="" history="1" endSnd="0"/>
              </a:rPr>
              <a:t>canva.com</a:t>
            </a:r>
            <a:endParaRPr dirty="0" sz="1100" lang="en-US"/>
          </a:p>
          <a:p>
            <a:pPr indent="0" marL="0">
              <a:spcAft>
                <a:spcPts val="300"/>
              </a:spcAft>
              <a:buNone/>
            </a:pPr>
            <a:r>
              <a:rPr b="1" dirty="0" sz="1100" lang="en-US">
                <a:solidFill>
                  <a:srgbClr val="F1F5F9"/>
                </a:solidFill>
                <a:latin typeface="Calibri" pitchFamily="34" charset="0"/>
                <a:ea typeface="Calibri" pitchFamily="34" charset="-122"/>
                <a:cs typeface="Calibri" pitchFamily="34" charset="-120"/>
              </a:rPr>
              <a:t>Quizizz  </a:t>
            </a:r>
            <a:r>
              <a:rPr dirty="0" sz="1050" lang="en-US" u="sng">
                <a:solidFill>
                  <a:srgbClr val="67E8F9"/>
                </a:solidFill>
                <a:latin typeface="Calibri" pitchFamily="34" charset="0"/>
                <a:ea typeface="Calibri" pitchFamily="34" charset="-122"/>
                <a:cs typeface="Calibri" pitchFamily="34" charset="-120"/>
                <a:hlinkClick r:id="rId11" invalidUrl="" action="" tgtFrame="" tooltip="" history="1" endSnd="0"/>
              </a:rPr>
              <a:t>quizizz.com</a:t>
            </a:r>
            <a:endParaRPr dirty="0" sz="1100" lang="en-US"/>
          </a:p>
          <a:p>
            <a:pPr indent="0" marL="0">
              <a:spcAft>
                <a:spcPts val="300"/>
              </a:spcAft>
              <a:buNone/>
            </a:pPr>
            <a:r>
              <a:rPr b="1" dirty="0" sz="1100" lang="en-US">
                <a:solidFill>
                  <a:srgbClr val="F1F5F9"/>
                </a:solidFill>
                <a:latin typeface="Calibri" pitchFamily="34" charset="0"/>
                <a:ea typeface="Calibri" pitchFamily="34" charset="-122"/>
                <a:cs typeface="Calibri" pitchFamily="34" charset="-120"/>
              </a:rPr>
              <a:t>Kahoot!  </a:t>
            </a:r>
            <a:r>
              <a:rPr dirty="0" sz="1050" lang="en-US" u="sng">
                <a:solidFill>
                  <a:srgbClr val="67E8F9"/>
                </a:solidFill>
                <a:latin typeface="Calibri" pitchFamily="34" charset="0"/>
                <a:ea typeface="Calibri" pitchFamily="34" charset="-122"/>
                <a:cs typeface="Calibri" pitchFamily="34" charset="-120"/>
                <a:hlinkClick r:id="rId12" invalidUrl="" action="" tgtFrame="" tooltip="" history="1" endSnd="0"/>
              </a:rPr>
              <a:t>kahoot.com</a:t>
            </a:r>
            <a:endParaRPr dirty="0" sz="1100" lang="en-US"/>
          </a:p>
        </p:txBody>
      </p:sp>
      <p:sp>
        <p:nvSpPr>
          <p:cNvPr id="1048957" name="Shape 19"/>
          <p:cNvSpPr/>
          <p:nvPr/>
        </p:nvSpPr>
        <p:spPr>
          <a:xfrm>
            <a:off x="548640" y="4114800"/>
            <a:ext cx="8046720" cy="502920"/>
          </a:xfrm>
          <a:prstGeom prst="roundRect">
            <a:avLst>
              <a:gd name="adj" fmla="val 14545"/>
            </a:avLst>
          </a:prstGeom>
          <a:solidFill>
            <a:srgbClr val="2A1F05">
              <a:alpha val="88000"/>
            </a:srgbClr>
          </a:solidFill>
          <a:ln w="12700">
            <a:solidFill>
              <a:srgbClr val="FBBF24">
                <a:alpha val="55000"/>
              </a:srgbClr>
            </a:solidFill>
            <a:prstDash val="solid"/>
          </a:ln>
        </p:spPr>
      </p:sp>
      <p:sp>
        <p:nvSpPr>
          <p:cNvPr id="1048958" name="Shape 20"/>
          <p:cNvSpPr/>
          <p:nvPr/>
        </p:nvSpPr>
        <p:spPr>
          <a:xfrm>
            <a:off x="722376" y="4199967"/>
            <a:ext cx="384048" cy="332586"/>
          </a:xfrm>
          <a:prstGeom prst="hexagon"/>
          <a:solidFill>
            <a:srgbClr val="3B2A05"/>
          </a:solidFill>
          <a:ln w="22225">
            <a:solidFill>
              <a:srgbClr val="FBBF24"/>
            </a:solidFill>
            <a:prstDash val="solid"/>
          </a:ln>
        </p:spPr>
      </p:sp>
      <p:pic>
        <p:nvPicPr>
          <p:cNvPr id="2097224" name="Image 4" descr="preencoded.png"/>
          <p:cNvPicPr>
            <a:picLocks noChangeAspect="1"/>
          </p:cNvPicPr>
          <p:nvPr/>
        </p:nvPicPr>
        <p:blipFill>
          <a:blip xmlns:r="http://schemas.openxmlformats.org/officeDocument/2006/relationships" r:embed="rId13"/>
          <a:stretch>
            <a:fillRect/>
          </a:stretch>
        </p:blipFill>
        <p:spPr>
          <a:xfrm>
            <a:off x="833750" y="4285610"/>
            <a:ext cx="161300" cy="161300"/>
          </a:xfrm>
          <a:prstGeom prst="rect"/>
        </p:spPr>
      </p:pic>
      <p:sp>
        <p:nvSpPr>
          <p:cNvPr id="1048959" name="Text 21"/>
          <p:cNvSpPr txBox="1"/>
          <p:nvPr/>
        </p:nvSpPr>
        <p:spPr>
          <a:xfrm>
            <a:off x="1280160" y="4114800"/>
            <a:ext cx="7223760" cy="502920"/>
          </a:xfrm>
          <a:prstGeom prst="rect"/>
          <a:noFill/>
        </p:spPr>
        <p:txBody>
          <a:bodyPr anchor="ctr" bIns="0" lIns="0" rIns="0" rtlCol="0" tIns="0" wrap="square"/>
          <a:p>
            <a:pPr indent="0" marL="0">
              <a:buNone/>
            </a:pPr>
            <a:r>
              <a:rPr dirty="0" sz="1250" lang="en-US">
                <a:solidFill>
                  <a:srgbClr val="F1F5F9"/>
                </a:solidFill>
                <a:latin typeface="Calibri" pitchFamily="34" charset="0"/>
                <a:ea typeface="Calibri" pitchFamily="34" charset="-122"/>
                <a:cs typeface="Calibri" pitchFamily="34" charset="-120"/>
              </a:rPr>
              <a:t>Mulai dari satu perangkat; sesuaikan dengan kebijakan sekolah, batas usia pengguna, dan perlindungan data siswa.</a:t>
            </a:r>
            <a:endParaRPr dirty="0" sz="1250"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050B1A"/>
        </a:solidFill>
      </p:bgPr>
    </p:bg>
    <p:spTree>
      <p:nvGrpSpPr>
        <p:cNvPr id="77" name=""/>
        <p:cNvGrpSpPr/>
        <p:nvPr/>
      </p:nvGrpSpPr>
      <p:grpSpPr>
        <a:xfrm>
          <a:off x="0" y="0"/>
          <a:ext cx="0" cy="0"/>
          <a:chOff x="0" y="0"/>
          <a:chExt cx="0" cy="0"/>
        </a:xfrm>
      </p:grpSpPr>
      <p:pic>
        <p:nvPicPr>
          <p:cNvPr id="2097225" name="Image 0" descr="preencoded.png"/>
          <p:cNvPicPr>
            <a:picLocks noChangeAspect="1"/>
          </p:cNvPicPr>
          <p:nvPr/>
        </p:nvPicPr>
        <p:blipFill>
          <a:blip xmlns:r="http://schemas.openxmlformats.org/officeDocument/2006/relationships" r:embed="rId1"/>
          <a:stretch>
            <a:fillRect/>
          </a:stretch>
        </p:blipFill>
        <p:spPr>
          <a:xfrm>
            <a:off x="0" y="0"/>
            <a:ext cx="9144000" cy="5143500"/>
          </a:xfrm>
          <a:prstGeom prst="rect"/>
        </p:spPr>
      </p:pic>
      <p:sp>
        <p:nvSpPr>
          <p:cNvPr id="1048963" name="Text 0"/>
          <p:cNvSpPr txBox="1"/>
          <p:nvPr/>
        </p:nvSpPr>
        <p:spPr>
          <a:xfrm>
            <a:off x="548640" y="246888"/>
            <a:ext cx="5943600" cy="219456"/>
          </a:xfrm>
          <a:prstGeom prst="rect"/>
          <a:noFill/>
        </p:spPr>
        <p:txBody>
          <a:bodyPr anchor="ctr" bIns="0" lIns="0" rIns="0" rtlCol="0" tIns="0" wrap="square"/>
          <a:p>
            <a:pPr indent="0" marL="0">
              <a:buNone/>
            </a:pPr>
            <a:r>
              <a:rPr b="1" dirty="0" sz="1000" kern="0" lang="en-US" spc="200">
                <a:solidFill>
                  <a:srgbClr val="67E8F9"/>
                </a:solidFill>
                <a:latin typeface="Courier New" pitchFamily="34" charset="0"/>
                <a:ea typeface="Courier New" pitchFamily="34" charset="-122"/>
                <a:cs typeface="Courier New" pitchFamily="34" charset="-120"/>
              </a:rPr>
              <a:t>// INDIKATOR</a:t>
            </a:r>
            <a:endParaRPr dirty="0" sz="1000" lang="en-US"/>
          </a:p>
        </p:txBody>
      </p:sp>
      <p:sp>
        <p:nvSpPr>
          <p:cNvPr id="1048964" name="Text 1"/>
          <p:cNvSpPr txBox="1"/>
          <p:nvPr/>
        </p:nvSpPr>
        <p:spPr>
          <a:xfrm>
            <a:off x="548640" y="457200"/>
            <a:ext cx="8046720" cy="603504"/>
          </a:xfrm>
          <a:prstGeom prst="rect"/>
          <a:noFill/>
        </p:spPr>
        <p:txBody>
          <a:bodyPr anchor="ctr" bIns="0" lIns="0" rIns="0" rtlCol="0" tIns="0" wrap="square"/>
          <a:p>
            <a:pPr indent="0" marL="0">
              <a:buNone/>
            </a:pPr>
            <a:r>
              <a:rPr b="1" dirty="0" sz="2900" lang="en-US">
                <a:solidFill>
                  <a:srgbClr val="F1F5F9"/>
                </a:solidFill>
                <a:latin typeface="Calibri" pitchFamily="34" charset="0"/>
                <a:ea typeface="Calibri" pitchFamily="34" charset="-122"/>
                <a:cs typeface="Calibri" pitchFamily="34" charset="-120"/>
              </a:rPr>
              <a:t>Indikator Keberhasilan Optimalisasi</a:t>
            </a:r>
            <a:endParaRPr dirty="0" sz="2900" lang="en-US"/>
          </a:p>
        </p:txBody>
      </p:sp>
      <p:sp>
        <p:nvSpPr>
          <p:cNvPr id="1048965" name="Text 2"/>
          <p:cNvSpPr txBox="1"/>
          <p:nvPr/>
        </p:nvSpPr>
        <p:spPr>
          <a:xfrm>
            <a:off x="548640" y="4754880"/>
            <a:ext cx="6949440" cy="237744"/>
          </a:xfrm>
          <a:prstGeom prst="rect"/>
          <a:noFill/>
        </p:spPr>
        <p:txBody>
          <a:bodyPr anchor="ctr" bIns="0" lIns="0" rIns="0" rtlCol="0" tIns="0" wrap="square"/>
          <a:p>
            <a:pPr indent="0" marL="0">
              <a:buNone/>
            </a:pPr>
            <a:r>
              <a:rPr dirty="0" sz="900" lang="en-US">
                <a:solidFill>
                  <a:srgbClr val="94A3B8"/>
                </a:solidFill>
                <a:latin typeface="Calibri" pitchFamily="34" charset="0"/>
                <a:ea typeface="Calibri" pitchFamily="34" charset="-122"/>
                <a:cs typeface="Calibri" pitchFamily="34" charset="-120"/>
              </a:rPr>
              <a:t>Sintesis penulis; indikator bersifat kualitatif, disesuaikan dengan kondisi sekolah.</a:t>
            </a:r>
            <a:endParaRPr dirty="0" sz="900" lang="en-US"/>
          </a:p>
        </p:txBody>
      </p:sp>
      <p:sp>
        <p:nvSpPr>
          <p:cNvPr id="1048966" name="Text 3"/>
          <p:cNvSpPr txBox="1"/>
          <p:nvPr/>
        </p:nvSpPr>
        <p:spPr>
          <a:xfrm>
            <a:off x="8229600" y="4754880"/>
            <a:ext cx="457200" cy="237744"/>
          </a:xfrm>
          <a:prstGeom prst="rect"/>
          <a:noFill/>
        </p:spPr>
        <p:txBody>
          <a:bodyPr anchor="ctr" bIns="0" lIns="0" rIns="0" rtlCol="0" tIns="0" wrap="square"/>
          <a:p>
            <a:pPr algn="r" indent="0" marL="0">
              <a:buNone/>
            </a:pPr>
            <a:r>
              <a:rPr b="1" dirty="0" sz="900" lang="en-US">
                <a:solidFill>
                  <a:srgbClr val="67E8F9"/>
                </a:solidFill>
                <a:latin typeface="Courier New" pitchFamily="34" charset="0"/>
                <a:ea typeface="Courier New" pitchFamily="34" charset="-122"/>
                <a:cs typeface="Courier New" pitchFamily="34" charset="-120"/>
              </a:rPr>
              <a:t>17</a:t>
            </a:r>
            <a:endParaRPr dirty="0" sz="900" lang="en-US"/>
          </a:p>
        </p:txBody>
      </p:sp>
      <p:pic>
        <p:nvPicPr>
          <p:cNvPr id="2097226" name="Image 1" descr="preencoded.png"/>
          <p:cNvPicPr>
            <a:picLocks noChangeAspect="1"/>
          </p:cNvPicPr>
          <p:nvPr/>
        </p:nvPicPr>
        <p:blipFill>
          <a:blip xmlns:r="http://schemas.openxmlformats.org/officeDocument/2006/relationships" r:embed="rId2"/>
          <a:stretch>
            <a:fillRect/>
          </a:stretch>
        </p:blipFill>
        <p:spPr>
          <a:xfrm>
            <a:off x="7452360" y="292608"/>
            <a:ext cx="1417320" cy="944880"/>
          </a:xfrm>
          <a:prstGeom prst="rect"/>
        </p:spPr>
      </p:pic>
      <p:sp>
        <p:nvSpPr>
          <p:cNvPr id="1048967" name="Shape 4"/>
          <p:cNvSpPr/>
          <p:nvPr/>
        </p:nvSpPr>
        <p:spPr>
          <a:xfrm>
            <a:off x="548640" y="1188720"/>
            <a:ext cx="1874520" cy="2834640"/>
          </a:xfrm>
          <a:prstGeom prst="roundRect">
            <a:avLst>
              <a:gd name="adj" fmla="val 3902"/>
            </a:avLst>
          </a:prstGeom>
          <a:solidFill>
            <a:srgbClr val="0B1F3A">
              <a:alpha val="88000"/>
            </a:srgbClr>
          </a:solidFill>
          <a:ln w="12700">
            <a:solidFill>
              <a:srgbClr val="22D3EE">
                <a:alpha val="55000"/>
              </a:srgbClr>
            </a:solidFill>
            <a:prstDash val="solid"/>
          </a:ln>
        </p:spPr>
      </p:sp>
      <p:sp>
        <p:nvSpPr>
          <p:cNvPr id="1048968" name="Shape 5"/>
          <p:cNvSpPr/>
          <p:nvPr/>
        </p:nvSpPr>
        <p:spPr>
          <a:xfrm>
            <a:off x="1156716" y="1406567"/>
            <a:ext cx="658368" cy="570147"/>
          </a:xfrm>
          <a:prstGeom prst="hexagon"/>
          <a:solidFill>
            <a:srgbClr val="0F2747"/>
          </a:solidFill>
          <a:ln w="22225">
            <a:solidFill>
              <a:srgbClr val="22D3EE"/>
            </a:solidFill>
            <a:prstDash val="solid"/>
          </a:ln>
        </p:spPr>
      </p:sp>
      <p:pic>
        <p:nvPicPr>
          <p:cNvPr id="2097227" name="Image 2" descr="preencoded.png"/>
          <p:cNvPicPr>
            <a:picLocks noChangeAspect="1"/>
          </p:cNvPicPr>
          <p:nvPr/>
        </p:nvPicPr>
        <p:blipFill>
          <a:blip xmlns:r="http://schemas.openxmlformats.org/officeDocument/2006/relationships" r:embed="rId3"/>
          <a:stretch>
            <a:fillRect/>
          </a:stretch>
        </p:blipFill>
        <p:spPr>
          <a:xfrm>
            <a:off x="1347643" y="1553383"/>
            <a:ext cx="276515" cy="276515"/>
          </a:xfrm>
          <a:prstGeom prst="rect"/>
        </p:spPr>
      </p:pic>
      <p:sp>
        <p:nvSpPr>
          <p:cNvPr id="1048969" name="Text 6"/>
          <p:cNvSpPr txBox="1"/>
          <p:nvPr/>
        </p:nvSpPr>
        <p:spPr>
          <a:xfrm>
            <a:off x="640080" y="2084832"/>
            <a:ext cx="1691640" cy="457200"/>
          </a:xfrm>
          <a:prstGeom prst="rect"/>
          <a:noFill/>
        </p:spPr>
        <p:txBody>
          <a:bodyPr anchor="t" bIns="0" lIns="0" rIns="0" rtlCol="0" tIns="0" wrap="square"/>
          <a:p>
            <a:pPr algn="ctr" indent="0" marL="0">
              <a:buNone/>
            </a:pPr>
            <a:r>
              <a:rPr b="1" dirty="0" sz="1300" lang="en-US">
                <a:solidFill>
                  <a:srgbClr val="F1F5F9"/>
                </a:solidFill>
                <a:latin typeface="Calibri" pitchFamily="34" charset="0"/>
                <a:ea typeface="Calibri" pitchFamily="34" charset="-122"/>
                <a:cs typeface="Calibri" pitchFamily="34" charset="-120"/>
              </a:rPr>
              <a:t>Waktu Persiapan</a:t>
            </a:r>
            <a:endParaRPr dirty="0" sz="1300" lang="en-US"/>
          </a:p>
        </p:txBody>
      </p:sp>
      <p:sp>
        <p:nvSpPr>
          <p:cNvPr id="1048970" name="Text 7"/>
          <p:cNvSpPr txBox="1"/>
          <p:nvPr/>
        </p:nvSpPr>
        <p:spPr>
          <a:xfrm>
            <a:off x="694944" y="2578608"/>
            <a:ext cx="1581912" cy="1371600"/>
          </a:xfrm>
          <a:prstGeom prst="rect"/>
          <a:noFill/>
        </p:spPr>
        <p:txBody>
          <a:bodyPr anchor="t" bIns="0" lIns="0" rIns="0" rtlCol="0" tIns="0" wrap="square"/>
          <a:p>
            <a:pPr algn="ctr" indent="0" marL="0">
              <a:buNone/>
            </a:pPr>
            <a:r>
              <a:rPr dirty="0" sz="1000" lang="en-US">
                <a:solidFill>
                  <a:srgbClr val="CBD5E1"/>
                </a:solidFill>
                <a:latin typeface="Calibri" pitchFamily="34" charset="0"/>
                <a:ea typeface="Calibri" pitchFamily="34" charset="-122"/>
                <a:cs typeface="Calibri" pitchFamily="34" charset="-120"/>
              </a:rPr>
              <a:t>Guru merasa waktu menyiapkan bahan ajar dan soal berkurang, tanpa menurunkan kualitas.</a:t>
            </a:r>
            <a:endParaRPr dirty="0" sz="1000" lang="en-US"/>
          </a:p>
        </p:txBody>
      </p:sp>
      <p:sp>
        <p:nvSpPr>
          <p:cNvPr id="1048971" name="Shape 8"/>
          <p:cNvSpPr/>
          <p:nvPr/>
        </p:nvSpPr>
        <p:spPr>
          <a:xfrm>
            <a:off x="2624328" y="1188720"/>
            <a:ext cx="1874520" cy="2834640"/>
          </a:xfrm>
          <a:prstGeom prst="roundRect">
            <a:avLst>
              <a:gd name="adj" fmla="val 3902"/>
            </a:avLst>
          </a:prstGeom>
          <a:solidFill>
            <a:srgbClr val="0B1F3A">
              <a:alpha val="88000"/>
            </a:srgbClr>
          </a:solidFill>
          <a:ln w="12700">
            <a:solidFill>
              <a:srgbClr val="2DD4BF">
                <a:alpha val="55000"/>
              </a:srgbClr>
            </a:solidFill>
            <a:prstDash val="solid"/>
          </a:ln>
        </p:spPr>
      </p:sp>
      <p:sp>
        <p:nvSpPr>
          <p:cNvPr id="1048972" name="Shape 9"/>
          <p:cNvSpPr/>
          <p:nvPr/>
        </p:nvSpPr>
        <p:spPr>
          <a:xfrm>
            <a:off x="3232404" y="1406567"/>
            <a:ext cx="658368" cy="570147"/>
          </a:xfrm>
          <a:prstGeom prst="hexagon"/>
          <a:solidFill>
            <a:srgbClr val="0F2747"/>
          </a:solidFill>
          <a:ln w="22225">
            <a:solidFill>
              <a:srgbClr val="2DD4BF"/>
            </a:solidFill>
            <a:prstDash val="solid"/>
          </a:ln>
        </p:spPr>
      </p:sp>
      <p:pic>
        <p:nvPicPr>
          <p:cNvPr id="2097228" name="Image 3" descr="preencoded.png"/>
          <p:cNvPicPr>
            <a:picLocks noChangeAspect="1"/>
          </p:cNvPicPr>
          <p:nvPr/>
        </p:nvPicPr>
        <p:blipFill>
          <a:blip xmlns:r="http://schemas.openxmlformats.org/officeDocument/2006/relationships" r:embed="rId4"/>
          <a:stretch>
            <a:fillRect/>
          </a:stretch>
        </p:blipFill>
        <p:spPr>
          <a:xfrm>
            <a:off x="3423331" y="1553383"/>
            <a:ext cx="276515" cy="276515"/>
          </a:xfrm>
          <a:prstGeom prst="rect"/>
        </p:spPr>
      </p:pic>
      <p:sp>
        <p:nvSpPr>
          <p:cNvPr id="1048973" name="Text 10"/>
          <p:cNvSpPr txBox="1"/>
          <p:nvPr/>
        </p:nvSpPr>
        <p:spPr>
          <a:xfrm>
            <a:off x="2715768" y="2084832"/>
            <a:ext cx="1691640" cy="457200"/>
          </a:xfrm>
          <a:prstGeom prst="rect"/>
          <a:noFill/>
        </p:spPr>
        <p:txBody>
          <a:bodyPr anchor="t" bIns="0" lIns="0" rIns="0" rtlCol="0" tIns="0" wrap="square"/>
          <a:p>
            <a:pPr algn="ctr" indent="0" marL="0">
              <a:buNone/>
            </a:pPr>
            <a:r>
              <a:rPr b="1" dirty="0" sz="1300" lang="en-US">
                <a:solidFill>
                  <a:srgbClr val="F1F5F9"/>
                </a:solidFill>
                <a:latin typeface="Calibri" pitchFamily="34" charset="0"/>
                <a:ea typeface="Calibri" pitchFamily="34" charset="-122"/>
                <a:cs typeface="Calibri" pitchFamily="34" charset="-120"/>
              </a:rPr>
              <a:t>Pemahaman Siswa</a:t>
            </a:r>
            <a:endParaRPr dirty="0" sz="1300" lang="en-US"/>
          </a:p>
        </p:txBody>
      </p:sp>
      <p:sp>
        <p:nvSpPr>
          <p:cNvPr id="1048974" name="Text 11"/>
          <p:cNvSpPr txBox="1"/>
          <p:nvPr/>
        </p:nvSpPr>
        <p:spPr>
          <a:xfrm>
            <a:off x="2770632" y="2578608"/>
            <a:ext cx="1581912" cy="1371600"/>
          </a:xfrm>
          <a:prstGeom prst="rect"/>
          <a:noFill/>
        </p:spPr>
        <p:txBody>
          <a:bodyPr anchor="t" bIns="0" lIns="0" rIns="0" rtlCol="0" tIns="0" wrap="square"/>
          <a:p>
            <a:pPr algn="ctr" indent="0" marL="0">
              <a:buNone/>
            </a:pPr>
            <a:r>
              <a:rPr dirty="0" sz="1000" lang="en-US">
                <a:solidFill>
                  <a:srgbClr val="CBD5E1"/>
                </a:solidFill>
                <a:latin typeface="Calibri" pitchFamily="34" charset="0"/>
                <a:ea typeface="Calibri" pitchFamily="34" charset="-122"/>
                <a:cs typeface="Calibri" pitchFamily="34" charset="-120"/>
              </a:rPr>
              <a:t>Siswa mampu menjelaskan konsep dengan kata-kata sendiri, bukan hanya mengingat rumus.</a:t>
            </a:r>
            <a:endParaRPr dirty="0" sz="1000" lang="en-US"/>
          </a:p>
        </p:txBody>
      </p:sp>
      <p:sp>
        <p:nvSpPr>
          <p:cNvPr id="1048975" name="Shape 12"/>
          <p:cNvSpPr/>
          <p:nvPr/>
        </p:nvSpPr>
        <p:spPr>
          <a:xfrm>
            <a:off x="4700016" y="1188720"/>
            <a:ext cx="1874520" cy="2834640"/>
          </a:xfrm>
          <a:prstGeom prst="roundRect">
            <a:avLst>
              <a:gd name="adj" fmla="val 3902"/>
            </a:avLst>
          </a:prstGeom>
          <a:solidFill>
            <a:srgbClr val="0B1F3A">
              <a:alpha val="88000"/>
            </a:srgbClr>
          </a:solidFill>
          <a:ln w="12700">
            <a:solidFill>
              <a:srgbClr val="A78BFA">
                <a:alpha val="55000"/>
              </a:srgbClr>
            </a:solidFill>
            <a:prstDash val="solid"/>
          </a:ln>
        </p:spPr>
      </p:sp>
      <p:sp>
        <p:nvSpPr>
          <p:cNvPr id="1048976" name="Shape 13"/>
          <p:cNvSpPr/>
          <p:nvPr/>
        </p:nvSpPr>
        <p:spPr>
          <a:xfrm>
            <a:off x="5308092" y="1406567"/>
            <a:ext cx="658368" cy="570147"/>
          </a:xfrm>
          <a:prstGeom prst="hexagon"/>
          <a:solidFill>
            <a:srgbClr val="0F2747"/>
          </a:solidFill>
          <a:ln w="22225">
            <a:solidFill>
              <a:srgbClr val="A78BFA"/>
            </a:solidFill>
            <a:prstDash val="solid"/>
          </a:ln>
        </p:spPr>
      </p:sp>
      <p:pic>
        <p:nvPicPr>
          <p:cNvPr id="2097229" name="Image 4" descr="preencoded.png"/>
          <p:cNvPicPr>
            <a:picLocks noChangeAspect="1"/>
          </p:cNvPicPr>
          <p:nvPr/>
        </p:nvPicPr>
        <p:blipFill>
          <a:blip xmlns:r="http://schemas.openxmlformats.org/officeDocument/2006/relationships" r:embed="rId5"/>
          <a:stretch>
            <a:fillRect/>
          </a:stretch>
        </p:blipFill>
        <p:spPr>
          <a:xfrm>
            <a:off x="5499019" y="1553383"/>
            <a:ext cx="276515" cy="276515"/>
          </a:xfrm>
          <a:prstGeom prst="rect"/>
        </p:spPr>
      </p:pic>
      <p:sp>
        <p:nvSpPr>
          <p:cNvPr id="1048977" name="Text 14"/>
          <p:cNvSpPr txBox="1"/>
          <p:nvPr/>
        </p:nvSpPr>
        <p:spPr>
          <a:xfrm>
            <a:off x="4791456" y="2084832"/>
            <a:ext cx="1691640" cy="457200"/>
          </a:xfrm>
          <a:prstGeom prst="rect"/>
          <a:noFill/>
        </p:spPr>
        <p:txBody>
          <a:bodyPr anchor="t" bIns="0" lIns="0" rIns="0" rtlCol="0" tIns="0" wrap="square"/>
          <a:p>
            <a:pPr algn="ctr" indent="0" marL="0">
              <a:buNone/>
            </a:pPr>
            <a:r>
              <a:rPr b="1" dirty="0" sz="1300" lang="en-US">
                <a:solidFill>
                  <a:srgbClr val="F1F5F9"/>
                </a:solidFill>
                <a:latin typeface="Calibri" pitchFamily="34" charset="0"/>
                <a:ea typeface="Calibri" pitchFamily="34" charset="-122"/>
                <a:cs typeface="Calibri" pitchFamily="34" charset="-120"/>
              </a:rPr>
              <a:t>Keterlibatan Kelas</a:t>
            </a:r>
            <a:endParaRPr dirty="0" sz="1300" lang="en-US"/>
          </a:p>
        </p:txBody>
      </p:sp>
      <p:sp>
        <p:nvSpPr>
          <p:cNvPr id="1048978" name="Text 15"/>
          <p:cNvSpPr txBox="1"/>
          <p:nvPr/>
        </p:nvSpPr>
        <p:spPr>
          <a:xfrm>
            <a:off x="4846320" y="2578608"/>
            <a:ext cx="1581912" cy="1371600"/>
          </a:xfrm>
          <a:prstGeom prst="rect"/>
          <a:noFill/>
        </p:spPr>
        <p:txBody>
          <a:bodyPr anchor="t" bIns="0" lIns="0" rIns="0" rtlCol="0" tIns="0" wrap="square"/>
          <a:p>
            <a:pPr algn="ctr" indent="0" marL="0">
              <a:buNone/>
            </a:pPr>
            <a:r>
              <a:rPr dirty="0" sz="1000" lang="en-US">
                <a:solidFill>
                  <a:srgbClr val="CBD5E1"/>
                </a:solidFill>
                <a:latin typeface="Calibri" pitchFamily="34" charset="0"/>
                <a:ea typeface="Calibri" pitchFamily="34" charset="-122"/>
                <a:cs typeface="Calibri" pitchFamily="34" charset="-120"/>
              </a:rPr>
              <a:t>Diskusi dan pertanyaan siswa meningkat; partisipasi lebih merata di kelas.</a:t>
            </a:r>
            <a:endParaRPr dirty="0" sz="1000" lang="en-US"/>
          </a:p>
        </p:txBody>
      </p:sp>
      <p:sp>
        <p:nvSpPr>
          <p:cNvPr id="1048979" name="Shape 16"/>
          <p:cNvSpPr/>
          <p:nvPr/>
        </p:nvSpPr>
        <p:spPr>
          <a:xfrm>
            <a:off x="6775704" y="1188720"/>
            <a:ext cx="1874520" cy="2834640"/>
          </a:xfrm>
          <a:prstGeom prst="roundRect">
            <a:avLst>
              <a:gd name="adj" fmla="val 3902"/>
            </a:avLst>
          </a:prstGeom>
          <a:solidFill>
            <a:srgbClr val="0B1F3A">
              <a:alpha val="88000"/>
            </a:srgbClr>
          </a:solidFill>
          <a:ln w="12700">
            <a:solidFill>
              <a:srgbClr val="FBBF24">
                <a:alpha val="55000"/>
              </a:srgbClr>
            </a:solidFill>
            <a:prstDash val="solid"/>
          </a:ln>
        </p:spPr>
      </p:sp>
      <p:sp>
        <p:nvSpPr>
          <p:cNvPr id="1048980" name="Shape 17"/>
          <p:cNvSpPr/>
          <p:nvPr/>
        </p:nvSpPr>
        <p:spPr>
          <a:xfrm>
            <a:off x="7383780" y="1406567"/>
            <a:ext cx="658368" cy="570147"/>
          </a:xfrm>
          <a:prstGeom prst="hexagon"/>
          <a:solidFill>
            <a:srgbClr val="0F2747"/>
          </a:solidFill>
          <a:ln w="22225">
            <a:solidFill>
              <a:srgbClr val="FBBF24"/>
            </a:solidFill>
            <a:prstDash val="solid"/>
          </a:ln>
        </p:spPr>
      </p:sp>
      <p:pic>
        <p:nvPicPr>
          <p:cNvPr id="2097230" name="Image 5" descr="preencoded.png"/>
          <p:cNvPicPr>
            <a:picLocks noChangeAspect="1"/>
          </p:cNvPicPr>
          <p:nvPr/>
        </p:nvPicPr>
        <p:blipFill>
          <a:blip xmlns:r="http://schemas.openxmlformats.org/officeDocument/2006/relationships" r:embed="rId6"/>
          <a:stretch>
            <a:fillRect/>
          </a:stretch>
        </p:blipFill>
        <p:spPr>
          <a:xfrm>
            <a:off x="7574707" y="1553383"/>
            <a:ext cx="276515" cy="276515"/>
          </a:xfrm>
          <a:prstGeom prst="rect"/>
        </p:spPr>
      </p:pic>
      <p:sp>
        <p:nvSpPr>
          <p:cNvPr id="1048981" name="Text 18"/>
          <p:cNvSpPr txBox="1"/>
          <p:nvPr/>
        </p:nvSpPr>
        <p:spPr>
          <a:xfrm>
            <a:off x="6867144" y="2084832"/>
            <a:ext cx="1691640" cy="457200"/>
          </a:xfrm>
          <a:prstGeom prst="rect"/>
          <a:noFill/>
        </p:spPr>
        <p:txBody>
          <a:bodyPr anchor="t" bIns="0" lIns="0" rIns="0" rtlCol="0" tIns="0" wrap="square"/>
          <a:p>
            <a:pPr algn="ctr" indent="0" marL="0">
              <a:buNone/>
            </a:pPr>
            <a:r>
              <a:rPr b="1" dirty="0" sz="1300" lang="en-US">
                <a:solidFill>
                  <a:srgbClr val="F1F5F9"/>
                </a:solidFill>
                <a:latin typeface="Calibri" pitchFamily="34" charset="0"/>
                <a:ea typeface="Calibri" pitchFamily="34" charset="-122"/>
                <a:cs typeface="Calibri" pitchFamily="34" charset="-120"/>
              </a:rPr>
              <a:t>Miskonsepsi Berkurang</a:t>
            </a:r>
            <a:endParaRPr dirty="0" sz="1300" lang="en-US"/>
          </a:p>
        </p:txBody>
      </p:sp>
      <p:sp>
        <p:nvSpPr>
          <p:cNvPr id="1048982" name="Text 19"/>
          <p:cNvSpPr txBox="1"/>
          <p:nvPr/>
        </p:nvSpPr>
        <p:spPr>
          <a:xfrm>
            <a:off x="6922008" y="2578608"/>
            <a:ext cx="1581912" cy="1371600"/>
          </a:xfrm>
          <a:prstGeom prst="rect"/>
          <a:noFill/>
        </p:spPr>
        <p:txBody>
          <a:bodyPr anchor="t" bIns="0" lIns="0" rIns="0" rtlCol="0" tIns="0" wrap="square"/>
          <a:p>
            <a:pPr algn="ctr" indent="0" marL="0">
              <a:buNone/>
            </a:pPr>
            <a:r>
              <a:rPr dirty="0" sz="1000" lang="en-US">
                <a:solidFill>
                  <a:srgbClr val="CBD5E1"/>
                </a:solidFill>
                <a:latin typeface="Calibri" pitchFamily="34" charset="0"/>
                <a:ea typeface="Calibri" pitchFamily="34" charset="-122"/>
                <a:cs typeface="Calibri" pitchFamily="34" charset="-120"/>
              </a:rPr>
              <a:t>Pola kesalahan yang sama tidak lagi berulang pada asesmen berikutnya.</a:t>
            </a:r>
            <a:endParaRPr dirty="0" sz="1000" lang="en-US"/>
          </a:p>
        </p:txBody>
      </p:sp>
      <p:sp>
        <p:nvSpPr>
          <p:cNvPr id="1048983" name="Shape 20"/>
          <p:cNvSpPr/>
          <p:nvPr/>
        </p:nvSpPr>
        <p:spPr>
          <a:xfrm>
            <a:off x="548640" y="4187952"/>
            <a:ext cx="8046720" cy="457200"/>
          </a:xfrm>
          <a:prstGeom prst="roundRect">
            <a:avLst>
              <a:gd name="adj" fmla="val 16000"/>
            </a:avLst>
          </a:prstGeom>
          <a:solidFill>
            <a:srgbClr val="0F2747">
              <a:alpha val="88000"/>
            </a:srgbClr>
          </a:solidFill>
          <a:ln w="12700">
            <a:solidFill>
              <a:srgbClr val="A78BFA">
                <a:alpha val="55000"/>
              </a:srgbClr>
            </a:solidFill>
            <a:prstDash val="solid"/>
          </a:ln>
        </p:spPr>
      </p:sp>
      <p:sp>
        <p:nvSpPr>
          <p:cNvPr id="1048984" name="Shape 21"/>
          <p:cNvSpPr/>
          <p:nvPr/>
        </p:nvSpPr>
        <p:spPr>
          <a:xfrm>
            <a:off x="731520" y="4274015"/>
            <a:ext cx="329184" cy="285073"/>
          </a:xfrm>
          <a:prstGeom prst="hexagon"/>
          <a:solidFill>
            <a:srgbClr val="0F2747"/>
          </a:solidFill>
          <a:ln w="22225">
            <a:solidFill>
              <a:srgbClr val="A78BFA"/>
            </a:solidFill>
            <a:prstDash val="solid"/>
          </a:ln>
        </p:spPr>
      </p:sp>
      <p:pic>
        <p:nvPicPr>
          <p:cNvPr id="2097231" name="Image 6" descr="preencoded.png"/>
          <p:cNvPicPr>
            <a:picLocks noChangeAspect="1"/>
          </p:cNvPicPr>
          <p:nvPr/>
        </p:nvPicPr>
        <p:blipFill>
          <a:blip xmlns:r="http://schemas.openxmlformats.org/officeDocument/2006/relationships" r:embed="rId7"/>
          <a:stretch>
            <a:fillRect/>
          </a:stretch>
        </p:blipFill>
        <p:spPr>
          <a:xfrm>
            <a:off x="826983" y="4347423"/>
            <a:ext cx="138257" cy="138257"/>
          </a:xfrm>
          <a:prstGeom prst="rect"/>
        </p:spPr>
      </p:pic>
      <p:sp>
        <p:nvSpPr>
          <p:cNvPr id="1048985" name="Text 22"/>
          <p:cNvSpPr txBox="1"/>
          <p:nvPr/>
        </p:nvSpPr>
        <p:spPr>
          <a:xfrm>
            <a:off x="1234440" y="4187952"/>
            <a:ext cx="7269480" cy="457200"/>
          </a:xfrm>
          <a:prstGeom prst="rect"/>
          <a:noFill/>
        </p:spPr>
        <p:txBody>
          <a:bodyPr anchor="ctr" bIns="0" lIns="0" rIns="0" rtlCol="0" tIns="0" wrap="square"/>
          <a:p>
            <a:pPr indent="0" marL="0">
              <a:buNone/>
            </a:pPr>
            <a:r>
              <a:rPr dirty="0" sz="1050" lang="en-US">
                <a:solidFill>
                  <a:srgbClr val="CBD5E1"/>
                </a:solidFill>
                <a:latin typeface="Calibri" pitchFamily="34" charset="0"/>
                <a:ea typeface="Calibri" pitchFamily="34" charset="-122"/>
                <a:cs typeface="Calibri" pitchFamily="34" charset="-120"/>
              </a:rPr>
              <a:t>Indikator bersifat kualitatif — pantau lewat observasi, survei singkat, atau jurnal refleksi guru setiap semester.</a:t>
            </a:r>
            <a:endParaRPr dirty="0" sz="1050"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050B1A"/>
        </a:solidFill>
      </p:bgPr>
    </p:bg>
    <p:spTree>
      <p:nvGrpSpPr>
        <p:cNvPr id="80" name=""/>
        <p:cNvGrpSpPr/>
        <p:nvPr/>
      </p:nvGrpSpPr>
      <p:grpSpPr>
        <a:xfrm>
          <a:off x="0" y="0"/>
          <a:ext cx="0" cy="0"/>
          <a:chOff x="0" y="0"/>
          <a:chExt cx="0" cy="0"/>
        </a:xfrm>
      </p:grpSpPr>
      <p:pic>
        <p:nvPicPr>
          <p:cNvPr id="2097232" name="Image 0" descr="preencoded.png"/>
          <p:cNvPicPr>
            <a:picLocks noChangeAspect="1"/>
          </p:cNvPicPr>
          <p:nvPr/>
        </p:nvPicPr>
        <p:blipFill>
          <a:blip xmlns:r="http://schemas.openxmlformats.org/officeDocument/2006/relationships" r:embed="rId1"/>
          <a:stretch>
            <a:fillRect/>
          </a:stretch>
        </p:blipFill>
        <p:spPr>
          <a:xfrm>
            <a:off x="0" y="0"/>
            <a:ext cx="9144000" cy="5143500"/>
          </a:xfrm>
          <a:prstGeom prst="rect"/>
        </p:spPr>
      </p:pic>
      <p:sp>
        <p:nvSpPr>
          <p:cNvPr id="1048989" name="Text 0"/>
          <p:cNvSpPr txBox="1"/>
          <p:nvPr/>
        </p:nvSpPr>
        <p:spPr>
          <a:xfrm>
            <a:off x="548640" y="246888"/>
            <a:ext cx="5943600" cy="219456"/>
          </a:xfrm>
          <a:prstGeom prst="rect"/>
          <a:noFill/>
        </p:spPr>
        <p:txBody>
          <a:bodyPr anchor="ctr" bIns="0" lIns="0" rIns="0" rtlCol="0" tIns="0" wrap="square"/>
          <a:p>
            <a:pPr indent="0" marL="0">
              <a:buNone/>
            </a:pPr>
            <a:r>
              <a:rPr b="1" dirty="0" sz="1000" kern="0" lang="en-US" spc="200">
                <a:solidFill>
                  <a:srgbClr val="67E8F9"/>
                </a:solidFill>
                <a:latin typeface="Courier New" pitchFamily="34" charset="0"/>
                <a:ea typeface="Courier New" pitchFamily="34" charset="-122"/>
                <a:cs typeface="Courier New" pitchFamily="34" charset="-120"/>
              </a:rPr>
              <a:t>// TANTANGAN</a:t>
            </a:r>
            <a:endParaRPr dirty="0" sz="1000" lang="en-US"/>
          </a:p>
        </p:txBody>
      </p:sp>
      <p:sp>
        <p:nvSpPr>
          <p:cNvPr id="1048990" name="Text 1"/>
          <p:cNvSpPr txBox="1"/>
          <p:nvPr/>
        </p:nvSpPr>
        <p:spPr>
          <a:xfrm>
            <a:off x="548640" y="457200"/>
            <a:ext cx="8046720" cy="603504"/>
          </a:xfrm>
          <a:prstGeom prst="rect"/>
          <a:noFill/>
        </p:spPr>
        <p:txBody>
          <a:bodyPr anchor="ctr" bIns="0" lIns="0" rIns="0" rtlCol="0" tIns="0" wrap="square"/>
          <a:p>
            <a:pPr indent="0" marL="0">
              <a:buNone/>
            </a:pPr>
            <a:r>
              <a:rPr b="1" dirty="0" sz="2900" lang="en-US">
                <a:solidFill>
                  <a:srgbClr val="F1F5F9"/>
                </a:solidFill>
                <a:latin typeface="Calibri" pitchFamily="34" charset="0"/>
                <a:ea typeface="Calibri" pitchFamily="34" charset="-122"/>
                <a:cs typeface="Calibri" pitchFamily="34" charset="-120"/>
              </a:rPr>
              <a:t>Tantangan dan Mitigasi</a:t>
            </a:r>
            <a:endParaRPr dirty="0" sz="2900" lang="en-US"/>
          </a:p>
        </p:txBody>
      </p:sp>
      <p:sp>
        <p:nvSpPr>
          <p:cNvPr id="1048991" name="Text 2"/>
          <p:cNvSpPr txBox="1"/>
          <p:nvPr/>
        </p:nvSpPr>
        <p:spPr>
          <a:xfrm>
            <a:off x="548640" y="4754880"/>
            <a:ext cx="6949440" cy="237744"/>
          </a:xfrm>
          <a:prstGeom prst="rect"/>
          <a:noFill/>
        </p:spPr>
        <p:txBody>
          <a:bodyPr anchor="ctr" bIns="0" lIns="0" rIns="0" rtlCol="0" tIns="0" wrap="square"/>
          <a:p>
            <a:pPr indent="0" marL="0">
              <a:buNone/>
            </a:pPr>
            <a:r>
              <a:rPr dirty="0" sz="900" lang="en-US">
                <a:solidFill>
                  <a:srgbClr val="94A3B8"/>
                </a:solidFill>
                <a:latin typeface="Calibri" pitchFamily="34" charset="0"/>
                <a:ea typeface="Calibri" pitchFamily="34" charset="-122"/>
                <a:cs typeface="Calibri" pitchFamily="34" charset="-120"/>
              </a:rPr>
              <a:t>Sumber: Fergus, Botha &amp; Ostovar (2023); Miao &amp; Holmes (2023); sintesis penulis.</a:t>
            </a:r>
            <a:endParaRPr dirty="0" sz="900" lang="en-US"/>
          </a:p>
        </p:txBody>
      </p:sp>
      <p:sp>
        <p:nvSpPr>
          <p:cNvPr id="1048992" name="Text 3"/>
          <p:cNvSpPr txBox="1"/>
          <p:nvPr/>
        </p:nvSpPr>
        <p:spPr>
          <a:xfrm>
            <a:off x="8229600" y="4754880"/>
            <a:ext cx="457200" cy="237744"/>
          </a:xfrm>
          <a:prstGeom prst="rect"/>
          <a:noFill/>
        </p:spPr>
        <p:txBody>
          <a:bodyPr anchor="ctr" bIns="0" lIns="0" rIns="0" rtlCol="0" tIns="0" wrap="square"/>
          <a:p>
            <a:pPr algn="r" indent="0" marL="0">
              <a:buNone/>
            </a:pPr>
            <a:r>
              <a:rPr b="1" dirty="0" sz="900" lang="en-US">
                <a:solidFill>
                  <a:srgbClr val="67E8F9"/>
                </a:solidFill>
                <a:latin typeface="Courier New" pitchFamily="34" charset="0"/>
                <a:ea typeface="Courier New" pitchFamily="34" charset="-122"/>
                <a:cs typeface="Courier New" pitchFamily="34" charset="-120"/>
              </a:rPr>
              <a:t>18</a:t>
            </a:r>
            <a:endParaRPr dirty="0" sz="900" lang="en-US"/>
          </a:p>
        </p:txBody>
      </p:sp>
      <p:sp>
        <p:nvSpPr>
          <p:cNvPr id="1048993" name="Shape 4"/>
          <p:cNvSpPr/>
          <p:nvPr/>
        </p:nvSpPr>
        <p:spPr>
          <a:xfrm>
            <a:off x="548640" y="1188720"/>
            <a:ext cx="3886200" cy="1572768"/>
          </a:xfrm>
          <a:prstGeom prst="roundRect">
            <a:avLst>
              <a:gd name="adj" fmla="val 4651"/>
            </a:avLst>
          </a:prstGeom>
          <a:solidFill>
            <a:srgbClr val="0B1F3A">
              <a:alpha val="88000"/>
            </a:srgbClr>
          </a:solidFill>
          <a:ln w="12700">
            <a:solidFill>
              <a:srgbClr val="F4685B">
                <a:alpha val="55000"/>
              </a:srgbClr>
            </a:solidFill>
            <a:prstDash val="solid"/>
          </a:ln>
        </p:spPr>
      </p:sp>
      <p:sp>
        <p:nvSpPr>
          <p:cNvPr id="1048994" name="Shape 5"/>
          <p:cNvSpPr/>
          <p:nvPr/>
        </p:nvSpPr>
        <p:spPr>
          <a:xfrm>
            <a:off x="768096" y="1650437"/>
            <a:ext cx="749808" cy="649334"/>
          </a:xfrm>
          <a:prstGeom prst="hexagon"/>
          <a:solidFill>
            <a:srgbClr val="0F2747"/>
          </a:solidFill>
          <a:ln w="22225">
            <a:solidFill>
              <a:srgbClr val="F4685B"/>
            </a:solidFill>
            <a:prstDash val="solid"/>
          </a:ln>
        </p:spPr>
      </p:sp>
      <p:pic>
        <p:nvPicPr>
          <p:cNvPr id="2097233" name="Image 1" descr="preencoded.png"/>
          <p:cNvPicPr>
            <a:picLocks noChangeAspect="1"/>
          </p:cNvPicPr>
          <p:nvPr/>
        </p:nvPicPr>
        <p:blipFill>
          <a:blip xmlns:r="http://schemas.openxmlformats.org/officeDocument/2006/relationships" r:embed="rId2"/>
          <a:stretch>
            <a:fillRect/>
          </a:stretch>
        </p:blipFill>
        <p:spPr>
          <a:xfrm>
            <a:off x="985540" y="1817644"/>
            <a:ext cx="314919" cy="314919"/>
          </a:xfrm>
          <a:prstGeom prst="rect"/>
        </p:spPr>
      </p:pic>
      <p:sp>
        <p:nvSpPr>
          <p:cNvPr id="1048995" name="Text 6"/>
          <p:cNvSpPr txBox="1"/>
          <p:nvPr/>
        </p:nvSpPr>
        <p:spPr>
          <a:xfrm>
            <a:off x="1737360" y="1298448"/>
            <a:ext cx="2560320" cy="274320"/>
          </a:xfrm>
          <a:prstGeom prst="rect"/>
          <a:noFill/>
        </p:spPr>
        <p:txBody>
          <a:bodyPr anchor="ctr" bIns="0" lIns="0" rIns="0" rtlCol="0" tIns="0" wrap="square"/>
          <a:p>
            <a:pPr indent="0" marL="0">
              <a:buNone/>
            </a:pPr>
            <a:r>
              <a:rPr b="1" dirty="0" sz="1400" lang="en-US">
                <a:solidFill>
                  <a:srgbClr val="F1F5F9"/>
                </a:solidFill>
                <a:latin typeface="Calibri" pitchFamily="34" charset="0"/>
                <a:ea typeface="Calibri" pitchFamily="34" charset="-122"/>
                <a:cs typeface="Calibri" pitchFamily="34" charset="-120"/>
              </a:rPr>
              <a:t>Jawaban Keliru</a:t>
            </a:r>
            <a:endParaRPr dirty="0" sz="1400" lang="en-US"/>
          </a:p>
        </p:txBody>
      </p:sp>
      <p:sp>
        <p:nvSpPr>
          <p:cNvPr id="1048996" name="Text 7"/>
          <p:cNvSpPr txBox="1"/>
          <p:nvPr/>
        </p:nvSpPr>
        <p:spPr>
          <a:xfrm>
            <a:off x="1737360" y="1591056"/>
            <a:ext cx="2560320" cy="457200"/>
          </a:xfrm>
          <a:prstGeom prst="rect"/>
          <a:noFill/>
        </p:spPr>
        <p:txBody>
          <a:bodyPr anchor="t" bIns="0" lIns="0" rIns="0" rtlCol="0" tIns="0" wrap="square"/>
          <a:p>
            <a:pPr indent="0" marL="0">
              <a:buNone/>
            </a:pPr>
            <a:r>
              <a:rPr dirty="0" sz="1050" lang="en-US">
                <a:solidFill>
                  <a:srgbClr val="CBD5E1"/>
                </a:solidFill>
                <a:latin typeface="Calibri" pitchFamily="34" charset="0"/>
                <a:ea typeface="Calibri" pitchFamily="34" charset="-122"/>
                <a:cs typeface="Calibri" pitchFamily="34" charset="-120"/>
              </a:rPr>
              <a:t>AI bisa salah menghitung atau menjelaskan konsep kimia (Fergus dkk., 2023).</a:t>
            </a:r>
            <a:endParaRPr dirty="0" sz="1050" lang="en-US"/>
          </a:p>
        </p:txBody>
      </p:sp>
      <p:sp>
        <p:nvSpPr>
          <p:cNvPr id="1048997" name="Text 8"/>
          <p:cNvSpPr txBox="1"/>
          <p:nvPr/>
        </p:nvSpPr>
        <p:spPr>
          <a:xfrm>
            <a:off x="1737360" y="2084832"/>
            <a:ext cx="2560320" cy="566928"/>
          </a:xfrm>
          <a:prstGeom prst="rect"/>
          <a:noFill/>
        </p:spPr>
        <p:txBody>
          <a:bodyPr anchor="t" bIns="0" lIns="0" rIns="0" rtlCol="0" tIns="0" wrap="square"/>
          <a:p>
            <a:pPr indent="0" marL="0">
              <a:buNone/>
            </a:pPr>
            <a:r>
              <a:rPr b="1" dirty="0" sz="1000" lang="en-US">
                <a:solidFill>
                  <a:srgbClr val="F4685B"/>
                </a:solidFill>
                <a:latin typeface="Calibri" pitchFamily="34" charset="0"/>
                <a:ea typeface="Calibri" pitchFamily="34" charset="-122"/>
                <a:cs typeface="Calibri" pitchFamily="34" charset="-120"/>
              </a:rPr>
              <a:t>Mitigasi: verifikasi silang dengan buku/guru; ajarkan siswa mengecek ulang.</a:t>
            </a:r>
            <a:endParaRPr dirty="0" sz="1000" lang="en-US"/>
          </a:p>
        </p:txBody>
      </p:sp>
      <p:sp>
        <p:nvSpPr>
          <p:cNvPr id="1048998" name="Shape 9"/>
          <p:cNvSpPr/>
          <p:nvPr/>
        </p:nvSpPr>
        <p:spPr>
          <a:xfrm>
            <a:off x="4709160" y="1188720"/>
            <a:ext cx="3886200" cy="1572768"/>
          </a:xfrm>
          <a:prstGeom prst="roundRect">
            <a:avLst>
              <a:gd name="adj" fmla="val 4651"/>
            </a:avLst>
          </a:prstGeom>
          <a:solidFill>
            <a:srgbClr val="0B1F3A">
              <a:alpha val="88000"/>
            </a:srgbClr>
          </a:solidFill>
          <a:ln w="12700">
            <a:solidFill>
              <a:srgbClr val="2DD4BF">
                <a:alpha val="55000"/>
              </a:srgbClr>
            </a:solidFill>
            <a:prstDash val="solid"/>
          </a:ln>
        </p:spPr>
      </p:sp>
      <p:sp>
        <p:nvSpPr>
          <p:cNvPr id="1048999" name="Shape 10"/>
          <p:cNvSpPr/>
          <p:nvPr/>
        </p:nvSpPr>
        <p:spPr>
          <a:xfrm>
            <a:off x="4928616" y="1650437"/>
            <a:ext cx="749808" cy="649334"/>
          </a:xfrm>
          <a:prstGeom prst="hexagon"/>
          <a:solidFill>
            <a:srgbClr val="0F2747"/>
          </a:solidFill>
          <a:ln w="22225">
            <a:solidFill>
              <a:srgbClr val="2DD4BF"/>
            </a:solidFill>
            <a:prstDash val="solid"/>
          </a:ln>
        </p:spPr>
      </p:sp>
      <p:pic>
        <p:nvPicPr>
          <p:cNvPr id="2097234" name="Image 2" descr="preencoded.png"/>
          <p:cNvPicPr>
            <a:picLocks noChangeAspect="1"/>
          </p:cNvPicPr>
          <p:nvPr/>
        </p:nvPicPr>
        <p:blipFill>
          <a:blip xmlns:r="http://schemas.openxmlformats.org/officeDocument/2006/relationships" r:embed="rId3"/>
          <a:stretch>
            <a:fillRect/>
          </a:stretch>
        </p:blipFill>
        <p:spPr>
          <a:xfrm>
            <a:off x="5146060" y="1817644"/>
            <a:ext cx="314919" cy="314919"/>
          </a:xfrm>
          <a:prstGeom prst="rect"/>
        </p:spPr>
      </p:pic>
      <p:sp>
        <p:nvSpPr>
          <p:cNvPr id="1049000" name="Text 11"/>
          <p:cNvSpPr txBox="1"/>
          <p:nvPr/>
        </p:nvSpPr>
        <p:spPr>
          <a:xfrm>
            <a:off x="5897880" y="1298448"/>
            <a:ext cx="2560320" cy="274320"/>
          </a:xfrm>
          <a:prstGeom prst="rect"/>
          <a:noFill/>
        </p:spPr>
        <p:txBody>
          <a:bodyPr anchor="ctr" bIns="0" lIns="0" rIns="0" rtlCol="0" tIns="0" wrap="square"/>
          <a:p>
            <a:pPr indent="0" marL="0">
              <a:buNone/>
            </a:pPr>
            <a:r>
              <a:rPr b="1" dirty="0" sz="1400" lang="en-US">
                <a:solidFill>
                  <a:srgbClr val="F1F5F9"/>
                </a:solidFill>
                <a:latin typeface="Calibri" pitchFamily="34" charset="0"/>
                <a:ea typeface="Calibri" pitchFamily="34" charset="-122"/>
                <a:cs typeface="Calibri" pitchFamily="34" charset="-120"/>
              </a:rPr>
              <a:t>Kesenjangan Akses</a:t>
            </a:r>
            <a:endParaRPr dirty="0" sz="1400" lang="en-US"/>
          </a:p>
        </p:txBody>
      </p:sp>
      <p:sp>
        <p:nvSpPr>
          <p:cNvPr id="1049001" name="Text 12"/>
          <p:cNvSpPr txBox="1"/>
          <p:nvPr/>
        </p:nvSpPr>
        <p:spPr>
          <a:xfrm>
            <a:off x="5897880" y="1591056"/>
            <a:ext cx="2560320" cy="457200"/>
          </a:xfrm>
          <a:prstGeom prst="rect"/>
          <a:noFill/>
        </p:spPr>
        <p:txBody>
          <a:bodyPr anchor="t" bIns="0" lIns="0" rIns="0" rtlCol="0" tIns="0" wrap="square"/>
          <a:p>
            <a:pPr indent="0" marL="0">
              <a:buNone/>
            </a:pPr>
            <a:r>
              <a:rPr dirty="0" sz="1050" lang="en-US">
                <a:solidFill>
                  <a:srgbClr val="CBD5E1"/>
                </a:solidFill>
                <a:latin typeface="Calibri" pitchFamily="34" charset="0"/>
                <a:ea typeface="Calibri" pitchFamily="34" charset="-122"/>
                <a:cs typeface="Calibri" pitchFamily="34" charset="-120"/>
              </a:rPr>
              <a:t>Tidak semua siswa punya perangkat atau koneksi internet yang memadai.</a:t>
            </a:r>
            <a:endParaRPr dirty="0" sz="1050" lang="en-US"/>
          </a:p>
        </p:txBody>
      </p:sp>
      <p:sp>
        <p:nvSpPr>
          <p:cNvPr id="1049002" name="Text 13"/>
          <p:cNvSpPr txBox="1"/>
          <p:nvPr/>
        </p:nvSpPr>
        <p:spPr>
          <a:xfrm>
            <a:off x="5897880" y="2084832"/>
            <a:ext cx="2560320" cy="566928"/>
          </a:xfrm>
          <a:prstGeom prst="rect"/>
          <a:noFill/>
        </p:spPr>
        <p:txBody>
          <a:bodyPr anchor="t" bIns="0" lIns="0" rIns="0" rtlCol="0" tIns="0" wrap="square"/>
          <a:p>
            <a:pPr indent="0" marL="0">
              <a:buNone/>
            </a:pPr>
            <a:r>
              <a:rPr b="1" dirty="0" sz="1000" lang="en-US">
                <a:solidFill>
                  <a:srgbClr val="2DD4BF"/>
                </a:solidFill>
                <a:latin typeface="Calibri" pitchFamily="34" charset="0"/>
                <a:ea typeface="Calibri" pitchFamily="34" charset="-122"/>
                <a:cs typeface="Calibri" pitchFamily="34" charset="-120"/>
              </a:rPr>
              <a:t>Mitigasi: kerja kelompok, unduh materi luring, manfaatkan lab komputer sekolah.</a:t>
            </a:r>
            <a:endParaRPr dirty="0" sz="1000" lang="en-US"/>
          </a:p>
        </p:txBody>
      </p:sp>
      <p:sp>
        <p:nvSpPr>
          <p:cNvPr id="1049003" name="Shape 14"/>
          <p:cNvSpPr/>
          <p:nvPr/>
        </p:nvSpPr>
        <p:spPr>
          <a:xfrm>
            <a:off x="548640" y="2926080"/>
            <a:ext cx="3886200" cy="1572768"/>
          </a:xfrm>
          <a:prstGeom prst="roundRect">
            <a:avLst>
              <a:gd name="adj" fmla="val 4651"/>
            </a:avLst>
          </a:prstGeom>
          <a:solidFill>
            <a:srgbClr val="0B1F3A">
              <a:alpha val="88000"/>
            </a:srgbClr>
          </a:solidFill>
          <a:ln w="12700">
            <a:solidFill>
              <a:srgbClr val="A78BFA">
                <a:alpha val="55000"/>
              </a:srgbClr>
            </a:solidFill>
            <a:prstDash val="solid"/>
          </a:ln>
        </p:spPr>
      </p:sp>
      <p:sp>
        <p:nvSpPr>
          <p:cNvPr id="1049004" name="Shape 15"/>
          <p:cNvSpPr/>
          <p:nvPr/>
        </p:nvSpPr>
        <p:spPr>
          <a:xfrm>
            <a:off x="768096" y="3387797"/>
            <a:ext cx="749808" cy="649334"/>
          </a:xfrm>
          <a:prstGeom prst="hexagon"/>
          <a:solidFill>
            <a:srgbClr val="0F2747"/>
          </a:solidFill>
          <a:ln w="22225">
            <a:solidFill>
              <a:srgbClr val="A78BFA"/>
            </a:solidFill>
            <a:prstDash val="solid"/>
          </a:ln>
        </p:spPr>
      </p:sp>
      <p:pic>
        <p:nvPicPr>
          <p:cNvPr id="2097235" name="Image 3" descr="preencoded.png"/>
          <p:cNvPicPr>
            <a:picLocks noChangeAspect="1"/>
          </p:cNvPicPr>
          <p:nvPr/>
        </p:nvPicPr>
        <p:blipFill>
          <a:blip xmlns:r="http://schemas.openxmlformats.org/officeDocument/2006/relationships" r:embed="rId4"/>
          <a:stretch>
            <a:fillRect/>
          </a:stretch>
        </p:blipFill>
        <p:spPr>
          <a:xfrm>
            <a:off x="985540" y="3555004"/>
            <a:ext cx="314919" cy="314919"/>
          </a:xfrm>
          <a:prstGeom prst="rect"/>
        </p:spPr>
      </p:pic>
      <p:sp>
        <p:nvSpPr>
          <p:cNvPr id="1049005" name="Text 16"/>
          <p:cNvSpPr txBox="1"/>
          <p:nvPr/>
        </p:nvSpPr>
        <p:spPr>
          <a:xfrm>
            <a:off x="1737360" y="3035808"/>
            <a:ext cx="2560320" cy="274320"/>
          </a:xfrm>
          <a:prstGeom prst="rect"/>
          <a:noFill/>
        </p:spPr>
        <p:txBody>
          <a:bodyPr anchor="ctr" bIns="0" lIns="0" rIns="0" rtlCol="0" tIns="0" wrap="square"/>
          <a:p>
            <a:pPr indent="0" marL="0">
              <a:buNone/>
            </a:pPr>
            <a:r>
              <a:rPr b="1" dirty="0" sz="1400" lang="en-US">
                <a:solidFill>
                  <a:srgbClr val="F1F5F9"/>
                </a:solidFill>
                <a:latin typeface="Calibri" pitchFamily="34" charset="0"/>
                <a:ea typeface="Calibri" pitchFamily="34" charset="-122"/>
                <a:cs typeface="Calibri" pitchFamily="34" charset="-120"/>
              </a:rPr>
              <a:t>Ketergantungan Berlebihan</a:t>
            </a:r>
            <a:endParaRPr dirty="0" sz="1400" lang="en-US"/>
          </a:p>
        </p:txBody>
      </p:sp>
      <p:sp>
        <p:nvSpPr>
          <p:cNvPr id="1049006" name="Text 17"/>
          <p:cNvSpPr txBox="1"/>
          <p:nvPr/>
        </p:nvSpPr>
        <p:spPr>
          <a:xfrm>
            <a:off x="1737360" y="3328416"/>
            <a:ext cx="2560320" cy="457200"/>
          </a:xfrm>
          <a:prstGeom prst="rect"/>
          <a:noFill/>
        </p:spPr>
        <p:txBody>
          <a:bodyPr anchor="t" bIns="0" lIns="0" rIns="0" rtlCol="0" tIns="0" wrap="square"/>
          <a:p>
            <a:pPr indent="0" marL="0">
              <a:buNone/>
            </a:pPr>
            <a:r>
              <a:rPr dirty="0" sz="1050" lang="en-US">
                <a:solidFill>
                  <a:srgbClr val="CBD5E1"/>
                </a:solidFill>
                <a:latin typeface="Calibri" pitchFamily="34" charset="0"/>
                <a:ea typeface="Calibri" pitchFamily="34" charset="-122"/>
                <a:cs typeface="Calibri" pitchFamily="34" charset="-120"/>
              </a:rPr>
              <a:t>Siswa terbiasa menyalin jawaban tanpa berpikir mandiri.</a:t>
            </a:r>
            <a:endParaRPr dirty="0" sz="1050" lang="en-US"/>
          </a:p>
        </p:txBody>
      </p:sp>
      <p:sp>
        <p:nvSpPr>
          <p:cNvPr id="1049007" name="Text 18"/>
          <p:cNvSpPr txBox="1"/>
          <p:nvPr/>
        </p:nvSpPr>
        <p:spPr>
          <a:xfrm>
            <a:off x="1737360" y="3822192"/>
            <a:ext cx="2560320" cy="566928"/>
          </a:xfrm>
          <a:prstGeom prst="rect"/>
          <a:noFill/>
        </p:spPr>
        <p:txBody>
          <a:bodyPr anchor="t" bIns="0" lIns="0" rIns="0" rtlCol="0" tIns="0" wrap="square"/>
          <a:p>
            <a:pPr indent="0" marL="0">
              <a:buNone/>
            </a:pPr>
            <a:r>
              <a:rPr b="1" dirty="0" sz="1000" lang="en-US">
                <a:solidFill>
                  <a:srgbClr val="A78BFA"/>
                </a:solidFill>
                <a:latin typeface="Calibri" pitchFamily="34" charset="0"/>
                <a:ea typeface="Calibri" pitchFamily="34" charset="-122"/>
                <a:cs typeface="Calibri" pitchFamily="34" charset="-120"/>
              </a:rPr>
              <a:t>Mitigasi: batasi porsi bantuan AI; wajibkan penjelasan manual di tahap tertentu.</a:t>
            </a:r>
            <a:endParaRPr dirty="0" sz="1000" lang="en-US"/>
          </a:p>
        </p:txBody>
      </p:sp>
      <p:sp>
        <p:nvSpPr>
          <p:cNvPr id="1049008" name="Shape 19"/>
          <p:cNvSpPr/>
          <p:nvPr/>
        </p:nvSpPr>
        <p:spPr>
          <a:xfrm>
            <a:off x="4709160" y="2926080"/>
            <a:ext cx="3886200" cy="1572768"/>
          </a:xfrm>
          <a:prstGeom prst="roundRect">
            <a:avLst>
              <a:gd name="adj" fmla="val 4651"/>
            </a:avLst>
          </a:prstGeom>
          <a:solidFill>
            <a:srgbClr val="0B1F3A">
              <a:alpha val="88000"/>
            </a:srgbClr>
          </a:solidFill>
          <a:ln w="12700">
            <a:solidFill>
              <a:srgbClr val="FBBF24">
                <a:alpha val="55000"/>
              </a:srgbClr>
            </a:solidFill>
            <a:prstDash val="solid"/>
          </a:ln>
        </p:spPr>
      </p:sp>
      <p:sp>
        <p:nvSpPr>
          <p:cNvPr id="1049009" name="Shape 20"/>
          <p:cNvSpPr/>
          <p:nvPr/>
        </p:nvSpPr>
        <p:spPr>
          <a:xfrm>
            <a:off x="4928616" y="3387797"/>
            <a:ext cx="749808" cy="649334"/>
          </a:xfrm>
          <a:prstGeom prst="hexagon"/>
          <a:solidFill>
            <a:srgbClr val="0F2747"/>
          </a:solidFill>
          <a:ln w="22225">
            <a:solidFill>
              <a:srgbClr val="FBBF24"/>
            </a:solidFill>
            <a:prstDash val="solid"/>
          </a:ln>
        </p:spPr>
      </p:sp>
      <p:pic>
        <p:nvPicPr>
          <p:cNvPr id="2097236" name="Image 4" descr="preencoded.png"/>
          <p:cNvPicPr>
            <a:picLocks noChangeAspect="1"/>
          </p:cNvPicPr>
          <p:nvPr/>
        </p:nvPicPr>
        <p:blipFill>
          <a:blip xmlns:r="http://schemas.openxmlformats.org/officeDocument/2006/relationships" r:embed="rId5"/>
          <a:stretch>
            <a:fillRect/>
          </a:stretch>
        </p:blipFill>
        <p:spPr>
          <a:xfrm>
            <a:off x="5146060" y="3555004"/>
            <a:ext cx="314919" cy="314919"/>
          </a:xfrm>
          <a:prstGeom prst="rect"/>
        </p:spPr>
      </p:pic>
      <p:sp>
        <p:nvSpPr>
          <p:cNvPr id="1049010" name="Text 21"/>
          <p:cNvSpPr txBox="1"/>
          <p:nvPr/>
        </p:nvSpPr>
        <p:spPr>
          <a:xfrm>
            <a:off x="5897880" y="3035808"/>
            <a:ext cx="2560320" cy="274320"/>
          </a:xfrm>
          <a:prstGeom prst="rect"/>
          <a:noFill/>
        </p:spPr>
        <p:txBody>
          <a:bodyPr anchor="ctr" bIns="0" lIns="0" rIns="0" rtlCol="0" tIns="0" wrap="square"/>
          <a:p>
            <a:pPr indent="0" marL="0">
              <a:buNone/>
            </a:pPr>
            <a:r>
              <a:rPr b="1" dirty="0" sz="1400" lang="en-US">
                <a:solidFill>
                  <a:srgbClr val="F1F5F9"/>
                </a:solidFill>
                <a:latin typeface="Calibri" pitchFamily="34" charset="0"/>
                <a:ea typeface="Calibri" pitchFamily="34" charset="-122"/>
                <a:cs typeface="Calibri" pitchFamily="34" charset="-120"/>
              </a:rPr>
              <a:t>Risiko Privasi Data</a:t>
            </a:r>
            <a:endParaRPr dirty="0" sz="1400" lang="en-US"/>
          </a:p>
        </p:txBody>
      </p:sp>
      <p:sp>
        <p:nvSpPr>
          <p:cNvPr id="1049011" name="Text 22"/>
          <p:cNvSpPr txBox="1"/>
          <p:nvPr/>
        </p:nvSpPr>
        <p:spPr>
          <a:xfrm>
            <a:off x="5897880" y="3328416"/>
            <a:ext cx="2560320" cy="457200"/>
          </a:xfrm>
          <a:prstGeom prst="rect"/>
          <a:noFill/>
        </p:spPr>
        <p:txBody>
          <a:bodyPr anchor="t" bIns="0" lIns="0" rIns="0" rtlCol="0" tIns="0" wrap="square"/>
          <a:p>
            <a:pPr indent="0" marL="0">
              <a:buNone/>
            </a:pPr>
            <a:r>
              <a:rPr dirty="0" sz="1050" lang="en-US">
                <a:solidFill>
                  <a:srgbClr val="CBD5E1"/>
                </a:solidFill>
                <a:latin typeface="Calibri" pitchFamily="34" charset="0"/>
                <a:ea typeface="Calibri" pitchFamily="34" charset="-122"/>
                <a:cs typeface="Calibri" pitchFamily="34" charset="-120"/>
              </a:rPr>
              <a:t>Data pribadi siswa berisiko bocor lewat percakapan dengan AI.</a:t>
            </a:r>
            <a:endParaRPr dirty="0" sz="1050" lang="en-US"/>
          </a:p>
        </p:txBody>
      </p:sp>
      <p:sp>
        <p:nvSpPr>
          <p:cNvPr id="1049012" name="Text 23"/>
          <p:cNvSpPr txBox="1"/>
          <p:nvPr/>
        </p:nvSpPr>
        <p:spPr>
          <a:xfrm>
            <a:off x="5897880" y="3822192"/>
            <a:ext cx="2560320" cy="566928"/>
          </a:xfrm>
          <a:prstGeom prst="rect"/>
          <a:noFill/>
        </p:spPr>
        <p:txBody>
          <a:bodyPr anchor="t" bIns="0" lIns="0" rIns="0" rtlCol="0" tIns="0" wrap="square"/>
          <a:p>
            <a:pPr indent="0" marL="0">
              <a:buNone/>
            </a:pPr>
            <a:r>
              <a:rPr b="1" dirty="0" sz="1000" lang="en-US">
                <a:solidFill>
                  <a:srgbClr val="FBBF24"/>
                </a:solidFill>
                <a:latin typeface="Calibri" pitchFamily="34" charset="0"/>
                <a:ea typeface="Calibri" pitchFamily="34" charset="-122"/>
                <a:cs typeface="Calibri" pitchFamily="34" charset="-120"/>
              </a:rPr>
              <a:t>Mitigasi: hindari data pribadi; gunakan akun sekolah/anonim; ikuti kebijakan platform.</a:t>
            </a:r>
            <a:endParaRPr dirty="0" sz="1000"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050B1A"/>
        </a:solidFill>
      </p:bgPr>
    </p:bg>
    <p:spTree>
      <p:nvGrpSpPr>
        <p:cNvPr id="83" name=""/>
        <p:cNvGrpSpPr/>
        <p:nvPr/>
      </p:nvGrpSpPr>
      <p:grpSpPr>
        <a:xfrm>
          <a:off x="0" y="0"/>
          <a:ext cx="0" cy="0"/>
          <a:chOff x="0" y="0"/>
          <a:chExt cx="0" cy="0"/>
        </a:xfrm>
      </p:grpSpPr>
      <p:pic>
        <p:nvPicPr>
          <p:cNvPr id="2097237" name="Image 0" descr="preencoded.png"/>
          <p:cNvPicPr>
            <a:picLocks noChangeAspect="1"/>
          </p:cNvPicPr>
          <p:nvPr/>
        </p:nvPicPr>
        <p:blipFill>
          <a:blip xmlns:r="http://schemas.openxmlformats.org/officeDocument/2006/relationships" r:embed="rId1"/>
          <a:stretch>
            <a:fillRect/>
          </a:stretch>
        </p:blipFill>
        <p:spPr>
          <a:xfrm>
            <a:off x="0" y="0"/>
            <a:ext cx="9144000" cy="5143500"/>
          </a:xfrm>
          <a:prstGeom prst="rect"/>
        </p:spPr>
      </p:pic>
      <p:sp>
        <p:nvSpPr>
          <p:cNvPr id="1049016" name="Text 0"/>
          <p:cNvSpPr txBox="1"/>
          <p:nvPr/>
        </p:nvSpPr>
        <p:spPr>
          <a:xfrm>
            <a:off x="548640" y="246888"/>
            <a:ext cx="5943600" cy="219456"/>
          </a:xfrm>
          <a:prstGeom prst="rect"/>
          <a:noFill/>
        </p:spPr>
        <p:txBody>
          <a:bodyPr anchor="ctr" bIns="0" lIns="0" rIns="0" rtlCol="0" tIns="0" wrap="square"/>
          <a:p>
            <a:pPr indent="0" marL="0">
              <a:buNone/>
            </a:pPr>
            <a:r>
              <a:rPr b="1" dirty="0" sz="1000" kern="0" lang="en-US" spc="200">
                <a:solidFill>
                  <a:srgbClr val="67E8F9"/>
                </a:solidFill>
                <a:latin typeface="Courier New" pitchFamily="34" charset="0"/>
                <a:ea typeface="Courier New" pitchFamily="34" charset="-122"/>
                <a:cs typeface="Courier New" pitchFamily="34" charset="-120"/>
              </a:rPr>
              <a:t>// TATA KELOLA</a:t>
            </a:r>
            <a:endParaRPr dirty="0" sz="1000" lang="en-US"/>
          </a:p>
        </p:txBody>
      </p:sp>
      <p:sp>
        <p:nvSpPr>
          <p:cNvPr id="1049017" name="Text 1"/>
          <p:cNvSpPr txBox="1"/>
          <p:nvPr/>
        </p:nvSpPr>
        <p:spPr>
          <a:xfrm>
            <a:off x="548640" y="457200"/>
            <a:ext cx="8046720" cy="603504"/>
          </a:xfrm>
          <a:prstGeom prst="rect"/>
          <a:noFill/>
        </p:spPr>
        <p:txBody>
          <a:bodyPr anchor="ctr" bIns="0" lIns="0" rIns="0" rtlCol="0" tIns="0" wrap="square"/>
          <a:p>
            <a:pPr indent="0" marL="0">
              <a:buNone/>
            </a:pPr>
            <a:r>
              <a:rPr b="1" dirty="0" sz="2900" lang="en-US">
                <a:solidFill>
                  <a:srgbClr val="F1F5F9"/>
                </a:solidFill>
                <a:latin typeface="Calibri" pitchFamily="34" charset="0"/>
                <a:ea typeface="Calibri" pitchFamily="34" charset="-122"/>
                <a:cs typeface="Calibri" pitchFamily="34" charset="-120"/>
              </a:rPr>
              <a:t>Etika dan Tata Kelola</a:t>
            </a:r>
            <a:endParaRPr dirty="0" sz="2900" lang="en-US"/>
          </a:p>
        </p:txBody>
      </p:sp>
      <p:sp>
        <p:nvSpPr>
          <p:cNvPr id="1049018" name="Text 2"/>
          <p:cNvSpPr txBox="1"/>
          <p:nvPr/>
        </p:nvSpPr>
        <p:spPr>
          <a:xfrm>
            <a:off x="548640" y="4754880"/>
            <a:ext cx="6949440" cy="237744"/>
          </a:xfrm>
          <a:prstGeom prst="rect"/>
          <a:noFill/>
        </p:spPr>
        <p:txBody>
          <a:bodyPr anchor="ctr" bIns="0" lIns="0" rIns="0" rtlCol="0" tIns="0" wrap="square"/>
          <a:p>
            <a:pPr indent="0" marL="0">
              <a:buNone/>
            </a:pPr>
            <a:r>
              <a:rPr dirty="0" sz="900" lang="en-US">
                <a:solidFill>
                  <a:srgbClr val="94A3B8"/>
                </a:solidFill>
                <a:latin typeface="Calibri" pitchFamily="34" charset="0"/>
                <a:ea typeface="Calibri" pitchFamily="34" charset="-122"/>
                <a:cs typeface="Calibri" pitchFamily="34" charset="-120"/>
              </a:rPr>
              <a:t>Sumber: Miao &amp; Cukurova (2024); Kemendikbudristek (2024); Miao &amp; Holmes (2023).</a:t>
            </a:r>
            <a:endParaRPr dirty="0" sz="900" lang="en-US"/>
          </a:p>
        </p:txBody>
      </p:sp>
      <p:sp>
        <p:nvSpPr>
          <p:cNvPr id="1049019" name="Text 3"/>
          <p:cNvSpPr txBox="1"/>
          <p:nvPr/>
        </p:nvSpPr>
        <p:spPr>
          <a:xfrm>
            <a:off x="8229600" y="4754880"/>
            <a:ext cx="457200" cy="237744"/>
          </a:xfrm>
          <a:prstGeom prst="rect"/>
          <a:noFill/>
        </p:spPr>
        <p:txBody>
          <a:bodyPr anchor="ctr" bIns="0" lIns="0" rIns="0" rtlCol="0" tIns="0" wrap="square"/>
          <a:p>
            <a:pPr algn="r" indent="0" marL="0">
              <a:buNone/>
            </a:pPr>
            <a:r>
              <a:rPr b="1" dirty="0" sz="900" lang="en-US">
                <a:solidFill>
                  <a:srgbClr val="67E8F9"/>
                </a:solidFill>
                <a:latin typeface="Courier New" pitchFamily="34" charset="0"/>
                <a:ea typeface="Courier New" pitchFamily="34" charset="-122"/>
                <a:cs typeface="Courier New" pitchFamily="34" charset="-120"/>
              </a:rPr>
              <a:t>19</a:t>
            </a:r>
            <a:endParaRPr dirty="0" sz="900" lang="en-US"/>
          </a:p>
        </p:txBody>
      </p:sp>
      <p:sp>
        <p:nvSpPr>
          <p:cNvPr id="1049020" name="Shape 4"/>
          <p:cNvSpPr/>
          <p:nvPr/>
        </p:nvSpPr>
        <p:spPr>
          <a:xfrm>
            <a:off x="548640" y="1188720"/>
            <a:ext cx="3886200" cy="1572768"/>
          </a:xfrm>
          <a:prstGeom prst="roundRect">
            <a:avLst>
              <a:gd name="adj" fmla="val 4651"/>
            </a:avLst>
          </a:prstGeom>
          <a:solidFill>
            <a:srgbClr val="0B1F3A">
              <a:alpha val="88000"/>
            </a:srgbClr>
          </a:solidFill>
          <a:ln w="12700">
            <a:solidFill>
              <a:srgbClr val="22D3EE">
                <a:alpha val="55000"/>
              </a:srgbClr>
            </a:solidFill>
            <a:prstDash val="solid"/>
          </a:ln>
        </p:spPr>
      </p:sp>
      <p:sp>
        <p:nvSpPr>
          <p:cNvPr id="1049021" name="Shape 5"/>
          <p:cNvSpPr/>
          <p:nvPr/>
        </p:nvSpPr>
        <p:spPr>
          <a:xfrm>
            <a:off x="777240" y="1618762"/>
            <a:ext cx="822960" cy="712683"/>
          </a:xfrm>
          <a:prstGeom prst="hexagon"/>
          <a:solidFill>
            <a:srgbClr val="0F2747"/>
          </a:solidFill>
          <a:ln w="22225">
            <a:solidFill>
              <a:srgbClr val="22D3EE"/>
            </a:solidFill>
            <a:prstDash val="solid"/>
          </a:ln>
        </p:spPr>
      </p:sp>
      <p:pic>
        <p:nvPicPr>
          <p:cNvPr id="2097238" name="Image 1" descr="preencoded.png"/>
          <p:cNvPicPr>
            <a:picLocks noChangeAspect="1"/>
          </p:cNvPicPr>
          <p:nvPr/>
        </p:nvPicPr>
        <p:blipFill>
          <a:blip xmlns:r="http://schemas.openxmlformats.org/officeDocument/2006/relationships" r:embed="rId2"/>
          <a:stretch>
            <a:fillRect/>
          </a:stretch>
        </p:blipFill>
        <p:spPr>
          <a:xfrm>
            <a:off x="1015898" y="1802282"/>
            <a:ext cx="345643" cy="345643"/>
          </a:xfrm>
          <a:prstGeom prst="rect"/>
        </p:spPr>
      </p:pic>
      <p:sp>
        <p:nvSpPr>
          <p:cNvPr id="1049022" name="Text 6"/>
          <p:cNvSpPr txBox="1"/>
          <p:nvPr/>
        </p:nvSpPr>
        <p:spPr>
          <a:xfrm>
            <a:off x="1828800" y="1316736"/>
            <a:ext cx="2468880" cy="365760"/>
          </a:xfrm>
          <a:prstGeom prst="rect"/>
          <a:noFill/>
        </p:spPr>
        <p:txBody>
          <a:bodyPr anchor="ctr" bIns="0" lIns="0" rIns="0" rtlCol="0" tIns="0" wrap="square"/>
          <a:p>
            <a:pPr indent="0" marL="0">
              <a:buNone/>
            </a:pPr>
            <a:r>
              <a:rPr b="1" dirty="0" sz="1450" lang="en-US">
                <a:solidFill>
                  <a:srgbClr val="F1F5F9"/>
                </a:solidFill>
                <a:latin typeface="Calibri" pitchFamily="34" charset="0"/>
                <a:ea typeface="Calibri" pitchFamily="34" charset="-122"/>
                <a:cs typeface="Calibri" pitchFamily="34" charset="-120"/>
              </a:rPr>
              <a:t>Kebijakan Sekolah</a:t>
            </a:r>
            <a:endParaRPr dirty="0" sz="1450" lang="en-US"/>
          </a:p>
        </p:txBody>
      </p:sp>
      <p:sp>
        <p:nvSpPr>
          <p:cNvPr id="1049023" name="Text 7"/>
          <p:cNvSpPr txBox="1"/>
          <p:nvPr/>
        </p:nvSpPr>
        <p:spPr>
          <a:xfrm>
            <a:off x="1828800" y="1719072"/>
            <a:ext cx="2468880" cy="960120"/>
          </a:xfrm>
          <a:prstGeom prst="rect"/>
          <a:noFill/>
        </p:spPr>
        <p:txBody>
          <a:bodyPr anchor="t" bIns="0" lIns="0" rIns="0" rtlCol="0" tIns="0" wrap="square"/>
          <a:p>
            <a:pPr indent="0" marL="0">
              <a:buNone/>
            </a:pPr>
            <a:r>
              <a:rPr dirty="0" sz="1100" lang="en-US">
                <a:solidFill>
                  <a:srgbClr val="CBD5E1"/>
                </a:solidFill>
                <a:latin typeface="Calibri" pitchFamily="34" charset="0"/>
                <a:ea typeface="Calibri" pitchFamily="34" charset="-122"/>
                <a:cs typeface="Calibri" pitchFamily="34" charset="-120"/>
              </a:rPr>
              <a:t>Sekolah menetapkan aturan pemakaian AI yang jelas: perangkat yang diizinkan, batas usia, dan konteks tugas yang boleh dibantu AI.</a:t>
            </a:r>
            <a:endParaRPr dirty="0" sz="1100" lang="en-US"/>
          </a:p>
        </p:txBody>
      </p:sp>
      <p:sp>
        <p:nvSpPr>
          <p:cNvPr id="1049024" name="Shape 8"/>
          <p:cNvSpPr/>
          <p:nvPr/>
        </p:nvSpPr>
        <p:spPr>
          <a:xfrm>
            <a:off x="4709160" y="1188720"/>
            <a:ext cx="3886200" cy="1572768"/>
          </a:xfrm>
          <a:prstGeom prst="roundRect">
            <a:avLst>
              <a:gd name="adj" fmla="val 4651"/>
            </a:avLst>
          </a:prstGeom>
          <a:solidFill>
            <a:srgbClr val="0B1F3A">
              <a:alpha val="88000"/>
            </a:srgbClr>
          </a:solidFill>
          <a:ln w="12700">
            <a:solidFill>
              <a:srgbClr val="2DD4BF">
                <a:alpha val="55000"/>
              </a:srgbClr>
            </a:solidFill>
            <a:prstDash val="solid"/>
          </a:ln>
        </p:spPr>
      </p:sp>
      <p:sp>
        <p:nvSpPr>
          <p:cNvPr id="1049025" name="Shape 9"/>
          <p:cNvSpPr/>
          <p:nvPr/>
        </p:nvSpPr>
        <p:spPr>
          <a:xfrm>
            <a:off x="4937760" y="1618762"/>
            <a:ext cx="822960" cy="712683"/>
          </a:xfrm>
          <a:prstGeom prst="hexagon"/>
          <a:solidFill>
            <a:srgbClr val="0F2747"/>
          </a:solidFill>
          <a:ln w="22225">
            <a:solidFill>
              <a:srgbClr val="2DD4BF"/>
            </a:solidFill>
            <a:prstDash val="solid"/>
          </a:ln>
        </p:spPr>
      </p:sp>
      <p:pic>
        <p:nvPicPr>
          <p:cNvPr id="2097239" name="Image 2" descr="preencoded.png"/>
          <p:cNvPicPr>
            <a:picLocks noChangeAspect="1"/>
          </p:cNvPicPr>
          <p:nvPr/>
        </p:nvPicPr>
        <p:blipFill>
          <a:blip xmlns:r="http://schemas.openxmlformats.org/officeDocument/2006/relationships" r:embed="rId3"/>
          <a:stretch>
            <a:fillRect/>
          </a:stretch>
        </p:blipFill>
        <p:spPr>
          <a:xfrm>
            <a:off x="5176418" y="1802282"/>
            <a:ext cx="345643" cy="345643"/>
          </a:xfrm>
          <a:prstGeom prst="rect"/>
        </p:spPr>
      </p:pic>
      <p:sp>
        <p:nvSpPr>
          <p:cNvPr id="1049026" name="Text 10"/>
          <p:cNvSpPr txBox="1"/>
          <p:nvPr/>
        </p:nvSpPr>
        <p:spPr>
          <a:xfrm>
            <a:off x="5989320" y="1316736"/>
            <a:ext cx="2468880" cy="365760"/>
          </a:xfrm>
          <a:prstGeom prst="rect"/>
          <a:noFill/>
        </p:spPr>
        <p:txBody>
          <a:bodyPr anchor="ctr" bIns="0" lIns="0" rIns="0" rtlCol="0" tIns="0" wrap="square"/>
          <a:p>
            <a:pPr indent="0" marL="0">
              <a:buNone/>
            </a:pPr>
            <a:r>
              <a:rPr b="1" dirty="0" sz="1450" lang="en-US">
                <a:solidFill>
                  <a:srgbClr val="F1F5F9"/>
                </a:solidFill>
                <a:latin typeface="Calibri" pitchFamily="34" charset="0"/>
                <a:ea typeface="Calibri" pitchFamily="34" charset="-122"/>
                <a:cs typeface="Calibri" pitchFamily="34" charset="-120"/>
              </a:rPr>
              <a:t>Transparansi</a:t>
            </a:r>
            <a:endParaRPr dirty="0" sz="1450" lang="en-US"/>
          </a:p>
        </p:txBody>
      </p:sp>
      <p:sp>
        <p:nvSpPr>
          <p:cNvPr id="1049027" name="Text 11"/>
          <p:cNvSpPr txBox="1"/>
          <p:nvPr/>
        </p:nvSpPr>
        <p:spPr>
          <a:xfrm>
            <a:off x="5989320" y="1719072"/>
            <a:ext cx="2468880" cy="960120"/>
          </a:xfrm>
          <a:prstGeom prst="rect"/>
          <a:noFill/>
        </p:spPr>
        <p:txBody>
          <a:bodyPr anchor="t" bIns="0" lIns="0" rIns="0" rtlCol="0" tIns="0" wrap="square"/>
          <a:p>
            <a:pPr indent="0" marL="0">
              <a:buNone/>
            </a:pPr>
            <a:r>
              <a:rPr dirty="0" sz="1100" lang="en-US">
                <a:solidFill>
                  <a:srgbClr val="CBD5E1"/>
                </a:solidFill>
                <a:latin typeface="Calibri" pitchFamily="34" charset="0"/>
                <a:ea typeface="Calibri" pitchFamily="34" charset="-122"/>
                <a:cs typeface="Calibri" pitchFamily="34" charset="-120"/>
              </a:rPr>
              <a:t>Siswa dan orang tua diberi tahu bagaimana dan kapan AI dipakai dalam pembelajaran serta penilaian.</a:t>
            </a:r>
            <a:endParaRPr dirty="0" sz="1100" lang="en-US"/>
          </a:p>
        </p:txBody>
      </p:sp>
      <p:sp>
        <p:nvSpPr>
          <p:cNvPr id="1049028" name="Shape 12"/>
          <p:cNvSpPr/>
          <p:nvPr/>
        </p:nvSpPr>
        <p:spPr>
          <a:xfrm>
            <a:off x="548640" y="2926080"/>
            <a:ext cx="3886200" cy="1572768"/>
          </a:xfrm>
          <a:prstGeom prst="roundRect">
            <a:avLst>
              <a:gd name="adj" fmla="val 4651"/>
            </a:avLst>
          </a:prstGeom>
          <a:solidFill>
            <a:srgbClr val="0B1F3A">
              <a:alpha val="88000"/>
            </a:srgbClr>
          </a:solidFill>
          <a:ln w="12700">
            <a:solidFill>
              <a:srgbClr val="A78BFA">
                <a:alpha val="55000"/>
              </a:srgbClr>
            </a:solidFill>
            <a:prstDash val="solid"/>
          </a:ln>
        </p:spPr>
      </p:sp>
      <p:sp>
        <p:nvSpPr>
          <p:cNvPr id="1049029" name="Shape 13"/>
          <p:cNvSpPr/>
          <p:nvPr/>
        </p:nvSpPr>
        <p:spPr>
          <a:xfrm>
            <a:off x="777240" y="3356122"/>
            <a:ext cx="822960" cy="712683"/>
          </a:xfrm>
          <a:prstGeom prst="hexagon"/>
          <a:solidFill>
            <a:srgbClr val="0F2747"/>
          </a:solidFill>
          <a:ln w="22225">
            <a:solidFill>
              <a:srgbClr val="A78BFA"/>
            </a:solidFill>
            <a:prstDash val="solid"/>
          </a:ln>
        </p:spPr>
      </p:sp>
      <p:pic>
        <p:nvPicPr>
          <p:cNvPr id="2097240" name="Image 3" descr="preencoded.png"/>
          <p:cNvPicPr>
            <a:picLocks noChangeAspect="1"/>
          </p:cNvPicPr>
          <p:nvPr/>
        </p:nvPicPr>
        <p:blipFill>
          <a:blip xmlns:r="http://schemas.openxmlformats.org/officeDocument/2006/relationships" r:embed="rId4"/>
          <a:stretch>
            <a:fillRect/>
          </a:stretch>
        </p:blipFill>
        <p:spPr>
          <a:xfrm>
            <a:off x="1015898" y="3539642"/>
            <a:ext cx="345643" cy="345643"/>
          </a:xfrm>
          <a:prstGeom prst="rect"/>
        </p:spPr>
      </p:pic>
      <p:sp>
        <p:nvSpPr>
          <p:cNvPr id="1049030" name="Text 14"/>
          <p:cNvSpPr txBox="1"/>
          <p:nvPr/>
        </p:nvSpPr>
        <p:spPr>
          <a:xfrm>
            <a:off x="1828800" y="3054096"/>
            <a:ext cx="2468880" cy="365760"/>
          </a:xfrm>
          <a:prstGeom prst="rect"/>
          <a:noFill/>
        </p:spPr>
        <p:txBody>
          <a:bodyPr anchor="ctr" bIns="0" lIns="0" rIns="0" rtlCol="0" tIns="0" wrap="square"/>
          <a:p>
            <a:pPr indent="0" marL="0">
              <a:buNone/>
            </a:pPr>
            <a:r>
              <a:rPr b="1" dirty="0" sz="1450" lang="en-US">
                <a:solidFill>
                  <a:srgbClr val="F1F5F9"/>
                </a:solidFill>
                <a:latin typeface="Calibri" pitchFamily="34" charset="0"/>
                <a:ea typeface="Calibri" pitchFamily="34" charset="-122"/>
                <a:cs typeface="Calibri" pitchFamily="34" charset="-120"/>
              </a:rPr>
              <a:t>Integritas Akademik</a:t>
            </a:r>
            <a:endParaRPr dirty="0" sz="1450" lang="en-US"/>
          </a:p>
        </p:txBody>
      </p:sp>
      <p:sp>
        <p:nvSpPr>
          <p:cNvPr id="1049031" name="Text 15"/>
          <p:cNvSpPr txBox="1"/>
          <p:nvPr/>
        </p:nvSpPr>
        <p:spPr>
          <a:xfrm>
            <a:off x="1828800" y="3456432"/>
            <a:ext cx="2468880" cy="960120"/>
          </a:xfrm>
          <a:prstGeom prst="rect"/>
          <a:noFill/>
        </p:spPr>
        <p:txBody>
          <a:bodyPr anchor="t" bIns="0" lIns="0" rIns="0" rtlCol="0" tIns="0" wrap="square"/>
          <a:p>
            <a:pPr indent="0" marL="0">
              <a:buNone/>
            </a:pPr>
            <a:r>
              <a:rPr dirty="0" sz="1100" lang="en-US">
                <a:solidFill>
                  <a:srgbClr val="CBD5E1"/>
                </a:solidFill>
                <a:latin typeface="Calibri" pitchFamily="34" charset="0"/>
                <a:ea typeface="Calibri" pitchFamily="34" charset="-122"/>
                <a:cs typeface="Calibri" pitchFamily="34" charset="-120"/>
              </a:rPr>
              <a:t>Siswa mengungkapkan bagian mana dari tugasnya yang dibantu AI, sesuai kesepakatan kelas.</a:t>
            </a:r>
            <a:endParaRPr dirty="0" sz="1100" lang="en-US"/>
          </a:p>
        </p:txBody>
      </p:sp>
      <p:sp>
        <p:nvSpPr>
          <p:cNvPr id="1049032" name="Shape 16"/>
          <p:cNvSpPr/>
          <p:nvPr/>
        </p:nvSpPr>
        <p:spPr>
          <a:xfrm>
            <a:off x="4709160" y="2926080"/>
            <a:ext cx="3886200" cy="1572768"/>
          </a:xfrm>
          <a:prstGeom prst="roundRect">
            <a:avLst>
              <a:gd name="adj" fmla="val 4651"/>
            </a:avLst>
          </a:prstGeom>
          <a:solidFill>
            <a:srgbClr val="0B1F3A">
              <a:alpha val="88000"/>
            </a:srgbClr>
          </a:solidFill>
          <a:ln w="12700">
            <a:solidFill>
              <a:srgbClr val="FBBF24">
                <a:alpha val="55000"/>
              </a:srgbClr>
            </a:solidFill>
            <a:prstDash val="solid"/>
          </a:ln>
        </p:spPr>
      </p:sp>
      <p:sp>
        <p:nvSpPr>
          <p:cNvPr id="1049033" name="Shape 17"/>
          <p:cNvSpPr/>
          <p:nvPr/>
        </p:nvSpPr>
        <p:spPr>
          <a:xfrm>
            <a:off x="4937760" y="3356122"/>
            <a:ext cx="822960" cy="712683"/>
          </a:xfrm>
          <a:prstGeom prst="hexagon"/>
          <a:solidFill>
            <a:srgbClr val="0F2747"/>
          </a:solidFill>
          <a:ln w="22225">
            <a:solidFill>
              <a:srgbClr val="FBBF24"/>
            </a:solidFill>
            <a:prstDash val="solid"/>
          </a:ln>
        </p:spPr>
      </p:sp>
      <p:pic>
        <p:nvPicPr>
          <p:cNvPr id="2097241" name="Image 4" descr="preencoded.png"/>
          <p:cNvPicPr>
            <a:picLocks noChangeAspect="1"/>
          </p:cNvPicPr>
          <p:nvPr/>
        </p:nvPicPr>
        <p:blipFill>
          <a:blip xmlns:r="http://schemas.openxmlformats.org/officeDocument/2006/relationships" r:embed="rId5"/>
          <a:stretch>
            <a:fillRect/>
          </a:stretch>
        </p:blipFill>
        <p:spPr>
          <a:xfrm>
            <a:off x="5176418" y="3539642"/>
            <a:ext cx="345643" cy="345643"/>
          </a:xfrm>
          <a:prstGeom prst="rect"/>
        </p:spPr>
      </p:pic>
      <p:sp>
        <p:nvSpPr>
          <p:cNvPr id="1049034" name="Text 18"/>
          <p:cNvSpPr txBox="1"/>
          <p:nvPr/>
        </p:nvSpPr>
        <p:spPr>
          <a:xfrm>
            <a:off x="5989320" y="3054096"/>
            <a:ext cx="2468880" cy="365760"/>
          </a:xfrm>
          <a:prstGeom prst="rect"/>
          <a:noFill/>
        </p:spPr>
        <p:txBody>
          <a:bodyPr anchor="ctr" bIns="0" lIns="0" rIns="0" rtlCol="0" tIns="0" wrap="square"/>
          <a:p>
            <a:pPr indent="0" marL="0">
              <a:buNone/>
            </a:pPr>
            <a:r>
              <a:rPr b="1" dirty="0" sz="1450" lang="en-US">
                <a:solidFill>
                  <a:srgbClr val="F1F5F9"/>
                </a:solidFill>
                <a:latin typeface="Calibri" pitchFamily="34" charset="0"/>
                <a:ea typeface="Calibri" pitchFamily="34" charset="-122"/>
                <a:cs typeface="Calibri" pitchFamily="34" charset="-120"/>
              </a:rPr>
              <a:t>Pelatihan Guru Berkelanjutan</a:t>
            </a:r>
            <a:endParaRPr dirty="0" sz="1450" lang="en-US"/>
          </a:p>
        </p:txBody>
      </p:sp>
      <p:sp>
        <p:nvSpPr>
          <p:cNvPr id="1049035" name="Text 19"/>
          <p:cNvSpPr txBox="1"/>
          <p:nvPr/>
        </p:nvSpPr>
        <p:spPr>
          <a:xfrm>
            <a:off x="5989320" y="3456432"/>
            <a:ext cx="2468880" cy="960120"/>
          </a:xfrm>
          <a:prstGeom prst="rect"/>
          <a:noFill/>
        </p:spPr>
        <p:txBody>
          <a:bodyPr anchor="t" bIns="0" lIns="0" rIns="0" rtlCol="0" tIns="0" wrap="square"/>
          <a:p>
            <a:pPr indent="0" marL="0">
              <a:buNone/>
            </a:pPr>
            <a:r>
              <a:rPr dirty="0" sz="1100" lang="en-US">
                <a:solidFill>
                  <a:srgbClr val="CBD5E1"/>
                </a:solidFill>
                <a:latin typeface="Calibri" pitchFamily="34" charset="0"/>
                <a:ea typeface="Calibri" pitchFamily="34" charset="-122"/>
                <a:cs typeface="Calibri" pitchFamily="34" charset="-120"/>
              </a:rPr>
              <a:t>Guru terus mengembangkan kompetensi AI: pola pikir berpusat pada manusia dan etika AI (Miao &amp; Cukurova, 2024).</a:t>
            </a:r>
            <a:endParaRPr dirty="0" sz="1100"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050B1A"/>
        </a:solidFill>
      </p:bgPr>
    </p:bg>
    <p:spTree>
      <p:nvGrpSpPr>
        <p:cNvPr id="86" name=""/>
        <p:cNvGrpSpPr/>
        <p:nvPr/>
      </p:nvGrpSpPr>
      <p:grpSpPr>
        <a:xfrm>
          <a:off x="0" y="0"/>
          <a:ext cx="0" cy="0"/>
          <a:chOff x="0" y="0"/>
          <a:chExt cx="0" cy="0"/>
        </a:xfrm>
      </p:grpSpPr>
      <p:pic>
        <p:nvPicPr>
          <p:cNvPr id="2097242" name="Image 0" descr="preencoded.png"/>
          <p:cNvPicPr>
            <a:picLocks noChangeAspect="1"/>
          </p:cNvPicPr>
          <p:nvPr/>
        </p:nvPicPr>
        <p:blipFill>
          <a:blip xmlns:r="http://schemas.openxmlformats.org/officeDocument/2006/relationships" r:embed="rId1"/>
          <a:stretch>
            <a:fillRect/>
          </a:stretch>
        </p:blipFill>
        <p:spPr>
          <a:xfrm>
            <a:off x="0" y="0"/>
            <a:ext cx="9144000" cy="5143500"/>
          </a:xfrm>
          <a:prstGeom prst="rect"/>
        </p:spPr>
      </p:pic>
      <p:sp>
        <p:nvSpPr>
          <p:cNvPr id="1049039" name="Text 0"/>
          <p:cNvSpPr txBox="1"/>
          <p:nvPr/>
        </p:nvSpPr>
        <p:spPr>
          <a:xfrm>
            <a:off x="548640" y="246888"/>
            <a:ext cx="5943600" cy="219456"/>
          </a:xfrm>
          <a:prstGeom prst="rect"/>
          <a:noFill/>
        </p:spPr>
        <p:txBody>
          <a:bodyPr anchor="ctr" bIns="0" lIns="0" rIns="0" rtlCol="0" tIns="0" wrap="square"/>
          <a:p>
            <a:pPr indent="0" marL="0">
              <a:buNone/>
            </a:pPr>
            <a:r>
              <a:rPr b="1" dirty="0" sz="1000" kern="0" lang="en-US" spc="200">
                <a:solidFill>
                  <a:srgbClr val="67E8F9"/>
                </a:solidFill>
                <a:latin typeface="Courier New" pitchFamily="34" charset="0"/>
                <a:ea typeface="Courier New" pitchFamily="34" charset="-122"/>
                <a:cs typeface="Courier New" pitchFamily="34" charset="-120"/>
              </a:rPr>
              <a:t>// PETA JALAN</a:t>
            </a:r>
            <a:endParaRPr dirty="0" sz="1000" lang="en-US"/>
          </a:p>
        </p:txBody>
      </p:sp>
      <p:sp>
        <p:nvSpPr>
          <p:cNvPr id="1049040" name="Text 1"/>
          <p:cNvSpPr txBox="1"/>
          <p:nvPr/>
        </p:nvSpPr>
        <p:spPr>
          <a:xfrm>
            <a:off x="548640" y="457200"/>
            <a:ext cx="8046720" cy="603504"/>
          </a:xfrm>
          <a:prstGeom prst="rect"/>
          <a:noFill/>
        </p:spPr>
        <p:txBody>
          <a:bodyPr anchor="ctr" bIns="0" lIns="0" rIns="0" rtlCol="0" tIns="0" wrap="square"/>
          <a:p>
            <a:pPr indent="0" marL="0">
              <a:buNone/>
            </a:pPr>
            <a:r>
              <a:rPr b="1" dirty="0" sz="2900" lang="en-US">
                <a:solidFill>
                  <a:srgbClr val="F1F5F9"/>
                </a:solidFill>
                <a:latin typeface="Calibri" pitchFamily="34" charset="0"/>
                <a:ea typeface="Calibri" pitchFamily="34" charset="-122"/>
                <a:cs typeface="Calibri" pitchFamily="34" charset="-120"/>
              </a:rPr>
              <a:t>Peta Jalan Optimalisasi di Sekolah</a:t>
            </a:r>
            <a:endParaRPr dirty="0" sz="2900" lang="en-US"/>
          </a:p>
        </p:txBody>
      </p:sp>
      <p:sp>
        <p:nvSpPr>
          <p:cNvPr id="1049041" name="Text 2"/>
          <p:cNvSpPr txBox="1"/>
          <p:nvPr/>
        </p:nvSpPr>
        <p:spPr>
          <a:xfrm>
            <a:off x="548640" y="4754880"/>
            <a:ext cx="6949440" cy="237744"/>
          </a:xfrm>
          <a:prstGeom prst="rect"/>
          <a:noFill/>
        </p:spPr>
        <p:txBody>
          <a:bodyPr anchor="ctr" bIns="0" lIns="0" rIns="0" rtlCol="0" tIns="0" wrap="square"/>
          <a:p>
            <a:pPr indent="0" marL="0">
              <a:buNone/>
            </a:pPr>
            <a:r>
              <a:rPr dirty="0" sz="900" lang="en-US">
                <a:solidFill>
                  <a:srgbClr val="94A3B8"/>
                </a:solidFill>
                <a:latin typeface="Calibri" pitchFamily="34" charset="0"/>
                <a:ea typeface="Calibri" pitchFamily="34" charset="-122"/>
                <a:cs typeface="Calibri" pitchFamily="34" charset="-120"/>
              </a:rPr>
              <a:t>Sintesis penulis; komunitas belajar (MGMP/KKG) mengacu Kemendikdasmen (2025).</a:t>
            </a:r>
            <a:endParaRPr dirty="0" sz="900" lang="en-US"/>
          </a:p>
        </p:txBody>
      </p:sp>
      <p:sp>
        <p:nvSpPr>
          <p:cNvPr id="1049042" name="Text 3"/>
          <p:cNvSpPr txBox="1"/>
          <p:nvPr/>
        </p:nvSpPr>
        <p:spPr>
          <a:xfrm>
            <a:off x="8229600" y="4754880"/>
            <a:ext cx="457200" cy="237744"/>
          </a:xfrm>
          <a:prstGeom prst="rect"/>
          <a:noFill/>
        </p:spPr>
        <p:txBody>
          <a:bodyPr anchor="ctr" bIns="0" lIns="0" rIns="0" rtlCol="0" tIns="0" wrap="square"/>
          <a:p>
            <a:pPr algn="r" indent="0" marL="0">
              <a:buNone/>
            </a:pPr>
            <a:r>
              <a:rPr b="1" dirty="0" sz="900" lang="en-US">
                <a:solidFill>
                  <a:srgbClr val="67E8F9"/>
                </a:solidFill>
                <a:latin typeface="Courier New" pitchFamily="34" charset="0"/>
                <a:ea typeface="Courier New" pitchFamily="34" charset="-122"/>
                <a:cs typeface="Courier New" pitchFamily="34" charset="-120"/>
              </a:rPr>
              <a:t>20</a:t>
            </a:r>
            <a:endParaRPr dirty="0" sz="900" lang="en-US"/>
          </a:p>
        </p:txBody>
      </p:sp>
      <p:sp>
        <p:nvSpPr>
          <p:cNvPr id="1049043" name="Shape 4"/>
          <p:cNvSpPr/>
          <p:nvPr/>
        </p:nvSpPr>
        <p:spPr>
          <a:xfrm>
            <a:off x="1280160" y="1554480"/>
            <a:ext cx="6583680" cy="0"/>
          </a:xfrm>
          <a:prstGeom prst="line"/>
          <a:noFill/>
          <a:ln w="31750">
            <a:solidFill>
              <a:srgbClr val="22D3EE"/>
            </a:solidFill>
            <a:prstDash val="solid"/>
          </a:ln>
        </p:spPr>
      </p:sp>
      <p:sp>
        <p:nvSpPr>
          <p:cNvPr id="1049044" name="Text 5"/>
          <p:cNvSpPr txBox="1"/>
          <p:nvPr/>
        </p:nvSpPr>
        <p:spPr>
          <a:xfrm>
            <a:off x="996696" y="1229813"/>
            <a:ext cx="749808" cy="649334"/>
          </a:xfrm>
          <a:prstGeom prst="hexagon"/>
          <a:solidFill>
            <a:srgbClr val="0F2747"/>
          </a:solidFill>
          <a:ln w="22225">
            <a:solidFill>
              <a:srgbClr val="22D3EE"/>
            </a:solidFill>
          </a:ln>
        </p:spPr>
        <p:txBody>
          <a:bodyPr anchor="ctr" bIns="0" lIns="0" rIns="0" rtlCol="0" tIns="0" wrap="square"/>
          <a:p>
            <a:pPr algn="ctr" indent="0" marL="0">
              <a:buNone/>
            </a:pPr>
            <a:r>
              <a:rPr b="1" dirty="0" sz="1800" lang="en-US">
                <a:solidFill>
                  <a:srgbClr val="F1F5F9"/>
                </a:solidFill>
                <a:latin typeface="Calibri" pitchFamily="34" charset="0"/>
                <a:ea typeface="Calibri" pitchFamily="34" charset="-122"/>
                <a:cs typeface="Calibri" pitchFamily="34" charset="-120"/>
              </a:rPr>
              <a:t>1</a:t>
            </a:r>
            <a:endParaRPr dirty="0" sz="1800" lang="en-US"/>
          </a:p>
        </p:txBody>
      </p:sp>
      <p:sp>
        <p:nvSpPr>
          <p:cNvPr id="1049045" name="Text 6"/>
          <p:cNvSpPr txBox="1"/>
          <p:nvPr/>
        </p:nvSpPr>
        <p:spPr>
          <a:xfrm>
            <a:off x="457200" y="2011680"/>
            <a:ext cx="1828800" cy="320040"/>
          </a:xfrm>
          <a:prstGeom prst="rect"/>
          <a:noFill/>
        </p:spPr>
        <p:txBody>
          <a:bodyPr anchor="ctr" bIns="0" lIns="0" rIns="0" rtlCol="0" tIns="0" wrap="square"/>
          <a:p>
            <a:pPr algn="ctr" indent="0" marL="0">
              <a:buNone/>
            </a:pPr>
            <a:r>
              <a:rPr b="1" dirty="0" sz="1350" lang="en-US">
                <a:solidFill>
                  <a:srgbClr val="F1F5F9"/>
                </a:solidFill>
                <a:latin typeface="Calibri" pitchFamily="34" charset="0"/>
                <a:ea typeface="Calibri" pitchFamily="34" charset="-122"/>
                <a:cs typeface="Calibri" pitchFamily="34" charset="-120"/>
              </a:rPr>
              <a:t>Asesmen Kesiapan</a:t>
            </a:r>
            <a:endParaRPr dirty="0" sz="1350" lang="en-US"/>
          </a:p>
        </p:txBody>
      </p:sp>
      <p:sp>
        <p:nvSpPr>
          <p:cNvPr id="1049046" name="Text 7"/>
          <p:cNvSpPr txBox="1"/>
          <p:nvPr/>
        </p:nvSpPr>
        <p:spPr>
          <a:xfrm>
            <a:off x="457200" y="2377440"/>
            <a:ext cx="1828800" cy="777240"/>
          </a:xfrm>
          <a:prstGeom prst="rect"/>
          <a:noFill/>
        </p:spPr>
        <p:txBody>
          <a:bodyPr anchor="t" bIns="0" lIns="0" rIns="0" rtlCol="0" tIns="0" wrap="square"/>
          <a:p>
            <a:pPr algn="ctr" indent="0" marL="0">
              <a:buNone/>
            </a:pPr>
            <a:r>
              <a:rPr dirty="0" sz="1100" lang="en-US">
                <a:solidFill>
                  <a:srgbClr val="CBD5E1"/>
                </a:solidFill>
                <a:latin typeface="Calibri" pitchFamily="34" charset="0"/>
                <a:ea typeface="Calibri" pitchFamily="34" charset="-122"/>
                <a:cs typeface="Calibri" pitchFamily="34" charset="-120"/>
              </a:rPr>
              <a:t>Memetakan akses perangkat serta literasi digital guru dan siswa.</a:t>
            </a:r>
            <a:endParaRPr dirty="0" sz="1100" lang="en-US"/>
          </a:p>
        </p:txBody>
      </p:sp>
      <p:sp>
        <p:nvSpPr>
          <p:cNvPr id="1049047" name="Text 8"/>
          <p:cNvSpPr txBox="1"/>
          <p:nvPr/>
        </p:nvSpPr>
        <p:spPr>
          <a:xfrm>
            <a:off x="3099816" y="1229813"/>
            <a:ext cx="749808" cy="649334"/>
          </a:xfrm>
          <a:prstGeom prst="hexagon"/>
          <a:solidFill>
            <a:srgbClr val="0F2747"/>
          </a:solidFill>
          <a:ln w="22225">
            <a:solidFill>
              <a:srgbClr val="2DD4BF"/>
            </a:solidFill>
          </a:ln>
        </p:spPr>
        <p:txBody>
          <a:bodyPr anchor="ctr" bIns="0" lIns="0" rIns="0" rtlCol="0" tIns="0" wrap="square"/>
          <a:p>
            <a:pPr algn="ctr" indent="0" marL="0">
              <a:buNone/>
            </a:pPr>
            <a:r>
              <a:rPr b="1" dirty="0" sz="1800" lang="en-US">
                <a:solidFill>
                  <a:srgbClr val="F1F5F9"/>
                </a:solidFill>
                <a:latin typeface="Calibri" pitchFamily="34" charset="0"/>
                <a:ea typeface="Calibri" pitchFamily="34" charset="-122"/>
                <a:cs typeface="Calibri" pitchFamily="34" charset="-120"/>
              </a:rPr>
              <a:t>2</a:t>
            </a:r>
            <a:endParaRPr dirty="0" sz="1800" lang="en-US"/>
          </a:p>
        </p:txBody>
      </p:sp>
      <p:sp>
        <p:nvSpPr>
          <p:cNvPr id="1049048" name="Text 9"/>
          <p:cNvSpPr txBox="1"/>
          <p:nvPr/>
        </p:nvSpPr>
        <p:spPr>
          <a:xfrm>
            <a:off x="2560320" y="2011680"/>
            <a:ext cx="1828800" cy="320040"/>
          </a:xfrm>
          <a:prstGeom prst="rect"/>
          <a:noFill/>
        </p:spPr>
        <p:txBody>
          <a:bodyPr anchor="ctr" bIns="0" lIns="0" rIns="0" rtlCol="0" tIns="0" wrap="square"/>
          <a:p>
            <a:pPr algn="ctr" indent="0" marL="0">
              <a:buNone/>
            </a:pPr>
            <a:r>
              <a:rPr b="1" dirty="0" sz="1350" lang="en-US">
                <a:solidFill>
                  <a:srgbClr val="F1F5F9"/>
                </a:solidFill>
                <a:latin typeface="Calibri" pitchFamily="34" charset="0"/>
                <a:ea typeface="Calibri" pitchFamily="34" charset="-122"/>
                <a:cs typeface="Calibri" pitchFamily="34" charset="-120"/>
              </a:rPr>
              <a:t>Pelatihan &amp; Uji Coba</a:t>
            </a:r>
            <a:endParaRPr dirty="0" sz="1350" lang="en-US"/>
          </a:p>
        </p:txBody>
      </p:sp>
      <p:sp>
        <p:nvSpPr>
          <p:cNvPr id="1049049" name="Text 10"/>
          <p:cNvSpPr txBox="1"/>
          <p:nvPr/>
        </p:nvSpPr>
        <p:spPr>
          <a:xfrm>
            <a:off x="2560320" y="2377440"/>
            <a:ext cx="1828800" cy="777240"/>
          </a:xfrm>
          <a:prstGeom prst="rect"/>
          <a:noFill/>
        </p:spPr>
        <p:txBody>
          <a:bodyPr anchor="t" bIns="0" lIns="0" rIns="0" rtlCol="0" tIns="0" wrap="square"/>
          <a:p>
            <a:pPr algn="ctr" indent="0" marL="0">
              <a:buNone/>
            </a:pPr>
            <a:r>
              <a:rPr dirty="0" sz="1100" lang="en-US">
                <a:solidFill>
                  <a:srgbClr val="CBD5E1"/>
                </a:solidFill>
                <a:latin typeface="Calibri" pitchFamily="34" charset="0"/>
                <a:ea typeface="Calibri" pitchFamily="34" charset="-122"/>
                <a:cs typeface="Calibri" pitchFamily="34" charset="-120"/>
              </a:rPr>
              <a:t>Melatih guru, lalu menguji pada satu topik di satu kelas.</a:t>
            </a:r>
            <a:endParaRPr dirty="0" sz="1100" lang="en-US"/>
          </a:p>
        </p:txBody>
      </p:sp>
      <p:sp>
        <p:nvSpPr>
          <p:cNvPr id="1049050" name="Text 11"/>
          <p:cNvSpPr txBox="1"/>
          <p:nvPr/>
        </p:nvSpPr>
        <p:spPr>
          <a:xfrm>
            <a:off x="5202936" y="1229813"/>
            <a:ext cx="749808" cy="649334"/>
          </a:xfrm>
          <a:prstGeom prst="hexagon"/>
          <a:solidFill>
            <a:srgbClr val="0F2747"/>
          </a:solidFill>
          <a:ln w="22225">
            <a:solidFill>
              <a:srgbClr val="A78BFA"/>
            </a:solidFill>
          </a:ln>
        </p:spPr>
        <p:txBody>
          <a:bodyPr anchor="ctr" bIns="0" lIns="0" rIns="0" rtlCol="0" tIns="0" wrap="square"/>
          <a:p>
            <a:pPr algn="ctr" indent="0" marL="0">
              <a:buNone/>
            </a:pPr>
            <a:r>
              <a:rPr b="1" dirty="0" sz="1800" lang="en-US">
                <a:solidFill>
                  <a:srgbClr val="F1F5F9"/>
                </a:solidFill>
                <a:latin typeface="Calibri" pitchFamily="34" charset="0"/>
                <a:ea typeface="Calibri" pitchFamily="34" charset="-122"/>
                <a:cs typeface="Calibri" pitchFamily="34" charset="-120"/>
              </a:rPr>
              <a:t>3</a:t>
            </a:r>
            <a:endParaRPr dirty="0" sz="1800" lang="en-US"/>
          </a:p>
        </p:txBody>
      </p:sp>
      <p:sp>
        <p:nvSpPr>
          <p:cNvPr id="1049051" name="Text 12"/>
          <p:cNvSpPr txBox="1"/>
          <p:nvPr/>
        </p:nvSpPr>
        <p:spPr>
          <a:xfrm>
            <a:off x="4663440" y="2011680"/>
            <a:ext cx="1828800" cy="320040"/>
          </a:xfrm>
          <a:prstGeom prst="rect"/>
          <a:noFill/>
        </p:spPr>
        <p:txBody>
          <a:bodyPr anchor="ctr" bIns="0" lIns="0" rIns="0" rtlCol="0" tIns="0" wrap="square"/>
          <a:p>
            <a:pPr algn="ctr" indent="0" marL="0">
              <a:buNone/>
            </a:pPr>
            <a:r>
              <a:rPr b="1" dirty="0" sz="1350" lang="en-US">
                <a:solidFill>
                  <a:srgbClr val="F1F5F9"/>
                </a:solidFill>
                <a:latin typeface="Calibri" pitchFamily="34" charset="0"/>
                <a:ea typeface="Calibri" pitchFamily="34" charset="-122"/>
                <a:cs typeface="Calibri" pitchFamily="34" charset="-120"/>
              </a:rPr>
              <a:t>Integrasi Kelas</a:t>
            </a:r>
            <a:endParaRPr dirty="0" sz="1350" lang="en-US"/>
          </a:p>
        </p:txBody>
      </p:sp>
      <p:sp>
        <p:nvSpPr>
          <p:cNvPr id="1049052" name="Text 13"/>
          <p:cNvSpPr txBox="1"/>
          <p:nvPr/>
        </p:nvSpPr>
        <p:spPr>
          <a:xfrm>
            <a:off x="4663440" y="2377440"/>
            <a:ext cx="1828800" cy="777240"/>
          </a:xfrm>
          <a:prstGeom prst="rect"/>
          <a:noFill/>
        </p:spPr>
        <p:txBody>
          <a:bodyPr anchor="t" bIns="0" lIns="0" rIns="0" rtlCol="0" tIns="0" wrap="square"/>
          <a:p>
            <a:pPr algn="ctr" indent="0" marL="0">
              <a:buNone/>
            </a:pPr>
            <a:r>
              <a:rPr dirty="0" sz="1100" lang="en-US">
                <a:solidFill>
                  <a:srgbClr val="CBD5E1"/>
                </a:solidFill>
                <a:latin typeface="Calibri" pitchFamily="34" charset="0"/>
                <a:ea typeface="Calibri" pitchFamily="34" charset="-122"/>
                <a:cs typeface="Calibri" pitchFamily="34" charset="-120"/>
              </a:rPr>
              <a:t>Menerapkan siklus 4 tahap secara rutin dalam RPP.</a:t>
            </a:r>
            <a:endParaRPr dirty="0" sz="1100" lang="en-US"/>
          </a:p>
        </p:txBody>
      </p:sp>
      <p:sp>
        <p:nvSpPr>
          <p:cNvPr id="1049053" name="Text 14"/>
          <p:cNvSpPr txBox="1"/>
          <p:nvPr/>
        </p:nvSpPr>
        <p:spPr>
          <a:xfrm>
            <a:off x="7306056" y="1229813"/>
            <a:ext cx="749808" cy="649334"/>
          </a:xfrm>
          <a:prstGeom prst="hexagon"/>
          <a:solidFill>
            <a:srgbClr val="0F2747"/>
          </a:solidFill>
          <a:ln w="22225">
            <a:solidFill>
              <a:srgbClr val="FBBF24"/>
            </a:solidFill>
          </a:ln>
        </p:spPr>
        <p:txBody>
          <a:bodyPr anchor="ctr" bIns="0" lIns="0" rIns="0" rtlCol="0" tIns="0" wrap="square"/>
          <a:p>
            <a:pPr algn="ctr" indent="0" marL="0">
              <a:buNone/>
            </a:pPr>
            <a:r>
              <a:rPr b="1" dirty="0" sz="1800" lang="en-US">
                <a:solidFill>
                  <a:srgbClr val="F1F5F9"/>
                </a:solidFill>
                <a:latin typeface="Calibri" pitchFamily="34" charset="0"/>
                <a:ea typeface="Calibri" pitchFamily="34" charset="-122"/>
                <a:cs typeface="Calibri" pitchFamily="34" charset="-120"/>
              </a:rPr>
              <a:t>4</a:t>
            </a:r>
            <a:endParaRPr dirty="0" sz="1800" lang="en-US"/>
          </a:p>
        </p:txBody>
      </p:sp>
      <p:sp>
        <p:nvSpPr>
          <p:cNvPr id="1049054" name="Text 15"/>
          <p:cNvSpPr txBox="1"/>
          <p:nvPr/>
        </p:nvSpPr>
        <p:spPr>
          <a:xfrm>
            <a:off x="6766560" y="2011680"/>
            <a:ext cx="1828800" cy="320040"/>
          </a:xfrm>
          <a:prstGeom prst="rect"/>
          <a:noFill/>
        </p:spPr>
        <p:txBody>
          <a:bodyPr anchor="ctr" bIns="0" lIns="0" rIns="0" rtlCol="0" tIns="0" wrap="square"/>
          <a:p>
            <a:pPr algn="ctr" indent="0" marL="0">
              <a:buNone/>
            </a:pPr>
            <a:r>
              <a:rPr b="1" dirty="0" sz="1350" lang="en-US">
                <a:solidFill>
                  <a:srgbClr val="F1F5F9"/>
                </a:solidFill>
                <a:latin typeface="Calibri" pitchFamily="34" charset="0"/>
                <a:ea typeface="Calibri" pitchFamily="34" charset="-122"/>
                <a:cs typeface="Calibri" pitchFamily="34" charset="-120"/>
              </a:rPr>
              <a:t>Evaluasi &amp; Skalasi</a:t>
            </a:r>
            <a:endParaRPr dirty="0" sz="1350" lang="en-US"/>
          </a:p>
        </p:txBody>
      </p:sp>
      <p:sp>
        <p:nvSpPr>
          <p:cNvPr id="1049055" name="Text 16"/>
          <p:cNvSpPr txBox="1"/>
          <p:nvPr/>
        </p:nvSpPr>
        <p:spPr>
          <a:xfrm>
            <a:off x="6766560" y="2377440"/>
            <a:ext cx="1828800" cy="777240"/>
          </a:xfrm>
          <a:prstGeom prst="rect"/>
          <a:noFill/>
        </p:spPr>
        <p:txBody>
          <a:bodyPr anchor="t" bIns="0" lIns="0" rIns="0" rtlCol="0" tIns="0" wrap="square"/>
          <a:p>
            <a:pPr algn="ctr" indent="0" marL="0">
              <a:buNone/>
            </a:pPr>
            <a:r>
              <a:rPr dirty="0" sz="1100" lang="en-US">
                <a:solidFill>
                  <a:srgbClr val="CBD5E1"/>
                </a:solidFill>
                <a:latin typeface="Calibri" pitchFamily="34" charset="0"/>
                <a:ea typeface="Calibri" pitchFamily="34" charset="-122"/>
                <a:cs typeface="Calibri" pitchFamily="34" charset="-120"/>
              </a:rPr>
              <a:t>Meninjau indikator keberhasilan, lalu memperluas cakupan.</a:t>
            </a:r>
            <a:endParaRPr dirty="0" sz="1100" lang="en-US"/>
          </a:p>
        </p:txBody>
      </p:sp>
      <p:sp>
        <p:nvSpPr>
          <p:cNvPr id="1049056" name="Shape 17"/>
          <p:cNvSpPr/>
          <p:nvPr/>
        </p:nvSpPr>
        <p:spPr>
          <a:xfrm>
            <a:off x="548640" y="3337560"/>
            <a:ext cx="8046720" cy="1280160"/>
          </a:xfrm>
          <a:prstGeom prst="roundRect">
            <a:avLst>
              <a:gd name="adj" fmla="val 5714"/>
            </a:avLst>
          </a:prstGeom>
          <a:solidFill>
            <a:srgbClr val="0B1F3A">
              <a:alpha val="88000"/>
            </a:srgbClr>
          </a:solidFill>
          <a:ln w="12700">
            <a:solidFill>
              <a:srgbClr val="FBBF24">
                <a:alpha val="55000"/>
              </a:srgbClr>
            </a:solidFill>
            <a:prstDash val="solid"/>
          </a:ln>
        </p:spPr>
      </p:sp>
      <p:sp>
        <p:nvSpPr>
          <p:cNvPr id="1049057" name="Text 18"/>
          <p:cNvSpPr txBox="1"/>
          <p:nvPr/>
        </p:nvSpPr>
        <p:spPr>
          <a:xfrm>
            <a:off x="777240" y="3429000"/>
            <a:ext cx="3657600" cy="256032"/>
          </a:xfrm>
          <a:prstGeom prst="rect"/>
          <a:noFill/>
        </p:spPr>
        <p:txBody>
          <a:bodyPr anchor="ctr" bIns="0" lIns="0" rIns="0" rtlCol="0" tIns="0" wrap="square"/>
          <a:p>
            <a:pPr indent="0" marL="0">
              <a:buNone/>
            </a:pPr>
            <a:r>
              <a:rPr b="1" dirty="0" sz="1000" kern="0" lang="en-US" spc="200">
                <a:solidFill>
                  <a:srgbClr val="FBBF24"/>
                </a:solidFill>
                <a:latin typeface="Courier New" pitchFamily="34" charset="0"/>
                <a:ea typeface="Courier New" pitchFamily="34" charset="-122"/>
                <a:cs typeface="Courier New" pitchFamily="34" charset="-120"/>
              </a:rPr>
              <a:t>DUKUNGAN BERKELANJUTAN</a:t>
            </a:r>
            <a:endParaRPr dirty="0" sz="1000" lang="en-US"/>
          </a:p>
        </p:txBody>
      </p:sp>
      <p:pic>
        <p:nvPicPr>
          <p:cNvPr id="2097243" name="Image 1" descr="preencoded.png"/>
          <p:cNvPicPr>
            <a:picLocks noChangeAspect="1"/>
          </p:cNvPicPr>
          <p:nvPr/>
        </p:nvPicPr>
        <p:blipFill>
          <a:blip xmlns:r="http://schemas.openxmlformats.org/officeDocument/2006/relationships" r:embed="rId2"/>
          <a:stretch>
            <a:fillRect/>
          </a:stretch>
        </p:blipFill>
        <p:spPr>
          <a:xfrm>
            <a:off x="777240" y="3931920"/>
            <a:ext cx="365760" cy="365760"/>
          </a:xfrm>
          <a:prstGeom prst="rect"/>
        </p:spPr>
      </p:pic>
      <p:sp>
        <p:nvSpPr>
          <p:cNvPr id="1049058" name="Text 19"/>
          <p:cNvSpPr txBox="1"/>
          <p:nvPr/>
        </p:nvSpPr>
        <p:spPr>
          <a:xfrm>
            <a:off x="1252728" y="3840480"/>
            <a:ext cx="1371600" cy="548640"/>
          </a:xfrm>
          <a:prstGeom prst="rect"/>
          <a:noFill/>
        </p:spPr>
        <p:txBody>
          <a:bodyPr anchor="ctr" bIns="0" lIns="0" rIns="0" rtlCol="0" tIns="0" wrap="square"/>
          <a:p>
            <a:pPr indent="0" marL="0">
              <a:buNone/>
            </a:pPr>
            <a:r>
              <a:rPr dirty="0" sz="1100" lang="en-US">
                <a:solidFill>
                  <a:srgbClr val="F1F5F9"/>
                </a:solidFill>
                <a:latin typeface="Calibri" pitchFamily="34" charset="0"/>
                <a:ea typeface="Calibri" pitchFamily="34" charset="-122"/>
                <a:cs typeface="Calibri" pitchFamily="34" charset="-120"/>
              </a:rPr>
              <a:t>Komunitas belajar (MGMP/KKG)</a:t>
            </a:r>
            <a:endParaRPr dirty="0" sz="1100" lang="en-US"/>
          </a:p>
        </p:txBody>
      </p:sp>
      <p:pic>
        <p:nvPicPr>
          <p:cNvPr id="2097244" name="Image 2" descr="preencoded.png"/>
          <p:cNvPicPr>
            <a:picLocks noChangeAspect="1"/>
          </p:cNvPicPr>
          <p:nvPr/>
        </p:nvPicPr>
        <p:blipFill>
          <a:blip xmlns:r="http://schemas.openxmlformats.org/officeDocument/2006/relationships" r:embed="rId3"/>
          <a:stretch>
            <a:fillRect/>
          </a:stretch>
        </p:blipFill>
        <p:spPr>
          <a:xfrm>
            <a:off x="2743200" y="3931920"/>
            <a:ext cx="365760" cy="365760"/>
          </a:xfrm>
          <a:prstGeom prst="rect"/>
        </p:spPr>
      </p:pic>
      <p:sp>
        <p:nvSpPr>
          <p:cNvPr id="1049059" name="Text 20"/>
          <p:cNvSpPr txBox="1"/>
          <p:nvPr/>
        </p:nvSpPr>
        <p:spPr>
          <a:xfrm>
            <a:off x="3218688" y="3840480"/>
            <a:ext cx="1371600" cy="548640"/>
          </a:xfrm>
          <a:prstGeom prst="rect"/>
          <a:noFill/>
        </p:spPr>
        <p:txBody>
          <a:bodyPr anchor="ctr" bIns="0" lIns="0" rIns="0" rtlCol="0" tIns="0" wrap="square"/>
          <a:p>
            <a:pPr indent="0" marL="0">
              <a:buNone/>
            </a:pPr>
            <a:r>
              <a:rPr dirty="0" sz="1100" lang="en-US">
                <a:solidFill>
                  <a:srgbClr val="F1F5F9"/>
                </a:solidFill>
                <a:latin typeface="Calibri" pitchFamily="34" charset="0"/>
                <a:ea typeface="Calibri" pitchFamily="34" charset="-122"/>
                <a:cs typeface="Calibri" pitchFamily="34" charset="-120"/>
              </a:rPr>
              <a:t>Pelatihan berkala</a:t>
            </a:r>
            <a:endParaRPr dirty="0" sz="1100" lang="en-US"/>
          </a:p>
        </p:txBody>
      </p:sp>
      <p:pic>
        <p:nvPicPr>
          <p:cNvPr id="2097245" name="Image 3" descr="preencoded.png"/>
          <p:cNvPicPr>
            <a:picLocks noChangeAspect="1"/>
          </p:cNvPicPr>
          <p:nvPr/>
        </p:nvPicPr>
        <p:blipFill>
          <a:blip xmlns:r="http://schemas.openxmlformats.org/officeDocument/2006/relationships" r:embed="rId4"/>
          <a:stretch>
            <a:fillRect/>
          </a:stretch>
        </p:blipFill>
        <p:spPr>
          <a:xfrm>
            <a:off x="4709160" y="3931920"/>
            <a:ext cx="365760" cy="365760"/>
          </a:xfrm>
          <a:prstGeom prst="rect"/>
        </p:spPr>
      </p:pic>
      <p:sp>
        <p:nvSpPr>
          <p:cNvPr id="1049060" name="Text 21"/>
          <p:cNvSpPr txBox="1"/>
          <p:nvPr/>
        </p:nvSpPr>
        <p:spPr>
          <a:xfrm>
            <a:off x="5184648" y="3840480"/>
            <a:ext cx="1371600" cy="548640"/>
          </a:xfrm>
          <a:prstGeom prst="rect"/>
          <a:noFill/>
        </p:spPr>
        <p:txBody>
          <a:bodyPr anchor="ctr" bIns="0" lIns="0" rIns="0" rtlCol="0" tIns="0" wrap="square"/>
          <a:p>
            <a:pPr indent="0" marL="0">
              <a:buNone/>
            </a:pPr>
            <a:r>
              <a:rPr dirty="0" sz="1100" lang="en-US">
                <a:solidFill>
                  <a:srgbClr val="F1F5F9"/>
                </a:solidFill>
                <a:latin typeface="Calibri" pitchFamily="34" charset="0"/>
                <a:ea typeface="Calibri" pitchFamily="34" charset="-122"/>
                <a:cs typeface="Calibri" pitchFamily="34" charset="-120"/>
              </a:rPr>
              <a:t>Berbagi praktik baik</a:t>
            </a:r>
            <a:endParaRPr dirty="0" sz="1100" lang="en-US"/>
          </a:p>
        </p:txBody>
      </p:sp>
      <p:pic>
        <p:nvPicPr>
          <p:cNvPr id="2097246" name="Image 4" descr="preencoded.png"/>
          <p:cNvPicPr>
            <a:picLocks noChangeAspect="1"/>
          </p:cNvPicPr>
          <p:nvPr/>
        </p:nvPicPr>
        <p:blipFill>
          <a:blip xmlns:r="http://schemas.openxmlformats.org/officeDocument/2006/relationships" r:embed="rId5"/>
          <a:stretch>
            <a:fillRect/>
          </a:stretch>
        </p:blipFill>
        <p:spPr>
          <a:xfrm>
            <a:off x="6675120" y="3931920"/>
            <a:ext cx="365760" cy="365760"/>
          </a:xfrm>
          <a:prstGeom prst="rect"/>
        </p:spPr>
      </p:pic>
      <p:sp>
        <p:nvSpPr>
          <p:cNvPr id="1049061" name="Text 22"/>
          <p:cNvSpPr txBox="1"/>
          <p:nvPr/>
        </p:nvSpPr>
        <p:spPr>
          <a:xfrm>
            <a:off x="7150608" y="3840480"/>
            <a:ext cx="1371600" cy="548640"/>
          </a:xfrm>
          <a:prstGeom prst="rect"/>
          <a:noFill/>
        </p:spPr>
        <p:txBody>
          <a:bodyPr anchor="ctr" bIns="0" lIns="0" rIns="0" rtlCol="0" tIns="0" wrap="square"/>
          <a:p>
            <a:pPr indent="0" marL="0">
              <a:buNone/>
            </a:pPr>
            <a:r>
              <a:rPr dirty="0" sz="1100" lang="en-US">
                <a:solidFill>
                  <a:srgbClr val="F1F5F9"/>
                </a:solidFill>
                <a:latin typeface="Calibri" pitchFamily="34" charset="0"/>
                <a:ea typeface="Calibri" pitchFamily="34" charset="-122"/>
                <a:cs typeface="Calibri" pitchFamily="34" charset="-120"/>
              </a:rPr>
              <a:t>Evaluasi tiap semester</a:t>
            </a:r>
            <a:endParaRPr dirty="0" sz="1100"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050B1A"/>
        </a:solidFill>
      </p:bgPr>
    </p:bg>
    <p:spTree>
      <p:nvGrpSpPr>
        <p:cNvPr id="89" name=""/>
        <p:cNvGrpSpPr/>
        <p:nvPr/>
      </p:nvGrpSpPr>
      <p:grpSpPr>
        <a:xfrm>
          <a:off x="0" y="0"/>
          <a:ext cx="0" cy="0"/>
          <a:chOff x="0" y="0"/>
          <a:chExt cx="0" cy="0"/>
        </a:xfrm>
      </p:grpSpPr>
      <p:pic>
        <p:nvPicPr>
          <p:cNvPr id="2097247" name="Image 0" descr="preencoded.png"/>
          <p:cNvPicPr>
            <a:picLocks noChangeAspect="1"/>
          </p:cNvPicPr>
          <p:nvPr/>
        </p:nvPicPr>
        <p:blipFill>
          <a:blip xmlns:r="http://schemas.openxmlformats.org/officeDocument/2006/relationships" r:embed="rId1"/>
          <a:stretch>
            <a:fillRect/>
          </a:stretch>
        </p:blipFill>
        <p:spPr>
          <a:xfrm>
            <a:off x="0" y="0"/>
            <a:ext cx="9144000" cy="5143500"/>
          </a:xfrm>
          <a:prstGeom prst="rect"/>
        </p:spPr>
      </p:pic>
      <p:sp>
        <p:nvSpPr>
          <p:cNvPr id="1049065" name="Text 0"/>
          <p:cNvSpPr txBox="1"/>
          <p:nvPr/>
        </p:nvSpPr>
        <p:spPr>
          <a:xfrm>
            <a:off x="548640" y="246888"/>
            <a:ext cx="5943600" cy="219456"/>
          </a:xfrm>
          <a:prstGeom prst="rect"/>
          <a:noFill/>
        </p:spPr>
        <p:txBody>
          <a:bodyPr anchor="ctr" bIns="0" lIns="0" rIns="0" rtlCol="0" tIns="0" wrap="square"/>
          <a:p>
            <a:pPr indent="0" marL="0">
              <a:buNone/>
            </a:pPr>
            <a:r>
              <a:rPr b="1" dirty="0" sz="1000" kern="0" lang="en-US" spc="200">
                <a:solidFill>
                  <a:srgbClr val="67E8F9"/>
                </a:solidFill>
                <a:latin typeface="Courier New" pitchFamily="34" charset="0"/>
                <a:ea typeface="Courier New" pitchFamily="34" charset="-122"/>
                <a:cs typeface="Courier New" pitchFamily="34" charset="-120"/>
              </a:rPr>
              <a:t>// KESIMPULAN</a:t>
            </a:r>
            <a:endParaRPr dirty="0" sz="1000" lang="en-US"/>
          </a:p>
        </p:txBody>
      </p:sp>
      <p:sp>
        <p:nvSpPr>
          <p:cNvPr id="1049066" name="Text 1"/>
          <p:cNvSpPr txBox="1"/>
          <p:nvPr/>
        </p:nvSpPr>
        <p:spPr>
          <a:xfrm>
            <a:off x="8229600" y="4754880"/>
            <a:ext cx="457200" cy="237744"/>
          </a:xfrm>
          <a:prstGeom prst="rect"/>
          <a:noFill/>
        </p:spPr>
        <p:txBody>
          <a:bodyPr anchor="ctr" bIns="0" lIns="0" rIns="0" rtlCol="0" tIns="0" wrap="square"/>
          <a:p>
            <a:pPr algn="r" indent="0" marL="0">
              <a:buNone/>
            </a:pPr>
            <a:r>
              <a:rPr b="1" dirty="0" sz="900" lang="en-US">
                <a:solidFill>
                  <a:srgbClr val="67E8F9"/>
                </a:solidFill>
                <a:latin typeface="Courier New" pitchFamily="34" charset="0"/>
                <a:ea typeface="Courier New" pitchFamily="34" charset="-122"/>
                <a:cs typeface="Courier New" pitchFamily="34" charset="-120"/>
              </a:rPr>
              <a:t>21</a:t>
            </a:r>
            <a:endParaRPr dirty="0" sz="900" lang="en-US"/>
          </a:p>
        </p:txBody>
      </p:sp>
      <p:pic>
        <p:nvPicPr>
          <p:cNvPr id="2097248" name="Image 1" descr="preencoded.png"/>
          <p:cNvPicPr>
            <a:picLocks noChangeAspect="1"/>
          </p:cNvPicPr>
          <p:nvPr/>
        </p:nvPicPr>
        <p:blipFill>
          <a:blip xmlns:r="http://schemas.openxmlformats.org/officeDocument/2006/relationships" r:embed="rId2"/>
          <a:stretch>
            <a:fillRect/>
          </a:stretch>
        </p:blipFill>
        <p:spPr>
          <a:xfrm>
            <a:off x="5029200" y="0"/>
            <a:ext cx="4114800" cy="5143500"/>
          </a:xfrm>
          <a:prstGeom prst="rect"/>
        </p:spPr>
      </p:pic>
      <p:sp>
        <p:nvSpPr>
          <p:cNvPr id="1049067" name="Text 2"/>
          <p:cNvSpPr txBox="1"/>
          <p:nvPr/>
        </p:nvSpPr>
        <p:spPr>
          <a:xfrm>
            <a:off x="548640" y="502920"/>
            <a:ext cx="4572000" cy="685800"/>
          </a:xfrm>
          <a:prstGeom prst="rect"/>
          <a:noFill/>
        </p:spPr>
        <p:txBody>
          <a:bodyPr anchor="ctr" bIns="0" lIns="0" rIns="0" rtlCol="0" tIns="0" wrap="square"/>
          <a:p>
            <a:pPr indent="0" marL="0">
              <a:buNone/>
            </a:pPr>
            <a:r>
              <a:rPr b="1" dirty="0" sz="3600" lang="en-US">
                <a:solidFill>
                  <a:srgbClr val="F1F5F9"/>
                </a:solidFill>
                <a:latin typeface="Calibri" pitchFamily="34" charset="0"/>
                <a:ea typeface="Calibri" pitchFamily="34" charset="-122"/>
                <a:cs typeface="Calibri" pitchFamily="34" charset="-120"/>
              </a:rPr>
              <a:t>Kesimpulan</a:t>
            </a:r>
            <a:endParaRPr dirty="0" sz="3600" lang="en-US"/>
          </a:p>
        </p:txBody>
      </p:sp>
      <p:sp>
        <p:nvSpPr>
          <p:cNvPr id="1049068" name="Text 3"/>
          <p:cNvSpPr txBox="1"/>
          <p:nvPr/>
        </p:nvSpPr>
        <p:spPr>
          <a:xfrm>
            <a:off x="548640" y="1505925"/>
            <a:ext cx="640080" cy="554309"/>
          </a:xfrm>
          <a:prstGeom prst="hexagon"/>
          <a:solidFill>
            <a:srgbClr val="0F2747"/>
          </a:solidFill>
          <a:ln w="22225">
            <a:solidFill>
              <a:srgbClr val="22D3EE"/>
            </a:solidFill>
          </a:ln>
        </p:spPr>
        <p:txBody>
          <a:bodyPr anchor="ctr" bIns="0" lIns="0" rIns="0" rtlCol="0" tIns="0" wrap="square"/>
          <a:p>
            <a:pPr algn="ctr" indent="0" marL="0">
              <a:buNone/>
            </a:pPr>
            <a:r>
              <a:rPr b="1" dirty="0" sz="1600" lang="en-US">
                <a:solidFill>
                  <a:srgbClr val="F1F5F9"/>
                </a:solidFill>
                <a:latin typeface="Calibri" pitchFamily="34" charset="0"/>
                <a:ea typeface="Calibri" pitchFamily="34" charset="-122"/>
                <a:cs typeface="Calibri" pitchFamily="34" charset="-120"/>
              </a:rPr>
              <a:t>1</a:t>
            </a:r>
            <a:endParaRPr dirty="0" sz="1600" lang="en-US"/>
          </a:p>
        </p:txBody>
      </p:sp>
      <p:sp>
        <p:nvSpPr>
          <p:cNvPr id="1049069" name="Text 4"/>
          <p:cNvSpPr txBox="1"/>
          <p:nvPr/>
        </p:nvSpPr>
        <p:spPr>
          <a:xfrm>
            <a:off x="1371600" y="1417320"/>
            <a:ext cx="3566160" cy="777240"/>
          </a:xfrm>
          <a:prstGeom prst="rect"/>
          <a:noFill/>
        </p:spPr>
        <p:txBody>
          <a:bodyPr anchor="ctr" bIns="0" lIns="0" rIns="0" rtlCol="0" tIns="0" wrap="square"/>
          <a:p>
            <a:pPr indent="0" marL="0">
              <a:buNone/>
            </a:pPr>
            <a:r>
              <a:rPr dirty="0" sz="1300" lang="en-US">
                <a:solidFill>
                  <a:srgbClr val="F1F5F9"/>
                </a:solidFill>
                <a:latin typeface="Calibri" pitchFamily="34" charset="0"/>
                <a:ea typeface="Calibri" pitchFamily="34" charset="-122"/>
                <a:cs typeface="Calibri" pitchFamily="34" charset="-120"/>
              </a:rPr>
              <a:t>Optimalisasi berarti memakai AI secara sengaja — tepat guna, tepat waktu, tepat sasaran, tepat etika.</a:t>
            </a:r>
            <a:endParaRPr dirty="0" sz="1300" lang="en-US"/>
          </a:p>
        </p:txBody>
      </p:sp>
      <p:sp>
        <p:nvSpPr>
          <p:cNvPr id="1049070" name="Text 5"/>
          <p:cNvSpPr txBox="1"/>
          <p:nvPr/>
        </p:nvSpPr>
        <p:spPr>
          <a:xfrm>
            <a:off x="548640" y="2402037"/>
            <a:ext cx="640080" cy="554309"/>
          </a:xfrm>
          <a:prstGeom prst="hexagon"/>
          <a:solidFill>
            <a:srgbClr val="0F2747"/>
          </a:solidFill>
          <a:ln w="22225">
            <a:solidFill>
              <a:srgbClr val="2DD4BF"/>
            </a:solidFill>
          </a:ln>
        </p:spPr>
        <p:txBody>
          <a:bodyPr anchor="ctr" bIns="0" lIns="0" rIns="0" rtlCol="0" tIns="0" wrap="square"/>
          <a:p>
            <a:pPr algn="ctr" indent="0" marL="0">
              <a:buNone/>
            </a:pPr>
            <a:r>
              <a:rPr b="1" dirty="0" sz="1600" lang="en-US">
                <a:solidFill>
                  <a:srgbClr val="F1F5F9"/>
                </a:solidFill>
                <a:latin typeface="Calibri" pitchFamily="34" charset="0"/>
                <a:ea typeface="Calibri" pitchFamily="34" charset="-122"/>
                <a:cs typeface="Calibri" pitchFamily="34" charset="-120"/>
              </a:rPr>
              <a:t>2</a:t>
            </a:r>
            <a:endParaRPr dirty="0" sz="1600" lang="en-US"/>
          </a:p>
        </p:txBody>
      </p:sp>
      <p:sp>
        <p:nvSpPr>
          <p:cNvPr id="1049071" name="Text 6"/>
          <p:cNvSpPr txBox="1"/>
          <p:nvPr/>
        </p:nvSpPr>
        <p:spPr>
          <a:xfrm>
            <a:off x="1371600" y="2313432"/>
            <a:ext cx="3566160" cy="777240"/>
          </a:xfrm>
          <a:prstGeom prst="rect"/>
          <a:noFill/>
        </p:spPr>
        <p:txBody>
          <a:bodyPr anchor="ctr" bIns="0" lIns="0" rIns="0" rtlCol="0" tIns="0" wrap="square"/>
          <a:p>
            <a:pPr indent="0" marL="0">
              <a:buNone/>
            </a:pPr>
            <a:r>
              <a:rPr dirty="0" sz="1300" lang="en-US">
                <a:solidFill>
                  <a:srgbClr val="F1F5F9"/>
                </a:solidFill>
                <a:latin typeface="Calibri" pitchFamily="34" charset="0"/>
                <a:ea typeface="Calibri" pitchFamily="34" charset="-122"/>
                <a:cs typeface="Calibri" pitchFamily="34" charset="-120"/>
              </a:rPr>
              <a:t>Kerangka SAMR dan siklus 4 tahap membantu menilai dan merancang pemanfaatan AI di kelas kimia.</a:t>
            </a:r>
            <a:endParaRPr dirty="0" sz="1300" lang="en-US"/>
          </a:p>
        </p:txBody>
      </p:sp>
      <p:sp>
        <p:nvSpPr>
          <p:cNvPr id="1049072" name="Text 7"/>
          <p:cNvSpPr txBox="1"/>
          <p:nvPr/>
        </p:nvSpPr>
        <p:spPr>
          <a:xfrm>
            <a:off x="548640" y="3298149"/>
            <a:ext cx="640080" cy="554309"/>
          </a:xfrm>
          <a:prstGeom prst="hexagon"/>
          <a:solidFill>
            <a:srgbClr val="0F2747"/>
          </a:solidFill>
          <a:ln w="22225">
            <a:solidFill>
              <a:srgbClr val="FBBF24"/>
            </a:solidFill>
          </a:ln>
        </p:spPr>
        <p:txBody>
          <a:bodyPr anchor="ctr" bIns="0" lIns="0" rIns="0" rtlCol="0" tIns="0" wrap="square"/>
          <a:p>
            <a:pPr algn="ctr" indent="0" marL="0">
              <a:buNone/>
            </a:pPr>
            <a:r>
              <a:rPr b="1" dirty="0" sz="1600" lang="en-US">
                <a:solidFill>
                  <a:srgbClr val="F1F5F9"/>
                </a:solidFill>
                <a:latin typeface="Calibri" pitchFamily="34" charset="0"/>
                <a:ea typeface="Calibri" pitchFamily="34" charset="-122"/>
                <a:cs typeface="Calibri" pitchFamily="34" charset="-120"/>
              </a:rPr>
              <a:t>3</a:t>
            </a:r>
            <a:endParaRPr dirty="0" sz="1600" lang="en-US"/>
          </a:p>
        </p:txBody>
      </p:sp>
      <p:sp>
        <p:nvSpPr>
          <p:cNvPr id="1049073" name="Text 8"/>
          <p:cNvSpPr txBox="1"/>
          <p:nvPr/>
        </p:nvSpPr>
        <p:spPr>
          <a:xfrm>
            <a:off x="1371600" y="3209544"/>
            <a:ext cx="3566160" cy="777240"/>
          </a:xfrm>
          <a:prstGeom prst="rect"/>
          <a:noFill/>
        </p:spPr>
        <p:txBody>
          <a:bodyPr anchor="ctr" bIns="0" lIns="0" rIns="0" rtlCol="0" tIns="0" wrap="square"/>
          <a:p>
            <a:pPr indent="0" marL="0">
              <a:buNone/>
            </a:pPr>
            <a:r>
              <a:rPr dirty="0" sz="1300" lang="en-US">
                <a:solidFill>
                  <a:srgbClr val="F1F5F9"/>
                </a:solidFill>
                <a:latin typeface="Calibri" pitchFamily="34" charset="0"/>
                <a:ea typeface="Calibri" pitchFamily="34" charset="-122"/>
                <a:cs typeface="Calibri" pitchFamily="34" charset="-120"/>
              </a:rPr>
              <a:t>Verifikasi, transparansi, dan pelatihan guru menjaga AI tetap menjadi mitra, bukan pengganti berpikir.</a:t>
            </a:r>
            <a:endParaRPr dirty="0" sz="1300" lang="en-US"/>
          </a:p>
        </p:txBody>
      </p:sp>
      <p:sp>
        <p:nvSpPr>
          <p:cNvPr id="1049074" name="Text 9"/>
          <p:cNvSpPr txBox="1"/>
          <p:nvPr/>
        </p:nvSpPr>
        <p:spPr>
          <a:xfrm>
            <a:off x="548640" y="4160520"/>
            <a:ext cx="4389120" cy="457200"/>
          </a:xfrm>
          <a:prstGeom prst="rect"/>
          <a:noFill/>
        </p:spPr>
        <p:txBody>
          <a:bodyPr anchor="ctr" bIns="0" lIns="0" rIns="0" rtlCol="0" tIns="0" wrap="square"/>
          <a:p>
            <a:pPr indent="0" marL="0">
              <a:buNone/>
            </a:pPr>
            <a:r>
              <a:rPr b="1" dirty="0" sz="2600" lang="en-US">
                <a:solidFill>
                  <a:srgbClr val="FBBF24"/>
                </a:solidFill>
                <a:latin typeface="Calibri" pitchFamily="34" charset="0"/>
                <a:ea typeface="Calibri" pitchFamily="34" charset="-122"/>
                <a:cs typeface="Calibri" pitchFamily="34" charset="-120"/>
              </a:rPr>
              <a:t>Terima kasih</a:t>
            </a:r>
            <a:endParaRPr dirty="0" sz="2600" lang="en-US"/>
          </a:p>
        </p:txBody>
      </p:sp>
      <p:sp>
        <p:nvSpPr>
          <p:cNvPr id="1049075" name="Text 10"/>
          <p:cNvSpPr txBox="1"/>
          <p:nvPr/>
        </p:nvSpPr>
        <p:spPr>
          <a:xfrm>
            <a:off x="548640" y="4617720"/>
            <a:ext cx="4389120" cy="274320"/>
          </a:xfrm>
          <a:prstGeom prst="rect"/>
          <a:noFill/>
        </p:spPr>
        <p:txBody>
          <a:bodyPr anchor="ctr" bIns="0" lIns="0" rIns="0" rtlCol="0" tIns="0" wrap="square"/>
          <a:p>
            <a:pPr indent="0" marL="0">
              <a:buNone/>
            </a:pPr>
            <a:r>
              <a:rPr dirty="0" sz="1300" lang="en-US">
                <a:solidFill>
                  <a:srgbClr val="CBD5E1"/>
                </a:solidFill>
                <a:latin typeface="Calibri" pitchFamily="34" charset="0"/>
                <a:ea typeface="Calibri" pitchFamily="34" charset="-122"/>
                <a:cs typeface="Calibri" pitchFamily="34" charset="-120"/>
              </a:rPr>
              <a:t>Mari berdiskusi dan bertanya jawab.</a:t>
            </a:r>
            <a:endParaRPr dirty="0" sz="1300"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050B1A"/>
        </a:solidFill>
      </p:bgPr>
    </p:bg>
    <p:spTree>
      <p:nvGrpSpPr>
        <p:cNvPr id="92" name=""/>
        <p:cNvGrpSpPr/>
        <p:nvPr/>
      </p:nvGrpSpPr>
      <p:grpSpPr>
        <a:xfrm>
          <a:off x="0" y="0"/>
          <a:ext cx="0" cy="0"/>
          <a:chOff x="0" y="0"/>
          <a:chExt cx="0" cy="0"/>
        </a:xfrm>
      </p:grpSpPr>
      <p:pic>
        <p:nvPicPr>
          <p:cNvPr id="2097249" name="Image 0" descr="preencoded.png"/>
          <p:cNvPicPr>
            <a:picLocks noChangeAspect="1"/>
          </p:cNvPicPr>
          <p:nvPr/>
        </p:nvPicPr>
        <p:blipFill>
          <a:blip xmlns:r="http://schemas.openxmlformats.org/officeDocument/2006/relationships" r:embed="rId1"/>
          <a:stretch>
            <a:fillRect/>
          </a:stretch>
        </p:blipFill>
        <p:spPr>
          <a:xfrm>
            <a:off x="0" y="0"/>
            <a:ext cx="9144000" cy="5143500"/>
          </a:xfrm>
          <a:prstGeom prst="rect"/>
        </p:spPr>
      </p:pic>
      <p:sp>
        <p:nvSpPr>
          <p:cNvPr id="1049079" name="Text 0"/>
          <p:cNvSpPr txBox="1"/>
          <p:nvPr/>
        </p:nvSpPr>
        <p:spPr>
          <a:xfrm>
            <a:off x="548640" y="246888"/>
            <a:ext cx="5943600" cy="219456"/>
          </a:xfrm>
          <a:prstGeom prst="rect"/>
          <a:noFill/>
        </p:spPr>
        <p:txBody>
          <a:bodyPr anchor="ctr" bIns="0" lIns="0" rIns="0" rtlCol="0" tIns="0" wrap="square"/>
          <a:p>
            <a:pPr indent="0" marL="0">
              <a:buNone/>
            </a:pPr>
            <a:r>
              <a:rPr b="1" dirty="0" sz="1000" kern="0" lang="en-US" spc="200">
                <a:solidFill>
                  <a:srgbClr val="67E8F9"/>
                </a:solidFill>
                <a:latin typeface="Courier New" pitchFamily="34" charset="0"/>
                <a:ea typeface="Courier New" pitchFamily="34" charset="-122"/>
                <a:cs typeface="Courier New" pitchFamily="34" charset="-120"/>
              </a:rPr>
              <a:t>// REFERENSI (1/3)</a:t>
            </a:r>
            <a:endParaRPr dirty="0" sz="1000" lang="en-US"/>
          </a:p>
        </p:txBody>
      </p:sp>
      <p:sp>
        <p:nvSpPr>
          <p:cNvPr id="1049080" name="Text 1"/>
          <p:cNvSpPr txBox="1"/>
          <p:nvPr/>
        </p:nvSpPr>
        <p:spPr>
          <a:xfrm>
            <a:off x="548640" y="457200"/>
            <a:ext cx="8046720" cy="603504"/>
          </a:xfrm>
          <a:prstGeom prst="rect"/>
          <a:noFill/>
        </p:spPr>
        <p:txBody>
          <a:bodyPr anchor="ctr" bIns="0" lIns="0" rIns="0" rtlCol="0" tIns="0" wrap="square"/>
          <a:p>
            <a:pPr indent="0" marL="0">
              <a:buNone/>
            </a:pPr>
            <a:r>
              <a:rPr b="1" dirty="0" sz="2900" lang="en-US">
                <a:solidFill>
                  <a:srgbClr val="F1F5F9"/>
                </a:solidFill>
                <a:latin typeface="Calibri" pitchFamily="34" charset="0"/>
                <a:ea typeface="Calibri" pitchFamily="34" charset="-122"/>
                <a:cs typeface="Calibri" pitchFamily="34" charset="-120"/>
              </a:rPr>
              <a:t>Referensi: Kebijakan dan Kerangka</a:t>
            </a:r>
            <a:endParaRPr dirty="0" sz="2900" lang="en-US"/>
          </a:p>
        </p:txBody>
      </p:sp>
      <p:sp>
        <p:nvSpPr>
          <p:cNvPr id="1049081" name="Text 2"/>
          <p:cNvSpPr txBox="1"/>
          <p:nvPr/>
        </p:nvSpPr>
        <p:spPr>
          <a:xfrm>
            <a:off x="8229600" y="4754880"/>
            <a:ext cx="457200" cy="237744"/>
          </a:xfrm>
          <a:prstGeom prst="rect"/>
          <a:noFill/>
        </p:spPr>
        <p:txBody>
          <a:bodyPr anchor="ctr" bIns="0" lIns="0" rIns="0" rtlCol="0" tIns="0" wrap="square"/>
          <a:p>
            <a:pPr algn="r" indent="0" marL="0">
              <a:buNone/>
            </a:pPr>
            <a:r>
              <a:rPr b="1" dirty="0" sz="900" lang="en-US">
                <a:solidFill>
                  <a:srgbClr val="67E8F9"/>
                </a:solidFill>
                <a:latin typeface="Courier New" pitchFamily="34" charset="0"/>
                <a:ea typeface="Courier New" pitchFamily="34" charset="-122"/>
                <a:cs typeface="Courier New" pitchFamily="34" charset="-120"/>
              </a:rPr>
              <a:t>22</a:t>
            </a:r>
            <a:endParaRPr dirty="0" sz="900" lang="en-US"/>
          </a:p>
        </p:txBody>
      </p:sp>
      <p:sp>
        <p:nvSpPr>
          <p:cNvPr id="1049082" name="Shape 3"/>
          <p:cNvSpPr/>
          <p:nvPr/>
        </p:nvSpPr>
        <p:spPr>
          <a:xfrm>
            <a:off x="548640" y="1143000"/>
            <a:ext cx="8046720" cy="3520440"/>
          </a:xfrm>
          <a:prstGeom prst="roundRect">
            <a:avLst>
              <a:gd name="adj" fmla="val 2078"/>
            </a:avLst>
          </a:prstGeom>
          <a:solidFill>
            <a:srgbClr val="0B1F3A">
              <a:alpha val="92000"/>
            </a:srgbClr>
          </a:solidFill>
          <a:ln w="12700">
            <a:solidFill>
              <a:srgbClr val="22D3EE">
                <a:alpha val="55000"/>
              </a:srgbClr>
            </a:solidFill>
            <a:prstDash val="solid"/>
          </a:ln>
        </p:spPr>
      </p:sp>
      <p:sp>
        <p:nvSpPr>
          <p:cNvPr id="1049083" name="Text 4"/>
          <p:cNvSpPr txBox="1"/>
          <p:nvPr/>
        </p:nvSpPr>
        <p:spPr>
          <a:xfrm>
            <a:off x="731520" y="1234440"/>
            <a:ext cx="7680960" cy="3337560"/>
          </a:xfrm>
          <a:prstGeom prst="rect"/>
          <a:noFill/>
        </p:spPr>
        <p:txBody>
          <a:bodyPr anchor="t" bIns="0" lIns="0" rIns="0" rtlCol="0" tIns="0" wrap="square"/>
          <a:p>
            <a:pPr indent="0" marL="0">
              <a:spcAft>
                <a:spcPts val="800"/>
              </a:spcAft>
              <a:buNone/>
            </a:pPr>
            <a:r>
              <a:rPr b="1" dirty="0" sz="1200" lang="en-US">
                <a:solidFill>
                  <a:srgbClr val="67E8F9"/>
                </a:solidFill>
                <a:latin typeface="Calibri" pitchFamily="34" charset="0"/>
                <a:ea typeface="Calibri" pitchFamily="34" charset="-122"/>
                <a:cs typeface="Calibri" pitchFamily="34" charset="-120"/>
              </a:rPr>
              <a:t>1.  </a:t>
            </a:r>
            <a:r>
              <a:rPr dirty="0" sz="1200" lang="en-US">
                <a:solidFill>
                  <a:srgbClr val="CBD5E1"/>
                </a:solidFill>
                <a:latin typeface="Calibri" pitchFamily="34" charset="0"/>
                <a:ea typeface="Calibri" pitchFamily="34" charset="-122"/>
                <a:cs typeface="Calibri" pitchFamily="34" charset="-120"/>
              </a:rPr>
              <a:t>Kementerian Pendidikan Dasar dan Menengah Republik Indonesia. (2025). </a:t>
            </a:r>
            <a:r>
              <a:rPr dirty="0" sz="1200" i="1" lang="en-US">
                <a:solidFill>
                  <a:srgbClr val="CBD5E1"/>
                </a:solidFill>
                <a:latin typeface="Calibri" pitchFamily="34" charset="0"/>
                <a:ea typeface="Calibri" pitchFamily="34" charset="-122"/>
                <a:cs typeface="Calibri" pitchFamily="34" charset="-120"/>
              </a:rPr>
              <a:t>Naskah akademik pembelajaran mendalam: Menuju pendidikan bermutu untuk semua</a:t>
            </a:r>
            <a:r>
              <a:rPr dirty="0" sz="1200" lang="en-US">
                <a:solidFill>
                  <a:srgbClr val="CBD5E1"/>
                </a:solidFill>
                <a:latin typeface="Calibri" pitchFamily="34" charset="0"/>
                <a:ea typeface="Calibri" pitchFamily="34" charset="-122"/>
                <a:cs typeface="Calibri" pitchFamily="34" charset="-120"/>
              </a:rPr>
              <a:t>. Jakarta: Pusat Kurikulum dan Pembelajaran, Badan Standar, Kurikulum, dan Asesmen Pendidikan. </a:t>
            </a:r>
            <a:r>
              <a:rPr dirty="0" sz="1200" lang="en-US" u="sng">
                <a:solidFill>
                  <a:srgbClr val="67E8F9"/>
                </a:solidFill>
                <a:latin typeface="Calibri" pitchFamily="34" charset="0"/>
                <a:ea typeface="Calibri" pitchFamily="34" charset="-122"/>
                <a:cs typeface="Calibri" pitchFamily="34" charset="-120"/>
                <a:hlinkClick r:id="rId2" invalidUrl="" action="" tgtFrame="" tooltip="" history="1" endSnd="0"/>
              </a:rPr>
              <a:t>https://sma.kemendikdasmen.go.id/digihub/ebook/naskah-akademik-pembelajaran-mendalam-menuju-pendidikan-bermutu-untuk-semua</a:t>
            </a:r>
            <a:endParaRPr dirty="0" sz="1200" lang="en-US"/>
          </a:p>
          <a:p>
            <a:pPr indent="0" marL="0">
              <a:spcAft>
                <a:spcPts val="800"/>
              </a:spcAft>
              <a:buNone/>
            </a:pPr>
            <a:r>
              <a:rPr b="1" dirty="0" sz="1200" lang="en-US">
                <a:solidFill>
                  <a:srgbClr val="67E8F9"/>
                </a:solidFill>
                <a:latin typeface="Calibri" pitchFamily="34" charset="0"/>
                <a:ea typeface="Calibri" pitchFamily="34" charset="-122"/>
                <a:cs typeface="Calibri" pitchFamily="34" charset="-120"/>
              </a:rPr>
              <a:t>2.  </a:t>
            </a:r>
            <a:r>
              <a:rPr dirty="0" sz="1200" lang="en-US">
                <a:solidFill>
                  <a:srgbClr val="CBD5E1"/>
                </a:solidFill>
                <a:latin typeface="Calibri" pitchFamily="34" charset="0"/>
                <a:ea typeface="Calibri" pitchFamily="34" charset="-122"/>
                <a:cs typeface="Calibri" pitchFamily="34" charset="-120"/>
              </a:rPr>
              <a:t>Miao, F., &amp; Holmes, W. (2023). </a:t>
            </a:r>
            <a:r>
              <a:rPr dirty="0" sz="1200" i="1" lang="en-US">
                <a:solidFill>
                  <a:srgbClr val="CBD5E1"/>
                </a:solidFill>
                <a:latin typeface="Calibri" pitchFamily="34" charset="0"/>
                <a:ea typeface="Calibri" pitchFamily="34" charset="-122"/>
                <a:cs typeface="Calibri" pitchFamily="34" charset="-120"/>
              </a:rPr>
              <a:t>Guidance for generative AI in education and research</a:t>
            </a:r>
            <a:r>
              <a:rPr dirty="0" sz="1200" lang="en-US">
                <a:solidFill>
                  <a:srgbClr val="CBD5E1"/>
                </a:solidFill>
                <a:latin typeface="Calibri" pitchFamily="34" charset="0"/>
                <a:ea typeface="Calibri" pitchFamily="34" charset="-122"/>
                <a:cs typeface="Calibri" pitchFamily="34" charset="-120"/>
              </a:rPr>
              <a:t>. Paris: UNESCO. </a:t>
            </a:r>
            <a:r>
              <a:rPr dirty="0" sz="1200" lang="en-US" u="sng">
                <a:solidFill>
                  <a:srgbClr val="67E8F9"/>
                </a:solidFill>
                <a:latin typeface="Calibri" pitchFamily="34" charset="0"/>
                <a:ea typeface="Calibri" pitchFamily="34" charset="-122"/>
                <a:cs typeface="Calibri" pitchFamily="34" charset="-120"/>
                <a:hlinkClick r:id="rId3" invalidUrl="" action="" tgtFrame="" tooltip="" history="1" endSnd="0"/>
              </a:rPr>
              <a:t>https://unesdoc.unesco.org/ark:/48223/pf0000386693</a:t>
            </a:r>
            <a:endParaRPr dirty="0" sz="1200" lang="en-US"/>
          </a:p>
          <a:p>
            <a:pPr indent="0" marL="0">
              <a:spcAft>
                <a:spcPts val="800"/>
              </a:spcAft>
              <a:buNone/>
            </a:pPr>
            <a:r>
              <a:rPr b="1" dirty="0" sz="1200" lang="en-US">
                <a:solidFill>
                  <a:srgbClr val="67E8F9"/>
                </a:solidFill>
                <a:latin typeface="Calibri" pitchFamily="34" charset="0"/>
                <a:ea typeface="Calibri" pitchFamily="34" charset="-122"/>
                <a:cs typeface="Calibri" pitchFamily="34" charset="-120"/>
              </a:rPr>
              <a:t>3.  </a:t>
            </a:r>
            <a:r>
              <a:rPr dirty="0" sz="1200" lang="en-US">
                <a:solidFill>
                  <a:srgbClr val="CBD5E1"/>
                </a:solidFill>
                <a:latin typeface="Calibri" pitchFamily="34" charset="0"/>
                <a:ea typeface="Calibri" pitchFamily="34" charset="-122"/>
                <a:cs typeface="Calibri" pitchFamily="34" charset="-120"/>
              </a:rPr>
              <a:t>Miao, F., &amp; Cukurova, M. (2024). </a:t>
            </a:r>
            <a:r>
              <a:rPr dirty="0" sz="1200" i="1" lang="en-US">
                <a:solidFill>
                  <a:srgbClr val="CBD5E1"/>
                </a:solidFill>
                <a:latin typeface="Calibri" pitchFamily="34" charset="0"/>
                <a:ea typeface="Calibri" pitchFamily="34" charset="-122"/>
                <a:cs typeface="Calibri" pitchFamily="34" charset="-120"/>
              </a:rPr>
              <a:t>AI competency framework for teachers</a:t>
            </a:r>
            <a:r>
              <a:rPr dirty="0" sz="1200" lang="en-US">
                <a:solidFill>
                  <a:srgbClr val="CBD5E1"/>
                </a:solidFill>
                <a:latin typeface="Calibri" pitchFamily="34" charset="0"/>
                <a:ea typeface="Calibri" pitchFamily="34" charset="-122"/>
                <a:cs typeface="Calibri" pitchFamily="34" charset="-120"/>
              </a:rPr>
              <a:t>. Paris: UNESCO. </a:t>
            </a:r>
            <a:r>
              <a:rPr dirty="0" sz="1200" lang="en-US" u="sng">
                <a:solidFill>
                  <a:srgbClr val="67E8F9"/>
                </a:solidFill>
                <a:latin typeface="Calibri" pitchFamily="34" charset="0"/>
                <a:ea typeface="Calibri" pitchFamily="34" charset="-122"/>
                <a:cs typeface="Calibri" pitchFamily="34" charset="-120"/>
                <a:hlinkClick r:id="rId4" invalidUrl="" action="" tgtFrame="" tooltip="" history="1" endSnd="0"/>
              </a:rPr>
              <a:t>https://doi.org/10.54675/ZJTE2084</a:t>
            </a:r>
            <a:endParaRPr dirty="0" sz="1200" lang="en-US"/>
          </a:p>
          <a:p>
            <a:pPr indent="0" marL="0">
              <a:spcAft>
                <a:spcPts val="800"/>
              </a:spcAft>
              <a:buNone/>
            </a:pPr>
            <a:r>
              <a:rPr b="1" dirty="0" sz="1200" lang="en-US">
                <a:solidFill>
                  <a:srgbClr val="67E8F9"/>
                </a:solidFill>
                <a:latin typeface="Calibri" pitchFamily="34" charset="0"/>
                <a:ea typeface="Calibri" pitchFamily="34" charset="-122"/>
                <a:cs typeface="Calibri" pitchFamily="34" charset="-120"/>
              </a:rPr>
              <a:t>4.  </a:t>
            </a:r>
            <a:r>
              <a:rPr dirty="0" sz="1200" lang="en-US">
                <a:solidFill>
                  <a:srgbClr val="CBD5E1"/>
                </a:solidFill>
                <a:latin typeface="Calibri" pitchFamily="34" charset="0"/>
                <a:ea typeface="Calibri" pitchFamily="34" charset="-122"/>
                <a:cs typeface="Calibri" pitchFamily="34" charset="-120"/>
              </a:rPr>
              <a:t>Kementerian Pendidikan, Kebudayaan, Riset, dan Teknologi, Direktorat Jenderal Pendidikan Tinggi, Riset, dan Teknologi. (2024). </a:t>
            </a:r>
            <a:r>
              <a:rPr dirty="0" sz="1200" i="1" lang="en-US">
                <a:solidFill>
                  <a:srgbClr val="CBD5E1"/>
                </a:solidFill>
                <a:latin typeface="Calibri" pitchFamily="34" charset="0"/>
                <a:ea typeface="Calibri" pitchFamily="34" charset="-122"/>
                <a:cs typeface="Calibri" pitchFamily="34" charset="-120"/>
              </a:rPr>
              <a:t>Panduan penggunaan generative artificial intelligence (GenAI) pada pembelajaran di perguruan tinggi</a:t>
            </a:r>
            <a:r>
              <a:rPr dirty="0" sz="1200" lang="en-US">
                <a:solidFill>
                  <a:srgbClr val="CBD5E1"/>
                </a:solidFill>
                <a:latin typeface="Calibri" pitchFamily="34" charset="0"/>
                <a:ea typeface="Calibri" pitchFamily="34" charset="-122"/>
                <a:cs typeface="Calibri" pitchFamily="34" charset="-120"/>
              </a:rPr>
              <a:t>. Jakarta: Direktorat Pembelajaran dan Kemahasiswaan. </a:t>
            </a:r>
            <a:r>
              <a:rPr dirty="0" sz="1200" lang="en-US" u="sng">
                <a:solidFill>
                  <a:srgbClr val="67E8F9"/>
                </a:solidFill>
                <a:latin typeface="Calibri" pitchFamily="34" charset="0"/>
                <a:ea typeface="Calibri" pitchFamily="34" charset="-122"/>
                <a:cs typeface="Calibri" pitchFamily="34" charset="-120"/>
                <a:hlinkClick r:id="rId5" invalidUrl="" action="" tgtFrame="" tooltip="" history="1" endSnd="0"/>
              </a:rPr>
              <a:t>https://s.id/PanduanGenAI</a:t>
            </a:r>
            <a:endParaRPr dirty="0" sz="1200" lang="en-US"/>
          </a:p>
          <a:p>
            <a:pPr indent="0" marL="0">
              <a:spcAft>
                <a:spcPts val="800"/>
              </a:spcAft>
              <a:buNone/>
            </a:pPr>
            <a:r>
              <a:rPr b="1" dirty="0" sz="1200" lang="en-US">
                <a:solidFill>
                  <a:srgbClr val="67E8F9"/>
                </a:solidFill>
                <a:latin typeface="Calibri" pitchFamily="34" charset="0"/>
                <a:ea typeface="Calibri" pitchFamily="34" charset="-122"/>
                <a:cs typeface="Calibri" pitchFamily="34" charset="-120"/>
              </a:rPr>
              <a:t>5.  </a:t>
            </a:r>
            <a:r>
              <a:rPr dirty="0" sz="1200" lang="en-US">
                <a:solidFill>
                  <a:srgbClr val="CBD5E1"/>
                </a:solidFill>
                <a:latin typeface="Calibri" pitchFamily="34" charset="0"/>
                <a:ea typeface="Calibri" pitchFamily="34" charset="-122"/>
                <a:cs typeface="Calibri" pitchFamily="34" charset="-120"/>
              </a:rPr>
              <a:t>Puentedura, R. R. (2006). </a:t>
            </a:r>
            <a:r>
              <a:rPr dirty="0" sz="1200" i="1" lang="en-US">
                <a:solidFill>
                  <a:srgbClr val="CBD5E1"/>
                </a:solidFill>
                <a:latin typeface="Calibri" pitchFamily="34" charset="0"/>
                <a:ea typeface="Calibri" pitchFamily="34" charset="-122"/>
                <a:cs typeface="Calibri" pitchFamily="34" charset="-120"/>
              </a:rPr>
              <a:t>Transformation, technology, and education</a:t>
            </a:r>
            <a:r>
              <a:rPr dirty="0" sz="1200" lang="en-US">
                <a:solidFill>
                  <a:srgbClr val="CBD5E1"/>
                </a:solidFill>
                <a:latin typeface="Calibri" pitchFamily="34" charset="0"/>
                <a:ea typeface="Calibri" pitchFamily="34" charset="-122"/>
                <a:cs typeface="Calibri" pitchFamily="34" charset="-120"/>
              </a:rPr>
              <a:t> [Presentasi/blog]. Hippasus. </a:t>
            </a:r>
            <a:r>
              <a:rPr dirty="0" sz="1200" lang="en-US" u="sng">
                <a:solidFill>
                  <a:srgbClr val="67E8F9"/>
                </a:solidFill>
                <a:latin typeface="Calibri" pitchFamily="34" charset="0"/>
                <a:ea typeface="Calibri" pitchFamily="34" charset="-122"/>
                <a:cs typeface="Calibri" pitchFamily="34" charset="-120"/>
                <a:hlinkClick r:id="rId6" invalidUrl="" action="" tgtFrame="" tooltip="" history="1" endSnd="0"/>
              </a:rPr>
              <a:t>https://hippasus.com/resources/tte/</a:t>
            </a:r>
            <a:endParaRPr dirty="0" sz="1200"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050B1A"/>
        </a:solidFill>
      </p:bgPr>
    </p:bg>
    <p:spTree>
      <p:nvGrpSpPr>
        <p:cNvPr id="95" name=""/>
        <p:cNvGrpSpPr/>
        <p:nvPr/>
      </p:nvGrpSpPr>
      <p:grpSpPr>
        <a:xfrm>
          <a:off x="0" y="0"/>
          <a:ext cx="0" cy="0"/>
          <a:chOff x="0" y="0"/>
          <a:chExt cx="0" cy="0"/>
        </a:xfrm>
      </p:grpSpPr>
      <p:pic>
        <p:nvPicPr>
          <p:cNvPr id="2097250" name="Image 0" descr="preencoded.png"/>
          <p:cNvPicPr>
            <a:picLocks noChangeAspect="1"/>
          </p:cNvPicPr>
          <p:nvPr/>
        </p:nvPicPr>
        <p:blipFill>
          <a:blip xmlns:r="http://schemas.openxmlformats.org/officeDocument/2006/relationships" r:embed="rId1"/>
          <a:stretch>
            <a:fillRect/>
          </a:stretch>
        </p:blipFill>
        <p:spPr>
          <a:xfrm>
            <a:off x="0" y="0"/>
            <a:ext cx="9144000" cy="5143500"/>
          </a:xfrm>
          <a:prstGeom prst="rect"/>
        </p:spPr>
      </p:pic>
      <p:sp>
        <p:nvSpPr>
          <p:cNvPr id="1049087" name="Text 0"/>
          <p:cNvSpPr txBox="1"/>
          <p:nvPr/>
        </p:nvSpPr>
        <p:spPr>
          <a:xfrm>
            <a:off x="548640" y="246888"/>
            <a:ext cx="5943600" cy="219456"/>
          </a:xfrm>
          <a:prstGeom prst="rect"/>
          <a:noFill/>
        </p:spPr>
        <p:txBody>
          <a:bodyPr anchor="ctr" bIns="0" lIns="0" rIns="0" rtlCol="0" tIns="0" wrap="square"/>
          <a:p>
            <a:pPr indent="0" marL="0">
              <a:buNone/>
            </a:pPr>
            <a:r>
              <a:rPr b="1" dirty="0" sz="1000" kern="0" lang="en-US" spc="200">
                <a:solidFill>
                  <a:srgbClr val="67E8F9"/>
                </a:solidFill>
                <a:latin typeface="Courier New" pitchFamily="34" charset="0"/>
                <a:ea typeface="Courier New" pitchFamily="34" charset="-122"/>
                <a:cs typeface="Courier New" pitchFamily="34" charset="-120"/>
              </a:rPr>
              <a:t>// REFERENSI (2/3)</a:t>
            </a:r>
            <a:endParaRPr dirty="0" sz="1000" lang="en-US"/>
          </a:p>
        </p:txBody>
      </p:sp>
      <p:sp>
        <p:nvSpPr>
          <p:cNvPr id="1049088" name="Text 1"/>
          <p:cNvSpPr txBox="1"/>
          <p:nvPr/>
        </p:nvSpPr>
        <p:spPr>
          <a:xfrm>
            <a:off x="548640" y="457200"/>
            <a:ext cx="8046720" cy="603504"/>
          </a:xfrm>
          <a:prstGeom prst="rect"/>
          <a:noFill/>
        </p:spPr>
        <p:txBody>
          <a:bodyPr anchor="ctr" bIns="0" lIns="0" rIns="0" rtlCol="0" tIns="0" wrap="square"/>
          <a:p>
            <a:pPr indent="0" marL="0">
              <a:buNone/>
            </a:pPr>
            <a:r>
              <a:rPr b="1" dirty="0" sz="2900" lang="en-US">
                <a:solidFill>
                  <a:srgbClr val="F1F5F9"/>
                </a:solidFill>
                <a:latin typeface="Calibri" pitchFamily="34" charset="0"/>
                <a:ea typeface="Calibri" pitchFamily="34" charset="-122"/>
                <a:cs typeface="Calibri" pitchFamily="34" charset="-120"/>
              </a:rPr>
              <a:t>Referensi: Riset dan Pendidikan Kimia</a:t>
            </a:r>
            <a:endParaRPr dirty="0" sz="2900" lang="en-US"/>
          </a:p>
        </p:txBody>
      </p:sp>
      <p:sp>
        <p:nvSpPr>
          <p:cNvPr id="1049089" name="Text 2"/>
          <p:cNvSpPr txBox="1"/>
          <p:nvPr/>
        </p:nvSpPr>
        <p:spPr>
          <a:xfrm>
            <a:off x="8229600" y="4754880"/>
            <a:ext cx="457200" cy="237744"/>
          </a:xfrm>
          <a:prstGeom prst="rect"/>
          <a:noFill/>
        </p:spPr>
        <p:txBody>
          <a:bodyPr anchor="ctr" bIns="0" lIns="0" rIns="0" rtlCol="0" tIns="0" wrap="square"/>
          <a:p>
            <a:pPr algn="r" indent="0" marL="0">
              <a:buNone/>
            </a:pPr>
            <a:r>
              <a:rPr b="1" dirty="0" sz="900" lang="en-US">
                <a:solidFill>
                  <a:srgbClr val="67E8F9"/>
                </a:solidFill>
                <a:latin typeface="Courier New" pitchFamily="34" charset="0"/>
                <a:ea typeface="Courier New" pitchFamily="34" charset="-122"/>
                <a:cs typeface="Courier New" pitchFamily="34" charset="-120"/>
              </a:rPr>
              <a:t>23</a:t>
            </a:r>
            <a:endParaRPr dirty="0" sz="900" lang="en-US"/>
          </a:p>
        </p:txBody>
      </p:sp>
      <p:sp>
        <p:nvSpPr>
          <p:cNvPr id="1049090" name="Shape 3"/>
          <p:cNvSpPr/>
          <p:nvPr/>
        </p:nvSpPr>
        <p:spPr>
          <a:xfrm>
            <a:off x="548640" y="1143000"/>
            <a:ext cx="8046720" cy="3520440"/>
          </a:xfrm>
          <a:prstGeom prst="roundRect">
            <a:avLst>
              <a:gd name="adj" fmla="val 2078"/>
            </a:avLst>
          </a:prstGeom>
          <a:solidFill>
            <a:srgbClr val="0B1F3A">
              <a:alpha val="92000"/>
            </a:srgbClr>
          </a:solidFill>
          <a:ln w="12700">
            <a:solidFill>
              <a:srgbClr val="22D3EE">
                <a:alpha val="55000"/>
              </a:srgbClr>
            </a:solidFill>
            <a:prstDash val="solid"/>
          </a:ln>
        </p:spPr>
      </p:sp>
      <p:sp>
        <p:nvSpPr>
          <p:cNvPr id="1049091" name="Text 4"/>
          <p:cNvSpPr txBox="1"/>
          <p:nvPr/>
        </p:nvSpPr>
        <p:spPr>
          <a:xfrm>
            <a:off x="731520" y="1234440"/>
            <a:ext cx="7680960" cy="3337560"/>
          </a:xfrm>
          <a:prstGeom prst="rect"/>
          <a:noFill/>
        </p:spPr>
        <p:txBody>
          <a:bodyPr anchor="t" bIns="0" lIns="0" rIns="0" rtlCol="0" tIns="0" wrap="square"/>
          <a:p>
            <a:pPr indent="0" marL="0">
              <a:spcAft>
                <a:spcPts val="800"/>
              </a:spcAft>
              <a:buNone/>
            </a:pPr>
            <a:r>
              <a:rPr b="1" dirty="0" sz="1200" lang="en-US">
                <a:solidFill>
                  <a:srgbClr val="67E8F9"/>
                </a:solidFill>
                <a:latin typeface="Calibri" pitchFamily="34" charset="0"/>
                <a:ea typeface="Calibri" pitchFamily="34" charset="-122"/>
                <a:cs typeface="Calibri" pitchFamily="34" charset="-120"/>
              </a:rPr>
              <a:t>1.  </a:t>
            </a:r>
            <a:r>
              <a:rPr dirty="0" sz="1200" lang="en-US">
                <a:solidFill>
                  <a:srgbClr val="CBD5E1"/>
                </a:solidFill>
                <a:latin typeface="Calibri" pitchFamily="34" charset="0"/>
                <a:ea typeface="Calibri" pitchFamily="34" charset="-122"/>
                <a:cs typeface="Calibri" pitchFamily="34" charset="-120"/>
              </a:rPr>
              <a:t>Johnstone, A. H. (1991). Why is science difficult to learn? Things are seldom what they seem. </a:t>
            </a:r>
            <a:r>
              <a:rPr dirty="0" sz="1200" i="1" lang="en-US">
                <a:solidFill>
                  <a:srgbClr val="CBD5E1"/>
                </a:solidFill>
                <a:latin typeface="Calibri" pitchFamily="34" charset="0"/>
                <a:ea typeface="Calibri" pitchFamily="34" charset="-122"/>
                <a:cs typeface="Calibri" pitchFamily="34" charset="-120"/>
              </a:rPr>
              <a:t>Journal of Computer Assisted Learning, 7</a:t>
            </a:r>
            <a:r>
              <a:rPr dirty="0" sz="1200" lang="en-US">
                <a:solidFill>
                  <a:srgbClr val="CBD5E1"/>
                </a:solidFill>
                <a:latin typeface="Calibri" pitchFamily="34" charset="0"/>
                <a:ea typeface="Calibri" pitchFamily="34" charset="-122"/>
                <a:cs typeface="Calibri" pitchFamily="34" charset="-120"/>
              </a:rPr>
              <a:t>(2), 75–83.</a:t>
            </a:r>
            <a:endParaRPr dirty="0" sz="1200" lang="en-US"/>
          </a:p>
          <a:p>
            <a:pPr indent="0" marL="0">
              <a:spcAft>
                <a:spcPts val="800"/>
              </a:spcAft>
              <a:buNone/>
            </a:pPr>
            <a:r>
              <a:rPr b="1" dirty="0" sz="1200" lang="en-US">
                <a:solidFill>
                  <a:srgbClr val="67E8F9"/>
                </a:solidFill>
                <a:latin typeface="Calibri" pitchFamily="34" charset="0"/>
                <a:ea typeface="Calibri" pitchFamily="34" charset="-122"/>
                <a:cs typeface="Calibri" pitchFamily="34" charset="-120"/>
              </a:rPr>
              <a:t>2.  </a:t>
            </a:r>
            <a:r>
              <a:rPr dirty="0" sz="1200" lang="en-US">
                <a:solidFill>
                  <a:srgbClr val="CBD5E1"/>
                </a:solidFill>
                <a:latin typeface="Calibri" pitchFamily="34" charset="0"/>
                <a:ea typeface="Calibri" pitchFamily="34" charset="-122"/>
                <a:cs typeface="Calibri" pitchFamily="34" charset="-120"/>
              </a:rPr>
              <a:t>Talanquer, V. (2011). Macro, submicro, and symbolic: The many faces of the chemistry “triplet”. </a:t>
            </a:r>
            <a:r>
              <a:rPr dirty="0" sz="1200" i="1" lang="en-US">
                <a:solidFill>
                  <a:srgbClr val="CBD5E1"/>
                </a:solidFill>
                <a:latin typeface="Calibri" pitchFamily="34" charset="0"/>
                <a:ea typeface="Calibri" pitchFamily="34" charset="-122"/>
                <a:cs typeface="Calibri" pitchFamily="34" charset="-120"/>
              </a:rPr>
              <a:t>International Journal of Science Education, 33</a:t>
            </a:r>
            <a:r>
              <a:rPr dirty="0" sz="1200" lang="en-US">
                <a:solidFill>
                  <a:srgbClr val="CBD5E1"/>
                </a:solidFill>
                <a:latin typeface="Calibri" pitchFamily="34" charset="0"/>
                <a:ea typeface="Calibri" pitchFamily="34" charset="-122"/>
                <a:cs typeface="Calibri" pitchFamily="34" charset="-120"/>
              </a:rPr>
              <a:t>(2), 179–195. </a:t>
            </a:r>
            <a:r>
              <a:rPr dirty="0" sz="1200" lang="en-US" u="sng">
                <a:solidFill>
                  <a:srgbClr val="67E8F9"/>
                </a:solidFill>
                <a:latin typeface="Calibri" pitchFamily="34" charset="0"/>
                <a:ea typeface="Calibri" pitchFamily="34" charset="-122"/>
                <a:cs typeface="Calibri" pitchFamily="34" charset="-120"/>
                <a:hlinkClick r:id="rId2" invalidUrl="" action="" tgtFrame="" tooltip="" history="1" endSnd="0"/>
              </a:rPr>
              <a:t>https://doi.org/10.1080/09500690903386435</a:t>
            </a:r>
            <a:endParaRPr dirty="0" sz="1200" lang="en-US"/>
          </a:p>
          <a:p>
            <a:pPr indent="0" marL="0">
              <a:spcAft>
                <a:spcPts val="800"/>
              </a:spcAft>
              <a:buNone/>
            </a:pPr>
            <a:r>
              <a:rPr b="1" dirty="0" sz="1200" lang="en-US">
                <a:solidFill>
                  <a:srgbClr val="67E8F9"/>
                </a:solidFill>
                <a:latin typeface="Calibri" pitchFamily="34" charset="0"/>
                <a:ea typeface="Calibri" pitchFamily="34" charset="-122"/>
                <a:cs typeface="Calibri" pitchFamily="34" charset="-120"/>
              </a:rPr>
              <a:t>3.  </a:t>
            </a:r>
            <a:r>
              <a:rPr dirty="0" sz="1200" lang="en-US">
                <a:solidFill>
                  <a:srgbClr val="CBD5E1"/>
                </a:solidFill>
                <a:latin typeface="Calibri" pitchFamily="34" charset="0"/>
                <a:ea typeface="Calibri" pitchFamily="34" charset="-122"/>
                <a:cs typeface="Calibri" pitchFamily="34" charset="-120"/>
              </a:rPr>
              <a:t>Nakhleh, M. B. (1992). Why some students don’t learn chemistry: Chemical misconceptions. </a:t>
            </a:r>
            <a:r>
              <a:rPr dirty="0" sz="1200" i="1" lang="en-US">
                <a:solidFill>
                  <a:srgbClr val="CBD5E1"/>
                </a:solidFill>
                <a:latin typeface="Calibri" pitchFamily="34" charset="0"/>
                <a:ea typeface="Calibri" pitchFamily="34" charset="-122"/>
                <a:cs typeface="Calibri" pitchFamily="34" charset="-120"/>
              </a:rPr>
              <a:t>Journal of Chemical Education, 69</a:t>
            </a:r>
            <a:r>
              <a:rPr dirty="0" sz="1200" lang="en-US">
                <a:solidFill>
                  <a:srgbClr val="CBD5E1"/>
                </a:solidFill>
                <a:latin typeface="Calibri" pitchFamily="34" charset="0"/>
                <a:ea typeface="Calibri" pitchFamily="34" charset="-122"/>
                <a:cs typeface="Calibri" pitchFamily="34" charset="-120"/>
              </a:rPr>
              <a:t>(3), 191–196.</a:t>
            </a:r>
            <a:endParaRPr dirty="0" sz="1200" lang="en-US"/>
          </a:p>
          <a:p>
            <a:pPr indent="0" marL="0">
              <a:spcAft>
                <a:spcPts val="800"/>
              </a:spcAft>
              <a:buNone/>
            </a:pPr>
            <a:r>
              <a:rPr b="1" dirty="0" sz="1200" lang="en-US">
                <a:solidFill>
                  <a:srgbClr val="67E8F9"/>
                </a:solidFill>
                <a:latin typeface="Calibri" pitchFamily="34" charset="0"/>
                <a:ea typeface="Calibri" pitchFamily="34" charset="-122"/>
                <a:cs typeface="Calibri" pitchFamily="34" charset="-120"/>
              </a:rPr>
              <a:t>4.  </a:t>
            </a:r>
            <a:r>
              <a:rPr dirty="0" sz="1200" lang="en-US">
                <a:solidFill>
                  <a:srgbClr val="CBD5E1"/>
                </a:solidFill>
                <a:latin typeface="Calibri" pitchFamily="34" charset="0"/>
                <a:ea typeface="Calibri" pitchFamily="34" charset="-122"/>
                <a:cs typeface="Calibri" pitchFamily="34" charset="-120"/>
              </a:rPr>
              <a:t>Wieman, C. E., Adams, W. K., &amp; Perkins, K. K. (2008). PhET: Simulations that enhance learning. </a:t>
            </a:r>
            <a:r>
              <a:rPr dirty="0" sz="1200" i="1" lang="en-US">
                <a:solidFill>
                  <a:srgbClr val="CBD5E1"/>
                </a:solidFill>
                <a:latin typeface="Calibri" pitchFamily="34" charset="0"/>
                <a:ea typeface="Calibri" pitchFamily="34" charset="-122"/>
                <a:cs typeface="Calibri" pitchFamily="34" charset="-120"/>
              </a:rPr>
              <a:t>Science, 322</a:t>
            </a:r>
            <a:r>
              <a:rPr dirty="0" sz="1200" lang="en-US">
                <a:solidFill>
                  <a:srgbClr val="CBD5E1"/>
                </a:solidFill>
                <a:latin typeface="Calibri" pitchFamily="34" charset="0"/>
                <a:ea typeface="Calibri" pitchFamily="34" charset="-122"/>
                <a:cs typeface="Calibri" pitchFamily="34" charset="-120"/>
              </a:rPr>
              <a:t>(5902), 682–683. </a:t>
            </a:r>
            <a:r>
              <a:rPr dirty="0" sz="1200" lang="en-US" u="sng">
                <a:solidFill>
                  <a:srgbClr val="67E8F9"/>
                </a:solidFill>
                <a:latin typeface="Calibri" pitchFamily="34" charset="0"/>
                <a:ea typeface="Calibri" pitchFamily="34" charset="-122"/>
                <a:cs typeface="Calibri" pitchFamily="34" charset="-120"/>
                <a:hlinkClick r:id="rId3" invalidUrl="" action="" tgtFrame="" tooltip="" history="1" endSnd="0"/>
              </a:rPr>
              <a:t>https://doi.org/10.1126/science.1161948</a:t>
            </a:r>
            <a:endParaRPr dirty="0" sz="1200" lang="en-US"/>
          </a:p>
          <a:p>
            <a:pPr indent="0" marL="0">
              <a:spcAft>
                <a:spcPts val="800"/>
              </a:spcAft>
              <a:buNone/>
            </a:pPr>
            <a:r>
              <a:rPr b="1" dirty="0" sz="1200" lang="en-US">
                <a:solidFill>
                  <a:srgbClr val="67E8F9"/>
                </a:solidFill>
                <a:latin typeface="Calibri" pitchFamily="34" charset="0"/>
                <a:ea typeface="Calibri" pitchFamily="34" charset="-122"/>
                <a:cs typeface="Calibri" pitchFamily="34" charset="-120"/>
              </a:rPr>
              <a:t>5.  </a:t>
            </a:r>
            <a:r>
              <a:rPr dirty="0" sz="1200" lang="en-US">
                <a:solidFill>
                  <a:srgbClr val="CBD5E1"/>
                </a:solidFill>
                <a:latin typeface="Calibri" pitchFamily="34" charset="0"/>
                <a:ea typeface="Calibri" pitchFamily="34" charset="-122"/>
                <a:cs typeface="Calibri" pitchFamily="34" charset="-120"/>
              </a:rPr>
              <a:t>Fergus, S., Botha, M., &amp; Ostovar, M. (2023). Evaluating academic answers generated using ChatGPT. </a:t>
            </a:r>
            <a:r>
              <a:rPr dirty="0" sz="1200" i="1" lang="en-US">
                <a:solidFill>
                  <a:srgbClr val="CBD5E1"/>
                </a:solidFill>
                <a:latin typeface="Calibri" pitchFamily="34" charset="0"/>
                <a:ea typeface="Calibri" pitchFamily="34" charset="-122"/>
                <a:cs typeface="Calibri" pitchFamily="34" charset="-120"/>
              </a:rPr>
              <a:t>Journal of Chemical Education, 100</a:t>
            </a:r>
            <a:r>
              <a:rPr dirty="0" sz="1200" lang="en-US">
                <a:solidFill>
                  <a:srgbClr val="CBD5E1"/>
                </a:solidFill>
                <a:latin typeface="Calibri" pitchFamily="34" charset="0"/>
                <a:ea typeface="Calibri" pitchFamily="34" charset="-122"/>
                <a:cs typeface="Calibri" pitchFamily="34" charset="-120"/>
              </a:rPr>
              <a:t>(4), 1672–1675. </a:t>
            </a:r>
            <a:r>
              <a:rPr dirty="0" sz="1200" lang="en-US" u="sng">
                <a:solidFill>
                  <a:srgbClr val="67E8F9"/>
                </a:solidFill>
                <a:latin typeface="Calibri" pitchFamily="34" charset="0"/>
                <a:ea typeface="Calibri" pitchFamily="34" charset="-122"/>
                <a:cs typeface="Calibri" pitchFamily="34" charset="-120"/>
                <a:hlinkClick r:id="rId4" invalidUrl="" action="" tgtFrame="" tooltip="" history="1" endSnd="0"/>
              </a:rPr>
              <a:t>https://doi.org/10.1021/acs.jchemed.3c00087</a:t>
            </a:r>
            <a:endParaRPr dirty="0" sz="1200" lang="en-US"/>
          </a:p>
          <a:p>
            <a:pPr indent="0" marL="0">
              <a:spcAft>
                <a:spcPts val="800"/>
              </a:spcAft>
              <a:buNone/>
            </a:pPr>
            <a:r>
              <a:rPr b="1" dirty="0" sz="1200" lang="en-US">
                <a:solidFill>
                  <a:srgbClr val="67E8F9"/>
                </a:solidFill>
                <a:latin typeface="Calibri" pitchFamily="34" charset="0"/>
                <a:ea typeface="Calibri" pitchFamily="34" charset="-122"/>
                <a:cs typeface="Calibri" pitchFamily="34" charset="-120"/>
              </a:rPr>
              <a:t>6.  </a:t>
            </a:r>
            <a:r>
              <a:rPr dirty="0" sz="1200" lang="en-US">
                <a:solidFill>
                  <a:srgbClr val="CBD5E1"/>
                </a:solidFill>
                <a:latin typeface="Calibri" pitchFamily="34" charset="0"/>
                <a:ea typeface="Calibri" pitchFamily="34" charset="-122"/>
                <a:cs typeface="Calibri" pitchFamily="34" charset="-120"/>
              </a:rPr>
              <a:t>Humphry, T., &amp; Fuller, A. L. (2023). Potential ChatGPT use in undergraduate chemistry laboratories. </a:t>
            </a:r>
            <a:r>
              <a:rPr dirty="0" sz="1200" i="1" lang="en-US">
                <a:solidFill>
                  <a:srgbClr val="CBD5E1"/>
                </a:solidFill>
                <a:latin typeface="Calibri" pitchFamily="34" charset="0"/>
                <a:ea typeface="Calibri" pitchFamily="34" charset="-122"/>
                <a:cs typeface="Calibri" pitchFamily="34" charset="-120"/>
              </a:rPr>
              <a:t>Journal of Chemical Education, 100</a:t>
            </a:r>
            <a:r>
              <a:rPr dirty="0" sz="1200" lang="en-US">
                <a:solidFill>
                  <a:srgbClr val="CBD5E1"/>
                </a:solidFill>
                <a:latin typeface="Calibri" pitchFamily="34" charset="0"/>
                <a:ea typeface="Calibri" pitchFamily="34" charset="-122"/>
                <a:cs typeface="Calibri" pitchFamily="34" charset="-120"/>
              </a:rPr>
              <a:t>(4), 1434–1436. </a:t>
            </a:r>
            <a:r>
              <a:rPr dirty="0" sz="1200" lang="en-US" u="sng">
                <a:solidFill>
                  <a:srgbClr val="67E8F9"/>
                </a:solidFill>
                <a:latin typeface="Calibri" pitchFamily="34" charset="0"/>
                <a:ea typeface="Calibri" pitchFamily="34" charset="-122"/>
                <a:cs typeface="Calibri" pitchFamily="34" charset="-120"/>
                <a:hlinkClick r:id="rId5" invalidUrl="" action="" tgtFrame="" tooltip="" history="1" endSnd="0"/>
              </a:rPr>
              <a:t>https://doi.org/10.1021/acs.jchemed.3c00006</a:t>
            </a:r>
            <a:endParaRPr dirty="0" sz="1200" lang="en-US"/>
          </a:p>
          <a:p>
            <a:pPr indent="0" marL="0">
              <a:spcAft>
                <a:spcPts val="800"/>
              </a:spcAft>
              <a:buNone/>
            </a:pPr>
            <a:r>
              <a:rPr b="1" dirty="0" sz="1200" lang="en-US">
                <a:solidFill>
                  <a:srgbClr val="67E8F9"/>
                </a:solidFill>
                <a:latin typeface="Calibri" pitchFamily="34" charset="0"/>
                <a:ea typeface="Calibri" pitchFamily="34" charset="-122"/>
                <a:cs typeface="Calibri" pitchFamily="34" charset="-120"/>
              </a:rPr>
              <a:t>7.  </a:t>
            </a:r>
            <a:r>
              <a:rPr dirty="0" sz="1200" lang="en-US">
                <a:solidFill>
                  <a:srgbClr val="CBD5E1"/>
                </a:solidFill>
                <a:latin typeface="Calibri" pitchFamily="34" charset="0"/>
                <a:ea typeface="Calibri" pitchFamily="34" charset="-122"/>
                <a:cs typeface="Calibri" pitchFamily="34" charset="-120"/>
              </a:rPr>
              <a:t>Ardyansyah, A., Yuwono, A. B., Rahayu, S., Alsulami, N. M., &amp; Sulistina, O. (2024). Students’ perspectives on the application of a generative pre-trained transformer (GPT) in chemistry learning: A case study in Indonesia. </a:t>
            </a:r>
            <a:r>
              <a:rPr dirty="0" sz="1200" i="1" lang="en-US">
                <a:solidFill>
                  <a:srgbClr val="CBD5E1"/>
                </a:solidFill>
                <a:latin typeface="Calibri" pitchFamily="34" charset="0"/>
                <a:ea typeface="Calibri" pitchFamily="34" charset="-122"/>
                <a:cs typeface="Calibri" pitchFamily="34" charset="-120"/>
              </a:rPr>
              <a:t>Journal of Chemical Education, 101</a:t>
            </a:r>
            <a:r>
              <a:rPr dirty="0" sz="1200" lang="en-US">
                <a:solidFill>
                  <a:srgbClr val="CBD5E1"/>
                </a:solidFill>
                <a:latin typeface="Calibri" pitchFamily="34" charset="0"/>
                <a:ea typeface="Calibri" pitchFamily="34" charset="-122"/>
                <a:cs typeface="Calibri" pitchFamily="34" charset="-120"/>
              </a:rPr>
              <a:t>(9), 3666–3675. </a:t>
            </a:r>
            <a:r>
              <a:rPr dirty="0" sz="1200" lang="en-US" u="sng">
                <a:solidFill>
                  <a:srgbClr val="67E8F9"/>
                </a:solidFill>
                <a:latin typeface="Calibri" pitchFamily="34" charset="0"/>
                <a:ea typeface="Calibri" pitchFamily="34" charset="-122"/>
                <a:cs typeface="Calibri" pitchFamily="34" charset="-120"/>
                <a:hlinkClick r:id="rId6" invalidUrl="" action="" tgtFrame="" tooltip="" history="1" endSnd="0"/>
              </a:rPr>
              <a:t>https://doi.org/10.1021/acs.jchemed.4c00220</a:t>
            </a:r>
            <a:endParaRPr dirty="0" sz="1200" lang="en-US"/>
          </a:p>
          <a:p>
            <a:pPr indent="0" marL="0">
              <a:spcAft>
                <a:spcPts val="800"/>
              </a:spcAft>
              <a:buNone/>
            </a:pPr>
            <a:r>
              <a:rPr b="1" dirty="0" sz="1200" lang="en-US">
                <a:solidFill>
                  <a:srgbClr val="67E8F9"/>
                </a:solidFill>
                <a:latin typeface="Calibri" pitchFamily="34" charset="0"/>
                <a:ea typeface="Calibri" pitchFamily="34" charset="-122"/>
                <a:cs typeface="Calibri" pitchFamily="34" charset="-120"/>
              </a:rPr>
              <a:t>8.  </a:t>
            </a:r>
            <a:r>
              <a:rPr dirty="0" sz="1200" lang="en-US">
                <a:solidFill>
                  <a:srgbClr val="CBD5E1"/>
                </a:solidFill>
                <a:latin typeface="Calibri" pitchFamily="34" charset="0"/>
                <a:ea typeface="Calibri" pitchFamily="34" charset="-122"/>
                <a:cs typeface="Calibri" pitchFamily="34" charset="-120"/>
              </a:rPr>
              <a:t>Data grafik laju reaksi (slide 12) dan stoikiometri (slide 11): ilustrasi penulis, bukan data eksperimen.</a:t>
            </a:r>
            <a:endParaRPr dirty="0" sz="1200"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050B1A"/>
        </a:solidFill>
      </p:bgPr>
    </p:bg>
    <p:spTree>
      <p:nvGrpSpPr>
        <p:cNvPr id="98" name=""/>
        <p:cNvGrpSpPr/>
        <p:nvPr/>
      </p:nvGrpSpPr>
      <p:grpSpPr>
        <a:xfrm>
          <a:off x="0" y="0"/>
          <a:ext cx="0" cy="0"/>
          <a:chOff x="0" y="0"/>
          <a:chExt cx="0" cy="0"/>
        </a:xfrm>
      </p:grpSpPr>
      <p:pic>
        <p:nvPicPr>
          <p:cNvPr id="2097251" name="Image 0" descr="preencoded.png"/>
          <p:cNvPicPr>
            <a:picLocks noChangeAspect="1"/>
          </p:cNvPicPr>
          <p:nvPr/>
        </p:nvPicPr>
        <p:blipFill>
          <a:blip xmlns:r="http://schemas.openxmlformats.org/officeDocument/2006/relationships" r:embed="rId1"/>
          <a:stretch>
            <a:fillRect/>
          </a:stretch>
        </p:blipFill>
        <p:spPr>
          <a:xfrm>
            <a:off x="0" y="0"/>
            <a:ext cx="9144000" cy="5143500"/>
          </a:xfrm>
          <a:prstGeom prst="rect"/>
        </p:spPr>
      </p:pic>
      <p:sp>
        <p:nvSpPr>
          <p:cNvPr id="1049095" name="Text 0"/>
          <p:cNvSpPr txBox="1"/>
          <p:nvPr/>
        </p:nvSpPr>
        <p:spPr>
          <a:xfrm>
            <a:off x="548640" y="246888"/>
            <a:ext cx="5943600" cy="219456"/>
          </a:xfrm>
          <a:prstGeom prst="rect"/>
          <a:noFill/>
        </p:spPr>
        <p:txBody>
          <a:bodyPr anchor="ctr" bIns="0" lIns="0" rIns="0" rtlCol="0" tIns="0" wrap="square"/>
          <a:p>
            <a:pPr indent="0" marL="0">
              <a:buNone/>
            </a:pPr>
            <a:r>
              <a:rPr b="1" dirty="0" sz="1000" kern="0" lang="en-US" spc="200">
                <a:solidFill>
                  <a:srgbClr val="67E8F9"/>
                </a:solidFill>
                <a:latin typeface="Courier New" pitchFamily="34" charset="0"/>
                <a:ea typeface="Courier New" pitchFamily="34" charset="-122"/>
                <a:cs typeface="Courier New" pitchFamily="34" charset="-120"/>
              </a:rPr>
              <a:t>// REFERENSI (3/3)</a:t>
            </a:r>
            <a:endParaRPr dirty="0" sz="1000" lang="en-US"/>
          </a:p>
        </p:txBody>
      </p:sp>
      <p:sp>
        <p:nvSpPr>
          <p:cNvPr id="1049096" name="Text 1"/>
          <p:cNvSpPr txBox="1"/>
          <p:nvPr/>
        </p:nvSpPr>
        <p:spPr>
          <a:xfrm>
            <a:off x="548640" y="457200"/>
            <a:ext cx="8046720" cy="603504"/>
          </a:xfrm>
          <a:prstGeom prst="rect"/>
          <a:noFill/>
        </p:spPr>
        <p:txBody>
          <a:bodyPr anchor="ctr" bIns="0" lIns="0" rIns="0" rtlCol="0" tIns="0" wrap="square"/>
          <a:p>
            <a:pPr indent="0" marL="0">
              <a:buNone/>
            </a:pPr>
            <a:r>
              <a:rPr b="1" dirty="0" sz="2900" lang="en-US">
                <a:solidFill>
                  <a:srgbClr val="F1F5F9"/>
                </a:solidFill>
                <a:latin typeface="Calibri" pitchFamily="34" charset="0"/>
                <a:ea typeface="Calibri" pitchFamily="34" charset="-122"/>
                <a:cs typeface="Calibri" pitchFamily="34" charset="-120"/>
              </a:rPr>
              <a:t>Referensi: Aplikasi dan Sumber Daring</a:t>
            </a:r>
            <a:endParaRPr dirty="0" sz="2900" lang="en-US"/>
          </a:p>
        </p:txBody>
      </p:sp>
      <p:sp>
        <p:nvSpPr>
          <p:cNvPr id="1049097" name="Text 2"/>
          <p:cNvSpPr txBox="1"/>
          <p:nvPr/>
        </p:nvSpPr>
        <p:spPr>
          <a:xfrm>
            <a:off x="8229600" y="4754880"/>
            <a:ext cx="457200" cy="237744"/>
          </a:xfrm>
          <a:prstGeom prst="rect"/>
          <a:noFill/>
        </p:spPr>
        <p:txBody>
          <a:bodyPr anchor="ctr" bIns="0" lIns="0" rIns="0" rtlCol="0" tIns="0" wrap="square"/>
          <a:p>
            <a:pPr algn="r" indent="0" marL="0">
              <a:buNone/>
            </a:pPr>
            <a:r>
              <a:rPr b="1" dirty="0" sz="900" lang="en-US">
                <a:solidFill>
                  <a:srgbClr val="67E8F9"/>
                </a:solidFill>
                <a:latin typeface="Courier New" pitchFamily="34" charset="0"/>
                <a:ea typeface="Courier New" pitchFamily="34" charset="-122"/>
                <a:cs typeface="Courier New" pitchFamily="34" charset="-120"/>
              </a:rPr>
              <a:t>24</a:t>
            </a:r>
            <a:endParaRPr dirty="0" sz="900" lang="en-US"/>
          </a:p>
        </p:txBody>
      </p:sp>
      <p:sp>
        <p:nvSpPr>
          <p:cNvPr id="1049098" name="Shape 3"/>
          <p:cNvSpPr/>
          <p:nvPr/>
        </p:nvSpPr>
        <p:spPr>
          <a:xfrm>
            <a:off x="548640" y="1143000"/>
            <a:ext cx="8046720" cy="3520440"/>
          </a:xfrm>
          <a:prstGeom prst="roundRect">
            <a:avLst>
              <a:gd name="adj" fmla="val 2078"/>
            </a:avLst>
          </a:prstGeom>
          <a:solidFill>
            <a:srgbClr val="0B1F3A">
              <a:alpha val="92000"/>
            </a:srgbClr>
          </a:solidFill>
          <a:ln w="12700">
            <a:solidFill>
              <a:srgbClr val="22D3EE">
                <a:alpha val="55000"/>
              </a:srgbClr>
            </a:solidFill>
            <a:prstDash val="solid"/>
          </a:ln>
        </p:spPr>
      </p:sp>
      <p:sp>
        <p:nvSpPr>
          <p:cNvPr id="1049099" name="Text 4"/>
          <p:cNvSpPr txBox="1"/>
          <p:nvPr/>
        </p:nvSpPr>
        <p:spPr>
          <a:xfrm>
            <a:off x="731520" y="1234440"/>
            <a:ext cx="7680960" cy="3337560"/>
          </a:xfrm>
          <a:prstGeom prst="rect"/>
          <a:noFill/>
        </p:spPr>
        <p:txBody>
          <a:bodyPr anchor="t" bIns="0" lIns="0" rIns="0" rtlCol="0" tIns="0" wrap="square"/>
          <a:p>
            <a:pPr indent="0" marL="0">
              <a:spcAft>
                <a:spcPts val="700"/>
              </a:spcAft>
              <a:buNone/>
            </a:pPr>
            <a:r>
              <a:rPr b="1" dirty="0" sz="1200" lang="en-US">
                <a:solidFill>
                  <a:srgbClr val="67E8F9"/>
                </a:solidFill>
                <a:latin typeface="Calibri" pitchFamily="34" charset="0"/>
                <a:ea typeface="Calibri" pitchFamily="34" charset="-122"/>
                <a:cs typeface="Calibri" pitchFamily="34" charset="-120"/>
              </a:rPr>
              <a:t>1.  </a:t>
            </a:r>
            <a:r>
              <a:rPr dirty="0" sz="1200" lang="en-US">
                <a:solidFill>
                  <a:srgbClr val="CBD5E1"/>
                </a:solidFill>
                <a:latin typeface="Calibri" pitchFamily="34" charset="0"/>
                <a:ea typeface="Calibri" pitchFamily="34" charset="-122"/>
                <a:cs typeface="Calibri" pitchFamily="34" charset="-120"/>
              </a:rPr>
              <a:t>PhET Interactive Simulations. University of Colorado Boulder. </a:t>
            </a:r>
            <a:r>
              <a:rPr dirty="0" sz="1200" lang="en-US" u="sng">
                <a:solidFill>
                  <a:srgbClr val="67E8F9"/>
                </a:solidFill>
                <a:latin typeface="Calibri" pitchFamily="34" charset="0"/>
                <a:ea typeface="Calibri" pitchFamily="34" charset="-122"/>
                <a:cs typeface="Calibri" pitchFamily="34" charset="-120"/>
                <a:hlinkClick r:id="rId2" invalidUrl="" action="" tgtFrame="" tooltip="" history="1" endSnd="0"/>
              </a:rPr>
              <a:t>https://phet.colorado.edu/</a:t>
            </a:r>
            <a:endParaRPr dirty="0" sz="1200" lang="en-US"/>
          </a:p>
          <a:p>
            <a:pPr indent="0" marL="0">
              <a:spcAft>
                <a:spcPts val="700"/>
              </a:spcAft>
              <a:buNone/>
            </a:pPr>
            <a:r>
              <a:rPr b="1" dirty="0" sz="1200" lang="en-US">
                <a:solidFill>
                  <a:srgbClr val="67E8F9"/>
                </a:solidFill>
                <a:latin typeface="Calibri" pitchFamily="34" charset="0"/>
                <a:ea typeface="Calibri" pitchFamily="34" charset="-122"/>
                <a:cs typeface="Calibri" pitchFamily="34" charset="-120"/>
              </a:rPr>
              <a:t>2.  </a:t>
            </a:r>
            <a:r>
              <a:rPr dirty="0" sz="1200" lang="en-US">
                <a:solidFill>
                  <a:srgbClr val="CBD5E1"/>
                </a:solidFill>
                <a:latin typeface="Calibri" pitchFamily="34" charset="0"/>
                <a:ea typeface="Calibri" pitchFamily="34" charset="-122"/>
                <a:cs typeface="Calibri" pitchFamily="34" charset="-120"/>
              </a:rPr>
              <a:t>Bergwerf, H. MolView. </a:t>
            </a:r>
            <a:r>
              <a:rPr dirty="0" sz="1200" lang="en-US" u="sng">
                <a:solidFill>
                  <a:srgbClr val="67E8F9"/>
                </a:solidFill>
                <a:latin typeface="Calibri" pitchFamily="34" charset="0"/>
                <a:ea typeface="Calibri" pitchFamily="34" charset="-122"/>
                <a:cs typeface="Calibri" pitchFamily="34" charset="-120"/>
                <a:hlinkClick r:id="rId3" invalidUrl="" action="" tgtFrame="" tooltip="" history="1" endSnd="0"/>
              </a:rPr>
              <a:t>https://molview.org/</a:t>
            </a:r>
            <a:endParaRPr dirty="0" sz="1200" lang="en-US"/>
          </a:p>
          <a:p>
            <a:pPr indent="0" marL="0">
              <a:spcAft>
                <a:spcPts val="700"/>
              </a:spcAft>
              <a:buNone/>
            </a:pPr>
            <a:r>
              <a:rPr b="1" dirty="0" sz="1200" lang="en-US">
                <a:solidFill>
                  <a:srgbClr val="67E8F9"/>
                </a:solidFill>
                <a:latin typeface="Calibri" pitchFamily="34" charset="0"/>
                <a:ea typeface="Calibri" pitchFamily="34" charset="-122"/>
                <a:cs typeface="Calibri" pitchFamily="34" charset="-120"/>
              </a:rPr>
              <a:t>3.  </a:t>
            </a:r>
            <a:r>
              <a:rPr dirty="0" sz="1200" lang="en-US">
                <a:solidFill>
                  <a:srgbClr val="CBD5E1"/>
                </a:solidFill>
                <a:latin typeface="Calibri" pitchFamily="34" charset="0"/>
                <a:ea typeface="Calibri" pitchFamily="34" charset="-122"/>
                <a:cs typeface="Calibri" pitchFamily="34" charset="-120"/>
              </a:rPr>
              <a:t>Kim, S., Thiessen, P. A., Cheng, T., Yu, B., &amp; Bolton, E. E. (2025). PubChem 2025 update. Nucleic Acids Research, 53(D1), D1516–D1525. National Library of Medicine, NIH. </a:t>
            </a:r>
            <a:r>
              <a:rPr dirty="0" sz="1200" lang="en-US" u="sng">
                <a:solidFill>
                  <a:srgbClr val="67E8F9"/>
                </a:solidFill>
                <a:latin typeface="Calibri" pitchFamily="34" charset="0"/>
                <a:ea typeface="Calibri" pitchFamily="34" charset="-122"/>
                <a:cs typeface="Calibri" pitchFamily="34" charset="-120"/>
                <a:hlinkClick r:id="rId4" invalidUrl="" action="" tgtFrame="" tooltip="" history="1" endSnd="0"/>
              </a:rPr>
              <a:t>https://pubchem.ncbi.nlm.nih.gov/</a:t>
            </a:r>
            <a:endParaRPr dirty="0" sz="1200" lang="en-US"/>
          </a:p>
          <a:p>
            <a:pPr indent="0" marL="0">
              <a:spcAft>
                <a:spcPts val="700"/>
              </a:spcAft>
              <a:buNone/>
            </a:pPr>
            <a:r>
              <a:rPr b="1" dirty="0" sz="1200" lang="en-US">
                <a:solidFill>
                  <a:srgbClr val="67E8F9"/>
                </a:solidFill>
                <a:latin typeface="Calibri" pitchFamily="34" charset="0"/>
                <a:ea typeface="Calibri" pitchFamily="34" charset="-122"/>
                <a:cs typeface="Calibri" pitchFamily="34" charset="-120"/>
              </a:rPr>
              <a:t>4.  </a:t>
            </a:r>
            <a:r>
              <a:rPr dirty="0" sz="1200" lang="en-US">
                <a:solidFill>
                  <a:srgbClr val="CBD5E1"/>
                </a:solidFill>
                <a:latin typeface="Calibri" pitchFamily="34" charset="0"/>
                <a:ea typeface="Calibri" pitchFamily="34" charset="-122"/>
                <a:cs typeface="Calibri" pitchFamily="34" charset="-120"/>
              </a:rPr>
              <a:t>Dayah, M. Ptable: Dynamic periodic table. </a:t>
            </a:r>
            <a:r>
              <a:rPr dirty="0" sz="1200" lang="en-US" u="sng">
                <a:solidFill>
                  <a:srgbClr val="67E8F9"/>
                </a:solidFill>
                <a:latin typeface="Calibri" pitchFamily="34" charset="0"/>
                <a:ea typeface="Calibri" pitchFamily="34" charset="-122"/>
                <a:cs typeface="Calibri" pitchFamily="34" charset="-120"/>
                <a:hlinkClick r:id="rId5" invalidUrl="" action="" tgtFrame="" tooltip="" history="1" endSnd="0"/>
              </a:rPr>
              <a:t>https://ptable.com/</a:t>
            </a:r>
            <a:endParaRPr dirty="0" sz="1200" lang="en-US"/>
          </a:p>
          <a:p>
            <a:pPr indent="0" marL="0">
              <a:spcAft>
                <a:spcPts val="700"/>
              </a:spcAft>
              <a:buNone/>
            </a:pPr>
            <a:r>
              <a:rPr b="1" dirty="0" sz="1200" lang="en-US">
                <a:solidFill>
                  <a:srgbClr val="67E8F9"/>
                </a:solidFill>
                <a:latin typeface="Calibri" pitchFamily="34" charset="0"/>
                <a:ea typeface="Calibri" pitchFamily="34" charset="-122"/>
                <a:cs typeface="Calibri" pitchFamily="34" charset="-120"/>
              </a:rPr>
              <a:t>5.  </a:t>
            </a:r>
            <a:r>
              <a:rPr dirty="0" sz="1200" lang="en-US">
                <a:solidFill>
                  <a:srgbClr val="CBD5E1"/>
                </a:solidFill>
                <a:latin typeface="Calibri" pitchFamily="34" charset="0"/>
                <a:ea typeface="Calibri" pitchFamily="34" charset="-122"/>
                <a:cs typeface="Calibri" pitchFamily="34" charset="-120"/>
              </a:rPr>
              <a:t>Yaron, D., dkk. ChemCollective. Carnegie Mellon University. </a:t>
            </a:r>
            <a:r>
              <a:rPr dirty="0" sz="1200" lang="en-US" u="sng">
                <a:solidFill>
                  <a:srgbClr val="67E8F9"/>
                </a:solidFill>
                <a:latin typeface="Calibri" pitchFamily="34" charset="0"/>
                <a:ea typeface="Calibri" pitchFamily="34" charset="-122"/>
                <a:cs typeface="Calibri" pitchFamily="34" charset="-120"/>
                <a:hlinkClick r:id="rId6" invalidUrl="" action="" tgtFrame="" tooltip="" history="1" endSnd="0"/>
              </a:rPr>
              <a:t>https://chemcollective.org/</a:t>
            </a:r>
            <a:endParaRPr dirty="0" sz="1200" lang="en-US"/>
          </a:p>
          <a:p>
            <a:pPr indent="0" marL="0">
              <a:spcAft>
                <a:spcPts val="700"/>
              </a:spcAft>
              <a:buNone/>
            </a:pPr>
            <a:r>
              <a:rPr b="1" dirty="0" sz="1200" lang="en-US">
                <a:solidFill>
                  <a:srgbClr val="67E8F9"/>
                </a:solidFill>
                <a:latin typeface="Calibri" pitchFamily="34" charset="0"/>
                <a:ea typeface="Calibri" pitchFamily="34" charset="-122"/>
                <a:cs typeface="Calibri" pitchFamily="34" charset="-120"/>
              </a:rPr>
              <a:t>6.  </a:t>
            </a:r>
            <a:r>
              <a:rPr dirty="0" sz="1200" lang="en-US">
                <a:solidFill>
                  <a:srgbClr val="CBD5E1"/>
                </a:solidFill>
                <a:latin typeface="Calibri" pitchFamily="34" charset="0"/>
                <a:ea typeface="Calibri" pitchFamily="34" charset="-122"/>
                <a:cs typeface="Calibri" pitchFamily="34" charset="-120"/>
              </a:rPr>
              <a:t>Kemendikbud. Rumah Belajar: Laboratorium Maya. </a:t>
            </a:r>
            <a:r>
              <a:rPr dirty="0" sz="1200" lang="en-US" u="sng">
                <a:solidFill>
                  <a:srgbClr val="67E8F9"/>
                </a:solidFill>
                <a:latin typeface="Calibri" pitchFamily="34" charset="0"/>
                <a:ea typeface="Calibri" pitchFamily="34" charset="-122"/>
                <a:cs typeface="Calibri" pitchFamily="34" charset="-120"/>
                <a:hlinkClick r:id="rId7" invalidUrl="" action="" tgtFrame="" tooltip="" history="1" endSnd="0"/>
              </a:rPr>
              <a:t>https://belajar.kemdikbud.go.id/</a:t>
            </a:r>
            <a:endParaRPr dirty="0" sz="1200" lang="en-US"/>
          </a:p>
          <a:p>
            <a:pPr indent="0" marL="0">
              <a:spcAft>
                <a:spcPts val="700"/>
              </a:spcAft>
              <a:buNone/>
            </a:pPr>
            <a:r>
              <a:rPr b="1" dirty="0" sz="1200" lang="en-US">
                <a:solidFill>
                  <a:srgbClr val="67E8F9"/>
                </a:solidFill>
                <a:latin typeface="Calibri" pitchFamily="34" charset="0"/>
                <a:ea typeface="Calibri" pitchFamily="34" charset="-122"/>
                <a:cs typeface="Calibri" pitchFamily="34" charset="-120"/>
              </a:rPr>
              <a:t>7.  </a:t>
            </a:r>
            <a:r>
              <a:rPr dirty="0" sz="1200" lang="en-US">
                <a:solidFill>
                  <a:srgbClr val="CBD5E1"/>
                </a:solidFill>
                <a:latin typeface="Calibri" pitchFamily="34" charset="0"/>
                <a:ea typeface="Calibri" pitchFamily="34" charset="-122"/>
                <a:cs typeface="Calibri" pitchFamily="34" charset="-120"/>
              </a:rPr>
              <a:t>Perangkat AI dan media: ChatGPT (chatgpt.com), Gemini (gemini.google.com), Claude (claude.ai), Copilot (copilot.microsoft.com), NotebookLM (notebooklm.google.com), Canva (canva.com), Quizizz (quizizz.com), Kahoot! (kahoot.com).</a:t>
            </a:r>
            <a:endParaRPr dirty="0" sz="1200" lang="en-US"/>
          </a:p>
        </p:txBody>
      </p:sp>
    </p:spTree>
  </p:cSld>
  <p:clrMapOvr>
    <a:masterClrMapping/>
  </p:clrMapOvr>
</p:sld>
</file>

<file path=ppt/theme/theme1.xml><?xml version="1.0" encoding="utf-8"?>
<a:theme xmlns:a="http://schemas.openxmlformats.org/drawingml/2006/main" name="Office Theme">
  <a:themeElements>
    <a:clrScheme name="Office">
      <a:dk1>
        <a:sysClr lastClr="000000" val="windowText"/>
      </a:dk1>
      <a:lt1>
        <a:sysClr lastClr="FFFFFF" val="window"/>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67E8F9"/>
      </a:hlink>
      <a:folHlink>
        <a:srgbClr val="A78BFA"/>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Theme">
  <a:themeElements>
    <a:clrScheme name="Office">
      <a:dk1>
        <a:sysClr lastClr="000000" val="windowText"/>
      </a:dk1>
      <a:lt1>
        <a:sysClr lastClr="FFFFFF" val="window"/>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67E8F9"/>
      </a:hlink>
      <a:folHlink>
        <a:srgbClr val="A78BFA"/>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Microsoft Office PowerPoint</Application>
  <ScaleCrop>0</ScaleCrop>
  <Company>PptxGenJS</Company>
  <LinksUpToDate>0</LinksUpToDate>
  <AppVersion>16.0000</AppVersion>
</Properties>
</file>

<file path=docProps/core.xml><?xml version="1.0" encoding="utf-8"?>
<cp:coreProperties xmlns:cp="http://schemas.openxmlformats.org/package/2006/metadata/core-properties" xmlns:dc="http://purl.org/dc/elements/1.1/" xmlns:dcterms="http://purl.org/dc/terms/" xmlns:xsi="http://www.w3.org/2001/XMLSchema-instance">
  <dc:title>Optimalisasi AI dalam Pembelajaran Kimia</dc:title>
  <dc:creator>Nama Pemateri</dc:creator>
  <cp:lastModifiedBy>Nama Pemateri</cp:lastModifiedBy>
  <dcterms:created xsi:type="dcterms:W3CDTF">2026-09-22T04:29:12Z</dcterms:created>
  <dcterms:modified xsi:type="dcterms:W3CDTF">2026-09-23T16:31:21Z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20e2210f28724ea9a2618d52dc5a97a9_23</vt:lpwstr>
  </property>
</Properties>
</file>