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55279" y="-640080"/>
            <a:ext cx="3840480" cy="3840480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635240" y="-475488"/>
            <a:ext cx="4480560" cy="4480560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315199" y="-310896"/>
            <a:ext cx="5120640" cy="5120640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95159" y="-146303"/>
            <a:ext cx="5760720" cy="5760720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675119" y="18288"/>
            <a:ext cx="6400800" cy="6400800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502920"/>
            <a:ext cx="45720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C69B37"/>
                </a:solidFill>
                <a:latin typeface="Aptos"/>
              </a:rPr>
              <a:t>PRAKTIK BAIK • MGMP BIOLOGI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005840"/>
            <a:ext cx="7040880" cy="1417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100" b="1" i="0">
                <a:solidFill>
                  <a:srgbClr val="FFFFFF"/>
                </a:solidFill>
                <a:latin typeface="Aptos"/>
              </a:rPr>
              <a:t>BELAJAR VIRUS
TANPA MIKROSKOP? BISA.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78608"/>
            <a:ext cx="63093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700" b="0" i="0">
                <a:solidFill>
                  <a:srgbClr val="D0DFD5"/>
                </a:solidFill>
                <a:latin typeface="Aptos"/>
              </a:rPr>
              <a:t>Unplugged Computational Thinking melalui Nanoblocks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127248"/>
            <a:ext cx="41148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C69B37"/>
                </a:solidFill>
                <a:latin typeface="Aptos"/>
              </a:rPr>
              <a:t>Biologi • Fase E / Kelas 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886200"/>
            <a:ext cx="2926080" cy="658368"/>
          </a:xfrm>
          <a:prstGeom prst="roundRect">
            <a:avLst/>
          </a:prstGeom>
          <a:solidFill>
            <a:srgbClr val="184B30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995928"/>
            <a:ext cx="2560320" cy="39319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SMA NEGERI 1 KUALA
BIREUEN • ACEH</a:t>
            </a:r>
          </a:p>
        </p:txBody>
      </p:sp>
      <p:pic>
        <p:nvPicPr>
          <p:cNvPr id="13" name="Picture 12" descr="_portrait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685800"/>
            <a:ext cx="3154680" cy="54406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83879" y="5897880"/>
            <a:ext cx="3383280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 i="0">
                <a:solidFill>
                  <a:srgbClr val="C69B37"/>
                </a:solidFill>
                <a:latin typeface="Aptos"/>
              </a:rPr>
              <a:t>“Low tech.
High thinking.”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C3CDC6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C3CDC6"/>
                </a:solidFill>
                <a:latin typeface="Aptos"/>
              </a:rPr>
              <a:t>01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720" y="411480"/>
            <a:ext cx="2331720" cy="658368"/>
          </a:xfrm>
          <a:prstGeom prst="roundRect">
            <a:avLst/>
          </a:prstGeom>
          <a:solidFill>
            <a:srgbClr val="F6F9F4"/>
          </a:solidFill>
          <a:ln>
            <a:solidFill>
              <a:srgbClr val="3E68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1200" b="1">
                <a:solidFill>
                  <a:srgbClr val="285333"/>
                </a:solidFill>
              </a:rPr>
              <a:t>SMA NEGERI 1 KUALA</a:t>
            </a:r>
          </a:p>
          <a:p>
            <a:pPr algn="l"/>
            <a:r>
              <a:rPr sz="900">
                <a:solidFill>
                  <a:srgbClr val="465A4C"/>
                </a:solidFill>
              </a:rPr>
              <a:t>BIREUEN • ACEH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1160" y="1115568"/>
            <a:ext cx="2148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00" i="1">
                <a:solidFill>
                  <a:srgbClr val="6E6E6E"/>
                </a:solidFill>
              </a:rPr>
              <a:t>School identity lockup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01 • KURIKULUM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CP &amp; Tujuan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Dari konsep virus menuju keterampilan berpikir dan proses sains.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148840"/>
            <a:ext cx="5303520" cy="3429000"/>
          </a:xfrm>
          <a:prstGeom prst="roundRect">
            <a:avLst/>
          </a:prstGeom>
          <a:solidFill>
            <a:srgbClr val="DCEEE1"/>
          </a:solidFill>
          <a:ln>
            <a:solidFill>
              <a:srgbClr val="DCEE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45720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84B30"/>
                </a:solidFill>
                <a:latin typeface="Aptos"/>
              </a:rPr>
              <a:t>CAPAIAN PEMBELAJARAN • FASE 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34640"/>
            <a:ext cx="4617720" cy="22402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0" i="0">
                <a:solidFill>
                  <a:srgbClr val="262D2A"/>
                </a:solidFill>
                <a:latin typeface="Aptos"/>
              </a:rPr>
              <a:t>Peserta didik menggunakan pemahaman Biologi untuk menciptakan solusi atas permasalahan lokal, nasional, atau global, sekaligus mengembangkan keterampilan proses: mengamati; mempertanyakan &amp; memprediksi; merencanakan penyelidikan; menganalisis data/informasi; mengevaluasi &amp; merefleksi; serta mengomunikasikan hasil.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423160"/>
            <a:ext cx="27432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84B30"/>
                </a:solidFill>
                <a:latin typeface="Aptos"/>
              </a:rPr>
              <a:t>TP • VIRUS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834640"/>
            <a:ext cx="47548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>
                <a:solidFill>
                  <a:srgbClr val="262D2A"/>
                </a:solidFill>
                <a:latin typeface="Aptos"/>
              </a:defRPr>
            </a:pPr>
            <a:r>
              <a:t>• Menganalisis karakteristik dan struktur virus.</a:t>
            </a:r>
          </a:p>
          <a:p>
            <a:pPr>
              <a:spcAft>
                <a:spcPts val="700"/>
              </a:spcAft>
              <a:defRPr sz="1400">
                <a:solidFill>
                  <a:srgbClr val="262D2A"/>
                </a:solidFill>
                <a:latin typeface="Aptos"/>
              </a:defRPr>
            </a:pPr>
            <a:r>
              <a:t>• Menghubungkan struktur dengan fungsi bagian virus.</a:t>
            </a:r>
          </a:p>
          <a:p>
            <a:pPr>
              <a:spcAft>
                <a:spcPts val="700"/>
              </a:spcAft>
              <a:defRPr sz="1400">
                <a:solidFill>
                  <a:srgbClr val="262D2A"/>
                </a:solidFill>
                <a:latin typeface="Aptos"/>
              </a:defRPr>
            </a:pPr>
            <a:r>
              <a:t>• Merepresentasikan struktur virus melalui model/diagram.</a:t>
            </a:r>
          </a:p>
          <a:p>
            <a:pPr>
              <a:spcAft>
                <a:spcPts val="700"/>
              </a:spcAft>
              <a:defRPr sz="1400">
                <a:solidFill>
                  <a:srgbClr val="262D2A"/>
                </a:solidFill>
                <a:latin typeface="Aptos"/>
              </a:defRPr>
            </a:pPr>
            <a:r>
              <a:t>• Menjelaskan proses dengan langkah yang sistematis.</a:t>
            </a:r>
          </a:p>
          <a:p>
            <a:pPr>
              <a:spcAft>
                <a:spcPts val="700"/>
              </a:spcAft>
              <a:defRPr sz="1400">
                <a:solidFill>
                  <a:srgbClr val="262D2A"/>
                </a:solidFill>
                <a:latin typeface="Aptos"/>
              </a:defRPr>
            </a:pPr>
            <a:r>
              <a:t>• Mengevaluasi kembali representasi berdasarkan bukti.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870448"/>
            <a:ext cx="10515600" cy="25603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1">
                <a:solidFill>
                  <a:srgbClr val="636F68"/>
                </a:solidFill>
                <a:latin typeface="Aptos"/>
              </a:rPr>
              <a:t>Sumber CP: Capaian Pembelajaran Biologi Fase E–F, BSKAP/Kemendikdasmen.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C69B37"/>
                </a:solidFill>
                <a:latin typeface="Aptos"/>
              </a:rPr>
              <a:t>02 • MASALAH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ptos"/>
              </a:rPr>
              <a:t>Ketika objek biologis terlalu abstrak untuk “sekadar dilihat”.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D2DCD5"/>
                </a:solidFill>
                <a:latin typeface="Aptos"/>
              </a:rPr>
              <a:t>Saya memulai dari kebutuhan belajar siswa, bukan dari teknologi.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2240280"/>
            <a:ext cx="3337560" cy="3063240"/>
          </a:xfrm>
          <a:prstGeom prst="roundRect">
            <a:avLst/>
          </a:prstGeom>
          <a:solidFill>
            <a:srgbClr val="1C3D2D"/>
          </a:solidFill>
          <a:ln>
            <a:solidFill>
              <a:srgbClr val="1C3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560320"/>
            <a:ext cx="27432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C69B37"/>
                </a:solidFill>
                <a:latin typeface="Aptos"/>
              </a:rPr>
              <a:t>TANTANGAN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971800"/>
            <a:ext cx="2697480" cy="11430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ptos"/>
              </a:rPr>
              <a:t>Virus tidak dapat diamati langsung dengan indera.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4343400"/>
            <a:ext cx="269748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CDDAD2"/>
                </a:solidFill>
                <a:latin typeface="Aptos"/>
              </a:rPr>
              <a:t>Gambar 2D membantu, tetapi belum selalu membuat struktur terasa nyata.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240280"/>
            <a:ext cx="3337560" cy="3063240"/>
          </a:xfrm>
          <a:prstGeom prst="roundRect">
            <a:avLst/>
          </a:prstGeom>
          <a:solidFill>
            <a:srgbClr val="1C3D2D"/>
          </a:solidFill>
          <a:ln>
            <a:solidFill>
              <a:srgbClr val="1C3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2560320"/>
            <a:ext cx="27432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C69B37"/>
                </a:solidFill>
                <a:latin typeface="Aptos"/>
              </a:rPr>
              <a:t>TANTANGAN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971800"/>
            <a:ext cx="2697480" cy="11430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ptos"/>
              </a:rPr>
              <a:t>Computational Thinking sering dianggap harus memakai komputer.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4343400"/>
            <a:ext cx="269748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CDDAD2"/>
                </a:solidFill>
                <a:latin typeface="Aptos"/>
              </a:rPr>
              <a:t>Saya ingin siswa mengalami cara berpikirnya terlebih dahulu—baru memberi nama konsepnya.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2240280"/>
            <a:ext cx="3337560" cy="3063240"/>
          </a:xfrm>
          <a:prstGeom prst="roundRect">
            <a:avLst/>
          </a:prstGeom>
          <a:solidFill>
            <a:srgbClr val="1C3D2D"/>
          </a:solidFill>
          <a:ln>
            <a:solidFill>
              <a:srgbClr val="1C3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2560320"/>
            <a:ext cx="27432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C69B37"/>
                </a:solidFill>
                <a:latin typeface="Aptos"/>
              </a:rPr>
              <a:t>PERTANYAAN PEMBUKA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971800"/>
            <a:ext cx="2697480" cy="11430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Aptos"/>
              </a:rPr>
              <a:t>“Bisakah kita membangun representasi virus tanpa mikroskop dan tanpa coding?”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4343400"/>
            <a:ext cx="269748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CDDAD2"/>
                </a:solidFill>
                <a:latin typeface="Aptos"/>
              </a:rPr>
              <a:t>Dari sinilah aktivitas unplugged dimulai.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C3CDC6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C3CDC6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03 • DESAIN PENGALAMAN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Satu masalah Biologi. Empat cara berpikir.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Computational Thinking hadir sebagai cara memecahkan masalah—bukan sebagai materi tambahan.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2240280"/>
            <a:ext cx="2542032" cy="324612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04671" y="2468880"/>
            <a:ext cx="566928" cy="566928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2551176"/>
            <a:ext cx="566928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3246120"/>
            <a:ext cx="219456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 i="0">
                <a:solidFill>
                  <a:srgbClr val="0F3022"/>
                </a:solidFill>
                <a:latin typeface="Aptos"/>
              </a:rPr>
              <a:t>DECOMPOSITION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3977639"/>
            <a:ext cx="2148840" cy="10058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262D2A"/>
                </a:solidFill>
                <a:latin typeface="Aptos"/>
              </a:rPr>
              <a:t>Pecah struktur virus menjadi bagian yang dapat dikerjakan.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93008" y="2240280"/>
            <a:ext cx="2542032" cy="324612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657600" y="2468880"/>
            <a:ext cx="566928" cy="566928"/>
          </a:xfrm>
          <a:prstGeom prst="ellipse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2551176"/>
            <a:ext cx="566928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3246120"/>
            <a:ext cx="219456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 i="0">
                <a:solidFill>
                  <a:srgbClr val="0F3022"/>
                </a:solidFill>
                <a:latin typeface="Aptos"/>
              </a:rPr>
              <a:t>PATTERN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977639"/>
            <a:ext cx="2148840" cy="10058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262D2A"/>
                </a:solidFill>
                <a:latin typeface="Aptos"/>
              </a:rPr>
              <a:t>Cari pengulangan, simetri, atau susunan.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45936" y="2240280"/>
            <a:ext cx="2542032" cy="324612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510528" y="2468880"/>
            <a:ext cx="566928" cy="566928"/>
          </a:xfrm>
          <a:prstGeom prst="ellipse">
            <a:avLst/>
          </a:prstGeom>
          <a:solidFill>
            <a:srgbClr val="A45337"/>
          </a:solidFill>
          <a:ln>
            <a:solidFill>
              <a:srgbClr val="A45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10528" y="2551176"/>
            <a:ext cx="566928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8" y="3246120"/>
            <a:ext cx="219456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 i="0">
                <a:solidFill>
                  <a:srgbClr val="0F3022"/>
                </a:solidFill>
                <a:latin typeface="Aptos"/>
              </a:rPr>
              <a:t>ABSTRACTION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3977639"/>
            <a:ext cx="2148840" cy="10058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262D2A"/>
                </a:solidFill>
                <a:latin typeface="Aptos"/>
              </a:rPr>
              <a:t>Pilih informasi esensial; sederhanakan detail.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98863" y="2240280"/>
            <a:ext cx="2542032" cy="324612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363455" y="2468880"/>
            <a:ext cx="566928" cy="566928"/>
          </a:xfrm>
          <a:prstGeom prst="ellipse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63455" y="2551176"/>
            <a:ext cx="566928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63455" y="3246120"/>
            <a:ext cx="219456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1" i="0">
                <a:solidFill>
                  <a:srgbClr val="0F3022"/>
                </a:solidFill>
                <a:latin typeface="Aptos"/>
              </a:rPr>
              <a:t>ALGORITHM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63455" y="3977639"/>
            <a:ext cx="2148840" cy="10058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262D2A"/>
                </a:solidFill>
                <a:latin typeface="Aptos"/>
              </a:rPr>
              <a:t>Susun langkah: buat → cek → perbaiki.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5806440"/>
            <a:ext cx="10241280" cy="347472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184B30"/>
                </a:solidFill>
                <a:latin typeface="Aptos"/>
              </a:rPr>
              <a:t>OBSERVE → DECOMPOSE → FIND PATTERNS → ABSTRACT → DESIGN ALGORITHM → REPRESENT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04 • AKTIVITAS INTI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MISSION: Build a Virus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Nanoblocks menjadi media manipulatif untuk membuat struktur yang abstrak dapat diamati dan direvisi.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60120" y="2331720"/>
            <a:ext cx="242279" cy="242279"/>
          </a:xfrm>
          <a:prstGeom prst="rect">
            <a:avLst/>
          </a:prstGeom>
          <a:solidFill>
            <a:srgbClr val="184B3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223467" y="2331720"/>
            <a:ext cx="242279" cy="242279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86814" y="2331720"/>
            <a:ext cx="242279" cy="242279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750161" y="2331720"/>
            <a:ext cx="242279" cy="242279"/>
          </a:xfrm>
          <a:prstGeom prst="rect">
            <a:avLst/>
          </a:prstGeom>
          <a:solidFill>
            <a:srgbClr val="A453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60120" y="2595067"/>
            <a:ext cx="242279" cy="242279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223467" y="2595067"/>
            <a:ext cx="242279" cy="242279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486814" y="2595067"/>
            <a:ext cx="242279" cy="242279"/>
          </a:xfrm>
          <a:prstGeom prst="rect">
            <a:avLst/>
          </a:prstGeom>
          <a:solidFill>
            <a:srgbClr val="A453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750161" y="2595067"/>
            <a:ext cx="242279" cy="242279"/>
          </a:xfrm>
          <a:prstGeom prst="rect">
            <a:avLst/>
          </a:prstGeom>
          <a:solidFill>
            <a:srgbClr val="184B3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960120" y="2858414"/>
            <a:ext cx="242279" cy="242279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223467" y="2858414"/>
            <a:ext cx="242279" cy="242279"/>
          </a:xfrm>
          <a:prstGeom prst="rect">
            <a:avLst/>
          </a:prstGeom>
          <a:solidFill>
            <a:srgbClr val="A453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486814" y="2858414"/>
            <a:ext cx="242279" cy="242279"/>
          </a:xfrm>
          <a:prstGeom prst="rect">
            <a:avLst/>
          </a:prstGeom>
          <a:solidFill>
            <a:srgbClr val="184B3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750161" y="2858414"/>
            <a:ext cx="242279" cy="242279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0120" y="3121761"/>
            <a:ext cx="242279" cy="242279"/>
          </a:xfrm>
          <a:prstGeom prst="rect">
            <a:avLst/>
          </a:prstGeom>
          <a:solidFill>
            <a:srgbClr val="A453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223467" y="3121761"/>
            <a:ext cx="242279" cy="242279"/>
          </a:xfrm>
          <a:prstGeom prst="rect">
            <a:avLst/>
          </a:prstGeom>
          <a:solidFill>
            <a:srgbClr val="184B3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486814" y="3121761"/>
            <a:ext cx="242279" cy="242279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750161" y="3121761"/>
            <a:ext cx="242279" cy="242279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276136" y="3385108"/>
            <a:ext cx="421355" cy="237012"/>
          </a:xfrm>
          <a:prstGeom prst="rect">
            <a:avLst/>
          </a:prstGeom>
          <a:solidFill>
            <a:srgbClr val="0F30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276136" y="3648456"/>
            <a:ext cx="421355" cy="237012"/>
          </a:xfrm>
          <a:prstGeom prst="rect">
            <a:avLst/>
          </a:prstGeom>
          <a:solidFill>
            <a:srgbClr val="0F302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341973" y="3911803"/>
            <a:ext cx="289681" cy="237012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341973" y="4175150"/>
            <a:ext cx="289681" cy="237012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341973" y="4438497"/>
            <a:ext cx="289681" cy="237012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341973" y="4701844"/>
            <a:ext cx="289681" cy="237012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341973" y="4965192"/>
            <a:ext cx="289681" cy="237012"/>
          </a:xfrm>
          <a:prstGeom prst="rect">
            <a:avLst/>
          </a:prstGeom>
          <a:solidFill>
            <a:srgbClr val="89A98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44103" y="5228539"/>
            <a:ext cx="316016" cy="184343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829165" y="5228539"/>
            <a:ext cx="316016" cy="184343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75776" y="5491886"/>
            <a:ext cx="316016" cy="184343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697492" y="5491886"/>
            <a:ext cx="316016" cy="184343"/>
          </a:xfrm>
          <a:prstGeom prst="rect">
            <a:avLst/>
          </a:prstGeom>
          <a:solidFill>
            <a:srgbClr val="C69B3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77240" y="6018580"/>
            <a:ext cx="256032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1" i="0">
                <a:solidFill>
                  <a:srgbClr val="0F3022"/>
                </a:solidFill>
                <a:latin typeface="Aptos"/>
              </a:rPr>
              <a:t>CORONAVIRUS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977639" y="2240280"/>
            <a:ext cx="3566160" cy="3337560"/>
          </a:xfrm>
          <a:prstGeom prst="roundRect">
            <a:avLst/>
          </a:prstGeom>
          <a:solidFill>
            <a:srgbClr val="DCEEE1"/>
          </a:solidFill>
          <a:ln>
            <a:solidFill>
              <a:srgbClr val="DCEE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297680" y="2560320"/>
            <a:ext cx="18288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CHALLENGE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97680" y="3063240"/>
            <a:ext cx="2743200" cy="11430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 i="0">
                <a:solidFill>
                  <a:srgbClr val="0F3022"/>
                </a:solidFill>
                <a:latin typeface="Aptos"/>
              </a:rPr>
              <a:t>“Bisakah kelompokmu menyusun model coronavirus berdasarkan struktur yang dipelajari?”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97680" y="4434840"/>
            <a:ext cx="2743200" cy="7772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262D2A"/>
                </a:solidFill>
                <a:latin typeface="Aptos"/>
              </a:rPr>
              <a:t>Bukan lomba membuat bentuk paling cantik. Fokusnya: apakah model dapat dijelaskan secara biologis?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909560" y="2240280"/>
            <a:ext cx="3520440" cy="333756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229600" y="2560320"/>
            <a:ext cx="18288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BUKTI PROSES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0" y="3063240"/>
            <a:ext cx="27432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50">
                <a:solidFill>
                  <a:srgbClr val="262D2A"/>
                </a:solidFill>
                <a:latin typeface="Aptos"/>
              </a:defRPr>
            </a:pPr>
            <a:r>
              <a:t>• Model struktur virus</a:t>
            </a:r>
          </a:p>
          <a:p>
            <a:pPr>
              <a:spcAft>
                <a:spcPts val="700"/>
              </a:spcAft>
              <a:defRPr sz="1350">
                <a:solidFill>
                  <a:srgbClr val="262D2A"/>
                </a:solidFill>
                <a:latin typeface="Aptos"/>
              </a:defRPr>
            </a:pPr>
            <a:r>
              <a:t>• Penjelasan fungsi setiap bagian</a:t>
            </a:r>
          </a:p>
          <a:p>
            <a:pPr>
              <a:spcAft>
                <a:spcPts val="700"/>
              </a:spcAft>
              <a:defRPr sz="1350">
                <a:solidFill>
                  <a:srgbClr val="262D2A"/>
                </a:solidFill>
                <a:latin typeface="Aptos"/>
              </a:defRPr>
            </a:pPr>
            <a:r>
              <a:t>• Urutan langkah penyusunan</a:t>
            </a:r>
          </a:p>
          <a:p>
            <a:pPr>
              <a:spcAft>
                <a:spcPts val="700"/>
              </a:spcAft>
              <a:defRPr sz="1350">
                <a:solidFill>
                  <a:srgbClr val="262D2A"/>
                </a:solidFill>
                <a:latin typeface="Aptos"/>
              </a:defRPr>
            </a:pPr>
            <a:r>
              <a:t>• Perbaikan setelah dibandingkan dengan referensi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C69B37"/>
                </a:solidFill>
                <a:latin typeface="Aptos"/>
              </a:rPr>
              <a:t>05 • DECOMPOSITION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ptos"/>
              </a:rPr>
              <a:t>Jangan bangun semuanya sekaligus.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D2DCD5"/>
                </a:solidFill>
                <a:latin typeface="Aptos"/>
              </a:rPr>
              <a:t>Siswa mengubah satu objek kompleks menjadi bagian yang bisa dipikirkan.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468880"/>
            <a:ext cx="137160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 i="0">
                <a:solidFill>
                  <a:srgbClr val="C69B37"/>
                </a:solidFill>
                <a:latin typeface="Aptos"/>
              </a:rPr>
              <a:t>WHOLE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4560" y="2651760"/>
            <a:ext cx="1554480" cy="18288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572000" y="2331720"/>
            <a:ext cx="713232" cy="713232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34840" y="3200400"/>
            <a:ext cx="10972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r>
              <a:t>ENVELOPE</a:t>
            </a:r>
          </a:p>
        </p:txBody>
      </p:sp>
      <p:sp>
        <p:nvSpPr>
          <p:cNvPr id="10" name="Oval 9"/>
          <p:cNvSpPr/>
          <p:nvPr/>
        </p:nvSpPr>
        <p:spPr>
          <a:xfrm>
            <a:off x="6400800" y="2331720"/>
            <a:ext cx="713232" cy="713232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63640" y="3200400"/>
            <a:ext cx="10972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r>
              <a:t>SPIKE PROTEINS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0" y="2331720"/>
            <a:ext cx="713232" cy="713232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92440" y="3200400"/>
            <a:ext cx="10972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r>
              <a:t>MEMBRANE</a:t>
            </a:r>
          </a:p>
        </p:txBody>
      </p:sp>
      <p:sp>
        <p:nvSpPr>
          <p:cNvPr id="14" name="Oval 13"/>
          <p:cNvSpPr/>
          <p:nvPr/>
        </p:nvSpPr>
        <p:spPr>
          <a:xfrm>
            <a:off x="10058400" y="2331720"/>
            <a:ext cx="713232" cy="713232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21240" y="3200400"/>
            <a:ext cx="10972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r>
              <a:t>RNA + NUCLEOCAPSID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977639"/>
            <a:ext cx="32004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C69B37"/>
                </a:solidFill>
                <a:latin typeface="Aptos"/>
              </a:rPr>
              <a:t>Pertanyaan guru sebagai fasilitator: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407408"/>
            <a:ext cx="996696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r>
              <a:t>“Bagian apa yang benar-benar kita butuhkan agar model ini tetap dapat dikenali sebagai coronavirus?”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303520"/>
            <a:ext cx="886968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0" i="0">
                <a:solidFill>
                  <a:srgbClr val="CDDAD2"/>
                </a:solidFill>
                <a:latin typeface="Aptos"/>
              </a:rPr>
              <a:t>Siswa memutuskan bagian penting; guru tidak langsung memberi jawaban.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C3CDC6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C3CDC6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06 • PATTERN + ABSTRACTION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Dari bentuk → pola → representasi.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Kesalahan bukan akhir; kesalahan menjadi data untuk memperbaiki representasi.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2331720"/>
            <a:ext cx="3246120" cy="19202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2606040"/>
            <a:ext cx="475488" cy="475488"/>
          </a:xfrm>
          <a:prstGeom prst="ellipse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54480" y="2615184"/>
            <a:ext cx="20116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0F3022"/>
                </a:solidFill>
                <a:latin typeface="Aptos"/>
              </a:rPr>
              <a:t>REPETITION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46120"/>
            <a:ext cx="269748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600" b="1" i="0">
                <a:solidFill>
                  <a:srgbClr val="262D2A"/>
                </a:solidFill>
                <a:latin typeface="Aptos"/>
              </a:rPr>
              <a:t>Apa yang berulang pada spike?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331720"/>
            <a:ext cx="3246120" cy="19202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17720" y="2606040"/>
            <a:ext cx="475488" cy="475488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57800" y="2615184"/>
            <a:ext cx="20116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0F3022"/>
                </a:solidFill>
                <a:latin typeface="Aptos"/>
              </a:rPr>
              <a:t>SYMMETRY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246120"/>
            <a:ext cx="269748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600" b="1" i="0">
                <a:solidFill>
                  <a:srgbClr val="262D2A"/>
                </a:solidFill>
                <a:latin typeface="Aptos"/>
              </a:rPr>
              <a:t>Bagaimana spike tersusun mengelilingi permukaan?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2331720"/>
            <a:ext cx="3246120" cy="19202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21040" y="2606040"/>
            <a:ext cx="475488" cy="475488"/>
          </a:xfrm>
          <a:prstGeom prst="ellipse">
            <a:avLst/>
          </a:prstGeom>
          <a:solidFill>
            <a:srgbClr val="A45337"/>
          </a:solidFill>
          <a:ln>
            <a:solidFill>
              <a:srgbClr val="A45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19" y="2615184"/>
            <a:ext cx="20116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0F3022"/>
                </a:solidFill>
                <a:latin typeface="Aptos"/>
              </a:rPr>
              <a:t>ESSENTIAL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3246120"/>
            <a:ext cx="269748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600" b="1" i="0">
                <a:solidFill>
                  <a:srgbClr val="262D2A"/>
                </a:solidFill>
                <a:latin typeface="Aptos"/>
              </a:rPr>
              <a:t>Bagian apa yang esensial untuk merepresentasikan coronavirus?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617720"/>
            <a:ext cx="210312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636F68"/>
                </a:solidFill>
                <a:latin typeface="Aptos"/>
              </a:rPr>
              <a:t>MODEL KOMPLEKS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8960" y="457200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000" b="1" i="0">
                <a:solidFill>
                  <a:srgbClr val="C69B37"/>
                </a:solidFill>
                <a:latin typeface="Aptos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617720"/>
            <a:ext cx="128016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184B30"/>
                </a:solidFill>
                <a:latin typeface="Aptos"/>
              </a:rPr>
              <a:t>FILTER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4960" y="4572000"/>
            <a:ext cx="54864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000" b="1" i="0">
                <a:solidFill>
                  <a:srgbClr val="C69B37"/>
                </a:solidFill>
                <a:latin typeface="Aptos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0" y="4434840"/>
            <a:ext cx="2743200" cy="6400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 i="0">
                <a:solidFill>
                  <a:srgbClr val="0F3022"/>
                </a:solidFill>
                <a:latin typeface="Aptos"/>
              </a:rPr>
              <a:t>MODEL SEDERHANA
TAPI BERMAKNA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577840"/>
            <a:ext cx="1005840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50" b="0" i="0">
                <a:solidFill>
                  <a:srgbClr val="262D2A"/>
                </a:solidFill>
                <a:latin typeface="Aptos"/>
              </a:rPr>
              <a:t>Abstraksi bukan menghilangkan konsep. Abstraksi membantu siswa mempertahankan informasi yang paling bermakna.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07 • ALGORITHMIC THINKING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Bisakah kelompok lain merekonstruksi hasil kalian?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Siswa belajar bahwa instruksi yang ambigu menghasilkan representasi yang berbeda.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70432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517904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865376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212848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560320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907792" y="2423160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2960" y="2770632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70432" y="2770632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517904" y="2770632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865376" y="2770632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212848" y="2770632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560320" y="2770632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907792" y="2770632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22960" y="3118104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170432" y="3118104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517904" y="3118104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65376" y="3118104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212848" y="3118104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560320" y="3118104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907792" y="3118104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2960" y="3465576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70432" y="3465576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517904" y="3465576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865376" y="3465576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212848" y="3465576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560320" y="3465576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907792" y="3465576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22960" y="3813048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170432" y="3813048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517904" y="3813048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865376" y="3813048"/>
            <a:ext cx="310896" cy="310896"/>
          </a:xfrm>
          <a:prstGeom prst="rect">
            <a:avLst/>
          </a:prstGeom>
          <a:solidFill>
            <a:srgbClr val="184B30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12848" y="3813048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560320" y="3813048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907792" y="3813048"/>
            <a:ext cx="310896" cy="310896"/>
          </a:xfrm>
          <a:prstGeom prst="rect">
            <a:avLst/>
          </a:prstGeom>
          <a:solidFill>
            <a:srgbClr val="FFFFFF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749039" y="2423160"/>
            <a:ext cx="141732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636F68"/>
                </a:solidFill>
                <a:latin typeface="Aptos"/>
              </a:rPr>
              <a:t>MODEL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66359" y="2395728"/>
            <a:ext cx="32004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200" b="1" i="0">
                <a:solidFill>
                  <a:srgbClr val="C69B37"/>
                </a:solidFill>
                <a:latin typeface="Aptos"/>
              </a:rPr>
              <a:t>→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0" y="2423160"/>
            <a:ext cx="141732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636F68"/>
                </a:solidFill>
                <a:latin typeface="Aptos"/>
              </a:rPr>
              <a:t>GRAPH PAPER / GRID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903720" y="2395728"/>
            <a:ext cx="32004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200" b="1" i="0">
                <a:solidFill>
                  <a:srgbClr val="C69B37"/>
                </a:solidFill>
                <a:latin typeface="Aptos"/>
              </a:rPr>
              <a:t>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23759" y="2423160"/>
            <a:ext cx="141732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636F68"/>
                </a:solidFill>
                <a:latin typeface="Aptos"/>
              </a:rPr>
              <a:t>PIXEL-ART CODE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41080" y="2395728"/>
            <a:ext cx="32004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200" b="1" i="0">
                <a:solidFill>
                  <a:srgbClr val="C69B37"/>
                </a:solidFill>
                <a:latin typeface="Aptos"/>
              </a:rPr>
              <a:t>→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61119" y="2423160"/>
            <a:ext cx="141732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200" b="1" i="0">
                <a:solidFill>
                  <a:srgbClr val="636F68"/>
                </a:solidFill>
                <a:latin typeface="Aptos"/>
              </a:rPr>
              <a:t>RECONSTRUCT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749039" y="3246120"/>
            <a:ext cx="6812280" cy="1417320"/>
          </a:xfrm>
          <a:prstGeom prst="roundRect">
            <a:avLst/>
          </a:prstGeom>
          <a:solidFill>
            <a:srgbClr val="DCEEE1"/>
          </a:solidFill>
          <a:ln>
            <a:solidFill>
              <a:srgbClr val="DCEE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069080" y="3584448"/>
            <a:ext cx="61264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r>
              <a:t>Contoh kode Graph Paper Programming: 0 = kosong • 1 = envelope • 2 = spike • 3 = detail. Setiap kotak diperlakukan sebagai satu pixel.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069080" y="4069080"/>
            <a:ext cx="61264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0" i="0">
                <a:solidFill>
                  <a:srgbClr val="262D2A"/>
                </a:solidFill>
                <a:latin typeface="Aptos"/>
              </a:rPr>
              <a:t>Jika algoritmanya jelas, representasi dapat direkonstruksi.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14400" y="5166360"/>
            <a:ext cx="1005840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700" b="1" i="0">
                <a:solidFill>
                  <a:srgbClr val="184B30"/>
                </a:solidFill>
                <a:latin typeface="Aptos"/>
              </a:rPr>
              <a:t>TRANSFER: “Kalau kamu harus menjelaskan langkah ini kepada orang yang belum melihat modelnya, apa yang harus kamu ubah?”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08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85800" y="5230368"/>
            <a:ext cx="3154680" cy="411480"/>
          </a:xfrm>
          <a:prstGeom prst="roundRect">
            <a:avLst/>
          </a:prstGeom>
          <a:solidFill>
            <a:srgbClr val="E4EFE7"/>
          </a:solidFill>
          <a:ln>
            <a:solidFill>
              <a:srgbClr val="4673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2F4E39"/>
                </a:solidFill>
              </a:rPr>
              <a:t>UNPLUGGED CODING • GRAPH PAPER PROGRAMMING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C69B37"/>
                </a:solidFill>
                <a:latin typeface="Aptos"/>
              </a:rPr>
              <a:t>08 • ASESMEN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ptos"/>
              </a:rPr>
              <a:t>Yang dinilai bukan hanya “jadi atau tidak jadi”.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D2DCD5"/>
                </a:solidFill>
                <a:latin typeface="Aptos"/>
              </a:rPr>
              <a:t>Asesmen mengikuti proses berpikir dan pemahaman biologis.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60" y="2240280"/>
            <a:ext cx="457200" cy="457200"/>
          </a:xfrm>
          <a:prstGeom prst="ellipse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63040" y="2258568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C69B37"/>
                </a:solidFill>
                <a:latin typeface="Aptos"/>
              </a:rPr>
              <a:t>BIOLOGI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221992"/>
            <a:ext cx="813816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Ketepatan struktur &amp; fungsi bagian virus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3108960"/>
            <a:ext cx="457200" cy="457200"/>
          </a:xfrm>
          <a:prstGeom prst="ellipse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63040" y="3127248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C69B37"/>
                </a:solidFill>
                <a:latin typeface="Aptos"/>
              </a:rPr>
              <a:t>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3090672"/>
            <a:ext cx="813816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Mampu memecah, menemukan pola, mengabstraksi, dan menyusun langkah</a:t>
            </a:r>
          </a:p>
        </p:txBody>
      </p:sp>
      <p:sp>
        <p:nvSpPr>
          <p:cNvPr id="12" name="Oval 11"/>
          <p:cNvSpPr/>
          <p:nvPr/>
        </p:nvSpPr>
        <p:spPr>
          <a:xfrm>
            <a:off x="822960" y="3977639"/>
            <a:ext cx="457200" cy="457200"/>
          </a:xfrm>
          <a:prstGeom prst="ellipse">
            <a:avLst/>
          </a:prstGeom>
          <a:solidFill>
            <a:srgbClr val="A45337"/>
          </a:solidFill>
          <a:ln>
            <a:solidFill>
              <a:srgbClr val="A45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63040" y="3995927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C69B37"/>
                </a:solidFill>
                <a:latin typeface="Aptos"/>
              </a:rPr>
              <a:t>REASONING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959352"/>
            <a:ext cx="813816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Mampu menjelaskan alasan di balik keputusan model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846320"/>
            <a:ext cx="457200" cy="457200"/>
          </a:xfrm>
          <a:prstGeom prst="ellipse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63040" y="4864607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C69B37"/>
                </a:solidFill>
                <a:latin typeface="Aptos"/>
              </a:rPr>
              <a:t>REVISION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4828032"/>
            <a:ext cx="813816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ptos"/>
              </a:rPr>
              <a:t>Mampu memperbaiki model berdasarkan bukti/referensi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806440"/>
            <a:ext cx="1024128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400" b="1" i="0">
                <a:solidFill>
                  <a:srgbClr val="D2DFD5"/>
                </a:solidFill>
                <a:latin typeface="Aptos"/>
              </a:rPr>
              <a:t>Evidence ≠ hanya produk akhir.  Evidence = produk + penjelasan + proses revisi.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C3CDC6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C3CDC6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09 • DIFERENSIASI &amp; INKLUSI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Satu tujuan. Banyak jalan untuk mencapainya.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Unplugged activity memberi ruang bagi kesiapan, preferensi, dan kebutuhan belajar yang beragam.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2331720"/>
            <a:ext cx="5257800" cy="12344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2331720"/>
            <a:ext cx="164592" cy="1234440"/>
          </a:xfrm>
          <a:prstGeom prst="rect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2560320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0F3022"/>
                </a:solidFill>
                <a:latin typeface="Aptos"/>
              </a:rPr>
              <a:t>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953512"/>
            <a:ext cx="43891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262D2A"/>
                </a:solidFill>
                <a:latin typeface="Aptos"/>
              </a:rPr>
              <a:t>Diagram, warna bagian, contoh model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2331720"/>
            <a:ext cx="5257800" cy="12344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2331720"/>
            <a:ext cx="164592" cy="1234440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75120" y="2560320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0F3022"/>
                </a:solidFill>
                <a:latin typeface="Aptos"/>
              </a:rPr>
              <a:t>KINESTETIK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2953512"/>
            <a:ext cx="43891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262D2A"/>
                </a:solidFill>
                <a:latin typeface="Aptos"/>
              </a:rPr>
              <a:t>Menyusun blok, memindahkan, menguji ulang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840479"/>
            <a:ext cx="5257800" cy="12344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3840479"/>
            <a:ext cx="164592" cy="1234440"/>
          </a:xfrm>
          <a:prstGeom prst="rect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069079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0F3022"/>
                </a:solidFill>
                <a:latin typeface="Aptos"/>
              </a:rPr>
              <a:t>AUDITORI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4462271"/>
            <a:ext cx="43891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262D2A"/>
                </a:solidFill>
                <a:latin typeface="Aptos"/>
              </a:rPr>
              <a:t>Diskusi, menjelaskan langkah, peer explanation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3840479"/>
            <a:ext cx="5257800" cy="12344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09360" y="3840479"/>
            <a:ext cx="164592" cy="1234440"/>
          </a:xfrm>
          <a:prstGeom prst="rect">
            <a:avLst/>
          </a:prstGeom>
          <a:solidFill>
            <a:srgbClr val="A45337"/>
          </a:solidFill>
          <a:ln>
            <a:solidFill>
              <a:srgbClr val="A45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75120" y="4069079"/>
            <a:ext cx="1371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0F3022"/>
                </a:solidFill>
                <a:latin typeface="Aptos"/>
              </a:rPr>
              <a:t>SCAFFOLD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5120" y="4462271"/>
            <a:ext cx="438912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262D2A"/>
                </a:solidFill>
                <a:latin typeface="Aptos"/>
              </a:rPr>
              <a:t>Template bagian, kartu langkah, contoh parsial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5623560"/>
            <a:ext cx="1005840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800" b="1" i="0">
                <a:solidFill>
                  <a:srgbClr val="184B30"/>
                </a:solidFill>
                <a:latin typeface="Aptos"/>
              </a:rPr>
              <a:t>Prinsip: akses boleh berbeda; tujuan berpikir tetap sama.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20040"/>
            <a:ext cx="365760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000" b="1" i="0">
                <a:solidFill>
                  <a:srgbClr val="184B30"/>
                </a:solidFill>
                <a:latin typeface="Aptos"/>
              </a:rPr>
              <a:t>10 • REFLEKSI GURU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65836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700" b="1" i="0">
                <a:solidFill>
                  <a:srgbClr val="0F3022"/>
                </a:solidFill>
                <a:latin typeface="Aptos"/>
              </a:rPr>
              <a:t>Apa yang sebenarnya berubah?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344168"/>
            <a:ext cx="107899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300" b="0" i="0">
                <a:solidFill>
                  <a:srgbClr val="636F68"/>
                </a:solidFill>
                <a:latin typeface="Aptos"/>
              </a:rPr>
              <a:t>Saya tidak ingin siswa hanya pulang membawa model virus. Saya ingin mereka membawa cara berpikir.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874519"/>
            <a:ext cx="10972800" cy="16459"/>
          </a:xfrm>
          <a:prstGeom prst="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2331720"/>
            <a:ext cx="3246120" cy="21488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606040"/>
            <a:ext cx="109728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84B30"/>
                </a:solidFill>
                <a:latin typeface="Aptos"/>
              </a:rPr>
              <a:t>BEFORE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063240"/>
            <a:ext cx="2743200" cy="8686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0F3022"/>
                </a:solidFill>
                <a:latin typeface="Aptos"/>
              </a:rPr>
              <a:t>“Apa itu Computational Thinking?”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977639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C69B37"/>
                </a:solidFill>
                <a:latin typeface="Aptos"/>
              </a:rPr>
              <a:t>KNOWING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2331720"/>
            <a:ext cx="3246120" cy="21488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59" y="2606040"/>
            <a:ext cx="109728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84B30"/>
                </a:solidFill>
                <a:latin typeface="Aptos"/>
              </a:rPr>
              <a:t>DURING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59" y="3063240"/>
            <a:ext cx="2743200" cy="8686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0F3022"/>
                </a:solidFill>
                <a:latin typeface="Aptos"/>
              </a:rPr>
              <a:t>“Bagaimana kita memecahkan ini?”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59" y="3977639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C69B37"/>
                </a:solidFill>
                <a:latin typeface="Aptos"/>
              </a:rPr>
              <a:t>DOING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331720"/>
            <a:ext cx="3246120" cy="2148840"/>
          </a:xfrm>
          <a:prstGeom prst="roundRect">
            <a:avLst/>
          </a:prstGeom>
          <a:solidFill>
            <a:srgbClr val="E8F0EA"/>
          </a:solidFill>
          <a:ln>
            <a:solidFill>
              <a:srgbClr val="E8F0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2606040"/>
            <a:ext cx="109728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184B30"/>
                </a:solidFill>
                <a:latin typeface="Aptos"/>
              </a:rPr>
              <a:t>AFTER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3063240"/>
            <a:ext cx="2743200" cy="8686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 i="0">
                <a:solidFill>
                  <a:srgbClr val="0F3022"/>
                </a:solidFill>
                <a:latin typeface="Aptos"/>
              </a:rPr>
              <a:t>“Bisakah orang lain memahami dan mengulanginya?”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977639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C69B37"/>
                </a:solidFill>
                <a:latin typeface="Aptos"/>
              </a:rPr>
              <a:t>THINKING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074920"/>
            <a:ext cx="10241280" cy="6858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600" b="1" i="0">
                <a:solidFill>
                  <a:srgbClr val="184B30"/>
                </a:solidFill>
                <a:latin typeface="Aptos"/>
              </a:rPr>
              <a:t>Pembelajaran menjadi lebih bermakna ketika siswa mengalami → menamai cara berpikir → merefleksi → mentransfer.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5806440"/>
            <a:ext cx="1005840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150" b="0" i="1">
                <a:solidFill>
                  <a:srgbClr val="262D2A"/>
                </a:solidFill>
                <a:latin typeface="Aptos"/>
              </a:rPr>
              <a:t>Pelajaran penting: inovasi tidak selalu berarti menambah teknologi. Kadang kita justru perlu mengurangi layar agar cara berpikir terlihat.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636F68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636F68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30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914400"/>
            <a:ext cx="2926080" cy="2926080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211312" y="530352"/>
            <a:ext cx="3694176" cy="3694176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827264" y="146304"/>
            <a:ext cx="4462272" cy="4462272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43216" y="-237744"/>
            <a:ext cx="5230368" cy="5230368"/>
          </a:xfrm>
          <a:prstGeom prst="ellipse">
            <a:avLst/>
          </a:prstGeom>
          <a:noFill/>
          <a:ln>
            <a:solidFill>
              <a:srgbClr val="2C5F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640080"/>
            <a:ext cx="29260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100" b="1" i="0">
                <a:solidFill>
                  <a:srgbClr val="C69B37"/>
                </a:solidFill>
                <a:latin typeface="Aptos"/>
              </a:rPr>
              <a:t>CLOSING STATEMENT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234440"/>
            <a:ext cx="6766560" cy="19202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Aptos"/>
              </a:rPr>
              <a:t>COMPUTATIONAL THINKING
IS NOT ABOUT COMPUTERS.
IT'S ABOUT HOW WE THINK.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429000"/>
            <a:ext cx="6400800" cy="11430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600" b="0" i="0">
                <a:solidFill>
                  <a:srgbClr val="D3E0D7"/>
                </a:solidFill>
                <a:latin typeface="Aptos"/>
              </a:rPr>
              <a:t>Dalam Biologi, siswa tidak selalu membutuhkan teknologi yang lebih rumit.
Mereka membutuhkan pengalaman yang membuat konsep abstrak bisa dibangun,
dipecah, diuji, dijelaskan, dan diperbaiki.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074920"/>
            <a:ext cx="2331720" cy="658368"/>
          </a:xfrm>
          <a:prstGeom prst="roundRect">
            <a:avLst/>
          </a:prstGeom>
          <a:solidFill>
            <a:srgbClr val="184B30"/>
          </a:solidFill>
          <a:ln>
            <a:solidFill>
              <a:srgbClr val="184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5266944"/>
            <a:ext cx="21488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BREAK IT DOWN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5074920"/>
            <a:ext cx="2331720" cy="658368"/>
          </a:xfrm>
          <a:prstGeom prst="roundRect">
            <a:avLst/>
          </a:prstGeom>
          <a:solidFill>
            <a:srgbClr val="89A98E"/>
          </a:solidFill>
          <a:ln>
            <a:solidFill>
              <a:srgbClr val="89A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20440" y="5266944"/>
            <a:ext cx="21488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FIND THE PATTERN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0" y="5074920"/>
            <a:ext cx="2331720" cy="658368"/>
          </a:xfrm>
          <a:prstGeom prst="roundRect">
            <a:avLst/>
          </a:prstGeom>
          <a:solidFill>
            <a:srgbClr val="A45337"/>
          </a:solidFill>
          <a:ln>
            <a:solidFill>
              <a:srgbClr val="A453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17920" y="5266944"/>
            <a:ext cx="21488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ABSTRACT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23960" y="5074920"/>
            <a:ext cx="2331720" cy="658368"/>
          </a:xfrm>
          <a:prstGeom prst="roundRect">
            <a:avLst/>
          </a:prstGeom>
          <a:solidFill>
            <a:srgbClr val="C69B37"/>
          </a:solidFill>
          <a:ln>
            <a:solidFill>
              <a:srgbClr val="C69B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15400" y="5266944"/>
            <a:ext cx="21488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BUILD THE ALGORITHM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989320"/>
            <a:ext cx="502920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200" b="1" i="0">
                <a:solidFill>
                  <a:srgbClr val="C69B37"/>
                </a:solidFill>
                <a:latin typeface="Aptos"/>
              </a:rPr>
              <a:t>Terima kasih • Diskusi MGMP Biologi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5989320"/>
            <a:ext cx="475488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1000" b="0" i="0">
                <a:solidFill>
                  <a:srgbClr val="C8D7CD"/>
                </a:solidFill>
                <a:latin typeface="Aptos"/>
              </a:rPr>
              <a:t>Nuraisyiah, S.Pd.  |  SMA Negeri 1 Kuala Bireuen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86868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850" b="0" i="0">
                <a:solidFill>
                  <a:srgbClr val="C3CDC6"/>
                </a:solidFill>
                <a:latin typeface="Aptos"/>
              </a:rPr>
              <a:t>Nuraisyiah, S.Pd. • Guru Biologi • SMA Negeri 1 Kuala Bireuen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437376"/>
            <a:ext cx="45720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r"/>
            <a:r>
              <a:rPr sz="900" b="1" i="0">
                <a:solidFill>
                  <a:srgbClr val="C3CDC6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