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3D5F07-040B-43F0-83FA-32856D3FCB61}"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382487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3D5F07-040B-43F0-83FA-32856D3FCB61}"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1104724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3D5F07-040B-43F0-83FA-32856D3FCB61}"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82876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3D5F07-040B-43F0-83FA-32856D3FCB61}"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466800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3D5F07-040B-43F0-83FA-32856D3FCB61}" type="datetimeFigureOut">
              <a:rPr lang="en-US" smtClean="0"/>
              <a:t>9/5/2026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961591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3D5F07-040B-43F0-83FA-32856D3FCB61}" type="datetimeFigureOut">
              <a:rPr lang="en-US" smtClean="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2499009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3D5F07-040B-43F0-83FA-32856D3FCB61}" type="datetimeFigureOut">
              <a:rPr lang="en-US" smtClean="0"/>
              <a:t>9/5/2026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553464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3D5F07-040B-43F0-83FA-32856D3FCB61}"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950308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3D5F07-040B-43F0-83FA-32856D3FCB61}"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3114238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3D5F07-040B-43F0-83FA-32856D3FCB61}"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117837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3D5F07-040B-43F0-83FA-32856D3FCB61}"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3842F-E877-4FC0-8FC3-C6B3AEF53F84}" type="slidenum">
              <a:rPr lang="en-US" smtClean="0"/>
              <a:t>‹#›</a:t>
            </a:fld>
            <a:endParaRPr lang="en-US"/>
          </a:p>
        </p:txBody>
      </p:sp>
    </p:spTree>
    <p:extLst>
      <p:ext uri="{BB962C8B-B14F-4D97-AF65-F5344CB8AC3E}">
        <p14:creationId xmlns:p14="http://schemas.microsoft.com/office/powerpoint/2010/main" val="1153816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2438400" y="3159761"/>
            <a:ext cx="609600" cy="1034129"/>
          </a:xfrm>
          <a:prstGeom prst="rect">
            <a:avLst/>
          </a:prstGeom>
          <a:noFill/>
        </p:spPr>
        <p:txBody>
          <a:bodyPr wrap="square" lIns="0" tIns="9144" rIns="0" bIns="9144" rtlCol="0" anchor="ctr"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Palatino Linotype"/>
                <a:ea typeface="+mn-ea"/>
                <a:cs typeface="+mn-cs"/>
              </a:rPr>
              <a:t>{</a:t>
            </a:r>
            <a:endParaRPr kumimoji="0" lang="en-US"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alatino Linotype"/>
              <a:ea typeface="+mn-ea"/>
              <a:cs typeface="+mn-cs"/>
            </a:endParaRPr>
          </a:p>
        </p:txBody>
      </p:sp>
      <p:sp>
        <p:nvSpPr>
          <p:cNvPr id="2" name="Title 1"/>
          <p:cNvSpPr>
            <a:spLocks noGrp="1"/>
          </p:cNvSpPr>
          <p:nvPr>
            <p:ph type="ctrTitle"/>
          </p:nvPr>
        </p:nvSpPr>
        <p:spPr>
          <a:xfrm>
            <a:off x="1036320" y="1219200"/>
            <a:ext cx="100584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844800" y="3375491"/>
            <a:ext cx="82296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6" name="Slide Number Placeholder 15"/>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7" name="Footer Placeholder 16"/>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4192702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5" name="Slide Number Placeholder 14"/>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6" name="Footer Placeholder 15"/>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1161339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5689600" y="4074498"/>
            <a:ext cx="609600" cy="1015663"/>
          </a:xfrm>
          <a:prstGeom prst="rect">
            <a:avLst/>
          </a:prstGeom>
          <a:noFill/>
        </p:spPr>
        <p:txBody>
          <a:bodyPr wrap="squar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Palatino Linotype"/>
                <a:ea typeface="+mn-ea"/>
                <a:cs typeface="+mn-cs"/>
              </a:rPr>
              <a:t>{</a:t>
            </a:r>
            <a:endParaRPr kumimoji="0" lang="en-US" sz="6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alatino Linotype"/>
              <a:ea typeface="+mn-ea"/>
              <a:cs typeface="+mn-cs"/>
            </a:endParaRPr>
          </a:p>
        </p:txBody>
      </p:sp>
      <p:sp>
        <p:nvSpPr>
          <p:cNvPr id="3" name="Text Placeholder 2"/>
          <p:cNvSpPr>
            <a:spLocks noGrp="1"/>
          </p:cNvSpPr>
          <p:nvPr>
            <p:ph type="body" idx="1"/>
          </p:nvPr>
        </p:nvSpPr>
        <p:spPr>
          <a:xfrm>
            <a:off x="6096000" y="4267368"/>
            <a:ext cx="49784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3" name="Slide Number Placeholder 12"/>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4" name="Footer Placeholder 13"/>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4" name="Title 3"/>
          <p:cNvSpPr>
            <a:spLocks noGrp="1"/>
          </p:cNvSpPr>
          <p:nvPr>
            <p:ph type="title"/>
          </p:nvPr>
        </p:nvSpPr>
        <p:spPr>
          <a:xfrm>
            <a:off x="3048000" y="1905000"/>
            <a:ext cx="804672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extLst>
      <p:ext uri="{BB962C8B-B14F-4D97-AF65-F5344CB8AC3E}">
        <p14:creationId xmlns:p14="http://schemas.microsoft.com/office/powerpoint/2010/main" val="2569021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9" name="Slide Number Placeholder 8"/>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0" name="Footer Placeholder 9"/>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792224" y="658368"/>
            <a:ext cx="4364736"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705600" y="658369"/>
            <a:ext cx="4364736"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61659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8160" y="661976"/>
            <a:ext cx="4364736"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792224" y="1371600"/>
            <a:ext cx="43688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705600" y="661976"/>
            <a:ext cx="4364736"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705600" y="1371600"/>
            <a:ext cx="4364736"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408853" y="520192"/>
            <a:ext cx="609600" cy="923330"/>
          </a:xfrm>
          <a:prstGeom prst="rect">
            <a:avLst/>
          </a:prstGeom>
          <a:noFill/>
        </p:spPr>
        <p:txBody>
          <a:bodyPr wrap="squar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Palatino Linotype"/>
                <a:ea typeface="+mn-ea"/>
                <a:cs typeface="+mn-cs"/>
              </a:rPr>
              <a:t>{</a:t>
            </a:r>
            <a:endPar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alatino Linotype"/>
              <a:ea typeface="+mn-ea"/>
              <a:cs typeface="+mn-cs"/>
            </a:endParaRPr>
          </a:p>
        </p:txBody>
      </p:sp>
      <p:sp>
        <p:nvSpPr>
          <p:cNvPr id="18" name="TextBox 17"/>
          <p:cNvSpPr txBox="1"/>
          <p:nvPr/>
        </p:nvSpPr>
        <p:spPr>
          <a:xfrm>
            <a:off x="6373707" y="520192"/>
            <a:ext cx="609600" cy="923330"/>
          </a:xfrm>
          <a:prstGeom prst="rect">
            <a:avLst/>
          </a:prstGeom>
          <a:noFill/>
        </p:spPr>
        <p:txBody>
          <a:bodyPr wrap="squar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Palatino Linotype"/>
                <a:ea typeface="+mn-ea"/>
                <a:cs typeface="+mn-cs"/>
              </a:rPr>
              <a:t>{</a:t>
            </a:r>
            <a:endPar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alatino Linotype"/>
              <a:ea typeface="+mn-ea"/>
              <a:cs typeface="+mn-cs"/>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5" name="Slide Number Placeholder 14"/>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6" name="Footer Placeholder 15"/>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3710619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8" name="Slide Number Placeholder 7"/>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9" name="Footer Placeholder 8"/>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359140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6" name="Slide Number Placeholder 5"/>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7" name="Footer Placeholder 6"/>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2159026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7105227" y="1774588"/>
            <a:ext cx="609600" cy="1231106"/>
          </a:xfrm>
          <a:prstGeom prst="rect">
            <a:avLst/>
          </a:prstGeom>
          <a:noFill/>
        </p:spPr>
        <p:txBody>
          <a:bodyPr wrap="squar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Palatino Linotype"/>
                <a:ea typeface="+mn-ea"/>
                <a:cs typeface="+mn-cs"/>
              </a:rPr>
              <a:t>{</a:t>
            </a:r>
            <a:endParaRPr kumimoji="0" lang="en-US" sz="8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alatino Linotype"/>
              <a:ea typeface="+mn-ea"/>
              <a:cs typeface="+mn-cs"/>
            </a:endParaRPr>
          </a:p>
        </p:txBody>
      </p:sp>
      <p:sp>
        <p:nvSpPr>
          <p:cNvPr id="3" name="Content Placeholder 2"/>
          <p:cNvSpPr>
            <a:spLocks noGrp="1"/>
          </p:cNvSpPr>
          <p:nvPr>
            <p:ph idx="1"/>
          </p:nvPr>
        </p:nvSpPr>
        <p:spPr>
          <a:xfrm>
            <a:off x="1117600" y="685801"/>
            <a:ext cx="57912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00" y="685801"/>
            <a:ext cx="34544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6" name="Slide Number Placeholder 15"/>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7" name="Footer Placeholder 16"/>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8" name="Title 17"/>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305982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625600" y="612776"/>
            <a:ext cx="89408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3657600" y="3453047"/>
            <a:ext cx="67056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3247136" y="3331464"/>
            <a:ext cx="609600" cy="923330"/>
          </a:xfrm>
          <a:prstGeom prst="rect">
            <a:avLst/>
          </a:prstGeom>
          <a:noFill/>
        </p:spPr>
        <p:txBody>
          <a:bodyPr wrap="square" lIns="0" tIns="0" rIns="0" b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Palatino Linotype"/>
                <a:ea typeface="+mn-ea"/>
                <a:cs typeface="+mn-cs"/>
              </a:rPr>
              <a:t>{</a:t>
            </a:r>
            <a:endPar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alatino Linotype"/>
              <a:ea typeface="+mn-ea"/>
              <a:cs typeface="+mn-cs"/>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4" name="Slide Number Placeholder 13"/>
          <p:cNvSpPr>
            <a:spLocks noGrp="1"/>
          </p:cNvSpPr>
          <p:nvPr>
            <p:ph type="sldNum"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15" name="Footer Placeholder 14"/>
          <p:cNvSpPr>
            <a:spLocks noGrp="1"/>
          </p:cNvSpPr>
          <p:nvPr>
            <p:ph type="ftr"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3911460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44800" y="685802"/>
            <a:ext cx="77216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4831582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2800" y="609601"/>
            <a:ext cx="28448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0800" y="685801"/>
            <a:ext cx="67056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3117527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3D5F07-040B-43F0-83FA-32856D3FCB61}" type="datetimeFigureOut">
              <a:rPr lang="en-US" smtClean="0"/>
              <a:t>9/5/2026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83842F-E877-4FC0-8FC3-C6B3AEF53F84}" type="slidenum">
              <a:rPr lang="en-US" smtClean="0"/>
              <a:t>‹#›</a:t>
            </a:fld>
            <a:endParaRPr lang="en-US"/>
          </a:p>
        </p:txBody>
      </p:sp>
    </p:spTree>
    <p:extLst>
      <p:ext uri="{BB962C8B-B14F-4D97-AF65-F5344CB8AC3E}">
        <p14:creationId xmlns:p14="http://schemas.microsoft.com/office/powerpoint/2010/main" val="1930804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8" name="Oval 7"/>
          <p:cNvSpPr/>
          <p:nvPr/>
        </p:nvSpPr>
        <p:spPr>
          <a:xfrm rot="19724275">
            <a:off x="1830961" y="1038441"/>
            <a:ext cx="965416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9" name="Oval 8"/>
          <p:cNvSpPr/>
          <p:nvPr/>
        </p:nvSpPr>
        <p:spPr>
          <a:xfrm rot="17656910">
            <a:off x="557464" y="419133"/>
            <a:ext cx="5538472" cy="5973945"/>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10" name="Oval 9"/>
          <p:cNvSpPr/>
          <p:nvPr/>
        </p:nvSpPr>
        <p:spPr>
          <a:xfrm rot="19724275">
            <a:off x="4370607" y="116855"/>
            <a:ext cx="8639149"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alatino Linotype"/>
              <a:ea typeface="+mn-ea"/>
              <a:cs typeface="+mn-cs"/>
            </a:endParaRPr>
          </a:p>
        </p:txBody>
      </p:sp>
      <p:sp>
        <p:nvSpPr>
          <p:cNvPr id="2" name="Title Placeholder 1"/>
          <p:cNvSpPr>
            <a:spLocks noGrp="1"/>
          </p:cNvSpPr>
          <p:nvPr>
            <p:ph type="title"/>
          </p:nvPr>
        </p:nvSpPr>
        <p:spPr>
          <a:xfrm>
            <a:off x="1036320" y="4876800"/>
            <a:ext cx="100584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44800" y="685802"/>
            <a:ext cx="8128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00" y="6154739"/>
            <a:ext cx="28448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5BCAD085-E8A6-8845-BD4E-CB4CCA059FC4}" type="datetimeFigureOut">
              <a:rPr kumimoji="0" lang="en-US" sz="11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9/5/2026</a:t>
            </a:fld>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5" name="Footer Placeholder 4"/>
          <p:cNvSpPr>
            <a:spLocks noGrp="1"/>
          </p:cNvSpPr>
          <p:nvPr>
            <p:ph type="ftr" sz="quarter" idx="3"/>
          </p:nvPr>
        </p:nvSpPr>
        <p:spPr>
          <a:xfrm>
            <a:off x="1097280" y="6154739"/>
            <a:ext cx="6096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
        <p:nvSpPr>
          <p:cNvPr id="6" name="Slide Number Placeholder 5"/>
          <p:cNvSpPr>
            <a:spLocks noGrp="1"/>
          </p:cNvSpPr>
          <p:nvPr>
            <p:ph type="sldNum" sz="quarter" idx="4"/>
          </p:nvPr>
        </p:nvSpPr>
        <p:spPr>
          <a:xfrm>
            <a:off x="1097280" y="5842000"/>
            <a:ext cx="28448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C1FF6DA9-008F-8B48-92A6-B652298478BF}" type="slidenum">
              <a:rPr kumimoji="0" lang="en-US" sz="1600" b="0" i="0" u="none" strike="noStrike" kern="1200" cap="none" spc="0" normalizeH="0" baseline="0" noProof="0" smtClean="0">
                <a:ln>
                  <a:noFill/>
                </a:ln>
                <a:solidFill>
                  <a:prstClr val="white">
                    <a:alpha val="60000"/>
                  </a:prstClr>
                </a:solidFill>
                <a:effectLst/>
                <a:uLnTx/>
                <a:uFillTx/>
                <a:latin typeface="Palatino Linotype"/>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prstClr val="white">
                  <a:alpha val="60000"/>
                </a:prstClr>
              </a:solidFill>
              <a:effectLst/>
              <a:uLnTx/>
              <a:uFillTx/>
              <a:latin typeface="Palatino Linotype"/>
              <a:ea typeface="+mn-ea"/>
              <a:cs typeface="+mn-cs"/>
            </a:endParaRPr>
          </a:p>
        </p:txBody>
      </p:sp>
    </p:spTree>
    <p:extLst>
      <p:ext uri="{BB962C8B-B14F-4D97-AF65-F5344CB8AC3E}">
        <p14:creationId xmlns:p14="http://schemas.microsoft.com/office/powerpoint/2010/main" val="24779265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hyperlink" Target="https://www.tribunnews.com/tag/tka" TargetMode="External"/><Relationship Id="rId2" Type="http://schemas.openxmlformats.org/officeDocument/2006/relationships/hyperlink" Target="https://www.tribunnews.com/tag/sma" TargetMode="External"/><Relationship Id="rId1" Type="http://schemas.openxmlformats.org/officeDocument/2006/relationships/slideLayout" Target="../slideLayouts/slideLayout18.xml"/><Relationship Id="rId4" Type="http://schemas.openxmlformats.org/officeDocument/2006/relationships/hyperlink" Target="https://cerebrum.id/soal-tka-sejarah-sma/"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tribunnews.com/tag/sma" TargetMode="External"/><Relationship Id="rId2" Type="http://schemas.openxmlformats.org/officeDocument/2006/relationships/hyperlink" Target="https://www.tribunnews.com/tag/tka" TargetMode="Externa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62885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5318" y="1115575"/>
            <a:ext cx="10921365" cy="1292662"/>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200" b="1" i="0" u="none" strike="noStrike" kern="1200" cap="none" spc="0" normalizeH="0" baseline="0" noProof="0" dirty="0">
                <a:ln>
                  <a:noFill/>
                </a:ln>
                <a:solidFill>
                  <a:srgbClr val="FFFF00"/>
                </a:solidFill>
                <a:effectLst/>
                <a:uLnTx/>
                <a:uFillTx/>
                <a:latin typeface="Outfit"/>
                <a:ea typeface="+mn-ea"/>
                <a:cs typeface="+mn-cs"/>
              </a:rPr>
              <a:t>Teknis </a:t>
            </a:r>
            <a:r>
              <a:rPr kumimoji="0" lang="en-US" sz="4200" b="1" i="0" u="none" strike="noStrike" kern="1200" cap="none" spc="0" normalizeH="0" baseline="0" noProof="0" dirty="0" smtClean="0">
                <a:ln>
                  <a:noFill/>
                </a:ln>
                <a:solidFill>
                  <a:srgbClr val="FFFF00"/>
                </a:solidFill>
                <a:effectLst/>
                <a:uLnTx/>
                <a:uFillTx/>
                <a:latin typeface="Outfit"/>
                <a:ea typeface="+mn-ea"/>
                <a:cs typeface="+mn-cs"/>
              </a:rPr>
              <a:t>Pembuatan dan </a:t>
            </a:r>
            <a:r>
              <a:rPr kumimoji="0" sz="4200" b="1" i="0" u="none" strike="noStrike" kern="1200" cap="none" spc="0" normalizeH="0" baseline="0" noProof="0" dirty="0" smtClean="0">
                <a:ln>
                  <a:noFill/>
                </a:ln>
                <a:solidFill>
                  <a:srgbClr val="FFFF00"/>
                </a:solidFill>
                <a:effectLst/>
                <a:uLnTx/>
                <a:uFillTx/>
                <a:latin typeface="Outfit"/>
                <a:ea typeface="+mn-ea"/>
                <a:cs typeface="+mn-cs"/>
              </a:rPr>
              <a:t>Pe</a:t>
            </a:r>
            <a:r>
              <a:rPr kumimoji="0" lang="en-US" sz="4200" b="1" i="0" u="none" strike="noStrike" kern="1200" cap="none" spc="0" normalizeH="0" baseline="0" noProof="0" dirty="0" smtClean="0">
                <a:ln>
                  <a:noFill/>
                </a:ln>
                <a:solidFill>
                  <a:srgbClr val="FFFF00"/>
                </a:solidFill>
                <a:effectLst/>
                <a:uLnTx/>
                <a:uFillTx/>
                <a:latin typeface="Outfit"/>
                <a:ea typeface="+mn-ea"/>
                <a:cs typeface="+mn-cs"/>
              </a:rPr>
              <a:t>nulisan Jawaban Pada Soal</a:t>
            </a:r>
            <a:endParaRPr kumimoji="0" sz="4200" b="1" i="0" u="none" strike="noStrike" kern="1200" cap="none" spc="0" normalizeH="0" baseline="0" noProof="0" dirty="0">
              <a:ln>
                <a:noFill/>
              </a:ln>
              <a:solidFill>
                <a:srgbClr val="FFFF00"/>
              </a:solidFill>
              <a:effectLst/>
              <a:uLnTx/>
              <a:uFillTx/>
              <a:latin typeface="Outfit"/>
              <a:ea typeface="+mn-ea"/>
              <a:cs typeface="+mn-cs"/>
            </a:endParaRPr>
          </a:p>
        </p:txBody>
      </p:sp>
    </p:spTree>
    <p:extLst>
      <p:ext uri="{BB962C8B-B14F-4D97-AF65-F5344CB8AC3E}">
        <p14:creationId xmlns:p14="http://schemas.microsoft.com/office/powerpoint/2010/main" val="2046387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1" y="485559"/>
            <a:ext cx="11161395" cy="438582"/>
          </a:xfrm>
          <a:prstGeom prst="rect">
            <a:avLst/>
          </a:prstGeom>
          <a:noFill/>
        </p:spPr>
        <p:txBody>
          <a:bodyPr wrap="squar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50" b="1" i="0" u="none" strike="noStrike" kern="1200" cap="none" spc="0" normalizeH="0" baseline="0" noProof="0" dirty="0" smtClean="0">
                <a:ln>
                  <a:noFill/>
                </a:ln>
                <a:solidFill>
                  <a:srgbClr val="FFFF00"/>
                </a:solidFill>
                <a:effectLst/>
                <a:uLnTx/>
                <a:uFillTx/>
                <a:latin typeface="Outfit"/>
                <a:ea typeface="+mn-ea"/>
                <a:cs typeface="+mn-cs"/>
              </a:rPr>
              <a:t>Soal </a:t>
            </a:r>
            <a:r>
              <a:rPr kumimoji="0" lang="en-US" sz="2850" b="1" i="0" u="none" strike="noStrike" kern="1200" cap="none" spc="0" normalizeH="0" baseline="0" noProof="0" dirty="0" smtClean="0">
                <a:ln>
                  <a:noFill/>
                </a:ln>
                <a:solidFill>
                  <a:srgbClr val="FFFF00"/>
                </a:solidFill>
                <a:effectLst/>
                <a:uLnTx/>
                <a:uFillTx/>
                <a:latin typeface="Outfit"/>
                <a:ea typeface="+mn-ea"/>
                <a:cs typeface="+mn-cs"/>
              </a:rPr>
              <a:t>TKA  Sejarah</a:t>
            </a:r>
            <a:endParaRPr kumimoji="0" sz="2850" b="1" i="0" u="none" strike="noStrike" kern="1200" cap="none" spc="0" normalizeH="0" baseline="0" noProof="0" dirty="0">
              <a:ln>
                <a:noFill/>
              </a:ln>
              <a:solidFill>
                <a:srgbClr val="FFFF00"/>
              </a:solidFill>
              <a:effectLst/>
              <a:uLnTx/>
              <a:uFillTx/>
              <a:latin typeface="Outfit"/>
              <a:ea typeface="+mn-ea"/>
              <a:cs typeface="+mn-cs"/>
            </a:endParaRPr>
          </a:p>
        </p:txBody>
      </p:sp>
      <p:sp>
        <p:nvSpPr>
          <p:cNvPr id="3" name="Rectangle 2"/>
          <p:cNvSpPr/>
          <p:nvPr/>
        </p:nvSpPr>
        <p:spPr>
          <a:xfrm>
            <a:off x="990601" y="1582341"/>
            <a:ext cx="10392103" cy="486287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srgbClr val="FFFF00"/>
                </a:solidFill>
                <a:effectLst/>
                <a:uLnTx/>
                <a:uFillTx/>
                <a:latin typeface="Palatino Linotype"/>
                <a:ea typeface="+mn-ea"/>
                <a:cs typeface="+mn-cs"/>
              </a:rPr>
              <a:t>Definisi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2060"/>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TKA Sejarah bertujuan untuk mengukur kemampuan murid dalam memahami dan mengkaji peristiwa sejarah dalam konteks ruang dan waktu, serta mengembangkan kemampuan berpikir historis. Tes ini tidak hanya mengukur pengetahuan tentang data dan fakta sejarah, tetapi juga kemampuan menganalisis, mengkritisi, menghubungkan, menginterpretasi, serta merefleksikan peristiwa sejarah dengan konteks sosial, ekonomi, politik, dan budaya, serta jiwa zaman. TKA Sejarah difokuskan pada kemampuan memahami perubahan dan keberlanjutan sejarah, serta mengidentifikasi sebab-akibat dari berbagai peristiwa penting dalam sejarah Indonesia mulai dari periode Hindu-Budha hingga Reformasi.</a:t>
            </a:r>
          </a:p>
        </p:txBody>
      </p:sp>
    </p:spTree>
    <p:extLst>
      <p:ext uri="{BB962C8B-B14F-4D97-AF65-F5344CB8AC3E}">
        <p14:creationId xmlns:p14="http://schemas.microsoft.com/office/powerpoint/2010/main" val="56141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7862" y="68955"/>
            <a:ext cx="11219793" cy="243143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Palatino Linotype"/>
                <a:ea typeface="+mn-ea"/>
                <a:cs typeface="+mn-cs"/>
              </a:rPr>
              <a:t>Cakupan Materi TKA Sejarah </a:t>
            </a:r>
            <a:r>
              <a:rPr kumimoji="0" lang="en-US" sz="2800" b="1" i="0" u="none" strike="noStrike" kern="1200" cap="none" spc="0" normalizeH="0" baseline="0" noProof="0" dirty="0" smtClean="0">
                <a:ln>
                  <a:noFill/>
                </a:ln>
                <a:solidFill>
                  <a:srgbClr val="FF0000"/>
                </a:solidFill>
                <a:effectLst/>
                <a:uLnTx/>
                <a:uFillTx/>
                <a:latin typeface="Palatino Linotype"/>
                <a:ea typeface="+mn-ea"/>
                <a:cs typeface="+mn-cs"/>
              </a:rPr>
              <a:t>SMA (Standar SKL)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Palatino Linotype"/>
              <a:ea typeface="+mn-ea"/>
              <a:cs typeface="+mn-cs"/>
            </a:endParaRP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Pengantar Ilmu Sejarah:</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Konsep dasar kronologi, perubahan, dan kesinambungan.</a:t>
            </a: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Masa Hindu-Buddha &amp; Islam:</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Perkembangan kerajaan serta jalur perdagangan Nusantara.</a:t>
            </a: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Kolonialisme &amp; Perlawanan:</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Konflik kekuasaan, strategi VOC, dan perlawanan bangsa Eropa.</a:t>
            </a: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Pergerakan Nasional:</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Organisasi pergerakan hingga proklamasi kemerdekaan.</a:t>
            </a: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Masa Republik:</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Revolusi kemerdekaan, demokrasi terpimpin, Orde Baru, hingga reformasi.</a:t>
            </a:r>
          </a:p>
        </p:txBody>
      </p:sp>
      <p:sp>
        <p:nvSpPr>
          <p:cNvPr id="3" name="Rectangle 2"/>
          <p:cNvSpPr/>
          <p:nvPr/>
        </p:nvSpPr>
        <p:spPr>
          <a:xfrm>
            <a:off x="367861" y="2782722"/>
            <a:ext cx="10604939" cy="2246769"/>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Tes Kemampuan Akademik (TKA) </a:t>
            </a:r>
            <a:r>
              <a:rPr kumimoji="0" lang="en-US" sz="2000" b="0" i="0" u="sng" strike="noStrike" kern="1200" cap="none" spc="0" normalizeH="0" baseline="0" noProof="0" dirty="0">
                <a:ln>
                  <a:noFill/>
                </a:ln>
                <a:solidFill>
                  <a:srgbClr val="FFFF00"/>
                </a:solidFill>
                <a:effectLst/>
                <a:uLnTx/>
                <a:uFillTx/>
                <a:latin typeface="Palatino Linotype"/>
                <a:ea typeface="+mn-ea"/>
                <a:cs typeface="+mn-cs"/>
                <a:hlinkClick r:id="rId2"/>
              </a:rPr>
              <a:t>SMA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Tahun 2026 saat ini berada pada tahap pendaftaran yang berlangsung hingga 27 September 2026 melalui laman resmi </a:t>
            </a:r>
            <a:r>
              <a:rPr kumimoji="0" lang="en-US" sz="2000" b="0" i="1" u="none" strike="noStrike" kern="1200" cap="none" spc="0" normalizeH="0" baseline="0" noProof="0" dirty="0">
                <a:ln>
                  <a:noFill/>
                </a:ln>
                <a:solidFill>
                  <a:prstClr val="white"/>
                </a:solidFill>
                <a:effectLst/>
                <a:uLnTx/>
                <a:uFillTx/>
                <a:latin typeface="Palatino Linotype"/>
                <a:ea typeface="+mn-ea"/>
                <a:cs typeface="+mn-cs"/>
              </a:rPr>
              <a:t>https://tka.kemendikdasmen.go.id/.</a:t>
            </a:r>
            <a:endParaRPr kumimoji="0" lang="en-US" sz="20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Simulasi </a:t>
            </a:r>
            <a:r>
              <a:rPr kumimoji="0" lang="en-US" sz="2000" b="0" i="0" u="sng" strike="noStrike" kern="1200" cap="none" spc="0" normalizeH="0" baseline="0" noProof="0" dirty="0">
                <a:ln>
                  <a:noFill/>
                </a:ln>
                <a:solidFill>
                  <a:srgbClr val="FFFF00"/>
                </a:solidFill>
                <a:effectLst/>
                <a:uLnTx/>
                <a:uFillTx/>
                <a:latin typeface="Palatino Linotype"/>
                <a:ea typeface="+mn-ea"/>
                <a:cs typeface="+mn-cs"/>
                <a:hlinkClick r:id="rId3"/>
              </a:rPr>
              <a:t>TKA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akan dilaksanakan pada 21-27 September 2026, kemudian pelaksanaan </a:t>
            </a:r>
            <a:r>
              <a:rPr kumimoji="0" lang="en-US" sz="2000" b="0" i="0" u="sng" strike="noStrike" kern="1200" cap="none" spc="0" normalizeH="0" baseline="0" noProof="0" dirty="0">
                <a:ln>
                  <a:noFill/>
                </a:ln>
                <a:solidFill>
                  <a:prstClr val="white"/>
                </a:solidFill>
                <a:effectLst/>
                <a:uLnTx/>
                <a:uFillTx/>
                <a:latin typeface="Palatino Linotype"/>
                <a:ea typeface="+mn-ea"/>
                <a:cs typeface="+mn-cs"/>
                <a:hlinkClick r:id="rId3"/>
              </a:rPr>
              <a:t>TKA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pada 26 Oktober hingga 8 November 2026.</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Bagi siswa yang belum mengikuti </a:t>
            </a:r>
            <a:r>
              <a:rPr kumimoji="0" lang="en-US" sz="2000" b="0" i="0" u="sng" strike="noStrike" kern="1200" cap="none" spc="0" normalizeH="0" baseline="0" noProof="0" dirty="0">
                <a:ln>
                  <a:noFill/>
                </a:ln>
                <a:solidFill>
                  <a:prstClr val="white"/>
                </a:solidFill>
                <a:effectLst/>
                <a:uLnTx/>
                <a:uFillTx/>
                <a:latin typeface="Palatino Linotype"/>
                <a:ea typeface="+mn-ea"/>
                <a:cs typeface="+mn-cs"/>
                <a:hlinkClick r:id="rId3"/>
              </a:rPr>
              <a:t>TKA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pada tanggal tersebut dapat mengikuti </a:t>
            </a:r>
            <a:r>
              <a:rPr kumimoji="0" lang="en-US" sz="2000" b="0" i="0" u="sng" strike="noStrike" kern="1200" cap="none" spc="0" normalizeH="0" baseline="0" noProof="0" dirty="0">
                <a:ln>
                  <a:noFill/>
                </a:ln>
                <a:solidFill>
                  <a:prstClr val="white"/>
                </a:solidFill>
                <a:effectLst/>
                <a:uLnTx/>
                <a:uFillTx/>
                <a:latin typeface="Palatino Linotype"/>
                <a:ea typeface="+mn-ea"/>
                <a:cs typeface="+mn-cs"/>
                <a:hlinkClick r:id="rId3"/>
              </a:rPr>
              <a:t>TKA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susulan pada 16-29 November 2026.</a:t>
            </a:r>
          </a:p>
        </p:txBody>
      </p:sp>
      <p:sp>
        <p:nvSpPr>
          <p:cNvPr id="4" name="Rectangle 3"/>
          <p:cNvSpPr/>
          <p:nvPr/>
        </p:nvSpPr>
        <p:spPr>
          <a:xfrm>
            <a:off x="462387" y="4967367"/>
            <a:ext cx="10620773" cy="163121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Palatino Linotype"/>
                <a:ea typeface="+mn-ea"/>
                <a:cs typeface="+mn-cs"/>
              </a:rPr>
              <a:t>Bentuk dan Karakteristik Soal</a:t>
            </a:r>
            <a:endParaRPr kumimoji="0" lang="en-US" sz="2800" b="0" i="0" u="none" strike="noStrike" kern="1200" cap="none" spc="0" normalizeH="0" baseline="0" noProof="0" dirty="0">
              <a:ln>
                <a:noFill/>
              </a:ln>
              <a:solidFill>
                <a:srgbClr val="FF0000"/>
              </a:solidFill>
              <a:effectLst/>
              <a:uLnTx/>
              <a:uFillTx/>
              <a:latin typeface="Palatino Linotype"/>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Menggunakan stimulus berupa teks bacaan sejarah primer/sekunder, peta, grafik, atau foto dokumen.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Format soal meliputi pilihan ganda, pilihan ganda kompleks, dan isian singkat.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Anda bisa melihat simulasi latihan dan pembahasan materinya melalui platform seperti </a:t>
            </a:r>
            <a:r>
              <a:rPr kumimoji="0" lang="en-US" sz="1800" b="0" i="0" u="sng" strike="noStrike" kern="1200" cap="none" spc="0" normalizeH="0" baseline="0" noProof="0" dirty="0">
                <a:ln>
                  <a:noFill/>
                </a:ln>
                <a:solidFill>
                  <a:srgbClr val="FFFF00"/>
                </a:solidFill>
                <a:effectLst/>
                <a:uLnTx/>
                <a:uFillTx/>
                <a:latin typeface="Palatino Linotype"/>
                <a:ea typeface="+mn-ea"/>
                <a:cs typeface="+mn-cs"/>
                <a:hlinkClick r:id="rId4"/>
              </a:rPr>
              <a:t>Cerebrum</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a:t>
            </a:r>
          </a:p>
        </p:txBody>
      </p:sp>
    </p:spTree>
    <p:extLst>
      <p:ext uri="{BB962C8B-B14F-4D97-AF65-F5344CB8AC3E}">
        <p14:creationId xmlns:p14="http://schemas.microsoft.com/office/powerpoint/2010/main" val="1113166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4759" y="751345"/>
            <a:ext cx="10452539" cy="557075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srgbClr val="FF0000"/>
                </a:solidFill>
                <a:effectLst/>
                <a:uLnTx/>
                <a:uFillTx/>
                <a:latin typeface="Palatino Linotype"/>
                <a:ea typeface="+mn-ea"/>
                <a:cs typeface="+mn-cs"/>
              </a:rPr>
              <a:t>Lanjutan</a:t>
            </a: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smtClean="0">
              <a:ln>
                <a:noFill/>
              </a:ln>
              <a:solidFill>
                <a:prstClr val="white"/>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TKA </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menjadi salah satu bentuk asesmen yang bertujuan untuk mengukur kemampuan akademik peserta didik berdasarkan kompetensi yang telah dipelajari selama menempuh pendidikan jenjang menengah.</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Dalam pelaksanaannya, peserta akan mengikuti sejumlah mata pelajaran yang telah ditetapkan, termasuk mata pelajaran wajib seperti Matematika, Bahasa Indonesia, dan Bahasa Inggris.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Selain itu, siswa juga dapat memilih mata pelajaran sesuai bidang keilmuan yang diminati, salah satunya Sejarah bagi peserta didik yang mendalami ilmu sosial dan humaniora.</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Materi Sejarah dalam </a:t>
            </a:r>
            <a:r>
              <a:rPr kumimoji="0" lang="en-US" sz="2000" b="0" i="0" u="sng" strike="noStrike" kern="1200" cap="none" spc="0" normalizeH="0" baseline="0" noProof="0" dirty="0">
                <a:ln>
                  <a:noFill/>
                </a:ln>
                <a:solidFill>
                  <a:prstClr val="white"/>
                </a:solidFill>
                <a:effectLst/>
                <a:uLnTx/>
                <a:uFillTx/>
                <a:latin typeface="Palatino Linotype"/>
                <a:ea typeface="+mn-ea"/>
                <a:cs typeface="+mn-cs"/>
                <a:hlinkClick r:id="rId2"/>
              </a:rPr>
              <a:t>TKA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a:t>
            </a:r>
            <a:r>
              <a:rPr kumimoji="0" lang="en-US" sz="2000" b="0" i="0" u="sng" strike="noStrike" kern="1200" cap="none" spc="0" normalizeH="0" baseline="0" noProof="0" dirty="0">
                <a:ln>
                  <a:noFill/>
                </a:ln>
                <a:solidFill>
                  <a:prstClr val="white"/>
                </a:solidFill>
                <a:effectLst/>
                <a:uLnTx/>
                <a:uFillTx/>
                <a:latin typeface="Palatino Linotype"/>
                <a:ea typeface="+mn-ea"/>
                <a:cs typeface="+mn-cs"/>
                <a:hlinkClick r:id="rId3"/>
              </a:rPr>
              <a:t>SMA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mencakup berbagai topik penting, mulai dari peristiwa sejarah Indonesia, masa perjuangan kemerdekaan, perkembangan politik dan pemerintahan, kehidupan sosial budaya, hingga hubungan sejarah Indonesia dengan perkembangan dunia.</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Untuk menghadapi </a:t>
            </a:r>
            <a:r>
              <a:rPr kumimoji="0" lang="en-US" sz="2000" b="0" i="0" u="sng" strike="noStrike" kern="1200" cap="none" spc="0" normalizeH="0" baseline="0" noProof="0" dirty="0">
                <a:ln>
                  <a:noFill/>
                </a:ln>
                <a:solidFill>
                  <a:prstClr val="white"/>
                </a:solidFill>
                <a:effectLst/>
                <a:uLnTx/>
                <a:uFillTx/>
                <a:latin typeface="Palatino Linotype"/>
                <a:ea typeface="+mn-ea"/>
                <a:cs typeface="+mn-cs"/>
                <a:hlinkClick r:id="rId2"/>
              </a:rPr>
              <a:t>TKA</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Sejarah 2026, siswa tidak hanya perlu menghafal fakta dan tanggal penting, tetapi juga memahami hubungan sebab-akibat, menganalisis peristiwa, serta mengambil makna dari berbagai kejadian sejarah.</a:t>
            </a:r>
          </a:p>
        </p:txBody>
      </p:sp>
    </p:spTree>
    <p:extLst>
      <p:ext uri="{BB962C8B-B14F-4D97-AF65-F5344CB8AC3E}">
        <p14:creationId xmlns:p14="http://schemas.microsoft.com/office/powerpoint/2010/main" val="3885170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1" y="485559"/>
            <a:ext cx="11161395" cy="438582"/>
          </a:xfrm>
          <a:prstGeom prst="rect">
            <a:avLst/>
          </a:prstGeom>
          <a:noFill/>
        </p:spPr>
        <p:txBody>
          <a:bodyPr wrap="squar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50" b="1" i="0" u="none" strike="noStrike" kern="1200" cap="none" spc="0" normalizeH="0" baseline="0" noProof="0" dirty="0" smtClean="0">
                <a:ln>
                  <a:noFill/>
                </a:ln>
                <a:solidFill>
                  <a:srgbClr val="FF0000"/>
                </a:solidFill>
                <a:effectLst/>
                <a:uLnTx/>
                <a:uFillTx/>
                <a:latin typeface="Outfit"/>
                <a:ea typeface="+mn-ea"/>
                <a:cs typeface="+mn-cs"/>
              </a:rPr>
              <a:t>Soal TKA memiliki beberapa bentuk ...</a:t>
            </a:r>
            <a:endParaRPr kumimoji="0" sz="2850" b="1" i="0" u="none" strike="noStrike" kern="1200" cap="none" spc="0" normalizeH="0" baseline="0" noProof="0" dirty="0">
              <a:ln>
                <a:noFill/>
              </a:ln>
              <a:solidFill>
                <a:srgbClr val="FF0000"/>
              </a:solidFill>
              <a:effectLst/>
              <a:uLnTx/>
              <a:uFillTx/>
              <a:latin typeface="Outfit"/>
              <a:ea typeface="+mn-ea"/>
              <a:cs typeface="+mn-cs"/>
            </a:endParaRPr>
          </a:p>
        </p:txBody>
      </p:sp>
      <p:sp>
        <p:nvSpPr>
          <p:cNvPr id="4" name="TextBox 3"/>
          <p:cNvSpPr txBox="1"/>
          <p:nvPr/>
        </p:nvSpPr>
        <p:spPr>
          <a:xfrm>
            <a:off x="571500" y="1368047"/>
            <a:ext cx="10517897" cy="5601533"/>
          </a:xfrm>
          <a:prstGeom prst="rect">
            <a:avLst/>
          </a:prstGeom>
          <a:noFill/>
        </p:spPr>
        <p:txBody>
          <a:bodyPr wrap="square" lIns="95250" tIns="0" rIns="0" bIns="0" anchor="t">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FFFF00"/>
                </a:solidFill>
                <a:effectLst/>
                <a:uLnTx/>
                <a:uFillTx/>
                <a:latin typeface="Plus Jakarta Sans"/>
                <a:ea typeface="+mn-ea"/>
                <a:cs typeface="+mn-cs"/>
              </a:rPr>
              <a:t>1. Soal PG yang berbentuk sederhana, Yaitu Format biasa : A,B,C,D dan E</a:t>
            </a:r>
            <a:r>
              <a:rPr kumimoji="0" lang="en-US" sz="2000" b="0" i="0" u="none" strike="noStrike" kern="1200" cap="none" spc="0" normalizeH="0" baseline="0" noProof="0" dirty="0" smtClean="0">
                <a:ln>
                  <a:noFill/>
                </a:ln>
                <a:solidFill>
                  <a:srgbClr val="FFFF00"/>
                </a:solidFill>
                <a:effectLst/>
                <a:uLnTx/>
                <a:uFillTx/>
                <a:latin typeface="Plus Jakarta Sans"/>
                <a:ea typeface="+mn-ea"/>
                <a:cs typeface="+mn-cs"/>
              </a:rPr>
              <a:t>.</a:t>
            </a: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70C0"/>
                </a:solidFill>
                <a:effectLst/>
                <a:uLnTx/>
                <a:uFillTx/>
                <a:latin typeface="Plus Jakarta Sans"/>
                <a:ea typeface="+mn-ea"/>
                <a:cs typeface="+mn-cs"/>
              </a:rPr>
              <a:t>Contoh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Sejarawan R. Moh. Ali mendefinisikan sejarah sebagai ilmu yang menyelidiki perkembangan mengenai peristiwa dan kejadian di masa lampau. Berdasarkan pengertian tersebut, apa ciri utama sejarah sebagai </a:t>
            </a:r>
            <a:r>
              <a:rPr kumimoji="0" lang="en-US" sz="2400" b="0" i="0" u="none" strike="noStrike" kern="1200" cap="none" spc="0" normalizeH="0" baseline="0" noProof="0" dirty="0" smtClean="0">
                <a:ln>
                  <a:noFill/>
                </a:ln>
                <a:solidFill>
                  <a:prstClr val="white"/>
                </a:solidFill>
                <a:effectLst/>
                <a:uLnTx/>
                <a:uFillTx/>
                <a:latin typeface="Palatino Linotype"/>
                <a:ea typeface="+mn-ea"/>
                <a:cs typeface="+mn-cs"/>
              </a:rPr>
              <a:t>ilmu ?</a:t>
            </a:r>
            <a:endParaRPr kumimoji="0" lang="en-US" sz="24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Palatino Linotype"/>
                <a:ea typeface="+mn-ea"/>
                <a:cs typeface="+mn-cs"/>
              </a:rPr>
              <a:t>A. Disusun </a:t>
            </a: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berdasarkan kesaksian lisan dari para pelaku</a:t>
            </a:r>
            <a:br>
              <a:rPr kumimoji="0" lang="en-US" sz="2400" b="0" i="0" u="none" strike="noStrike" kern="1200" cap="none" spc="0" normalizeH="0" baseline="0" noProof="0" dirty="0">
                <a:ln>
                  <a:noFill/>
                </a:ln>
                <a:solidFill>
                  <a:prstClr val="white"/>
                </a:solidFill>
                <a:effectLst/>
                <a:uLnTx/>
                <a:uFillTx/>
                <a:latin typeface="Palatino Linotype"/>
                <a:ea typeface="+mn-ea"/>
                <a:cs typeface="+mn-cs"/>
              </a:rPr>
            </a:b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B. Mengkaji peristiwa masa lalu secara sistematis </a:t>
            </a:r>
            <a:r>
              <a:rPr kumimoji="0" lang="en-US" sz="2400" b="0" i="0" u="none" strike="noStrike" kern="1200" cap="none" spc="0" normalizeH="0" baseline="0" noProof="0" dirty="0" smtClean="0">
                <a:ln>
                  <a:noFill/>
                </a:ln>
                <a:solidFill>
                  <a:prstClr val="white"/>
                </a:solidFill>
                <a:effectLst/>
                <a:uLnTx/>
                <a:uFillTx/>
                <a:latin typeface="Palatino Linotype"/>
                <a:ea typeface="+mn-ea"/>
                <a:cs typeface="+mn-cs"/>
              </a:rPr>
              <a:t>atau kronologis</a:t>
            </a: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
            </a:r>
            <a:br>
              <a:rPr kumimoji="0" lang="en-US" sz="2400" b="0" i="0" u="none" strike="noStrike" kern="1200" cap="none" spc="0" normalizeH="0" baseline="0" noProof="0" dirty="0">
                <a:ln>
                  <a:noFill/>
                </a:ln>
                <a:solidFill>
                  <a:prstClr val="white"/>
                </a:solidFill>
                <a:effectLst/>
                <a:uLnTx/>
                <a:uFillTx/>
                <a:latin typeface="Palatino Linotype"/>
                <a:ea typeface="+mn-ea"/>
                <a:cs typeface="+mn-cs"/>
              </a:rPr>
            </a:b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C. Menyelidiki perubahan dan kesinambungan tradisi dalam</a:t>
            </a:r>
            <a:br>
              <a:rPr kumimoji="0" lang="en-US" sz="2400" b="0" i="0" u="none" strike="noStrike" kern="1200" cap="none" spc="0" normalizeH="0" baseline="0" noProof="0" dirty="0">
                <a:ln>
                  <a:noFill/>
                </a:ln>
                <a:solidFill>
                  <a:prstClr val="white"/>
                </a:solidFill>
                <a:effectLst/>
                <a:uLnTx/>
                <a:uFillTx/>
                <a:latin typeface="Palatino Linotype"/>
                <a:ea typeface="+mn-ea"/>
                <a:cs typeface="+mn-cs"/>
              </a:rPr>
            </a:b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D. Mempelajari semua peristiwa yang pernah terjadi di masa lampau.</a:t>
            </a:r>
            <a:br>
              <a:rPr kumimoji="0" lang="en-US" sz="2400" b="0" i="0" u="none" strike="noStrike" kern="1200" cap="none" spc="0" normalizeH="0" baseline="0" noProof="0" dirty="0">
                <a:ln>
                  <a:noFill/>
                </a:ln>
                <a:solidFill>
                  <a:prstClr val="white"/>
                </a:solidFill>
                <a:effectLst/>
                <a:uLnTx/>
                <a:uFillTx/>
                <a:latin typeface="Palatino Linotype"/>
                <a:ea typeface="+mn-ea"/>
                <a:cs typeface="+mn-cs"/>
              </a:rPr>
            </a:br>
            <a:r>
              <a:rPr kumimoji="0" lang="en-US" sz="2400" b="0" i="0" u="none" strike="noStrike" kern="1200" cap="none" spc="0" normalizeH="0" baseline="0" noProof="0" dirty="0">
                <a:ln>
                  <a:noFill/>
                </a:ln>
                <a:solidFill>
                  <a:prstClr val="white"/>
                </a:solidFill>
                <a:effectLst/>
                <a:uLnTx/>
                <a:uFillTx/>
                <a:latin typeface="Palatino Linotype"/>
                <a:ea typeface="+mn-ea"/>
                <a:cs typeface="+mn-cs"/>
              </a:rPr>
              <a:t>E. Menyusun narasi tentang kejadian di masa lalu berdasarkan imajinasi</a:t>
            </a:r>
            <a:r>
              <a:rPr kumimoji="0" lang="en-US" sz="2400" b="0" i="0" u="none" strike="noStrike" kern="1200" cap="none" spc="0" normalizeH="0" baseline="0" noProof="0" dirty="0" smtClean="0">
                <a:ln>
                  <a:noFill/>
                </a:ln>
                <a:solidFill>
                  <a:prstClr val="white"/>
                </a:solidFill>
                <a:effectLst/>
                <a:uLnTx/>
                <a:uFillTx/>
                <a:latin typeface="Palatino Linotype"/>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FFFF00"/>
                </a:solidFill>
                <a:effectLst/>
                <a:uLnTx/>
                <a:uFillTx/>
                <a:latin typeface="Plus Jakarta Sans"/>
                <a:ea typeface="+mn-ea"/>
                <a:cs typeface="+mn-cs"/>
              </a:rPr>
              <a:t>Jawaban : B</a:t>
            </a: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sz="1800" b="0" i="0" u="none" strike="noStrike" kern="1200" cap="none" spc="0" normalizeH="0" baseline="0" noProof="0" dirty="0">
              <a:ln>
                <a:noFill/>
              </a:ln>
              <a:solidFill>
                <a:srgbClr val="475569"/>
              </a:solidFill>
              <a:effectLst/>
              <a:uLnTx/>
              <a:uFillTx/>
              <a:latin typeface="Plus Jakarta Sans"/>
              <a:ea typeface="+mn-ea"/>
              <a:cs typeface="+mn-cs"/>
            </a:endParaRPr>
          </a:p>
        </p:txBody>
      </p:sp>
    </p:spTree>
    <p:extLst>
      <p:ext uri="{BB962C8B-B14F-4D97-AF65-F5344CB8AC3E}">
        <p14:creationId xmlns:p14="http://schemas.microsoft.com/office/powerpoint/2010/main" val="22665258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499" y="469385"/>
            <a:ext cx="11094985" cy="5775940"/>
          </a:xfrm>
          <a:prstGeom prst="rect">
            <a:avLst/>
          </a:prstGeom>
          <a:noFill/>
        </p:spPr>
        <p:txBody>
          <a:bodyPr wrap="square" lIns="95250" tIns="0" rIns="0" bIns="0" anchor="t">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Plus Jakarta Sans"/>
                <a:ea typeface="+mn-ea"/>
                <a:cs typeface="+mn-cs"/>
              </a:rPr>
              <a:t>2</a:t>
            </a:r>
            <a:r>
              <a:rPr kumimoji="0" lang="en-US" sz="2400" b="0" i="0" u="none" strike="noStrike" kern="1200" cap="none" spc="0" normalizeH="0" baseline="0" noProof="0" dirty="0" smtClean="0">
                <a:ln>
                  <a:noFill/>
                </a:ln>
                <a:solidFill>
                  <a:srgbClr val="FFFF00"/>
                </a:solidFill>
                <a:effectLst/>
                <a:uLnTx/>
                <a:uFillTx/>
                <a:latin typeface="Plus Jakarta Sans"/>
                <a:ea typeface="+mn-ea"/>
                <a:cs typeface="+mn-cs"/>
              </a:rPr>
              <a:t>. Soal PG yang memiliki jawaban Dua Opsi atau lebih dari Satu.</a:t>
            </a:r>
            <a:endParaRPr kumimoji="0" lang="en-US" sz="2000" b="0" i="0" u="none" strike="noStrike" kern="1200" cap="none" spc="0" normalizeH="0" baseline="0" noProof="0" dirty="0" smtClean="0">
              <a:ln>
                <a:noFill/>
              </a:ln>
              <a:solidFill>
                <a:srgbClr val="FFFF00"/>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70C0"/>
                </a:solidFill>
                <a:effectLst/>
                <a:uLnTx/>
                <a:uFillTx/>
                <a:latin typeface="Plus Jakarta Sans"/>
                <a:ea typeface="+mn-ea"/>
                <a:cs typeface="+mn-cs"/>
              </a:rPr>
              <a:t>Contoh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Kerajaan-kerajaan Islam di Indonesia, seperti Demak, Aceh, Mataram Islam, dan Ternate-Tidore, telah memberikan pengaruh besar terhadap perkembangan budaya masyarakat. Pengaruh tersebut tidak hanya tampak dalam sistem pemerintahan dan arsitektur, tetapi juga dalam tradisi, seni pertunjukan, dan upacara keagamaan yang masih dilestarikan hingga kini. Beberapa tradisi dan kesenian yang berkembang pada masa kerajaan Islam tetap hidup sebagai warisan budaya yang terus dipertahankan oleh masyarakat.</a:t>
            </a:r>
            <a:br>
              <a:rPr kumimoji="0" lang="en-US" sz="1800" b="0" i="0" u="none" strike="noStrike" kern="1200" cap="none" spc="0" normalizeH="0" baseline="0" noProof="0" dirty="0">
                <a:ln>
                  <a:noFill/>
                </a:ln>
                <a:solidFill>
                  <a:prstClr val="white"/>
                </a:solidFill>
                <a:effectLst/>
                <a:uLnTx/>
                <a:uFillTx/>
                <a:latin typeface="Palatino Linotype"/>
                <a:ea typeface="+mn-ea"/>
                <a:cs typeface="+mn-cs"/>
              </a:rPr>
            </a:br>
            <a:endParaRPr kumimoji="0" lang="en-US" sz="1800" b="0" i="0" u="none" strike="noStrike" kern="1200" cap="none" spc="0" normalizeH="0" baseline="0" noProof="0" dirty="0" smtClean="0">
              <a:ln>
                <a:noFill/>
              </a:ln>
              <a:solidFill>
                <a:prstClr val="white"/>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Manakah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yang merupakan peninggalan budaya dari masa kerajaan Islam yang masih berlanjut di masa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kini ?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Pilihlah jawaban yang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benar !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Jawaban benar lebih dari satu</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a:t>
            </a:r>
          </a:p>
          <a:p>
            <a:pPr marL="457200" marR="0" lvl="0" indent="-457200" algn="just" defTabSz="457200" rtl="0" eaLnBrk="1" fontAlgn="auto" latinLnBrk="0" hangingPunct="1">
              <a:lnSpc>
                <a:spcPct val="100000"/>
              </a:lnSpc>
              <a:spcBef>
                <a:spcPts val="0"/>
              </a:spcBef>
              <a:spcAft>
                <a:spcPts val="0"/>
              </a:spcAft>
              <a:buClrTx/>
              <a:buSzTx/>
              <a:buFont typeface="+mj-lt"/>
              <a:buAutoNum type="alphaUcPeriod"/>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Upacara Kasada</a:t>
            </a:r>
          </a:p>
          <a:p>
            <a:pPr marL="457200" marR="0" lvl="0" indent="-457200" algn="just" defTabSz="457200" rtl="0" eaLnBrk="1" fontAlgn="auto" latinLnBrk="0" hangingPunct="1">
              <a:lnSpc>
                <a:spcPct val="100000"/>
              </a:lnSpc>
              <a:spcBef>
                <a:spcPts val="0"/>
              </a:spcBef>
              <a:spcAft>
                <a:spcPts val="0"/>
              </a:spcAft>
              <a:buClrTx/>
              <a:buSzTx/>
              <a:buFont typeface="+mj-lt"/>
              <a:buAutoNum type="alphaUcPeriod"/>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Tradisi Sekaten</a:t>
            </a:r>
          </a:p>
          <a:p>
            <a:pPr marL="457200" marR="0" lvl="0" indent="-457200" algn="just" defTabSz="457200" rtl="0" eaLnBrk="1" fontAlgn="auto" latinLnBrk="0" hangingPunct="1">
              <a:lnSpc>
                <a:spcPct val="100000"/>
              </a:lnSpc>
              <a:spcBef>
                <a:spcPts val="0"/>
              </a:spcBef>
              <a:spcAft>
                <a:spcPts val="0"/>
              </a:spcAft>
              <a:buClrTx/>
              <a:buSzTx/>
              <a:buFont typeface="+mj-lt"/>
              <a:buAutoNum type="alphaUcPeriod"/>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Tradisi Trabuik</a:t>
            </a:r>
          </a:p>
          <a:p>
            <a:pPr marL="457200" marR="0" lvl="0" indent="-457200" algn="just" defTabSz="457200" rtl="0" eaLnBrk="1" fontAlgn="auto" latinLnBrk="0" hangingPunct="1">
              <a:lnSpc>
                <a:spcPct val="100000"/>
              </a:lnSpc>
              <a:spcBef>
                <a:spcPts val="0"/>
              </a:spcBef>
              <a:spcAft>
                <a:spcPts val="0"/>
              </a:spcAft>
              <a:buClrTx/>
              <a:buSzTx/>
              <a:buFont typeface="+mj-lt"/>
              <a:buAutoNum type="alphaUcPeriod"/>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Wayang Topeng Malangan</a:t>
            </a:r>
          </a:p>
          <a:p>
            <a:pPr marL="457200" marR="0" lvl="0" indent="-457200" algn="just" defTabSz="457200" rtl="0" eaLnBrk="1" fontAlgn="auto" latinLnBrk="0" hangingPunct="1">
              <a:lnSpc>
                <a:spcPct val="100000"/>
              </a:lnSpc>
              <a:spcBef>
                <a:spcPts val="0"/>
              </a:spcBef>
              <a:spcAft>
                <a:spcPts val="0"/>
              </a:spcAft>
              <a:buClrTx/>
              <a:buSzTx/>
              <a:buFont typeface="+mj-lt"/>
              <a:buAutoNum type="alphaUcPeriod"/>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Tari Reok Ponorogo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FFFF00"/>
                </a:solidFill>
                <a:effectLst/>
                <a:uLnTx/>
                <a:uFillTx/>
                <a:latin typeface="Plus Jakarta Sans"/>
                <a:ea typeface="+mn-ea"/>
                <a:cs typeface="+mn-cs"/>
              </a:rPr>
              <a:t>Jawaban : B dan C</a:t>
            </a: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sz="1800" b="0" i="0" u="none" strike="noStrike" kern="1200" cap="none" spc="0" normalizeH="0" baseline="0" noProof="0" dirty="0">
              <a:ln>
                <a:noFill/>
              </a:ln>
              <a:solidFill>
                <a:srgbClr val="475569"/>
              </a:solidFill>
              <a:effectLst/>
              <a:uLnTx/>
              <a:uFillTx/>
              <a:latin typeface="Plus Jakarta Sans"/>
              <a:ea typeface="+mn-ea"/>
              <a:cs typeface="+mn-cs"/>
            </a:endParaRPr>
          </a:p>
        </p:txBody>
      </p:sp>
    </p:spTree>
    <p:extLst>
      <p:ext uri="{BB962C8B-B14F-4D97-AF65-F5344CB8AC3E}">
        <p14:creationId xmlns:p14="http://schemas.microsoft.com/office/powerpoint/2010/main" val="26360972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499" y="732129"/>
            <a:ext cx="11094985" cy="4052391"/>
          </a:xfrm>
          <a:prstGeom prst="rect">
            <a:avLst/>
          </a:prstGeom>
          <a:noFill/>
        </p:spPr>
        <p:txBody>
          <a:bodyPr wrap="square" lIns="95250" tIns="0" rIns="0" bIns="0" anchor="ctr">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FFFF00"/>
                </a:solidFill>
                <a:effectLst/>
                <a:uLnTx/>
                <a:uFillTx/>
                <a:latin typeface="Plus Jakarta Sans"/>
                <a:ea typeface="+mn-ea"/>
                <a:cs typeface="+mn-cs"/>
              </a:rPr>
              <a:t>3. Soal dengan pernyataan 2 Pilihan,Yaitu Tepat dan Tidak Tepat</a:t>
            </a:r>
            <a:r>
              <a:rPr kumimoji="0" lang="en-US" sz="2400" b="0" i="0" u="none" strike="noStrike" kern="1200" cap="none" spc="0" normalizeH="0" baseline="0" noProof="0" dirty="0" smtClean="0">
                <a:ln>
                  <a:noFill/>
                </a:ln>
                <a:solidFill>
                  <a:srgbClr val="475569"/>
                </a:solidFill>
                <a:effectLst/>
                <a:uLnTx/>
                <a:uFillTx/>
                <a:latin typeface="Plus Jakarta Sans"/>
                <a:ea typeface="+mn-ea"/>
                <a:cs typeface="+mn-cs"/>
              </a:rPr>
              <a:t>.</a:t>
            </a:r>
            <a:endParaRPr kumimoji="0" lang="en-US" sz="2000" b="0" i="0" u="none" strike="noStrike" kern="1200" cap="none" spc="0" normalizeH="0" baseline="0" noProof="0" dirty="0" smtClean="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FF0000"/>
                </a:solidFill>
                <a:effectLst/>
                <a:uLnTx/>
                <a:uFillTx/>
                <a:latin typeface="Plus Jakarta Sans"/>
                <a:ea typeface="+mn-ea"/>
                <a:cs typeface="+mn-cs"/>
              </a:rPr>
              <a:t>Contoh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lumMod val="85000"/>
                  </a:prstClr>
                </a:solidFill>
                <a:effectLst/>
                <a:uLnTx/>
                <a:uFillTx/>
                <a:latin typeface="Plus Jakarta Sans"/>
                <a:ea typeface="+mn-ea"/>
                <a:cs typeface="+mn-cs"/>
              </a:rPr>
              <a:t>Masuknya Islam Ke Nusantara telah membawa perubahan yang signifikan dalam dalam berbagai aspek kehidupan termasuk dalam sistem politik dan arsitektur. Kerajaan-kerajaan Islam mengadopsi gelar “</a:t>
            </a:r>
            <a:r>
              <a:rPr kumimoji="0" lang="en-US" sz="1800" b="1" i="0" u="none" strike="noStrike" kern="1200" cap="none" spc="0" normalizeH="0" baseline="0" noProof="0" dirty="0" smtClean="0">
                <a:ln>
                  <a:noFill/>
                </a:ln>
                <a:solidFill>
                  <a:prstClr val="white">
                    <a:lumMod val="85000"/>
                  </a:prstClr>
                </a:solidFill>
                <a:effectLst/>
                <a:uLnTx/>
                <a:uFillTx/>
                <a:latin typeface="Plus Jakarta Sans"/>
                <a:ea typeface="+mn-ea"/>
                <a:cs typeface="+mn-cs"/>
              </a:rPr>
              <a:t>Sultan” </a:t>
            </a:r>
            <a:r>
              <a:rPr kumimoji="0" lang="en-US" sz="1800" b="0" i="0" u="none" strike="noStrike" kern="1200" cap="none" spc="0" normalizeH="0" baseline="0" noProof="0" dirty="0" smtClean="0">
                <a:ln>
                  <a:noFill/>
                </a:ln>
                <a:solidFill>
                  <a:prstClr val="white">
                    <a:lumMod val="85000"/>
                  </a:prstClr>
                </a:solidFill>
                <a:effectLst/>
                <a:uLnTx/>
                <a:uFillTx/>
                <a:latin typeface="Plus Jakarta Sans"/>
                <a:ea typeface="+mn-ea"/>
                <a:cs typeface="+mn-cs"/>
              </a:rPr>
              <a:t>yang menggantikan gelar</a:t>
            </a:r>
            <a:r>
              <a:rPr kumimoji="0" lang="en-US" sz="1800" b="1" i="0" u="none" strike="noStrike" kern="1200" cap="none" spc="0" normalizeH="0" baseline="0" noProof="0" dirty="0" smtClean="0">
                <a:ln>
                  <a:noFill/>
                </a:ln>
                <a:solidFill>
                  <a:prstClr val="white">
                    <a:lumMod val="85000"/>
                  </a:prstClr>
                </a:solidFill>
                <a:effectLst/>
                <a:uLnTx/>
                <a:uFillTx/>
                <a:latin typeface="Plus Jakarta Sans"/>
                <a:ea typeface="+mn-ea"/>
                <a:cs typeface="+mn-cs"/>
              </a:rPr>
              <a:t> “Raja” </a:t>
            </a:r>
            <a:r>
              <a:rPr kumimoji="0" lang="en-US" sz="1800" b="0" i="0" u="none" strike="noStrike" kern="1200" cap="none" spc="0" normalizeH="0" baseline="0" noProof="0" dirty="0" smtClean="0">
                <a:ln>
                  <a:noFill/>
                </a:ln>
                <a:solidFill>
                  <a:prstClr val="white">
                    <a:lumMod val="85000"/>
                  </a:prstClr>
                </a:solidFill>
                <a:effectLst/>
                <a:uLnTx/>
                <a:uFillTx/>
                <a:latin typeface="Plus Jakarta Sans"/>
                <a:ea typeface="+mn-ea"/>
                <a:cs typeface="+mn-cs"/>
              </a:rPr>
              <a:t>dari masa Hindu-Budha, dengan bangunan seperti masjid yang menunjukkan adanya proses akulturasi dengan budaya sebelumnya</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smtClean="0">
              <a:ln>
                <a:noFill/>
              </a:ln>
              <a:solidFill>
                <a:prstClr val="white">
                  <a:lumMod val="85000"/>
                </a:prstClr>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Pilihlah </a:t>
            </a:r>
            <a:r>
              <a:rPr kumimoji="0" lang="en-US" sz="2000" b="1" i="0" u="none" strike="noStrike" kern="1200" cap="none" spc="0" normalizeH="0" baseline="0" noProof="0" dirty="0" smtClean="0">
                <a:ln>
                  <a:noFill/>
                </a:ln>
                <a:solidFill>
                  <a:prstClr val="white"/>
                </a:solidFill>
                <a:effectLst/>
                <a:uLnTx/>
                <a:uFillTx/>
                <a:latin typeface="Palatino Linotype"/>
                <a:ea typeface="+mn-ea"/>
                <a:cs typeface="+mn-cs"/>
              </a:rPr>
              <a:t>Tepat</a:t>
            </a: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 atau </a:t>
            </a:r>
            <a:r>
              <a:rPr kumimoji="0" lang="en-US" sz="2000" b="1" i="0" u="none" strike="noStrike" kern="1200" cap="none" spc="0" normalizeH="0" baseline="0" noProof="0" dirty="0" smtClean="0">
                <a:ln>
                  <a:noFill/>
                </a:ln>
                <a:solidFill>
                  <a:prstClr val="white"/>
                </a:solidFill>
                <a:effectLst/>
                <a:uLnTx/>
                <a:uFillTx/>
                <a:latin typeface="Palatino Linotype"/>
                <a:ea typeface="+mn-ea"/>
                <a:cs typeface="+mn-cs"/>
              </a:rPr>
              <a:t>Tidak Tepat</a:t>
            </a: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 pada setiap pernyataan berikut yang menggambarkan perubahan pada masa kerajaan Islam.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75569"/>
              </a:solidFill>
              <a:effectLst/>
              <a:uLnTx/>
              <a:uFillTx/>
              <a:latin typeface="Plus Jakarta Sans"/>
              <a:ea typeface="+mn-ea"/>
              <a:cs typeface="+mn-cs"/>
            </a:endParaRPr>
          </a:p>
          <a:p>
            <a:pPr marL="0" marR="0" lvl="0" indent="0" algn="l" defTabSz="457200" rtl="0" eaLnBrk="1" fontAlgn="auto" latinLnBrk="0" hangingPunct="1">
              <a:lnSpc>
                <a:spcPts val="2025"/>
              </a:lnSpc>
              <a:spcBef>
                <a:spcPts val="0"/>
              </a:spcBef>
              <a:spcAft>
                <a:spcPts val="0"/>
              </a:spcAft>
              <a:buClrTx/>
              <a:buSzTx/>
              <a:buFontTx/>
              <a:buNone/>
              <a:tabLst/>
              <a:defRPr/>
            </a:pPr>
            <a:endParaRPr kumimoji="0" sz="1800" b="0" i="0" u="none" strike="noStrike" kern="1200" cap="none" spc="0" normalizeH="0" baseline="0" noProof="0" dirty="0">
              <a:ln>
                <a:noFill/>
              </a:ln>
              <a:solidFill>
                <a:srgbClr val="475569"/>
              </a:solidFill>
              <a:effectLst/>
              <a:uLnTx/>
              <a:uFillTx/>
              <a:latin typeface="Plus Jakarta Sans"/>
              <a:ea typeface="+mn-ea"/>
              <a:cs typeface="+mn-cs"/>
            </a:endParaRPr>
          </a:p>
        </p:txBody>
      </p:sp>
      <p:graphicFrame>
        <p:nvGraphicFramePr>
          <p:cNvPr id="2" name="Table 1"/>
          <p:cNvGraphicFramePr>
            <a:graphicFrameLocks noGrp="1"/>
          </p:cNvGraphicFramePr>
          <p:nvPr>
            <p:extLst/>
          </p:nvPr>
        </p:nvGraphicFramePr>
        <p:xfrm>
          <a:off x="707696" y="3783072"/>
          <a:ext cx="10864195" cy="2199640"/>
        </p:xfrm>
        <a:graphic>
          <a:graphicData uri="http://schemas.openxmlformats.org/drawingml/2006/table">
            <a:tbl>
              <a:tblPr firstRow="1" bandRow="1">
                <a:tableStyleId>{5C22544A-7EE6-4342-B048-85BDC9FD1C3A}</a:tableStyleId>
              </a:tblPr>
              <a:tblGrid>
                <a:gridCol w="553545">
                  <a:extLst>
                    <a:ext uri="{9D8B030D-6E8A-4147-A177-3AD203B41FA5}">
                      <a16:colId xmlns:a16="http://schemas.microsoft.com/office/drawing/2014/main" val="20000"/>
                    </a:ext>
                  </a:extLst>
                </a:gridCol>
                <a:gridCol w="7646276">
                  <a:extLst>
                    <a:ext uri="{9D8B030D-6E8A-4147-A177-3AD203B41FA5}">
                      <a16:colId xmlns:a16="http://schemas.microsoft.com/office/drawing/2014/main" val="20001"/>
                    </a:ext>
                  </a:extLst>
                </a:gridCol>
                <a:gridCol w="1150883">
                  <a:extLst>
                    <a:ext uri="{9D8B030D-6E8A-4147-A177-3AD203B41FA5}">
                      <a16:colId xmlns:a16="http://schemas.microsoft.com/office/drawing/2014/main" val="20002"/>
                    </a:ext>
                  </a:extLst>
                </a:gridCol>
                <a:gridCol w="1513491">
                  <a:extLst>
                    <a:ext uri="{9D8B030D-6E8A-4147-A177-3AD203B41FA5}">
                      <a16:colId xmlns:a16="http://schemas.microsoft.com/office/drawing/2014/main" val="20003"/>
                    </a:ext>
                  </a:extLst>
                </a:gridCol>
              </a:tblGrid>
              <a:tr h="370840">
                <a:tc>
                  <a:txBody>
                    <a:bodyPr/>
                    <a:lstStyle/>
                    <a:p>
                      <a:r>
                        <a:rPr lang="en-US" dirty="0" smtClean="0"/>
                        <a:t>No</a:t>
                      </a:r>
                      <a:endParaRPr lang="en-US" dirty="0"/>
                    </a:p>
                  </a:txBody>
                  <a:tcPr/>
                </a:tc>
                <a:tc>
                  <a:txBody>
                    <a:bodyPr/>
                    <a:lstStyle/>
                    <a:p>
                      <a:pPr algn="ctr"/>
                      <a:r>
                        <a:rPr lang="en-US" dirty="0" smtClean="0"/>
                        <a:t>Pernyataan</a:t>
                      </a:r>
                      <a:endParaRPr lang="en-US" dirty="0"/>
                    </a:p>
                  </a:txBody>
                  <a:tcPr/>
                </a:tc>
                <a:tc>
                  <a:txBody>
                    <a:bodyPr/>
                    <a:lstStyle/>
                    <a:p>
                      <a:pPr algn="ctr"/>
                      <a:r>
                        <a:rPr lang="en-US" dirty="0" smtClean="0"/>
                        <a:t>Tepat</a:t>
                      </a:r>
                      <a:endParaRPr lang="en-US" dirty="0"/>
                    </a:p>
                  </a:txBody>
                  <a:tcPr/>
                </a:tc>
                <a:tc>
                  <a:txBody>
                    <a:bodyPr/>
                    <a:lstStyle/>
                    <a:p>
                      <a:pPr algn="ctr"/>
                      <a:r>
                        <a:rPr lang="en-US" dirty="0" smtClean="0"/>
                        <a:t>Tidak Tepat</a:t>
                      </a:r>
                      <a:endParaRPr lang="en-US" dirty="0"/>
                    </a:p>
                  </a:txBody>
                  <a:tcPr/>
                </a:tc>
                <a:extLst>
                  <a:ext uri="{0D108BD9-81ED-4DB2-BD59-A6C34878D82A}">
                    <a16:rowId xmlns:a16="http://schemas.microsoft.com/office/drawing/2014/main" val="10000"/>
                  </a:ext>
                </a:extLst>
              </a:tr>
              <a:tr h="370840">
                <a:tc>
                  <a:txBody>
                    <a:bodyPr/>
                    <a:lstStyle/>
                    <a:p>
                      <a:pPr algn="ctr"/>
                      <a:r>
                        <a:rPr lang="en-US" dirty="0" smtClean="0"/>
                        <a:t>1</a:t>
                      </a:r>
                      <a:endParaRPr lang="en-US" dirty="0"/>
                    </a:p>
                  </a:txBody>
                  <a:tcPr/>
                </a:tc>
                <a:tc>
                  <a:txBody>
                    <a:bodyPr/>
                    <a:lstStyle/>
                    <a:p>
                      <a:r>
                        <a:rPr lang="en-US" dirty="0" smtClean="0"/>
                        <a:t>Penggunaan gelar</a:t>
                      </a:r>
                      <a:r>
                        <a:rPr lang="en-US" baseline="0" dirty="0" smtClean="0"/>
                        <a:t> “Sultan” menunjukkan adanya  pergeseran konsep legitimasi kekuasaan dari Dewa atau Raja (Hindu-Budha), yang menjadi  pimpinan umat dan yang bertanggungjawab kepada Tuhan.</a:t>
                      </a:r>
                      <a:endParaRPr lang="en-US" dirty="0"/>
                    </a:p>
                  </a:txBody>
                  <a:tcPr/>
                </a:tc>
                <a:tc>
                  <a:txBody>
                    <a:bodyPr/>
                    <a:lstStyle/>
                    <a:p>
                      <a:pPr algn="ctr"/>
                      <a:r>
                        <a:rPr lang="en-US" dirty="0" smtClean="0"/>
                        <a:t>V</a:t>
                      </a: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0001"/>
                  </a:ext>
                </a:extLst>
              </a:tr>
              <a:tr h="370840">
                <a:tc>
                  <a:txBody>
                    <a:bodyPr/>
                    <a:lstStyle/>
                    <a:p>
                      <a:pPr algn="ctr"/>
                      <a:r>
                        <a:rPr lang="en-US" dirty="0" smtClean="0"/>
                        <a:t>2</a:t>
                      </a:r>
                      <a:endParaRPr lang="en-US" dirty="0"/>
                    </a:p>
                  </a:txBody>
                  <a:tcPr/>
                </a:tc>
                <a:tc>
                  <a:txBody>
                    <a:bodyPr/>
                    <a:lstStyle/>
                    <a:p>
                      <a:r>
                        <a:rPr lang="en-US" dirty="0" smtClean="0"/>
                        <a:t>Arsitektur Masjid kuno di Indonesia, seperti menara Masjid Kudus,</a:t>
                      </a:r>
                      <a:r>
                        <a:rPr lang="en-US" baseline="0" dirty="0" smtClean="0"/>
                        <a:t>  menunjukkan tidak adanya pengaruh  dari arsitektur  Candi masa Hindu-Budha. </a:t>
                      </a:r>
                      <a:endParaRPr lang="en-US" dirty="0"/>
                    </a:p>
                  </a:txBody>
                  <a:tcPr/>
                </a:tc>
                <a:tc>
                  <a:txBody>
                    <a:bodyPr/>
                    <a:lstStyle/>
                    <a:p>
                      <a:pPr algn="ctr"/>
                      <a:endParaRPr lang="en-US" dirty="0"/>
                    </a:p>
                  </a:txBody>
                  <a:tcPr anchor="ctr"/>
                </a:tc>
                <a:tc>
                  <a:txBody>
                    <a:bodyPr/>
                    <a:lstStyle/>
                    <a:p>
                      <a:pPr algn="ctr"/>
                      <a:r>
                        <a:rPr lang="en-US" dirty="0" smtClean="0"/>
                        <a:t>V</a:t>
                      </a:r>
                      <a:endParaRPr lang="en-US" dirty="0"/>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2406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221" y="370520"/>
            <a:ext cx="11298620" cy="64633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4. </a:t>
            </a: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Soal </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PG dengan pernyataan Kausalitas (Sebab-Akkbat : Pernyataan Benar, alasan Benar, Pernyataan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 </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   salah dan alasan salah)</a:t>
            </a:r>
            <a:endParaRPr kumimoji="0" lang="en-US" sz="1800" b="0" i="0" u="none" strike="noStrike" kern="1200" cap="none" spc="0" normalizeH="0" baseline="0" noProof="0" dirty="0">
              <a:ln>
                <a:noFill/>
              </a:ln>
              <a:solidFill>
                <a:srgbClr val="FFFF00"/>
              </a:solidFill>
              <a:effectLst/>
              <a:uLnTx/>
              <a:uFillTx/>
              <a:latin typeface="Palatino Linotype"/>
              <a:ea typeface="+mn-ea"/>
              <a:cs typeface="+mn-cs"/>
            </a:endParaRPr>
          </a:p>
        </p:txBody>
      </p:sp>
      <p:sp>
        <p:nvSpPr>
          <p:cNvPr id="3" name="Rectangle 2"/>
          <p:cNvSpPr/>
          <p:nvPr/>
        </p:nvSpPr>
        <p:spPr>
          <a:xfrm>
            <a:off x="478220" y="1198462"/>
            <a:ext cx="11298621" cy="1733808"/>
          </a:xfrm>
          <a:prstGeom prst="rect">
            <a:avLst/>
          </a:prstGeom>
        </p:spPr>
        <p:txBody>
          <a:bodyPr wrap="square">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Plus Jakarta Sans"/>
                <a:ea typeface="+mn-ea"/>
                <a:cs typeface="+mn-cs"/>
              </a:rPr>
              <a:t>Contoh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kekuasaan Mataram Kuno di Jawa Timur, yang dipindahkan dari Jawa Tengah oleh Mpu Sendok, bernama Kerajaan Medang Kamulan.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SEBAB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Kerajaan Medang Kamulan yang berpusat di tepi Sungai Brantas memiliki arti penting dalam bidang eknomi</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 Manakah pernyataan yang paling benar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 name="Rectangle 3"/>
          <p:cNvSpPr/>
          <p:nvPr/>
        </p:nvSpPr>
        <p:spPr>
          <a:xfrm>
            <a:off x="478220" y="3002105"/>
            <a:ext cx="10604939" cy="1477328"/>
          </a:xfrm>
          <a:prstGeom prst="rect">
            <a:avLst/>
          </a:prstGeom>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Alasan BENAR, dan keduanya menunjukkan hubungan sebab akibat.</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Alasan BENAR, dan keduanya tidak menunjukkan hubungan sebab akibat.</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dan Alasan SALAH.</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SALAH dan Alasan BENAR.</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SALAH dan Alasan SALAH.</a:t>
            </a:r>
          </a:p>
        </p:txBody>
      </p:sp>
    </p:spTree>
    <p:extLst>
      <p:ext uri="{BB962C8B-B14F-4D97-AF65-F5344CB8AC3E}">
        <p14:creationId xmlns:p14="http://schemas.microsoft.com/office/powerpoint/2010/main" val="1301772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221" y="370519"/>
            <a:ext cx="11298620"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5</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 </a:t>
            </a: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Soal </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PG dengan pernyataan Benar atau Salah dari pilihan Kategori</a:t>
            </a:r>
            <a:r>
              <a:rPr kumimoji="0" lang="en-US" sz="1800" b="0" i="0" u="none" strike="noStrike" kern="1200" cap="none" spc="0" normalizeH="0" baseline="0" noProof="0" dirty="0" smtClean="0">
                <a:ln>
                  <a:noFill/>
                </a:ln>
                <a:solidFill>
                  <a:srgbClr val="475569"/>
                </a:solidFill>
                <a:effectLst/>
                <a:uLnTx/>
                <a:uFillTx/>
                <a:latin typeface="Plus Jakarta Sans"/>
                <a:ea typeface="+mn-ea"/>
                <a:cs typeface="+mn-cs"/>
              </a:rPr>
              <a:t>.</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3" name="Rectangle 2"/>
          <p:cNvSpPr/>
          <p:nvPr/>
        </p:nvSpPr>
        <p:spPr>
          <a:xfrm>
            <a:off x="478220" y="1198463"/>
            <a:ext cx="11298621" cy="2010807"/>
          </a:xfrm>
          <a:prstGeom prst="rect">
            <a:avLst/>
          </a:prstGeom>
        </p:spPr>
        <p:txBody>
          <a:bodyPr wrap="square">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Plus Jakarta Sans"/>
                <a:ea typeface="+mn-ea"/>
                <a:cs typeface="+mn-cs"/>
              </a:rPr>
              <a:t>Contoh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Di beberapa pusat kerajaan Islam di Indonesia, biasanya masjid dibangun dengan letak dan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memiliki ciri-ciri, diantaranya  yaitu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terletak di sebelah barat alun-alun</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bergaya arsitek bangunan masa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Hindu-Budha</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terdapat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Saka Guru ( Ruang yang memiliki 4 tiang penyangga)</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Memiliki serambi untuk berkumpul</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4" name="Rectangle 3"/>
          <p:cNvSpPr/>
          <p:nvPr/>
        </p:nvSpPr>
        <p:spPr>
          <a:xfrm>
            <a:off x="478221" y="3423432"/>
            <a:ext cx="8397767" cy="230832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Dari beberapa keterangan di atas,  manakah pernyataan yang paling benar  ? </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hanya pernyataan (1),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(3),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dan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(4)</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hanya pernyataan (1) dan (3)</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hanya pernyataan (2) dan (4)</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BENAR hanya pernyataan (4)</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Semua </a:t>
            </a:r>
            <a:r>
              <a:rPr kumimoji="0" lang="en-US" sz="1800" b="0" i="0" u="none" strike="noStrike" kern="1200" cap="none" spc="0" normalizeH="0" baseline="0" noProof="0" dirty="0">
                <a:ln>
                  <a:noFill/>
                </a:ln>
                <a:solidFill>
                  <a:prstClr val="white"/>
                </a:solidFill>
                <a:effectLst/>
                <a:uLnTx/>
                <a:uFillTx/>
                <a:latin typeface="Palatino Linotype"/>
                <a:ea typeface="+mn-ea"/>
                <a:cs typeface="+mn-cs"/>
              </a:rPr>
              <a:t>Pernyataan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BENAR</a:t>
            </a:r>
          </a:p>
          <a:p>
            <a:pPr marL="342900" marR="0" lvl="0" indent="-342900" algn="l" defTabSz="457200" rtl="0" eaLnBrk="1" fontAlgn="auto" latinLnBrk="0" hangingPunct="1">
              <a:lnSpc>
                <a:spcPct val="100000"/>
              </a:lnSpc>
              <a:spcBef>
                <a:spcPts val="0"/>
              </a:spcBef>
              <a:spcAft>
                <a:spcPts val="0"/>
              </a:spcAft>
              <a:buClrTx/>
              <a:buSzTx/>
              <a:buFont typeface="+mj-lt"/>
              <a:buAutoNum type="alphaUcPeriod"/>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Jawaban : A</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174628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221" y="370519"/>
            <a:ext cx="11298620"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6. Soal dengan pernyataan Logis dan Tidak Logis.</a:t>
            </a:r>
            <a:endParaRPr kumimoji="0" lang="en-US" sz="1800" b="0" i="0" u="none" strike="noStrike" kern="1200" cap="none" spc="0" normalizeH="0" baseline="0" noProof="0" dirty="0">
              <a:ln>
                <a:noFill/>
              </a:ln>
              <a:solidFill>
                <a:srgbClr val="FFFF00"/>
              </a:solidFill>
              <a:effectLst/>
              <a:uLnTx/>
              <a:uFillTx/>
              <a:latin typeface="Palatino Linotype"/>
              <a:ea typeface="+mn-ea"/>
              <a:cs typeface="+mn-cs"/>
            </a:endParaRPr>
          </a:p>
        </p:txBody>
      </p:sp>
      <p:sp>
        <p:nvSpPr>
          <p:cNvPr id="3" name="Rectangle 2"/>
          <p:cNvSpPr/>
          <p:nvPr/>
        </p:nvSpPr>
        <p:spPr>
          <a:xfrm>
            <a:off x="478220" y="914674"/>
            <a:ext cx="11298621" cy="1733808"/>
          </a:xfrm>
          <a:prstGeom prst="rect">
            <a:avLst/>
          </a:prstGeom>
        </p:spPr>
        <p:txBody>
          <a:bodyPr wrap="square">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Plus Jakarta Sans"/>
                <a:ea typeface="+mn-ea"/>
                <a:cs typeface="+mn-cs"/>
              </a:rPr>
              <a:t>Contoh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Pada masa Demokrasi Terpimpin (1959-1965), Presiden Soekarno menerapkan kebijakan yang bertujuan menciptakan stabilitas nasional dan memperkuat persatuan. Salah satu gagasan utamanya adalah NASAKOM (Nasional,Agama dan Komunis) sebagai  representasi tiga  (3) kekuatan politik besar saat itu.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Berdasarkan deskripsi tersebut, berikan penilaian </a:t>
            </a:r>
            <a:r>
              <a:rPr kumimoji="0" lang="en-US" sz="1800" b="1" i="0" u="none" strike="noStrike" kern="1200" cap="none" spc="0" normalizeH="0" baseline="0" noProof="0" dirty="0" smtClean="0">
                <a:ln>
                  <a:noFill/>
                </a:ln>
                <a:solidFill>
                  <a:prstClr val="white"/>
                </a:solidFill>
                <a:effectLst/>
                <a:uLnTx/>
                <a:uFillTx/>
                <a:latin typeface="Palatino Linotype"/>
                <a:ea typeface="+mn-ea"/>
                <a:cs typeface="+mn-cs"/>
              </a:rPr>
              <a:t>Logis atau Tidak Logis, </a:t>
            </a: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untuk setiap pernyataan didalam tabel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graphicFrame>
        <p:nvGraphicFramePr>
          <p:cNvPr id="4" name="Table 3"/>
          <p:cNvGraphicFramePr>
            <a:graphicFrameLocks noGrp="1"/>
          </p:cNvGraphicFramePr>
          <p:nvPr>
            <p:extLst/>
          </p:nvPr>
        </p:nvGraphicFramePr>
        <p:xfrm>
          <a:off x="707696" y="3073602"/>
          <a:ext cx="10864195" cy="3383280"/>
        </p:xfrm>
        <a:graphic>
          <a:graphicData uri="http://schemas.openxmlformats.org/drawingml/2006/table">
            <a:tbl>
              <a:tblPr firstRow="1" bandRow="1">
                <a:tableStyleId>{5C22544A-7EE6-4342-B048-85BDC9FD1C3A}</a:tableStyleId>
              </a:tblPr>
              <a:tblGrid>
                <a:gridCol w="553545">
                  <a:extLst>
                    <a:ext uri="{9D8B030D-6E8A-4147-A177-3AD203B41FA5}">
                      <a16:colId xmlns:a16="http://schemas.microsoft.com/office/drawing/2014/main" val="20000"/>
                    </a:ext>
                  </a:extLst>
                </a:gridCol>
                <a:gridCol w="7646276">
                  <a:extLst>
                    <a:ext uri="{9D8B030D-6E8A-4147-A177-3AD203B41FA5}">
                      <a16:colId xmlns:a16="http://schemas.microsoft.com/office/drawing/2014/main" val="20001"/>
                    </a:ext>
                  </a:extLst>
                </a:gridCol>
                <a:gridCol w="1150883">
                  <a:extLst>
                    <a:ext uri="{9D8B030D-6E8A-4147-A177-3AD203B41FA5}">
                      <a16:colId xmlns:a16="http://schemas.microsoft.com/office/drawing/2014/main" val="20002"/>
                    </a:ext>
                  </a:extLst>
                </a:gridCol>
                <a:gridCol w="1513491">
                  <a:extLst>
                    <a:ext uri="{9D8B030D-6E8A-4147-A177-3AD203B41FA5}">
                      <a16:colId xmlns:a16="http://schemas.microsoft.com/office/drawing/2014/main" val="20003"/>
                    </a:ext>
                  </a:extLst>
                </a:gridCol>
              </a:tblGrid>
              <a:tr h="370840">
                <a:tc>
                  <a:txBody>
                    <a:bodyPr/>
                    <a:lstStyle/>
                    <a:p>
                      <a:r>
                        <a:rPr lang="en-US" dirty="0" smtClean="0"/>
                        <a:t>No.</a:t>
                      </a:r>
                      <a:endParaRPr lang="en-US" dirty="0"/>
                    </a:p>
                  </a:txBody>
                  <a:tcPr/>
                </a:tc>
                <a:tc>
                  <a:txBody>
                    <a:bodyPr/>
                    <a:lstStyle/>
                    <a:p>
                      <a:pPr algn="ctr"/>
                      <a:r>
                        <a:rPr lang="en-US" dirty="0" smtClean="0"/>
                        <a:t>Pernyataan</a:t>
                      </a:r>
                      <a:endParaRPr lang="en-US" dirty="0"/>
                    </a:p>
                  </a:txBody>
                  <a:tcPr/>
                </a:tc>
                <a:tc>
                  <a:txBody>
                    <a:bodyPr/>
                    <a:lstStyle/>
                    <a:p>
                      <a:pPr algn="ctr"/>
                      <a:r>
                        <a:rPr lang="en-US" dirty="0" smtClean="0"/>
                        <a:t>Logis</a:t>
                      </a:r>
                      <a:endParaRPr lang="en-US" dirty="0"/>
                    </a:p>
                  </a:txBody>
                  <a:tcPr/>
                </a:tc>
                <a:tc>
                  <a:txBody>
                    <a:bodyPr/>
                    <a:lstStyle/>
                    <a:p>
                      <a:pPr algn="ctr"/>
                      <a:r>
                        <a:rPr lang="en-US" dirty="0" smtClean="0"/>
                        <a:t>Tidak Logis</a:t>
                      </a:r>
                      <a:endParaRPr lang="en-US" dirty="0"/>
                    </a:p>
                  </a:txBody>
                  <a:tcPr/>
                </a:tc>
                <a:extLst>
                  <a:ext uri="{0D108BD9-81ED-4DB2-BD59-A6C34878D82A}">
                    <a16:rowId xmlns:a16="http://schemas.microsoft.com/office/drawing/2014/main" val="10000"/>
                  </a:ext>
                </a:extLst>
              </a:tr>
              <a:tr h="370840">
                <a:tc>
                  <a:txBody>
                    <a:bodyPr/>
                    <a:lstStyle/>
                    <a:p>
                      <a:pPr algn="ctr"/>
                      <a:r>
                        <a:rPr lang="en-US" dirty="0" smtClean="0"/>
                        <a:t>1</a:t>
                      </a:r>
                      <a:endParaRPr lang="en-US" dirty="0"/>
                    </a:p>
                  </a:txBody>
                  <a:tcPr/>
                </a:tc>
                <a:tc>
                  <a:txBody>
                    <a:bodyPr/>
                    <a:lstStyle/>
                    <a:p>
                      <a:r>
                        <a:rPr lang="en-US" dirty="0" smtClean="0"/>
                        <a:t>Konsep NASAKOM bertujuan menyatukan</a:t>
                      </a:r>
                      <a:r>
                        <a:rPr lang="en-US" baseline="0" dirty="0" smtClean="0"/>
                        <a:t> ideologi-ideologi yang saling bersaing untuk membangun kekuatan  nasional yang solid dibawah satu komando, yaitu  presiden.</a:t>
                      </a:r>
                      <a:endParaRPr lang="en-US" dirty="0"/>
                    </a:p>
                  </a:txBody>
                  <a:tcP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0001"/>
                  </a:ext>
                </a:extLst>
              </a:tr>
              <a:tr h="370840">
                <a:tc>
                  <a:txBody>
                    <a:bodyPr/>
                    <a:lstStyle/>
                    <a:p>
                      <a:pPr algn="ctr"/>
                      <a:r>
                        <a:rPr lang="en-US" dirty="0" smtClean="0"/>
                        <a:t>2</a:t>
                      </a:r>
                      <a:endParaRPr lang="en-US" dirty="0"/>
                    </a:p>
                  </a:txBody>
                  <a:tcPr/>
                </a:tc>
                <a:tc>
                  <a:txBody>
                    <a:bodyPr/>
                    <a:lstStyle/>
                    <a:p>
                      <a:r>
                        <a:rPr lang="en-US" dirty="0" smtClean="0"/>
                        <a:t>Penerapam Demokrasi terpimpin  berhasil mengatasi masalah ekonomi yang diwarisi dari era Demokrasi Liberala melalui kebijakan ekonomi yang mandiri</a:t>
                      </a:r>
                      <a:r>
                        <a:rPr lang="en-US" baseline="0" dirty="0" smtClean="0"/>
                        <a:t>. </a:t>
                      </a:r>
                      <a:endParaRPr lang="en-US" dirty="0"/>
                    </a:p>
                  </a:txBody>
                  <a:tcP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0002"/>
                  </a:ext>
                </a:extLst>
              </a:tr>
              <a:tr h="370840">
                <a:tc>
                  <a:txBody>
                    <a:bodyPr/>
                    <a:lstStyle/>
                    <a:p>
                      <a:pPr algn="ctr"/>
                      <a:r>
                        <a:rPr lang="en-US" dirty="0" smtClean="0"/>
                        <a:t>3</a:t>
                      </a:r>
                      <a:endParaRPr lang="en-US" dirty="0"/>
                    </a:p>
                  </a:txBody>
                  <a:tcPr/>
                </a:tc>
                <a:tc>
                  <a:txBody>
                    <a:bodyPr/>
                    <a:lstStyle/>
                    <a:p>
                      <a:r>
                        <a:rPr lang="en-US" dirty="0" smtClean="0"/>
                        <a:t>Menguatnya pengaaruh partai  Komunis Indonesia (PKI) dalam politik nasional yang merupakan salah satu dampak</a:t>
                      </a:r>
                      <a:r>
                        <a:rPr lang="en-US" baseline="0" dirty="0" smtClean="0"/>
                        <a:t> dari penerapan kolnsep NASAKOM.</a:t>
                      </a:r>
                      <a:endParaRPr lang="en-US" dirty="0"/>
                    </a:p>
                  </a:txBody>
                  <a:tcP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400131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221" y="370519"/>
            <a:ext cx="11298620"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7. Soal PG dengan Bentuk Teks ( Boleh untuk Satu atau beberapa soal )</a:t>
            </a:r>
            <a:r>
              <a:rPr kumimoji="0" lang="en-US" sz="1800" b="0" i="0" u="none" strike="noStrike" kern="1200" cap="none" spc="0" normalizeH="0" baseline="0" noProof="0" dirty="0" smtClean="0">
                <a:ln>
                  <a:noFill/>
                </a:ln>
                <a:solidFill>
                  <a:srgbClr val="475569"/>
                </a:solidFill>
                <a:effectLst/>
                <a:uLnTx/>
                <a:uFillTx/>
                <a:latin typeface="Plus Jakarta Sans"/>
                <a:ea typeface="+mn-ea"/>
                <a:cs typeface="+mn-cs"/>
              </a:rPr>
              <a:t>.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Rectangle 4"/>
          <p:cNvSpPr/>
          <p:nvPr/>
        </p:nvSpPr>
        <p:spPr>
          <a:xfrm>
            <a:off x="630621" y="775175"/>
            <a:ext cx="11298620" cy="61247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Palatino Linotype"/>
                <a:ea typeface="+mn-ea"/>
                <a:cs typeface="+mn-cs"/>
              </a:rPr>
              <a:t>Contok Soal Teks Peristiwa Sejarah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Perang Diponegoro atau Perang Jawa yang terjadi pada tahun 1825–1830 merupakan salah satu perlawanan terbesar bagi Pemerintahan Hindia Belanda. Pangeran Diponegoro memimpin rakyat Tegalrejo mengangkat senjata melawan Belanda karena geram atas tindakan pemerintah kolonial yang sewenang-wenang. Puncak kemarahan Pangeran Diponegoro terjadi ketika pihak Belanda memasang patok-patok jalan di atas tanah leluhur dan makam keluarga Pangeran Diponegoro tanpa izin. Tanpa ragu, Pangeran Diponegoro mencabut patok-patok tersebut dan menggantinya dengan tombak sebagai tanda perlawanan</a:t>
            </a:r>
            <a:r>
              <a:rPr kumimoji="0" lang="en-US" sz="2000" b="0" i="0" u="none" strike="noStrike" kern="1200" cap="none" spc="0" normalizeH="0" baseline="0" noProof="0" dirty="0" smtClean="0">
                <a:ln>
                  <a:noFill/>
                </a:ln>
                <a:solidFill>
                  <a:prstClr val="white"/>
                </a:solidFill>
                <a:effectLst/>
                <a:uLnTx/>
                <a:uFillTx/>
                <a:latin typeface="Palatino Linotype"/>
                <a:ea typeface="+mn-ea"/>
                <a:cs typeface="+mn-cs"/>
              </a:rPr>
              <a:t>.</a:t>
            </a:r>
            <a:endParaRPr kumimoji="0" lang="en-US" sz="2400" b="0" i="0" u="none" strike="noStrike" kern="1200" cap="none" spc="0" normalizeH="0" baseline="0" noProof="0" dirty="0" smtClean="0">
              <a:ln>
                <a:noFill/>
              </a:ln>
              <a:solidFill>
                <a:prstClr val="white"/>
              </a:solidFill>
              <a:effectLst/>
              <a:uLnTx/>
              <a:uFillTx/>
              <a:latin typeface="Palatino Linotype"/>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Berdasarkan teks di atas, apa penyebab utama Pangeran Diponegoro marah dan mengangkat senjata melawan </a:t>
            </a:r>
            <a:r>
              <a:rPr kumimoji="0" lang="en-US" sz="2000" b="1" i="0" u="none" strike="noStrike" kern="1200" cap="none" spc="0" normalizeH="0" baseline="0" noProof="0" dirty="0" smtClean="0">
                <a:ln>
                  <a:noFill/>
                </a:ln>
                <a:solidFill>
                  <a:prstClr val="white"/>
                </a:solidFill>
                <a:effectLst/>
                <a:uLnTx/>
                <a:uFillTx/>
                <a:latin typeface="Palatino Linotype"/>
                <a:ea typeface="+mn-ea"/>
                <a:cs typeface="+mn-cs"/>
              </a:rPr>
              <a:t>Belanda  ?</a:t>
            </a:r>
            <a:endParaRPr kumimoji="0" lang="en-US" sz="20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A. Belanda menaikkan pajak tanah di Tegalrejo secara drastis.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B. Belanda memasang patok jalan di atas tanah leluhur dan makam keluarga tanpa izin.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C. Belanda melarang rakyat Tegalrejo melakukan kegiatan keagamaan.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D. Belanda menangkap pengikut setia Pangeran Diponegoro.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E. Belanda merebut keraton Yogyakarta secara paksa.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Palatino Linotype"/>
                <a:ea typeface="+mn-ea"/>
                <a:cs typeface="+mn-cs"/>
              </a:rPr>
              <a:t>Kunci Jawaban:</a:t>
            </a:r>
            <a:r>
              <a:rPr kumimoji="0" lang="en-US" sz="2000" b="0" i="0" u="none" strike="noStrike" kern="1200" cap="none" spc="0" normalizeH="0" baseline="0" noProof="0" dirty="0">
                <a:ln>
                  <a:noFill/>
                </a:ln>
                <a:solidFill>
                  <a:prstClr val="white"/>
                </a:solidFill>
                <a:effectLst/>
                <a:uLnTx/>
                <a:uFillTx/>
                <a:latin typeface="Palatino Linotype"/>
                <a:ea typeface="+mn-ea"/>
                <a:cs typeface="+mn-cs"/>
              </a:rPr>
              <a:t> </a:t>
            </a:r>
            <a:r>
              <a:rPr kumimoji="0" lang="en-US" sz="2000" b="1" i="0" u="none" strike="noStrike" kern="1200" cap="none" spc="0" normalizeH="0" baseline="0" noProof="0" dirty="0" smtClean="0">
                <a:ln>
                  <a:noFill/>
                </a:ln>
                <a:solidFill>
                  <a:prstClr val="white"/>
                </a:solidFill>
                <a:effectLst/>
                <a:uLnTx/>
                <a:uFillTx/>
                <a:latin typeface="Palatino Linotype"/>
                <a:ea typeface="+mn-ea"/>
                <a:cs typeface="+mn-cs"/>
              </a:rPr>
              <a:t>B</a:t>
            </a:r>
            <a:endParaRPr kumimoji="0" lang="en-US" sz="24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3774095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221" y="370519"/>
            <a:ext cx="11298620"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8</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 Soal  pernyataan dengan Bentuk opsi lebih dari satu jawaban</a:t>
            </a:r>
            <a:r>
              <a:rPr kumimoji="0" lang="en-US" sz="1800" b="0" i="0" u="none" strike="noStrike" kern="1200" cap="none" spc="0" normalizeH="0" baseline="0" noProof="0" dirty="0" smtClean="0">
                <a:ln>
                  <a:noFill/>
                </a:ln>
                <a:solidFill>
                  <a:srgbClr val="475569"/>
                </a:solidFill>
                <a:effectLst/>
                <a:uLnTx/>
                <a:uFillTx/>
                <a:latin typeface="Plus Jakarta Sans"/>
                <a:ea typeface="+mn-ea"/>
                <a:cs typeface="+mn-cs"/>
              </a:rPr>
              <a:t>.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3" name="Rectangle 2"/>
          <p:cNvSpPr/>
          <p:nvPr/>
        </p:nvSpPr>
        <p:spPr>
          <a:xfrm>
            <a:off x="478220" y="898909"/>
            <a:ext cx="11298621" cy="1733808"/>
          </a:xfrm>
          <a:prstGeom prst="rect">
            <a:avLst/>
          </a:prstGeom>
        </p:spPr>
        <p:txBody>
          <a:bodyPr wrap="square">
            <a:spAutoFit/>
          </a:bodyPr>
          <a:lstStyle/>
          <a:p>
            <a:pPr marL="0" marR="0" lvl="0" indent="0" algn="l" defTabSz="457200" rtl="0" eaLnBrk="1" fontAlgn="auto" latinLnBrk="0" hangingPunct="1">
              <a:lnSpc>
                <a:spcPts val="2025"/>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Plus Jakarta Sans"/>
                <a:ea typeface="+mn-ea"/>
                <a:cs typeface="+mn-cs"/>
              </a:rPr>
              <a:t>Contoh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Masa pendudukan Jepang  adalah masa  yang membawa penderitaan  yang  mendalam bagi  rakyat Indonesia.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white"/>
              </a:solidFill>
              <a:effectLst/>
              <a:uLnTx/>
              <a:uFillTx/>
              <a:latin typeface="Palatino Linotype"/>
              <a:ea typeface="+mn-ea"/>
              <a:cs typeface="+mn-cs"/>
            </a:endParaRPr>
          </a:p>
        </p:txBody>
      </p:sp>
      <p:sp>
        <p:nvSpPr>
          <p:cNvPr id="4" name="Rectangle 3"/>
          <p:cNvSpPr/>
          <p:nvPr/>
        </p:nvSpPr>
        <p:spPr>
          <a:xfrm>
            <a:off x="478219" y="2067556"/>
            <a:ext cx="11125203" cy="452431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Berdasarkan informasi dalam stimulus  diatas, manakah yang merupakan bentuk-bentuk  eksploitasi yang dilakukan oleh Jepang terhadap bangsa Indonesia   ?  (Pilihlah lebih dari satu jawaban yang benar).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	Pemberian kebebasan untuk mendirikan partai politik</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	Kewajiban  bagi para petani untuk menyerahkan sebagian besar hasil  panen kepada pihak Jepang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	Pengerahan tenaga kerja paksa melalui kebijakan </a:t>
            </a:r>
            <a:r>
              <a:rPr kumimoji="0" lang="en-US" sz="1800" b="1" i="1" u="none" strike="noStrike" kern="1200" cap="none" spc="0" normalizeH="0" baseline="0" noProof="0" dirty="0" smtClean="0">
                <a:ln>
                  <a:noFill/>
                </a:ln>
                <a:solidFill>
                  <a:prstClr val="white"/>
                </a:solidFill>
                <a:effectLst/>
                <a:uLnTx/>
                <a:uFillTx/>
                <a:latin typeface="Palatino Linotype"/>
                <a:ea typeface="+mn-ea"/>
                <a:cs typeface="+mn-cs"/>
              </a:rPr>
              <a:t>Romusha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	Pemberian bantuan Modal untuk mengembangkan industri lokal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	Pemanfaatan sumber daya ekonomi untuk kepentingan  perang Jepang di Pasifik Faya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white"/>
              </a:solidFill>
              <a:effectLst/>
              <a:uLnTx/>
              <a:uFillTx/>
              <a:latin typeface="Palatino Linotype"/>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Catatan  : </a:t>
            </a:r>
            <a:r>
              <a:rPr kumimoji="0" lang="en-US" sz="1800" b="0" i="1" u="none" strike="noStrike" kern="1200" cap="none" spc="0" normalizeH="0" baseline="0" noProof="0" dirty="0" smtClean="0">
                <a:ln>
                  <a:noFill/>
                </a:ln>
                <a:solidFill>
                  <a:prstClr val="white"/>
                </a:solidFill>
                <a:effectLst/>
                <a:uLnTx/>
                <a:uFillTx/>
                <a:latin typeface="Palatino Linotype"/>
                <a:ea typeface="+mn-ea"/>
                <a:cs typeface="+mn-cs"/>
              </a:rPr>
              <a:t>Jawaban dapat dicotreng lebih dari satu.</a:t>
            </a:r>
            <a:endParaRPr kumimoji="0" lang="en-US" sz="1800" b="0" i="1"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5" name="TextBox 4"/>
          <p:cNvSpPr txBox="1"/>
          <p:nvPr/>
        </p:nvSpPr>
        <p:spPr>
          <a:xfrm>
            <a:off x="589567" y="2930057"/>
            <a:ext cx="6441854" cy="270843"/>
          </a:xfrm>
          <a:prstGeom prst="rect">
            <a:avLst/>
          </a:prstGeom>
          <a:noFill/>
        </p:spPr>
        <p:txBody>
          <a:bodyPr wrap="square" lIns="0" tIns="0" rIns="0" bIns="0" anchor="t">
            <a:spAutoFit/>
          </a:bodyPr>
          <a:lstStyle/>
          <a:p>
            <a:pPr marL="0" marR="0" lvl="0" indent="0" algn="l" defTabSz="457200" rtl="0" eaLnBrk="1" fontAlgn="auto" latinLnBrk="0" hangingPunct="1">
              <a:lnSpc>
                <a:spcPts val="225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475569"/>
                </a:solidFill>
                <a:effectLst/>
                <a:uLnTx/>
                <a:uFillTx/>
                <a:latin typeface="Plus Jakarta Sans"/>
                <a:ea typeface="+mn-ea"/>
                <a:cs typeface="+mn-cs"/>
              </a:rPr>
              <a:t> </a:t>
            </a:r>
            <a:r>
              <a:rPr kumimoji="0" lang="en-US" sz="1500" b="1" i="0" u="none" strike="noStrike" kern="1200" cap="none" spc="0" normalizeH="0" baseline="0" noProof="0" dirty="0" smtClean="0">
                <a:ln>
                  <a:noFill/>
                </a:ln>
                <a:solidFill>
                  <a:srgbClr val="475569"/>
                </a:solidFill>
                <a:effectLst/>
                <a:uLnTx/>
                <a:uFillTx/>
                <a:latin typeface="Plus Jakarta Sans"/>
                <a:ea typeface="+mn-ea"/>
                <a:cs typeface="+mn-cs"/>
              </a:rPr>
              <a:t>      </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7" name="TextBox 6"/>
          <p:cNvSpPr txBox="1"/>
          <p:nvPr/>
        </p:nvSpPr>
        <p:spPr>
          <a:xfrm flipH="1">
            <a:off x="441423" y="3056185"/>
            <a:ext cx="457200" cy="369332"/>
          </a:xfrm>
          <a:prstGeom prst="rect">
            <a:avLst/>
          </a:prstGeom>
          <a:noFill/>
          <a:ln>
            <a:solidFill>
              <a:srgbClr val="FFFF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9" name="TextBox 8"/>
          <p:cNvSpPr txBox="1"/>
          <p:nvPr/>
        </p:nvSpPr>
        <p:spPr>
          <a:xfrm flipH="1">
            <a:off x="436163" y="3618501"/>
            <a:ext cx="457200" cy="369332"/>
          </a:xfrm>
          <a:prstGeom prst="rect">
            <a:avLst/>
          </a:prstGeom>
          <a:noFill/>
          <a:ln>
            <a:solidFill>
              <a:srgbClr val="FFFF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v</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0" name="TextBox 9"/>
          <p:cNvSpPr txBox="1"/>
          <p:nvPr/>
        </p:nvSpPr>
        <p:spPr>
          <a:xfrm flipH="1">
            <a:off x="446687" y="4187819"/>
            <a:ext cx="457200" cy="369332"/>
          </a:xfrm>
          <a:prstGeom prst="rect">
            <a:avLst/>
          </a:prstGeom>
          <a:noFill/>
          <a:ln>
            <a:solidFill>
              <a:srgbClr val="FFFF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v</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1" name="TextBox 10"/>
          <p:cNvSpPr txBox="1"/>
          <p:nvPr/>
        </p:nvSpPr>
        <p:spPr>
          <a:xfrm flipH="1">
            <a:off x="445044" y="4737841"/>
            <a:ext cx="457200" cy="369332"/>
          </a:xfrm>
          <a:prstGeom prst="rect">
            <a:avLst/>
          </a:prstGeom>
          <a:noFill/>
          <a:ln>
            <a:solidFill>
              <a:srgbClr val="FFFF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12" name="TextBox 11"/>
          <p:cNvSpPr txBox="1"/>
          <p:nvPr/>
        </p:nvSpPr>
        <p:spPr>
          <a:xfrm flipH="1">
            <a:off x="446689" y="5273868"/>
            <a:ext cx="457200" cy="369332"/>
          </a:xfrm>
          <a:prstGeom prst="rect">
            <a:avLst/>
          </a:prstGeom>
          <a:noFill/>
          <a:ln>
            <a:solidFill>
              <a:srgbClr val="FFFF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Palatino Linotype"/>
                <a:ea typeface="+mn-ea"/>
                <a:cs typeface="+mn-cs"/>
              </a:rPr>
              <a:t>v</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Tree>
    <p:extLst>
      <p:ext uri="{BB962C8B-B14F-4D97-AF65-F5344CB8AC3E}">
        <p14:creationId xmlns:p14="http://schemas.microsoft.com/office/powerpoint/2010/main" val="20187995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221" y="370519"/>
            <a:ext cx="11298620"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9</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 Soal dengan pernyataan Sesuai dan Tidak </a:t>
            </a:r>
            <a:r>
              <a:rPr kumimoji="0" lang="en-US" sz="1800" b="0" i="0" u="none" strike="noStrike" kern="1200" cap="none" spc="0" normalizeH="0" baseline="0" noProof="0" dirty="0">
                <a:ln>
                  <a:noFill/>
                </a:ln>
                <a:solidFill>
                  <a:srgbClr val="FFFF00"/>
                </a:solidFill>
                <a:effectLst/>
                <a:uLnTx/>
                <a:uFillTx/>
                <a:latin typeface="Plus Jakarta Sans"/>
                <a:ea typeface="+mn-ea"/>
                <a:cs typeface="+mn-cs"/>
              </a:rPr>
              <a:t>S</a:t>
            </a:r>
            <a:r>
              <a:rPr kumimoji="0" lang="en-US" sz="1800" b="0" i="0" u="none" strike="noStrike" kern="1200" cap="none" spc="0" normalizeH="0" baseline="0" noProof="0" dirty="0" smtClean="0">
                <a:ln>
                  <a:noFill/>
                </a:ln>
                <a:solidFill>
                  <a:srgbClr val="FFFF00"/>
                </a:solidFill>
                <a:effectLst/>
                <a:uLnTx/>
                <a:uFillTx/>
                <a:latin typeface="Plus Jakarta Sans"/>
                <a:ea typeface="+mn-ea"/>
                <a:cs typeface="+mn-cs"/>
              </a:rPr>
              <a:t>esuai</a:t>
            </a:r>
            <a:r>
              <a:rPr kumimoji="0" lang="en-US" sz="1800" b="0" i="0" u="none" strike="noStrike" kern="1200" cap="none" spc="0" normalizeH="0" baseline="0" noProof="0" dirty="0" smtClean="0">
                <a:ln>
                  <a:noFill/>
                </a:ln>
                <a:solidFill>
                  <a:srgbClr val="475569"/>
                </a:solidFill>
                <a:effectLst/>
                <a:uLnTx/>
                <a:uFillTx/>
                <a:latin typeface="Plus Jakarta Sans"/>
                <a:ea typeface="+mn-ea"/>
                <a:cs typeface="+mn-cs"/>
              </a:rPr>
              <a:t>.</a:t>
            </a:r>
            <a:endParaRPr kumimoji="0" lang="en-US"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3" name="Rectangle 2"/>
          <p:cNvSpPr/>
          <p:nvPr/>
        </p:nvSpPr>
        <p:spPr>
          <a:xfrm>
            <a:off x="478220" y="725484"/>
            <a:ext cx="11298621" cy="3139321"/>
          </a:xfrm>
          <a:prstGeom prst="rect">
            <a:avLst/>
          </a:prstGeom>
        </p:spPr>
        <p:txBody>
          <a:bodyPr wrap="square">
            <a:spAutoFit/>
          </a:bodyPr>
          <a:lstStyle/>
          <a:p>
            <a:pPr marL="0" marR="0" lvl="0" indent="0" algn="just" defTabSz="457200" rtl="0" eaLnBrk="1" fontAlgn="auto" latinLnBrk="0" hangingPunct="1">
              <a:lnSpc>
                <a:spcPts val="2025"/>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Contoh </a:t>
            </a:r>
            <a:r>
              <a:rPr kumimoji="0" lang="en-US" sz="1600" b="0"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a:t>
            </a:r>
          </a:p>
          <a:p>
            <a:pPr marL="0" marR="0" lvl="0" indent="0" algn="just" defTabSz="457200" rtl="0" eaLnBrk="1" fontAlgn="auto" latinLnBrk="0" hangingPunct="1">
              <a:lnSpc>
                <a:spcPts val="2025"/>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Politik Etis merupakan sebuah kebijakan yang memiliki wajah ganda deengan tujuan dan dampak yang kompleks.Berikut adalah dampak kebijakan atau program dalam pelaksanaan politik etis di Indonesia 	:</a:t>
            </a:r>
          </a:p>
          <a:p>
            <a:pPr marL="342900" marR="0" lvl="0" indent="-342900" algn="just" defTabSz="457200" rtl="0" eaLnBrk="1" fontAlgn="auto" latinLnBrk="0" hangingPunct="1">
              <a:lnSpc>
                <a:spcPts val="2025"/>
              </a:lnSpc>
              <a:spcBef>
                <a:spcPts val="0"/>
              </a:spcBef>
              <a:spcAft>
                <a:spcPts val="0"/>
              </a:spcAft>
              <a:buClrTx/>
              <a:buSzTx/>
              <a:buFont typeface="+mj-lt"/>
              <a:buAutoNum type="arabicPeriod"/>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Kebijan ini murni bertujuan untuk kemanusiaan tanpa ada kepentingan ekonomi tersembunyi</a:t>
            </a:r>
          </a:p>
          <a:p>
            <a:pPr marL="342900" marR="0" lvl="0" indent="-342900" algn="just" defTabSz="457200" rtl="0" eaLnBrk="1" fontAlgn="auto" latinLnBrk="0" hangingPunct="1">
              <a:lnSpc>
                <a:spcPts val="2025"/>
              </a:lnSpc>
              <a:spcBef>
                <a:spcPts val="0"/>
              </a:spcBef>
              <a:spcAft>
                <a:spcPts val="0"/>
              </a:spcAft>
              <a:buClrTx/>
              <a:buSzTx/>
              <a:buFont typeface="+mj-lt"/>
              <a:buAutoNum type="arabicPeriod"/>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Pelaksanaan program irigasi dan emigrasi pada prakteknya lebih menguntungkan kepentingan kolonial</a:t>
            </a:r>
          </a:p>
          <a:p>
            <a:pPr marL="342900" marR="0" lvl="0" indent="-342900" algn="just" defTabSz="457200" rtl="0" eaLnBrk="1" fontAlgn="auto" latinLnBrk="0" hangingPunct="1">
              <a:lnSpc>
                <a:spcPts val="2025"/>
              </a:lnSpc>
              <a:spcBef>
                <a:spcPts val="0"/>
              </a:spcBef>
              <a:spcAft>
                <a:spcPts val="0"/>
              </a:spcAft>
              <a:buClrTx/>
              <a:buSzTx/>
              <a:buFont typeface="+mj-lt"/>
              <a:buAutoNum type="arabicPeriod"/>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Program edukasi menjadi bumerang bagi pemerintah Belanda karena melahirkan kesadaran nasional Indonesia</a:t>
            </a:r>
          </a:p>
          <a:p>
            <a:pPr marL="342900" marR="0" lvl="0" indent="-342900" algn="just" defTabSz="457200" rtl="0" eaLnBrk="1" fontAlgn="auto" latinLnBrk="0" hangingPunct="1">
              <a:lnSpc>
                <a:spcPts val="2025"/>
              </a:lnSpc>
              <a:spcBef>
                <a:spcPts val="0"/>
              </a:spcBef>
              <a:spcAft>
                <a:spcPts val="0"/>
              </a:spcAft>
              <a:buClrTx/>
              <a:buSzTx/>
              <a:buFont typeface="+mj-lt"/>
              <a:buAutoNum type="arabicPeriod"/>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Politik etis berhasil sepenuhnya meningkatkan kesejahteraan rakyat pribumi sesuai dengan tujuan awalnya</a:t>
            </a:r>
          </a:p>
          <a:p>
            <a:pPr marL="342900" marR="0" lvl="0" indent="-342900" algn="just" defTabSz="457200" rtl="0" eaLnBrk="1" fontAlgn="auto" latinLnBrk="0" hangingPunct="1">
              <a:lnSpc>
                <a:spcPts val="2025"/>
              </a:lnSpc>
              <a:spcBef>
                <a:spcPts val="0"/>
              </a:spcBef>
              <a:spcAft>
                <a:spcPts val="0"/>
              </a:spcAft>
              <a:buClrTx/>
              <a:buSzTx/>
              <a:buFont typeface="+mj-lt"/>
              <a:buAutoNum type="arabicPeriod"/>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Kebijakan ini merupakan respons pemerintah kolonial Belanda terhadap kritik moral atas eksploitasi  di masa lalu   </a:t>
            </a:r>
          </a:p>
          <a:p>
            <a:pPr marL="0" marR="0" lvl="0" indent="0" algn="just" defTabSz="457200" rtl="0" eaLnBrk="1" fontAlgn="auto" latinLnBrk="0" hangingPunct="1">
              <a:lnSpc>
                <a:spcPts val="2025"/>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Stimulus diatas menjelaskan bahwa pelaksanaan program-program politik etis seringkali tidak sesuai  dengan tujuan idealnya. Berdasarkan deskripsi tersebut, </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tentukan apakah </a:t>
            </a:r>
            <a:r>
              <a:rPr kumimoji="0" lang="en-US" sz="16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Sesuai atau Tidak </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Sesuai </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dengan informasi yang disajikan dalam teks untuk </a:t>
            </a:r>
            <a:r>
              <a:rPr kumimoji="0" lang="en-US"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setiap pernyataan didalam tabel  !</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4" name="Table 3"/>
          <p:cNvGraphicFramePr>
            <a:graphicFrameLocks noGrp="1"/>
          </p:cNvGraphicFramePr>
          <p:nvPr>
            <p:extLst/>
          </p:nvPr>
        </p:nvGraphicFramePr>
        <p:xfrm>
          <a:off x="707696" y="4003796"/>
          <a:ext cx="10864195" cy="2108200"/>
        </p:xfrm>
        <a:graphic>
          <a:graphicData uri="http://schemas.openxmlformats.org/drawingml/2006/table">
            <a:tbl>
              <a:tblPr firstRow="1" bandRow="1">
                <a:tableStyleId>{5C22544A-7EE6-4342-B048-85BDC9FD1C3A}</a:tableStyleId>
              </a:tblPr>
              <a:tblGrid>
                <a:gridCol w="553545">
                  <a:extLst>
                    <a:ext uri="{9D8B030D-6E8A-4147-A177-3AD203B41FA5}">
                      <a16:colId xmlns:a16="http://schemas.microsoft.com/office/drawing/2014/main" val="20000"/>
                    </a:ext>
                  </a:extLst>
                </a:gridCol>
                <a:gridCol w="7646276">
                  <a:extLst>
                    <a:ext uri="{9D8B030D-6E8A-4147-A177-3AD203B41FA5}">
                      <a16:colId xmlns:a16="http://schemas.microsoft.com/office/drawing/2014/main" val="20001"/>
                    </a:ext>
                  </a:extLst>
                </a:gridCol>
                <a:gridCol w="1150883">
                  <a:extLst>
                    <a:ext uri="{9D8B030D-6E8A-4147-A177-3AD203B41FA5}">
                      <a16:colId xmlns:a16="http://schemas.microsoft.com/office/drawing/2014/main" val="20002"/>
                    </a:ext>
                  </a:extLst>
                </a:gridCol>
                <a:gridCol w="1513491">
                  <a:extLst>
                    <a:ext uri="{9D8B030D-6E8A-4147-A177-3AD203B41FA5}">
                      <a16:colId xmlns:a16="http://schemas.microsoft.com/office/drawing/2014/main" val="20003"/>
                    </a:ext>
                  </a:extLst>
                </a:gridCol>
              </a:tblGrid>
              <a:tr h="370840">
                <a:tc>
                  <a:txBody>
                    <a:bodyPr/>
                    <a:lstStyle/>
                    <a:p>
                      <a:r>
                        <a:rPr lang="en-US" sz="1600" dirty="0" smtClean="0">
                          <a:latin typeface="Arial" panose="020B0604020202020204" pitchFamily="34" charset="0"/>
                          <a:cs typeface="Arial" panose="020B0604020202020204" pitchFamily="34" charset="0"/>
                        </a:rPr>
                        <a:t>No.</a:t>
                      </a:r>
                      <a:endParaRPr lang="en-US" sz="1600" dirty="0">
                        <a:latin typeface="Arial" panose="020B0604020202020204" pitchFamily="34" charset="0"/>
                        <a:cs typeface="Arial" panose="020B0604020202020204" pitchFamily="34" charset="0"/>
                      </a:endParaRPr>
                    </a:p>
                  </a:txBody>
                  <a:tcPr/>
                </a:tc>
                <a:tc>
                  <a:txBody>
                    <a:bodyPr/>
                    <a:lstStyle/>
                    <a:p>
                      <a:pPr algn="ctr"/>
                      <a:r>
                        <a:rPr lang="en-US" sz="1600" dirty="0" smtClean="0">
                          <a:latin typeface="Arial" panose="020B0604020202020204" pitchFamily="34" charset="0"/>
                          <a:cs typeface="Arial" panose="020B0604020202020204" pitchFamily="34" charset="0"/>
                        </a:rPr>
                        <a:t>Pernyataan</a:t>
                      </a:r>
                      <a:endParaRPr lang="en-US" sz="1600" dirty="0">
                        <a:latin typeface="Arial" panose="020B0604020202020204" pitchFamily="34" charset="0"/>
                        <a:cs typeface="Arial" panose="020B0604020202020204" pitchFamily="34" charset="0"/>
                      </a:endParaRPr>
                    </a:p>
                  </a:txBody>
                  <a:tcPr/>
                </a:tc>
                <a:tc>
                  <a:txBody>
                    <a:bodyPr/>
                    <a:lstStyle/>
                    <a:p>
                      <a:pPr algn="ctr"/>
                      <a:r>
                        <a:rPr lang="en-US" sz="1600" dirty="0" smtClean="0">
                          <a:latin typeface="Arial" panose="020B0604020202020204" pitchFamily="34" charset="0"/>
                          <a:cs typeface="Arial" panose="020B0604020202020204" pitchFamily="34" charset="0"/>
                        </a:rPr>
                        <a:t>Sesuai</a:t>
                      </a:r>
                      <a:endParaRPr lang="en-US" sz="1600" dirty="0">
                        <a:latin typeface="Arial" panose="020B0604020202020204" pitchFamily="34" charset="0"/>
                        <a:cs typeface="Arial" panose="020B0604020202020204" pitchFamily="34" charset="0"/>
                      </a:endParaRPr>
                    </a:p>
                  </a:txBody>
                  <a:tcPr/>
                </a:tc>
                <a:tc>
                  <a:txBody>
                    <a:bodyPr/>
                    <a:lstStyle/>
                    <a:p>
                      <a:pPr algn="ctr"/>
                      <a:r>
                        <a:rPr lang="en-US" sz="1600" dirty="0" smtClean="0">
                          <a:latin typeface="Arial" panose="020B0604020202020204" pitchFamily="34" charset="0"/>
                          <a:cs typeface="Arial" panose="020B0604020202020204" pitchFamily="34" charset="0"/>
                        </a:rPr>
                        <a:t>Tidak Sesuai</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pPr algn="ctr"/>
                      <a:r>
                        <a:rPr lang="en-US" sz="1600" dirty="0" smtClean="0">
                          <a:latin typeface="Arial" panose="020B0604020202020204" pitchFamily="34" charset="0"/>
                          <a:cs typeface="Arial" panose="020B0604020202020204" pitchFamily="34" charset="0"/>
                        </a:rPr>
                        <a:t>1</a:t>
                      </a:r>
                      <a:endParaRPr lang="en-US" sz="1600" dirty="0">
                        <a:latin typeface="Arial" panose="020B0604020202020204" pitchFamily="34" charset="0"/>
                        <a:cs typeface="Arial" panose="020B0604020202020204" pitchFamily="34" charset="0"/>
                      </a:endParaRPr>
                    </a:p>
                  </a:txBody>
                  <a:tcPr/>
                </a:tc>
                <a:tc>
                  <a:txBody>
                    <a:bodyPr/>
                    <a:lstStyle/>
                    <a:p>
                      <a:r>
                        <a:rPr lang="en-US" sz="1600" baseline="0" dirty="0" smtClean="0">
                          <a:latin typeface="Arial" panose="020B0604020202020204" pitchFamily="34" charset="0"/>
                          <a:cs typeface="Arial" panose="020B0604020202020204" pitchFamily="34" charset="0"/>
                        </a:rPr>
                        <a:t>Program irigasi diprioritaskan untuk  meningkan hasil panen sswah milik rakyat pribumi .</a:t>
                      </a:r>
                      <a:endParaRPr lang="en-US" sz="1600" dirty="0">
                        <a:latin typeface="Arial" panose="020B0604020202020204" pitchFamily="34" charset="0"/>
                        <a:cs typeface="Arial" panose="020B0604020202020204" pitchFamily="34" charset="0"/>
                      </a:endParaRPr>
                    </a:p>
                  </a:txBody>
                  <a:tcPr/>
                </a:tc>
                <a:tc>
                  <a:txBody>
                    <a:bodyPr/>
                    <a:lstStyle/>
                    <a:p>
                      <a:pPr algn="ctr"/>
                      <a:endParaRPr lang="en-US" sz="1600" dirty="0">
                        <a:latin typeface="Arial" panose="020B0604020202020204" pitchFamily="34" charset="0"/>
                        <a:cs typeface="Arial" panose="020B0604020202020204" pitchFamily="34" charset="0"/>
                      </a:endParaRPr>
                    </a:p>
                  </a:txBody>
                  <a:tcPr anchor="ctr"/>
                </a:tc>
                <a:tc>
                  <a:txBody>
                    <a:bodyPr/>
                    <a:lstStyle/>
                    <a:p>
                      <a:pPr algn="ct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370840">
                <a:tc>
                  <a:txBody>
                    <a:bodyPr/>
                    <a:lstStyle/>
                    <a:p>
                      <a:pPr algn="ctr"/>
                      <a:r>
                        <a:rPr lang="en-US" sz="1600" dirty="0" smtClean="0">
                          <a:latin typeface="Arial" panose="020B0604020202020204" pitchFamily="34" charset="0"/>
                          <a:cs typeface="Arial" panose="020B0604020202020204" pitchFamily="34" charset="0"/>
                        </a:rPr>
                        <a:t>2</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Program emigrasi</a:t>
                      </a:r>
                      <a:r>
                        <a:rPr lang="en-US" sz="1600" baseline="0" dirty="0" smtClean="0">
                          <a:latin typeface="Arial" panose="020B0604020202020204" pitchFamily="34" charset="0"/>
                          <a:cs typeface="Arial" panose="020B0604020202020204" pitchFamily="34" charset="0"/>
                        </a:rPr>
                        <a:t>  dimaksudkan untuk menyediakan tenaga kerja murah bagi perkebunan swasta Belanda diluar Jawa. </a:t>
                      </a:r>
                      <a:endParaRPr lang="en-US" sz="1600" dirty="0">
                        <a:latin typeface="Arial" panose="020B0604020202020204" pitchFamily="34" charset="0"/>
                        <a:cs typeface="Arial" panose="020B0604020202020204" pitchFamily="34" charset="0"/>
                      </a:endParaRPr>
                    </a:p>
                  </a:txBody>
                  <a:tcPr/>
                </a:tc>
                <a:tc>
                  <a:txBody>
                    <a:bodyPr/>
                    <a:lstStyle/>
                    <a:p>
                      <a:pPr algn="ctr"/>
                      <a:endParaRPr lang="en-US" sz="1600" dirty="0">
                        <a:latin typeface="Arial" panose="020B0604020202020204" pitchFamily="34" charset="0"/>
                        <a:cs typeface="Arial" panose="020B0604020202020204" pitchFamily="34" charset="0"/>
                      </a:endParaRPr>
                    </a:p>
                  </a:txBody>
                  <a:tcPr anchor="ctr"/>
                </a:tc>
                <a:tc>
                  <a:txBody>
                    <a:bodyPr/>
                    <a:lstStyle/>
                    <a:p>
                      <a:pPr algn="ct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370840">
                <a:tc>
                  <a:txBody>
                    <a:bodyPr/>
                    <a:lstStyle/>
                    <a:p>
                      <a:pPr algn="ctr"/>
                      <a:r>
                        <a:rPr lang="en-US" sz="1600" dirty="0" smtClean="0">
                          <a:latin typeface="Arial" panose="020B0604020202020204" pitchFamily="34" charset="0"/>
                          <a:cs typeface="Arial" panose="020B0604020202020204" pitchFamily="34" charset="0"/>
                        </a:rPr>
                        <a:t>3</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Program edukasi secara khusus dirancang untuk menciptakan pemimpin-pemimpin</a:t>
                      </a:r>
                      <a:r>
                        <a:rPr lang="en-US" sz="1600" baseline="0" dirty="0" smtClean="0">
                          <a:latin typeface="Arial" panose="020B0604020202020204" pitchFamily="34" charset="0"/>
                          <a:cs typeface="Arial" panose="020B0604020202020204" pitchFamily="34" charset="0"/>
                        </a:rPr>
                        <a:t> pergerakan nasional.</a:t>
                      </a:r>
                      <a:endParaRPr lang="en-US" sz="1600" dirty="0">
                        <a:latin typeface="Arial" panose="020B0604020202020204" pitchFamily="34" charset="0"/>
                        <a:cs typeface="Arial" panose="020B0604020202020204" pitchFamily="34" charset="0"/>
                      </a:endParaRPr>
                    </a:p>
                  </a:txBody>
                  <a:tcPr/>
                </a:tc>
                <a:tc>
                  <a:txBody>
                    <a:bodyPr/>
                    <a:lstStyle/>
                    <a:p>
                      <a:pPr algn="ctr"/>
                      <a:endParaRPr lang="en-US" sz="1600" dirty="0">
                        <a:latin typeface="Arial" panose="020B0604020202020204" pitchFamily="34" charset="0"/>
                        <a:cs typeface="Arial" panose="020B0604020202020204" pitchFamily="34" charset="0"/>
                      </a:endParaRPr>
                    </a:p>
                  </a:txBody>
                  <a:tcPr anchor="ctr"/>
                </a:tc>
                <a:tc>
                  <a:txBody>
                    <a:bodyPr/>
                    <a:lstStyle/>
                    <a:p>
                      <a:pPr algn="ct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80361856"/>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1309</Words>
  <Application>Microsoft Office PowerPoint</Application>
  <PresentationFormat>Widescreen</PresentationFormat>
  <Paragraphs>162</Paragraphs>
  <Slides>14</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Arial</vt:lpstr>
      <vt:lpstr>Calibri</vt:lpstr>
      <vt:lpstr>Calibri Light</vt:lpstr>
      <vt:lpstr>Outfit</vt:lpstr>
      <vt:lpstr>Palatino Linotype</vt:lpstr>
      <vt:lpstr>Plus Jakarta Sans</vt:lpstr>
      <vt:lpstr>Wingdings</vt:lpstr>
      <vt:lpstr>Office Theme</vt:lpstr>
      <vt:lpstr>Elemental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ACER</cp:lastModifiedBy>
  <cp:revision>1</cp:revision>
  <dcterms:created xsi:type="dcterms:W3CDTF">2026-09-05T12:15:36Z</dcterms:created>
  <dcterms:modified xsi:type="dcterms:W3CDTF">2026-09-05T12:16:03Z</dcterms:modified>
</cp:coreProperties>
</file>