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2F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784080" y="731520"/>
            <a:ext cx="1005840" cy="1005840"/>
          </a:xfrm>
          <a:prstGeom prst="ellipse">
            <a:avLst/>
          </a:prstGeom>
          <a:solidFill>
            <a:srgbClr val="23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515600" y="1828800"/>
            <a:ext cx="594360" cy="594360"/>
          </a:xfrm>
          <a:prstGeom prst="ellipse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052560" y="2148840"/>
            <a:ext cx="411480" cy="411480"/>
          </a:xfrm>
          <a:prstGeom prst="ellipse">
            <a:avLst/>
          </a:prstGeom>
          <a:solidFill>
            <a:srgbClr val="2F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149840" y="3931920"/>
            <a:ext cx="1371600" cy="1371600"/>
          </a:xfrm>
          <a:prstGeom prst="ellipse">
            <a:avLst/>
          </a:prstGeom>
          <a:solidFill>
            <a:srgbClr val="2F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051560"/>
            <a:ext cx="7955279" cy="4114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600" b="1">
                <a:solidFill>
                  <a:srgbClr val="F2B705"/>
                </a:solidFill>
                <a:latin typeface="Aptos"/>
              </a:rPr>
              <a:t>PANDUAN PRAKTIS GURU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645920"/>
            <a:ext cx="8412480" cy="1325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800" b="1">
                <a:solidFill>
                  <a:srgbClr val="FFFFFF"/>
                </a:solidFill>
                <a:latin typeface="Aptos"/>
              </a:rPr>
              <a:t>MEMBUAT ATP</a:t>
            </a:r>
          </a:p>
          <a:p>
            <a:pPr algn="l">
              <a:spcAft>
                <a:spcPts val="800"/>
              </a:spcAft>
            </a:pPr>
            <a:r>
              <a:rPr sz="3800" b="1">
                <a:solidFill>
                  <a:srgbClr val="FFFFFF"/>
                </a:solidFill>
                <a:latin typeface="Aptos"/>
              </a:rPr>
              <a:t>DAN RPM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3703320"/>
            <a:ext cx="7589520" cy="8229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100" b="0">
                <a:solidFill>
                  <a:srgbClr val="DCE6F4"/>
                </a:solidFill>
                <a:latin typeface="Aptos"/>
              </a:rPr>
              <a:t>Dari capaian pembelajaran hingga pengalaman belajar yang bermakna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5989320"/>
            <a:ext cx="713232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FFFFFF"/>
                </a:solidFill>
                <a:latin typeface="Aptos"/>
              </a:rPr>
              <a:t>Contoh konteks: Pendidikan Pancasila • Kelas III SD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64240" y="6473952"/>
            <a:ext cx="50292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800"/>
              </a:spcAft>
            </a:pPr>
            <a:r>
              <a:rPr sz="10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3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800" b="1">
                <a:solidFill>
                  <a:srgbClr val="182F55"/>
                </a:solidFill>
                <a:latin typeface="Aptos"/>
              </a:rPr>
              <a:t>Tujuan dan alur presentasi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92640" y="384048"/>
            <a:ext cx="192024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800"/>
              </a:spcAft>
            </a:pPr>
            <a:r>
              <a:rPr sz="1000" b="1">
                <a:solidFill>
                  <a:srgbClr val="23968C"/>
                </a:solidFill>
                <a:latin typeface="Aptos"/>
              </a:rPr>
              <a:t>PEMBUKA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6492240" cy="438912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200"/>
              </a:spcAft>
            </a:pPr>
            <a:r>
              <a:rPr sz="2000">
                <a:solidFill>
                  <a:srgbClr val="26303F"/>
                </a:solidFill>
                <a:latin typeface="Aptos"/>
              </a:rPr>
              <a:t>•  Memahami fungsi ATP dan RPM dalam perencanaan pembelajaran.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26303F"/>
                </a:solidFill>
                <a:latin typeface="Aptos"/>
              </a:rPr>
              <a:t>•  Menyusun urutan tujuan pembelajaran yang logis dan terukur.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26303F"/>
                </a:solidFill>
                <a:latin typeface="Aptos"/>
              </a:rPr>
              <a:t>•  Merancang pengalaman belajar, asesmen, dan tindak lanjut.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26303F"/>
                </a:solidFill>
                <a:latin typeface="Aptos"/>
              </a:rPr>
              <a:t>•  Mencoba contoh sederhana untuk Pendidikan Pancasila kelas III SD.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18120" y="1600200"/>
            <a:ext cx="34747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818120" y="1600200"/>
            <a:ext cx="109728" cy="1234440"/>
          </a:xfrm>
          <a:prstGeom prst="rect">
            <a:avLst/>
          </a:prstGeom>
          <a:solidFill>
            <a:srgbClr val="23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0" y="1764792"/>
            <a:ext cx="3090672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1">
                <a:solidFill>
                  <a:srgbClr val="23968C"/>
                </a:solidFill>
                <a:latin typeface="Aptos"/>
              </a:rPr>
              <a:t>1. Pahami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0" y="2258568"/>
            <a:ext cx="3090672" cy="4846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Kenali CP, ATP, dan RPM.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18120" y="3063240"/>
            <a:ext cx="34747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818120" y="3063240"/>
            <a:ext cx="109728" cy="1234440"/>
          </a:xfrm>
          <a:prstGeom prst="rect">
            <a:avLst/>
          </a:prstGeom>
          <a:solidFill>
            <a:srgbClr val="2F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0" y="3227832"/>
            <a:ext cx="3090672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1">
                <a:solidFill>
                  <a:srgbClr val="2F69B4"/>
                </a:solidFill>
                <a:latin typeface="Aptos"/>
              </a:rPr>
              <a:t>2. Rancang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0" y="3721608"/>
            <a:ext cx="3090672" cy="4846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Susun tujuan dan pengalaman belajar.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818120" y="4526280"/>
            <a:ext cx="34747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818120" y="4526280"/>
            <a:ext cx="109728" cy="1234440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0" y="4690872"/>
            <a:ext cx="3090672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1">
                <a:solidFill>
                  <a:srgbClr val="F2B705"/>
                </a:solidFill>
                <a:latin typeface="Aptos"/>
              </a:rPr>
              <a:t>3. Periksa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0" y="5184648"/>
            <a:ext cx="3090672" cy="4846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Pastikan selaras dengan asesmen.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900" b="1">
                <a:solidFill>
                  <a:srgbClr val="647080"/>
                </a:solidFill>
                <a:latin typeface="Aptos"/>
              </a:rPr>
              <a:t>PANDUAN PRAKTIS • ATP &amp; RPM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0" y="6473952"/>
            <a:ext cx="50292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800"/>
              </a:spcAft>
            </a:pPr>
            <a:r>
              <a:rPr sz="1000" b="1">
                <a:solidFill>
                  <a:srgbClr val="647080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3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800" b="1">
                <a:solidFill>
                  <a:srgbClr val="182F55"/>
                </a:solidFill>
                <a:latin typeface="Aptos"/>
              </a:rPr>
              <a:t>Mengenal CP, ATP, dan RPM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92640" y="384048"/>
            <a:ext cx="192024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800"/>
              </a:spcAft>
            </a:pPr>
            <a:r>
              <a:rPr sz="1000" b="1">
                <a:solidFill>
                  <a:srgbClr val="23968C"/>
                </a:solidFill>
                <a:latin typeface="Aptos"/>
              </a:rPr>
              <a:t>KONSEP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352044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417320"/>
            <a:ext cx="109728" cy="3383280"/>
          </a:xfrm>
          <a:prstGeom prst="rect">
            <a:avLst/>
          </a:prstGeom>
          <a:solidFill>
            <a:srgbClr val="23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581912"/>
            <a:ext cx="3136392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1">
                <a:solidFill>
                  <a:srgbClr val="23968C"/>
                </a:solidFill>
                <a:latin typeface="Aptos"/>
              </a:rPr>
              <a:t>CP • Capaian Pembelajaran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075688"/>
            <a:ext cx="3136392" cy="2633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Kompetensi yang diharapkan dikuasai murid pada akhir fase. Menjadi acuan utama perencanaan.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417320"/>
            <a:ext cx="352044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3400" y="1417320"/>
            <a:ext cx="109728" cy="3383280"/>
          </a:xfrm>
          <a:prstGeom prst="rect">
            <a:avLst/>
          </a:prstGeom>
          <a:solidFill>
            <a:srgbClr val="2F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0" y="1581912"/>
            <a:ext cx="3136392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1">
                <a:solidFill>
                  <a:srgbClr val="2F69B4"/>
                </a:solidFill>
                <a:latin typeface="Aptos"/>
              </a:rPr>
              <a:t>ATP • Alur Tujuan Pembelajaran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075688"/>
            <a:ext cx="3136392" cy="2633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Rangkaian tujuan pembelajaran yang disusun runtut dan logis untuk mencapai CP.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01000" y="1417320"/>
            <a:ext cx="352044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01000" y="1417320"/>
            <a:ext cx="109728" cy="3383280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0" y="1581912"/>
            <a:ext cx="3136392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1">
                <a:solidFill>
                  <a:srgbClr val="F2B705"/>
                </a:solidFill>
                <a:latin typeface="Aptos"/>
              </a:rPr>
              <a:t>RPM • Rencana Pembelajaran Mendalam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2075688"/>
            <a:ext cx="3136392" cy="2633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Rancangan pembelajaran yang mengatur pengalaman belajar, prinsip pembelajaran, asesmen, dan tindak lanjut.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5257800"/>
            <a:ext cx="1033272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647080"/>
                </a:solidFill>
                <a:latin typeface="Aptos"/>
              </a:rPr>
              <a:t>Catatan: Dalam materi ini, RPM berarti Rencana Pembelajaran Mendalam. Jika yang dimaksud adalah Rencana Pelaksanaan Pembelajaran, istilah dan formatnya dapat disesuaikan.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900" b="1">
                <a:solidFill>
                  <a:srgbClr val="647080"/>
                </a:solidFill>
                <a:latin typeface="Aptos"/>
              </a:rPr>
              <a:t>PANDUAN PRAKTIS • ATP &amp; RPM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0" y="6473952"/>
            <a:ext cx="50292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800"/>
              </a:spcAft>
            </a:pPr>
            <a:r>
              <a:rPr sz="1000" b="1">
                <a:solidFill>
                  <a:srgbClr val="647080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3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800" b="1">
                <a:solidFill>
                  <a:srgbClr val="182F55"/>
                </a:solidFill>
                <a:latin typeface="Aptos"/>
              </a:rPr>
              <a:t>ATP dan RPM: apa bedanya?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92640" y="384048"/>
            <a:ext cx="192024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800"/>
              </a:spcAft>
            </a:pPr>
            <a:r>
              <a:rPr sz="1000" b="1">
                <a:solidFill>
                  <a:srgbClr val="23968C"/>
                </a:solidFill>
                <a:latin typeface="Aptos"/>
              </a:rPr>
              <a:t>KONSEP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1920240" cy="502920"/>
          </a:xfrm>
          <a:prstGeom prst="roundRect">
            <a:avLst/>
          </a:prstGeom>
          <a:solidFill>
            <a:srgbClr val="182F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490472"/>
            <a:ext cx="173736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1">
                <a:solidFill>
                  <a:srgbClr val="FFFFFF"/>
                </a:solidFill>
                <a:latin typeface="Aptos"/>
              </a:rPr>
              <a:t>Aspek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06040" y="1417320"/>
            <a:ext cx="4389120" cy="502920"/>
          </a:xfrm>
          <a:prstGeom prst="roundRect">
            <a:avLst/>
          </a:prstGeom>
          <a:solidFill>
            <a:srgbClr val="182F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97480" y="1490472"/>
            <a:ext cx="420624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1">
                <a:solidFill>
                  <a:srgbClr val="FFFFFF"/>
                </a:solidFill>
                <a:latin typeface="Aptos"/>
              </a:rPr>
              <a:t>ATP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95160" y="1417320"/>
            <a:ext cx="4389120" cy="502920"/>
          </a:xfrm>
          <a:prstGeom prst="roundRect">
            <a:avLst/>
          </a:prstGeom>
          <a:solidFill>
            <a:srgbClr val="182F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86600" y="1490472"/>
            <a:ext cx="420624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1">
                <a:solidFill>
                  <a:srgbClr val="FFFFFF"/>
                </a:solidFill>
                <a:latin typeface="Aptos"/>
              </a:rPr>
              <a:t>RPM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057400"/>
            <a:ext cx="1847088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2167128"/>
            <a:ext cx="1664208" cy="56692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1">
                <a:solidFill>
                  <a:srgbClr val="23968C"/>
                </a:solidFill>
                <a:latin typeface="Aptos"/>
              </a:rPr>
              <a:t>Fokus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06040" y="2057400"/>
            <a:ext cx="4315968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697480" y="2167128"/>
            <a:ext cx="4133087" cy="56692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6303F"/>
                </a:solidFill>
                <a:latin typeface="Aptos"/>
              </a:rPr>
              <a:t>Urutan tujuan: apa yang perlu dicapai murid?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995160" y="2057400"/>
            <a:ext cx="4315968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086600" y="2167128"/>
            <a:ext cx="4133087" cy="56692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6303F"/>
                </a:solidFill>
                <a:latin typeface="Aptos"/>
              </a:rPr>
              <a:t>Pengalaman belajar: bagaimana murid mencapai tujuan?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847088" cy="777240"/>
          </a:xfrm>
          <a:prstGeom prst="roundRect">
            <a:avLst/>
          </a:prstGeom>
          <a:solidFill>
            <a:srgbClr val="E5EFFC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3081528"/>
            <a:ext cx="1664208" cy="56692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1">
                <a:solidFill>
                  <a:srgbClr val="23968C"/>
                </a:solidFill>
                <a:latin typeface="Aptos"/>
              </a:rPr>
              <a:t>Bahan utama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06040" y="2971800"/>
            <a:ext cx="4315968" cy="777240"/>
          </a:xfrm>
          <a:prstGeom prst="roundRect">
            <a:avLst/>
          </a:prstGeom>
          <a:solidFill>
            <a:srgbClr val="E5EFFC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97480" y="3081528"/>
            <a:ext cx="4133087" cy="56692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6303F"/>
                </a:solidFill>
                <a:latin typeface="Aptos"/>
              </a:rPr>
              <a:t>CP, tujuan pembelajaran, urutan/prasyarat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995160" y="2971800"/>
            <a:ext cx="4315968" cy="777240"/>
          </a:xfrm>
          <a:prstGeom prst="roundRect">
            <a:avLst/>
          </a:prstGeom>
          <a:solidFill>
            <a:srgbClr val="E5EFFC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086600" y="3081528"/>
            <a:ext cx="4133087" cy="56692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6303F"/>
                </a:solidFill>
                <a:latin typeface="Aptos"/>
              </a:rPr>
              <a:t>Tujuan, kegiatan, asesmen, sumber, diferensiasi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3886200"/>
            <a:ext cx="1847088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77240" y="3995928"/>
            <a:ext cx="1664208" cy="56692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1">
                <a:solidFill>
                  <a:srgbClr val="23968C"/>
                </a:solidFill>
                <a:latin typeface="Aptos"/>
              </a:rPr>
              <a:t>Produk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606040" y="3886200"/>
            <a:ext cx="4315968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697480" y="3995928"/>
            <a:ext cx="4133087" cy="56692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6303F"/>
                </a:solidFill>
                <a:latin typeface="Aptos"/>
              </a:rPr>
              <a:t>Peta/alur tujuan pembelajaran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995160" y="3886200"/>
            <a:ext cx="4315968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086600" y="3995928"/>
            <a:ext cx="4133087" cy="56692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6303F"/>
                </a:solidFill>
                <a:latin typeface="Aptos"/>
              </a:rPr>
              <a:t>Rencana pembelajaran yang siap digunakan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" y="4800600"/>
            <a:ext cx="1847088" cy="777240"/>
          </a:xfrm>
          <a:prstGeom prst="roundRect">
            <a:avLst/>
          </a:prstGeom>
          <a:solidFill>
            <a:srgbClr val="E5EFFC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77240" y="4910328"/>
            <a:ext cx="1664208" cy="56692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1">
                <a:solidFill>
                  <a:srgbClr val="23968C"/>
                </a:solidFill>
                <a:latin typeface="Aptos"/>
              </a:rPr>
              <a:t>Hubungan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606040" y="4800600"/>
            <a:ext cx="4315968" cy="777240"/>
          </a:xfrm>
          <a:prstGeom prst="roundRect">
            <a:avLst/>
          </a:prstGeom>
          <a:solidFill>
            <a:srgbClr val="E5EFFC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97480" y="4910328"/>
            <a:ext cx="4133087" cy="56692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6303F"/>
                </a:solidFill>
                <a:latin typeface="Aptos"/>
              </a:rPr>
              <a:t>Memberi arah dan urutan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995160" y="4800600"/>
            <a:ext cx="4315968" cy="777240"/>
          </a:xfrm>
          <a:prstGeom prst="roundRect">
            <a:avLst/>
          </a:prstGeom>
          <a:solidFill>
            <a:srgbClr val="E5EFFC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086600" y="4910328"/>
            <a:ext cx="4133087" cy="56692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6303F"/>
                </a:solidFill>
                <a:latin typeface="Aptos"/>
              </a:rPr>
              <a:t>Menerjemahkan alur menjadi kegiatan nyata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900" b="1">
                <a:solidFill>
                  <a:srgbClr val="647080"/>
                </a:solidFill>
                <a:latin typeface="Aptos"/>
              </a:rPr>
              <a:t>PANDUAN PRAKTIS • ATP &amp; RPM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064240" y="6473952"/>
            <a:ext cx="50292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800"/>
              </a:spcAft>
            </a:pPr>
            <a:r>
              <a:rPr sz="1000" b="1">
                <a:solidFill>
                  <a:srgbClr val="647080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3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800" b="1">
                <a:solidFill>
                  <a:srgbClr val="182F55"/>
                </a:solidFill>
                <a:latin typeface="Aptos"/>
              </a:rPr>
              <a:t>Langkah menyusun ATP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92640" y="384048"/>
            <a:ext cx="192024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800"/>
              </a:spcAft>
            </a:pPr>
            <a:r>
              <a:rPr sz="1000" b="1">
                <a:solidFill>
                  <a:srgbClr val="23968C"/>
                </a:solidFill>
                <a:latin typeface="Aptos"/>
              </a:rPr>
              <a:t>BAGIAN 1</a:t>
            </a:r>
          </a:p>
        </p:txBody>
      </p:sp>
      <p:sp>
        <p:nvSpPr>
          <p:cNvPr id="5" name="Oval 4"/>
          <p:cNvSpPr/>
          <p:nvPr/>
        </p:nvSpPr>
        <p:spPr>
          <a:xfrm>
            <a:off x="868680" y="1399032"/>
            <a:ext cx="566928" cy="566928"/>
          </a:xfrm>
          <a:prstGeom prst="ellipse">
            <a:avLst/>
          </a:prstGeom>
          <a:solidFill>
            <a:srgbClr val="23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87552" y="1499616"/>
            <a:ext cx="32004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325880"/>
            <a:ext cx="283464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1">
                <a:solidFill>
                  <a:srgbClr val="182F55"/>
                </a:solidFill>
                <a:latin typeface="Aptos"/>
              </a:rPr>
              <a:t>Pelajari CP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51960" y="1325880"/>
            <a:ext cx="6766560" cy="6858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700" b="0">
                <a:solidFill>
                  <a:srgbClr val="26303F"/>
                </a:solidFill>
                <a:latin typeface="Aptos"/>
              </a:rPr>
              <a:t>Pahami kompetensi dan lingkup materi pada fase yang sesuai.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2542032"/>
            <a:ext cx="566928" cy="566928"/>
          </a:xfrm>
          <a:prstGeom prst="ellipse">
            <a:avLst/>
          </a:prstGeom>
          <a:solidFill>
            <a:srgbClr val="2F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87552" y="2642616"/>
            <a:ext cx="32004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468880"/>
            <a:ext cx="283464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1">
                <a:solidFill>
                  <a:srgbClr val="182F55"/>
                </a:solidFill>
                <a:latin typeface="Aptos"/>
              </a:rPr>
              <a:t>Rumuskan tujuan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51960" y="2468880"/>
            <a:ext cx="6766560" cy="6858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700" b="0">
                <a:solidFill>
                  <a:srgbClr val="26303F"/>
                </a:solidFill>
                <a:latin typeface="Aptos"/>
              </a:rPr>
              <a:t>Gunakan kata kerja yang jelas dan dapat diamati.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3685032"/>
            <a:ext cx="566928" cy="566928"/>
          </a:xfrm>
          <a:prstGeom prst="ellipse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87552" y="3785616"/>
            <a:ext cx="32004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91640" y="3611880"/>
            <a:ext cx="283464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1">
                <a:solidFill>
                  <a:srgbClr val="182F55"/>
                </a:solidFill>
                <a:latin typeface="Aptos"/>
              </a:rPr>
              <a:t>Susun urutan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51960" y="3611880"/>
            <a:ext cx="6766560" cy="6858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700" b="0">
                <a:solidFill>
                  <a:srgbClr val="26303F"/>
                </a:solidFill>
                <a:latin typeface="Aptos"/>
              </a:rPr>
              <a:t>Atur dari sederhana ke kompleks, serta perhatikan prasyarat.</a:t>
            </a:r>
          </a:p>
        </p:txBody>
      </p:sp>
      <p:sp>
        <p:nvSpPr>
          <p:cNvPr id="17" name="Oval 16"/>
          <p:cNvSpPr/>
          <p:nvPr/>
        </p:nvSpPr>
        <p:spPr>
          <a:xfrm>
            <a:off x="868680" y="4828032"/>
            <a:ext cx="566928" cy="566928"/>
          </a:xfrm>
          <a:prstGeom prst="ellipse">
            <a:avLst/>
          </a:prstGeom>
          <a:solidFill>
            <a:srgbClr val="182F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87552" y="4928616"/>
            <a:ext cx="32004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4754880"/>
            <a:ext cx="283464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1">
                <a:solidFill>
                  <a:srgbClr val="182F55"/>
                </a:solidFill>
                <a:latin typeface="Aptos"/>
              </a:rPr>
              <a:t>Cek ketercapaian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1960" y="4754880"/>
            <a:ext cx="6766560" cy="6858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700" b="0">
                <a:solidFill>
                  <a:srgbClr val="26303F"/>
                </a:solidFill>
                <a:latin typeface="Aptos"/>
              </a:rPr>
              <a:t>Pastikan semua tujuan berkontribusi pada CP dan dapat dinilai.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989320"/>
            <a:ext cx="1033272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1">
                <a:solidFill>
                  <a:srgbClr val="23968C"/>
                </a:solidFill>
                <a:latin typeface="Aptos"/>
              </a:rPr>
              <a:t>Tips: ATP tidak harus sama persis antar guru; yang penting logis, kontekstual, dan selaras dengan CP.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900" b="1">
                <a:solidFill>
                  <a:srgbClr val="647080"/>
                </a:solidFill>
                <a:latin typeface="Aptos"/>
              </a:rPr>
              <a:t>PANDUAN PRAKTIS • ATP &amp; RPM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64240" y="6473952"/>
            <a:ext cx="50292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800"/>
              </a:spcAft>
            </a:pPr>
            <a:r>
              <a:rPr sz="1000" b="1">
                <a:solidFill>
                  <a:srgbClr val="647080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3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800" b="1">
                <a:solidFill>
                  <a:srgbClr val="182F55"/>
                </a:solidFill>
                <a:latin typeface="Aptos"/>
              </a:rPr>
              <a:t>Contoh sederhana alur ATP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92640" y="384048"/>
            <a:ext cx="192024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800"/>
              </a:spcAft>
            </a:pPr>
            <a:r>
              <a:rPr sz="1000" b="1">
                <a:solidFill>
                  <a:srgbClr val="23968C"/>
                </a:solidFill>
                <a:latin typeface="Aptos"/>
              </a:rPr>
              <a:t>CONTOH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170432"/>
            <a:ext cx="10515600" cy="4572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600" b="0">
                <a:solidFill>
                  <a:srgbClr val="647080"/>
                </a:solidFill>
                <a:latin typeface="Aptos"/>
              </a:rPr>
              <a:t>Konteks ilustratif: Pendidikan Pancasila • Kelas III SD • Tema aturan dan tanggung jawab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011680"/>
            <a:ext cx="242316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2396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267712"/>
            <a:ext cx="2011680" cy="3657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1">
                <a:solidFill>
                  <a:srgbClr val="23968C"/>
                </a:solidFill>
                <a:latin typeface="Aptos"/>
              </a:rPr>
              <a:t>TP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88920"/>
            <a:ext cx="2011680" cy="1097280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Mengenali contoh aturan di rumah dan sekolah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0" y="2743200"/>
            <a:ext cx="347472" cy="4572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400" b="1">
                <a:solidFill>
                  <a:srgbClr val="23968C"/>
                </a:solidFill>
                <a:latin typeface="Aptos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93592" y="2011680"/>
            <a:ext cx="242316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2F69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76472" y="2267712"/>
            <a:ext cx="2011680" cy="3657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1">
                <a:solidFill>
                  <a:srgbClr val="2F69B4"/>
                </a:solidFill>
                <a:latin typeface="Aptos"/>
              </a:rPr>
              <a:t>TP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76472" y="2788920"/>
            <a:ext cx="2011680" cy="1097280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Menjelaskan alasan aturan perlu ditaati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16752" y="2743200"/>
            <a:ext cx="347472" cy="4572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400" b="1">
                <a:solidFill>
                  <a:srgbClr val="23968C"/>
                </a:solidFill>
                <a:latin typeface="Aptos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9944" y="2011680"/>
            <a:ext cx="242316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F2B70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2824" y="2267712"/>
            <a:ext cx="2011680" cy="3657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1">
                <a:solidFill>
                  <a:srgbClr val="F2B705"/>
                </a:solidFill>
                <a:latin typeface="Aptos"/>
              </a:rPr>
              <a:t>TP 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92824" y="2788920"/>
            <a:ext cx="2011680" cy="1097280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Mempraktikkan perilaku menaati aturan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33104" y="2743200"/>
            <a:ext cx="347472" cy="4572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400" b="1">
                <a:solidFill>
                  <a:srgbClr val="23968C"/>
                </a:solidFill>
                <a:latin typeface="Aptos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226296" y="2011680"/>
            <a:ext cx="242316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182F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409176" y="2267712"/>
            <a:ext cx="2011680" cy="3657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1">
                <a:solidFill>
                  <a:srgbClr val="182F55"/>
                </a:solidFill>
                <a:latin typeface="Aptos"/>
              </a:rPr>
              <a:t>TP 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09176" y="2788920"/>
            <a:ext cx="2011680" cy="1097280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Merefleksikan manfaat menaati aturan bagi bersama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4892040"/>
            <a:ext cx="10424160" cy="7315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600" b="1">
                <a:solidFill>
                  <a:srgbClr val="182F55"/>
                </a:solidFill>
                <a:latin typeface="Aptos"/>
              </a:rPr>
              <a:t>Perhatikan urutan: mengenali → memahami alasan → melakukan → merefleksikan. Sesuaikan rumusan dengan CP resmi yang berlaku di satuan pendidikan.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900" b="1">
                <a:solidFill>
                  <a:srgbClr val="647080"/>
                </a:solidFill>
                <a:latin typeface="Aptos"/>
              </a:rPr>
              <a:t>PANDUAN PRAKTIS • ATP &amp; RPM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64240" y="6473952"/>
            <a:ext cx="50292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800"/>
              </a:spcAft>
            </a:pPr>
            <a:r>
              <a:rPr sz="1000" b="1">
                <a:solidFill>
                  <a:srgbClr val="647080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3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800" b="1">
                <a:solidFill>
                  <a:srgbClr val="182F55"/>
                </a:solidFill>
                <a:latin typeface="Aptos"/>
              </a:rPr>
              <a:t>Langkah menyusun RPM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92640" y="384048"/>
            <a:ext cx="192024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800"/>
              </a:spcAft>
            </a:pPr>
            <a:r>
              <a:rPr sz="1000" b="1">
                <a:solidFill>
                  <a:srgbClr val="23968C"/>
                </a:solidFill>
                <a:latin typeface="Aptos"/>
              </a:rPr>
              <a:t>BAGIAN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6629400" cy="47091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200"/>
              </a:spcAft>
            </a:pPr>
            <a:r>
              <a:rPr sz="1700">
                <a:solidFill>
                  <a:srgbClr val="26303F"/>
                </a:solidFill>
                <a:latin typeface="Aptos"/>
              </a:rPr>
              <a:t>•  Tentukan tujuan pembelajaran dan bukti keberhasilannya.</a:t>
            </a:r>
          </a:p>
          <a:p>
            <a:pPr>
              <a:spcAft>
                <a:spcPts val="1200"/>
              </a:spcAft>
            </a:pPr>
            <a:r>
              <a:rPr sz="1700">
                <a:solidFill>
                  <a:srgbClr val="26303F"/>
                </a:solidFill>
                <a:latin typeface="Aptos"/>
              </a:rPr>
              <a:t>•  Kenali kesiapan, kebutuhan, minat, serta konteks murid.</a:t>
            </a:r>
          </a:p>
          <a:p>
            <a:pPr>
              <a:spcAft>
                <a:spcPts val="1200"/>
              </a:spcAft>
            </a:pPr>
            <a:r>
              <a:rPr sz="1700">
                <a:solidFill>
                  <a:srgbClr val="26303F"/>
                </a:solidFill>
                <a:latin typeface="Aptos"/>
              </a:rPr>
              <a:t>•  Rancang pengalaman belajar: memahami, mengaplikasi, dan merefleksi.</a:t>
            </a:r>
          </a:p>
          <a:p>
            <a:pPr>
              <a:spcAft>
                <a:spcPts val="1200"/>
              </a:spcAft>
            </a:pPr>
            <a:r>
              <a:rPr sz="1700">
                <a:solidFill>
                  <a:srgbClr val="26303F"/>
                </a:solidFill>
                <a:latin typeface="Aptos"/>
              </a:rPr>
              <a:t>•  Pilih aktivitas, media, sumber, dan pengelolaan kelas.</a:t>
            </a:r>
          </a:p>
          <a:p>
            <a:pPr>
              <a:spcAft>
                <a:spcPts val="1200"/>
              </a:spcAft>
            </a:pPr>
            <a:r>
              <a:rPr sz="1700">
                <a:solidFill>
                  <a:srgbClr val="26303F"/>
                </a:solidFill>
                <a:latin typeface="Aptos"/>
              </a:rPr>
              <a:t>•  Susun asesmen awal, formatif, dan/atau sumatif yang relevan.</a:t>
            </a:r>
          </a:p>
          <a:p>
            <a:pPr>
              <a:spcAft>
                <a:spcPts val="1200"/>
              </a:spcAft>
            </a:pPr>
            <a:r>
              <a:rPr sz="1700">
                <a:solidFill>
                  <a:srgbClr val="26303F"/>
                </a:solidFill>
                <a:latin typeface="Aptos"/>
              </a:rPr>
              <a:t>•  Tentukan diferensiasi, umpan balik, remedial, dan pengayaan.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909560" y="1508760"/>
            <a:ext cx="342900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09560" y="1508760"/>
            <a:ext cx="109728" cy="1143000"/>
          </a:xfrm>
          <a:prstGeom prst="rect">
            <a:avLst/>
          </a:prstGeom>
          <a:solidFill>
            <a:srgbClr val="23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138160" y="1673351"/>
            <a:ext cx="3044952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1">
                <a:solidFill>
                  <a:srgbClr val="23968C"/>
                </a:solidFill>
                <a:latin typeface="Aptos"/>
              </a:rPr>
              <a:t>Berkesadaran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38160" y="2167128"/>
            <a:ext cx="3044952" cy="3931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Murid memahami tujuan dan proses belajar.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09560" y="2880360"/>
            <a:ext cx="342900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909560" y="2880360"/>
            <a:ext cx="109728" cy="1143000"/>
          </a:xfrm>
          <a:prstGeom prst="rect">
            <a:avLst/>
          </a:prstGeom>
          <a:solidFill>
            <a:srgbClr val="2F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38160" y="3044952"/>
            <a:ext cx="3044952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1">
                <a:solidFill>
                  <a:srgbClr val="2F69B4"/>
                </a:solidFill>
                <a:latin typeface="Aptos"/>
              </a:rPr>
              <a:t>Bermakna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38160" y="3538728"/>
            <a:ext cx="3044952" cy="3931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Materi terhubung dengan kehidupan nyata.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909560" y="4251960"/>
            <a:ext cx="342900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909560" y="4251960"/>
            <a:ext cx="109728" cy="1143000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60" y="4416552"/>
            <a:ext cx="3044952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1">
                <a:solidFill>
                  <a:srgbClr val="F2B705"/>
                </a:solidFill>
                <a:latin typeface="Aptos"/>
              </a:rPr>
              <a:t>Menggembirakan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38160" y="4910328"/>
            <a:ext cx="3044952" cy="3931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Suasana aman, aktif, dan menghargai murid.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900" b="1">
                <a:solidFill>
                  <a:srgbClr val="647080"/>
                </a:solidFill>
                <a:latin typeface="Aptos"/>
              </a:rPr>
              <a:t>PANDUAN PRAKTIS • ATP &amp; RPM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0" y="6473952"/>
            <a:ext cx="50292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800"/>
              </a:spcAft>
            </a:pPr>
            <a:r>
              <a:rPr sz="1000" b="1">
                <a:solidFill>
                  <a:srgbClr val="647080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3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800" b="1">
                <a:solidFill>
                  <a:srgbClr val="182F55"/>
                </a:solidFill>
                <a:latin typeface="Aptos"/>
              </a:rPr>
              <a:t>Contoh rancangan RPM singkat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92640" y="384048"/>
            <a:ext cx="192024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800"/>
              </a:spcAft>
            </a:pPr>
            <a:r>
              <a:rPr sz="1000" b="1">
                <a:solidFill>
                  <a:srgbClr val="23968C"/>
                </a:solidFill>
                <a:latin typeface="Aptos"/>
              </a:rPr>
              <a:t>CONTOH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143000"/>
            <a:ext cx="10789920" cy="4114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600" b="1">
                <a:solidFill>
                  <a:srgbClr val="23968C"/>
                </a:solidFill>
                <a:latin typeface="Aptos"/>
              </a:rPr>
              <a:t>Topik: Praktik menaati aturan di rumah dan sekolah • Kelas III SD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342900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737360"/>
            <a:ext cx="109728" cy="3520440"/>
          </a:xfrm>
          <a:prstGeom prst="rect">
            <a:avLst/>
          </a:prstGeom>
          <a:solidFill>
            <a:srgbClr val="23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901952"/>
            <a:ext cx="3044952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1">
                <a:solidFill>
                  <a:srgbClr val="23968C"/>
                </a:solidFill>
                <a:latin typeface="Aptos"/>
              </a:rPr>
              <a:t>Tujuan &amp; bukti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395728"/>
            <a:ext cx="3044952" cy="27706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Tujuan: murid mampu menyebutkan contoh aturan dan mempraktikkan satu perilaku menaati aturan.</a:t>
            </a:r>
          </a:p>
          <a:p>
            <a:pPr algn="l">
              <a:spcAft>
                <a:spcPts val="800"/>
              </a:spcAft>
            </a:pPr>
          </a:p>
          <a:p>
            <a:pPr algn="l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Bukti: jawaban lisan, hasil mencocokkan, dan observasi bermain peran.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737360"/>
            <a:ext cx="342900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9120" y="1737360"/>
            <a:ext cx="109728" cy="3520440"/>
          </a:xfrm>
          <a:prstGeom prst="rect">
            <a:avLst/>
          </a:prstGeom>
          <a:solidFill>
            <a:srgbClr val="2F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17720" y="1901952"/>
            <a:ext cx="3044952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1">
                <a:solidFill>
                  <a:srgbClr val="2F69B4"/>
                </a:solidFill>
                <a:latin typeface="Aptos"/>
              </a:rPr>
              <a:t>Pengalaman belajar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2395728"/>
            <a:ext cx="3044952" cy="27706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Memahami: amati gambar situasi.</a:t>
            </a:r>
          </a:p>
          <a:p>
            <a:pPr algn="l">
              <a:spcAft>
                <a:spcPts val="800"/>
              </a:spcAft>
            </a:pPr>
          </a:p>
          <a:p>
            <a:pPr algn="l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Mengaplikasi: kelompokkan tindakan sesuai aturan; bermain peran.</a:t>
            </a:r>
          </a:p>
          <a:p>
            <a:pPr algn="l">
              <a:spcAft>
                <a:spcPts val="800"/>
              </a:spcAft>
            </a:pPr>
          </a:p>
          <a:p>
            <a:pPr algn="l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Merefleksi: tulis satu kebiasaan baik yang akan dilakukan.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1737360"/>
            <a:ext cx="342900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46720" y="1737360"/>
            <a:ext cx="109728" cy="3520440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5320" y="1901952"/>
            <a:ext cx="3044952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1">
                <a:solidFill>
                  <a:srgbClr val="F2B705"/>
                </a:solidFill>
                <a:latin typeface="Aptos"/>
              </a:rPr>
              <a:t>Asesmen &amp; tindak lanjut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5320" y="2395728"/>
            <a:ext cx="3044952" cy="27706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Awal: tanya pengalaman murid.</a:t>
            </a:r>
          </a:p>
          <a:p>
            <a:pPr algn="l">
              <a:spcAft>
                <a:spcPts val="800"/>
              </a:spcAft>
            </a:pPr>
          </a:p>
          <a:p>
            <a:pPr algn="l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Formatif: cek hasil kelompok dan observasi.</a:t>
            </a:r>
          </a:p>
          <a:p>
            <a:pPr algn="l">
              <a:spcAft>
                <a:spcPts val="800"/>
              </a:spcAft>
            </a:pPr>
          </a:p>
          <a:p>
            <a:pPr algn="l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Tindak lanjut: beri contoh tambahan atau tantangan bagi murid yang siap.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5623560"/>
            <a:ext cx="10424160" cy="4114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647080"/>
                </a:solidFill>
                <a:latin typeface="Aptos"/>
              </a:rPr>
              <a:t>Ini contoh ringkas untuk latihan; lengkapi alokasi waktu, sumber belajar, dan instrumen sesuai kebutuhan kelas.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900" b="1">
                <a:solidFill>
                  <a:srgbClr val="647080"/>
                </a:solidFill>
                <a:latin typeface="Aptos"/>
              </a:rPr>
              <a:t>PANDUAN PRAKTIS • ATP &amp; RPM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473952"/>
            <a:ext cx="50292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800"/>
              </a:spcAft>
            </a:pPr>
            <a:r>
              <a:rPr sz="1000" b="1">
                <a:solidFill>
                  <a:srgbClr val="647080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3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800" b="1">
                <a:solidFill>
                  <a:srgbClr val="182F55"/>
                </a:solidFill>
                <a:latin typeface="Aptos"/>
              </a:rPr>
              <a:t>Contoh asesmen dan rubrik sederhana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92640" y="384048"/>
            <a:ext cx="192024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800"/>
              </a:spcAft>
            </a:pPr>
            <a:r>
              <a:rPr sz="1000" b="1">
                <a:solidFill>
                  <a:srgbClr val="23968C"/>
                </a:solidFill>
                <a:latin typeface="Aptos"/>
              </a:rPr>
              <a:t>PRAKTIK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417320"/>
            <a:ext cx="2212848" cy="502920"/>
          </a:xfrm>
          <a:prstGeom prst="roundRect">
            <a:avLst/>
          </a:prstGeom>
          <a:solidFill>
            <a:srgbClr val="182F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536192"/>
            <a:ext cx="2029967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1">
                <a:solidFill>
                  <a:srgbClr val="FFFFFF"/>
                </a:solidFill>
                <a:latin typeface="Aptos"/>
              </a:rPr>
              <a:t>Aspek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63240" y="1417320"/>
            <a:ext cx="4590288" cy="502920"/>
          </a:xfrm>
          <a:prstGeom prst="roundRect">
            <a:avLst/>
          </a:prstGeom>
          <a:solidFill>
            <a:srgbClr val="182F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154680" y="1536192"/>
            <a:ext cx="4407407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1">
                <a:solidFill>
                  <a:srgbClr val="FFFFFF"/>
                </a:solidFill>
                <a:latin typeface="Aptos"/>
              </a:rPr>
              <a:t>Indikator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26679" y="1417320"/>
            <a:ext cx="3584448" cy="502920"/>
          </a:xfrm>
          <a:prstGeom prst="roundRect">
            <a:avLst/>
          </a:prstGeom>
          <a:solidFill>
            <a:srgbClr val="182F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18119" y="1536192"/>
            <a:ext cx="3401568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1">
                <a:solidFill>
                  <a:srgbClr val="FFFFFF"/>
                </a:solidFill>
                <a:latin typeface="Aptos"/>
              </a:rPr>
              <a:t>Bukti/alat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2057400"/>
            <a:ext cx="2212848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2176272"/>
            <a:ext cx="2029967" cy="548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1">
                <a:solidFill>
                  <a:srgbClr val="23968C"/>
                </a:solidFill>
                <a:latin typeface="Aptos"/>
              </a:rPr>
              <a:t>Pemahaman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063240" y="2057400"/>
            <a:ext cx="4590288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154680" y="2176272"/>
            <a:ext cx="4407407" cy="548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6303F"/>
                </a:solidFill>
                <a:latin typeface="Aptos"/>
              </a:rPr>
              <a:t>Menyebutkan minimal 2 contoh aturan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26679" y="2057400"/>
            <a:ext cx="3584448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18119" y="2176272"/>
            <a:ext cx="3401568" cy="548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6303F"/>
                </a:solidFill>
                <a:latin typeface="Aptos"/>
              </a:rPr>
              <a:t>Tanya jawab / lembar kerja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3017520"/>
            <a:ext cx="2212848" cy="804672"/>
          </a:xfrm>
          <a:prstGeom prst="roundRect">
            <a:avLst/>
          </a:prstGeom>
          <a:solidFill>
            <a:srgbClr val="E1F5F1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3136391"/>
            <a:ext cx="2029967" cy="548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1">
                <a:solidFill>
                  <a:srgbClr val="23968C"/>
                </a:solidFill>
                <a:latin typeface="Aptos"/>
              </a:rPr>
              <a:t>Penerapan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063240" y="3017520"/>
            <a:ext cx="4590288" cy="804672"/>
          </a:xfrm>
          <a:prstGeom prst="roundRect">
            <a:avLst/>
          </a:prstGeom>
          <a:solidFill>
            <a:srgbClr val="E1F5F1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154680" y="3136391"/>
            <a:ext cx="4407407" cy="548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6303F"/>
                </a:solidFill>
                <a:latin typeface="Aptos"/>
              </a:rPr>
              <a:t>Mempraktikkan perilaku sesuai aturan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26679" y="3017520"/>
            <a:ext cx="3584448" cy="804672"/>
          </a:xfrm>
          <a:prstGeom prst="roundRect">
            <a:avLst/>
          </a:prstGeom>
          <a:solidFill>
            <a:srgbClr val="E1F5F1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18119" y="3136391"/>
            <a:ext cx="3401568" cy="548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6303F"/>
                </a:solidFill>
                <a:latin typeface="Aptos"/>
              </a:rPr>
              <a:t>Daftar cek observasi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77240" y="3977639"/>
            <a:ext cx="2212848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4096511"/>
            <a:ext cx="2029967" cy="548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1">
                <a:solidFill>
                  <a:srgbClr val="23968C"/>
                </a:solidFill>
                <a:latin typeface="Aptos"/>
              </a:rPr>
              <a:t>Refleksi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063240" y="3977639"/>
            <a:ext cx="4590288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154680" y="4096511"/>
            <a:ext cx="4407407" cy="548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6303F"/>
                </a:solidFill>
                <a:latin typeface="Aptos"/>
              </a:rPr>
              <a:t>Menjelaskan manfaat aturan dengan kalimat sederhana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26679" y="3977639"/>
            <a:ext cx="3584448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18119" y="4096511"/>
            <a:ext cx="3401568" cy="548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26303F"/>
                </a:solidFill>
                <a:latin typeface="Aptos"/>
              </a:rPr>
              <a:t>Catatan refleksi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68680" y="5303520"/>
            <a:ext cx="10241280" cy="6400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600" b="1">
                <a:solidFill>
                  <a:srgbClr val="182F55"/>
                </a:solidFill>
                <a:latin typeface="Aptos"/>
              </a:rPr>
              <a:t>Gunakan hasil asesmen untuk memberi umpan balik dan menentukan dukungan berikutnya—bukan sekadar memberi angka.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900" b="1">
                <a:solidFill>
                  <a:srgbClr val="647080"/>
                </a:solidFill>
                <a:latin typeface="Aptos"/>
              </a:rPr>
              <a:t>PANDUAN PRAKTIS • ATP &amp; RPM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064240" y="6473952"/>
            <a:ext cx="50292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800"/>
              </a:spcAft>
            </a:pPr>
            <a:r>
              <a:rPr sz="1000" b="1">
                <a:solidFill>
                  <a:srgbClr val="647080"/>
                </a:solidFill>
                <a:latin typeface="Apto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3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800" b="1">
                <a:solidFill>
                  <a:srgbClr val="182F55"/>
                </a:solidFill>
                <a:latin typeface="Aptos"/>
              </a:rPr>
              <a:t>Kesalahan umum yang perlu dihindari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92640" y="384048"/>
            <a:ext cx="192024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800"/>
              </a:spcAft>
            </a:pPr>
            <a:r>
              <a:rPr sz="1000" b="1">
                <a:solidFill>
                  <a:srgbClr val="23968C"/>
                </a:solidFill>
                <a:latin typeface="Aptos"/>
              </a:rPr>
              <a:t>CEK KUALITAS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17320"/>
            <a:ext cx="342900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417320"/>
            <a:ext cx="109728" cy="1645920"/>
          </a:xfrm>
          <a:prstGeom prst="rect">
            <a:avLst/>
          </a:prstGeom>
          <a:solidFill>
            <a:srgbClr val="23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581912"/>
            <a:ext cx="3044952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1">
                <a:solidFill>
                  <a:srgbClr val="23968C"/>
                </a:solidFill>
                <a:latin typeface="Aptos"/>
              </a:rPr>
              <a:t>ATP terlalu padat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075688"/>
            <a:ext cx="3044952" cy="89611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Terlalu banyak tujuan tanpa urutan yang jelas.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417320"/>
            <a:ext cx="342900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9120" y="1417320"/>
            <a:ext cx="109728" cy="1645920"/>
          </a:xfrm>
          <a:prstGeom prst="rect">
            <a:avLst/>
          </a:prstGeom>
          <a:solidFill>
            <a:srgbClr val="2F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17720" y="1581912"/>
            <a:ext cx="3044952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1">
                <a:solidFill>
                  <a:srgbClr val="2F69B4"/>
                </a:solidFill>
                <a:latin typeface="Aptos"/>
              </a:rPr>
              <a:t>Tujuan tidak terukur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2075688"/>
            <a:ext cx="3044952" cy="89611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Kata kerja terlalu umum dan sulit diamati.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417320"/>
            <a:ext cx="342900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6720" y="1417320"/>
            <a:ext cx="109728" cy="1645920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20" y="1581912"/>
            <a:ext cx="3044952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1">
                <a:solidFill>
                  <a:srgbClr val="F2B705"/>
                </a:solidFill>
                <a:latin typeface="Aptos"/>
              </a:rPr>
              <a:t>Aktivitas tidak selaras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2075688"/>
            <a:ext cx="3044952" cy="89611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Kegiatan menarik, tetapi tidak membuktikan tujuan.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429000"/>
            <a:ext cx="342900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31520" y="3429000"/>
            <a:ext cx="109728" cy="1645920"/>
          </a:xfrm>
          <a:prstGeom prst="rect">
            <a:avLst/>
          </a:prstGeom>
          <a:solidFill>
            <a:srgbClr val="2F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0120" y="3593592"/>
            <a:ext cx="3044952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1">
                <a:solidFill>
                  <a:srgbClr val="2F69B4"/>
                </a:solidFill>
                <a:latin typeface="Aptos"/>
              </a:rPr>
              <a:t>Asesmen di akhir saja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" y="4087368"/>
            <a:ext cx="3044952" cy="89611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Tidak ada cek pemahaman selama proses.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0" y="3429000"/>
            <a:ext cx="342900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89120" y="3429000"/>
            <a:ext cx="109728" cy="1645920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17720" y="3593592"/>
            <a:ext cx="3044952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1">
                <a:solidFill>
                  <a:srgbClr val="F2B705"/>
                </a:solidFill>
                <a:latin typeface="Aptos"/>
              </a:rPr>
              <a:t>Semua murid disamakan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17720" y="4087368"/>
            <a:ext cx="3044952" cy="89611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Tidak mempertimbangkan kesiapan dan dukungan.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6720" y="3429000"/>
            <a:ext cx="342900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46720" y="3429000"/>
            <a:ext cx="109728" cy="1645920"/>
          </a:xfrm>
          <a:prstGeom prst="rect">
            <a:avLst/>
          </a:prstGeom>
          <a:solidFill>
            <a:srgbClr val="23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75320" y="3593592"/>
            <a:ext cx="3044952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1">
                <a:solidFill>
                  <a:srgbClr val="23968C"/>
                </a:solidFill>
                <a:latin typeface="Aptos"/>
              </a:rPr>
              <a:t>Dokumen jadi tujuan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75320" y="4087368"/>
            <a:ext cx="3044952" cy="89611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26303F"/>
                </a:solidFill>
                <a:latin typeface="Aptos"/>
              </a:rPr>
              <a:t>Rencana harus membantu belajar, bukan hanya lengkap di kertas.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900" b="1">
                <a:solidFill>
                  <a:srgbClr val="647080"/>
                </a:solidFill>
                <a:latin typeface="Aptos"/>
              </a:rPr>
              <a:t>PANDUAN PRAKTIS • ATP &amp; RPM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064240" y="6473952"/>
            <a:ext cx="50292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800"/>
              </a:spcAft>
            </a:pPr>
            <a:r>
              <a:rPr sz="1000" b="1">
                <a:solidFill>
                  <a:srgbClr val="647080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3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800" b="1">
                <a:solidFill>
                  <a:srgbClr val="182F55"/>
                </a:solidFill>
                <a:latin typeface="Aptos"/>
              </a:rPr>
              <a:t>Checklist sebelum digunakan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92640" y="384048"/>
            <a:ext cx="192024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800"/>
              </a:spcAft>
            </a:pPr>
            <a:r>
              <a:rPr sz="1000" b="1">
                <a:solidFill>
                  <a:srgbClr val="23968C"/>
                </a:solidFill>
                <a:latin typeface="Aptos"/>
              </a:rPr>
              <a:t>CEK KUALITAS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371600"/>
            <a:ext cx="987552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200"/>
              </a:spcAft>
            </a:pPr>
            <a:r>
              <a:rPr sz="1800">
                <a:solidFill>
                  <a:srgbClr val="26303F"/>
                </a:solidFill>
                <a:latin typeface="Aptos"/>
              </a:rPr>
              <a:t>•  ATP mengarah pada CP dan urutannya masuk akal.</a:t>
            </a:r>
          </a:p>
          <a:p>
            <a:pPr>
              <a:spcAft>
                <a:spcPts val="1200"/>
              </a:spcAft>
            </a:pPr>
            <a:r>
              <a:rPr sz="1800">
                <a:solidFill>
                  <a:srgbClr val="26303F"/>
                </a:solidFill>
                <a:latin typeface="Aptos"/>
              </a:rPr>
              <a:t>•  Tujuan pembelajaran jelas, terukur, dan sesuai perkembangan murid.</a:t>
            </a:r>
          </a:p>
          <a:p>
            <a:pPr>
              <a:spcAft>
                <a:spcPts val="1200"/>
              </a:spcAft>
            </a:pPr>
            <a:r>
              <a:rPr sz="1800">
                <a:solidFill>
                  <a:srgbClr val="26303F"/>
                </a:solidFill>
                <a:latin typeface="Aptos"/>
              </a:rPr>
              <a:t>•  RPM memuat pengalaman belajar yang aktif dan relevan.</a:t>
            </a:r>
          </a:p>
          <a:p>
            <a:pPr>
              <a:spcAft>
                <a:spcPts val="1200"/>
              </a:spcAft>
            </a:pPr>
            <a:r>
              <a:rPr sz="1800">
                <a:solidFill>
                  <a:srgbClr val="26303F"/>
                </a:solidFill>
                <a:latin typeface="Aptos"/>
              </a:rPr>
              <a:t>•  Asesmen selaras dengan tujuan dan menghasilkan bukti belajar.</a:t>
            </a:r>
          </a:p>
          <a:p>
            <a:pPr>
              <a:spcAft>
                <a:spcPts val="1200"/>
              </a:spcAft>
            </a:pPr>
            <a:r>
              <a:rPr sz="1800">
                <a:solidFill>
                  <a:srgbClr val="26303F"/>
                </a:solidFill>
                <a:latin typeface="Aptos"/>
              </a:rPr>
              <a:t>•  Ada ruang untuk umpan balik, refleksi, diferensiasi, dan tindak lanjut.</a:t>
            </a:r>
          </a:p>
          <a:p>
            <a:pPr>
              <a:spcAft>
                <a:spcPts val="1200"/>
              </a:spcAft>
            </a:pPr>
            <a:r>
              <a:rPr sz="1800">
                <a:solidFill>
                  <a:srgbClr val="26303F"/>
                </a:solidFill>
                <a:latin typeface="Aptos"/>
              </a:rPr>
              <a:t>•  Rencana sesuai kondisi sekolah, waktu, sumber daya, dan kebijakan terbaru.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900" b="1">
                <a:solidFill>
                  <a:srgbClr val="647080"/>
                </a:solidFill>
                <a:latin typeface="Aptos"/>
              </a:rPr>
              <a:t>PANDUAN PRAKTIS • ATP &amp; RPM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73952"/>
            <a:ext cx="50292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800"/>
              </a:spcAft>
            </a:pPr>
            <a:r>
              <a:rPr sz="1000" b="1">
                <a:solidFill>
                  <a:srgbClr val="647080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2F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822960"/>
            <a:ext cx="9875520" cy="6400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600" b="1">
                <a:solidFill>
                  <a:srgbClr val="F2B705"/>
                </a:solidFill>
                <a:latin typeface="Aptos"/>
              </a:rPr>
              <a:t>RINGKASAN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08760"/>
            <a:ext cx="10149840" cy="11430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500" b="1">
                <a:solidFill>
                  <a:srgbClr val="FFFFFF"/>
                </a:solidFill>
                <a:latin typeface="Aptos"/>
              </a:rPr>
              <a:t>ATP menjawab “tujuan apa dan urutannya bagaimana?”</a:t>
            </a:r>
          </a:p>
          <a:p>
            <a:pPr algn="l">
              <a:spcAft>
                <a:spcPts val="800"/>
              </a:spcAft>
            </a:pPr>
            <a:r>
              <a:rPr sz="2500" b="1">
                <a:solidFill>
                  <a:srgbClr val="FFFFFF"/>
                </a:solidFill>
                <a:latin typeface="Aptos"/>
              </a:rPr>
              <a:t>RPM menjawab “pengalaman belajar seperti apa yang membantu murid mencapainya?”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3657600"/>
            <a:ext cx="9875520" cy="7772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0">
                <a:solidFill>
                  <a:srgbClr val="DCE6F4"/>
                </a:solidFill>
                <a:latin typeface="Aptos"/>
              </a:rPr>
              <a:t>Mulailah dari kebutuhan murid, rancang dengan tujuan yang jelas, lalu gunakan asesmen untuk memperbaiki pembelajaran.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5806440"/>
            <a:ext cx="9784080" cy="3657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600" b="1">
                <a:solidFill>
                  <a:srgbClr val="F2B705"/>
                </a:solidFill>
                <a:latin typeface="Aptos"/>
              </a:rPr>
              <a:t>Terima kasih • Diskusi dan tanya jawab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73952"/>
            <a:ext cx="50292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800"/>
              </a:spcAft>
            </a:pPr>
            <a:r>
              <a:rPr sz="1000" b="1">
                <a:solidFill>
                  <a:srgbClr val="FFFFFF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