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6" r:id="rId2"/>
    <p:sldId id="257" r:id="rId3"/>
    <p:sldId id="258" r:id="rId4"/>
    <p:sldId id="259" r:id="rId5"/>
    <p:sldId id="260" r:id="rId6"/>
    <p:sldId id="261" r:id="rId7"/>
    <p:sldId id="264" r:id="rId8"/>
    <p:sldId id="269" r:id="rId9"/>
    <p:sldId id="268" r:id="rId10"/>
    <p:sldId id="270" r:id="rId11"/>
    <p:sldId id="271" r:id="rId12"/>
    <p:sldId id="262" r:id="rId13"/>
    <p:sldId id="263" r:id="rId14"/>
    <p:sldId id="267" r:id="rId15"/>
  </p:sldIdLst>
  <p:sldSz cx="18288000" cy="10287000"/>
  <p:notesSz cx="6858000" cy="9144000"/>
  <p:embeddedFontLst>
    <p:embeddedFont>
      <p:font typeface="Bahnschrift" panose="020B0502040204020203" pitchFamily="34" charset="0"/>
      <p:regular r:id="rId16"/>
      <p:bold r:id="rId17"/>
    </p:embeddedFont>
    <p:embeddedFont>
      <p:font typeface="Canva Sans" panose="020B0604020202020204" charset="0"/>
      <p:regular r:id="rId18"/>
    </p:embeddedFont>
    <p:embeddedFont>
      <p:font typeface="Fredoka" panose="020B0604020202020204" charset="0"/>
      <p:regular r:id="rId19"/>
    </p:embeddedFont>
    <p:embeddedFont>
      <p:font typeface="Londrina Solid" panose="020B0604020202020204" charset="0"/>
      <p:regular r:id="rId20"/>
    </p:embeddedFont>
    <p:embeddedFont>
      <p:font typeface="Londrina Solid Heavy" panose="020B0604020202020204" charset="0"/>
      <p:regular r:id="rId21"/>
    </p:embeddedFont>
    <p:embeddedFont>
      <p:font typeface="Montserrat" panose="00000500000000000000" pitchFamily="2" charset="0"/>
      <p:regular r:id="rId22"/>
      <p:bold r:id="rId23"/>
      <p:italic r:id="rId24"/>
      <p:boldItalic r:id="rId25"/>
    </p:embeddedFont>
    <p:embeddedFont>
      <p:font typeface="Montserrat Bold" panose="00000800000000000000"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45" d="100"/>
          <a:sy n="45" d="100"/>
        </p:scale>
        <p:origin x="468" y="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3.fntdata"/><Relationship Id="rId26" Type="http://schemas.openxmlformats.org/officeDocument/2006/relationships/font" Target="fonts/font11.fntdata"/><Relationship Id="rId3" Type="http://schemas.openxmlformats.org/officeDocument/2006/relationships/slide" Target="slides/slide2.xml"/><Relationship Id="rId21" Type="http://schemas.openxmlformats.org/officeDocument/2006/relationships/font" Target="fonts/font6.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2.fntdata"/><Relationship Id="rId25" Type="http://schemas.openxmlformats.org/officeDocument/2006/relationships/font" Target="fonts/font10.fntdata"/><Relationship Id="rId2" Type="http://schemas.openxmlformats.org/officeDocument/2006/relationships/slide" Target="slides/slide1.xml"/><Relationship Id="rId16" Type="http://schemas.openxmlformats.org/officeDocument/2006/relationships/font" Target="fonts/font1.fntdata"/><Relationship Id="rId20" Type="http://schemas.openxmlformats.org/officeDocument/2006/relationships/font" Target="fonts/font5.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9.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8.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7.fntdata"/><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3.svg"/></Relationships>
</file>

<file path=ppt/slides/_rels/slide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3.sv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8.svg"/></Relationships>
</file>

<file path=ppt/slides/_rels/slide4.xml.rels><?xml version="1.0" encoding="UTF-8" standalone="yes"?>
<Relationships xmlns="http://schemas.openxmlformats.org/package/2006/relationships"><Relationship Id="rId8" Type="http://schemas.openxmlformats.org/officeDocument/2006/relationships/image" Target="../media/image13.svg"/><Relationship Id="rId3" Type="http://schemas.openxmlformats.org/officeDocument/2006/relationships/image" Target="../media/image9.svg"/><Relationship Id="rId7" Type="http://schemas.openxmlformats.org/officeDocument/2006/relationships/image" Target="../media/image12.svg"/><Relationship Id="rId2" Type="http://schemas.openxmlformats.org/officeDocument/2006/relationships/image" Target="../media/image3.svg"/><Relationship Id="rId1" Type="http://schemas.openxmlformats.org/officeDocument/2006/relationships/slideLayout" Target="../slideLayouts/slideLayout7.xml"/><Relationship Id="rId6" Type="http://schemas.openxmlformats.org/officeDocument/2006/relationships/image" Target="../media/image6.svg"/><Relationship Id="rId5" Type="http://schemas.openxmlformats.org/officeDocument/2006/relationships/image" Target="../media/image11.png"/><Relationship Id="rId10" Type="http://schemas.openxmlformats.org/officeDocument/2006/relationships/image" Target="../media/image14.svg"/><Relationship Id="rId4" Type="http://schemas.openxmlformats.org/officeDocument/2006/relationships/image" Target="../media/image10.svg"/><Relationship Id="rId9" Type="http://schemas.openxmlformats.org/officeDocument/2006/relationships/image" Target="../media/image5.svg"/></Relationships>
</file>

<file path=ppt/slides/_rels/slide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3.svg"/><Relationship Id="rId1" Type="http://schemas.openxmlformats.org/officeDocument/2006/relationships/slideLayout" Target="../slideLayouts/slideLayout7.xml"/><Relationship Id="rId6" Type="http://schemas.openxmlformats.org/officeDocument/2006/relationships/image" Target="../media/image15.png"/><Relationship Id="rId5" Type="http://schemas.openxmlformats.org/officeDocument/2006/relationships/image" Target="../media/image12.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16.svg"/><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3.svg"/><Relationship Id="rId4" Type="http://schemas.openxmlformats.org/officeDocument/2006/relationships/image" Target="../media/image4.svg"/></Relationships>
</file>

<file path=ppt/slides/_rels/slide7.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8.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9.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7.svg"/><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10.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3.svg"/><Relationship Id="rId7" Type="http://schemas.openxmlformats.org/officeDocument/2006/relationships/image" Target="../media/image18.pn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7.jpeg"/><Relationship Id="rId5" Type="http://schemas.openxmlformats.org/officeDocument/2006/relationships/hyperlink" Target="https://share.google/jPFquh94kA5RqSPcx" TargetMode="External"/><Relationship Id="rId4" Type="http://schemas.openxmlformats.org/officeDocument/2006/relationships/image" Target="../media/image2.svg"/></Relationships>
</file>

<file path=ppt/slides/_rels/slide11.xml.rels><?xml version="1.0" encoding="UTF-8" standalone="yes"?>
<Relationships xmlns="http://schemas.openxmlformats.org/package/2006/relationships"><Relationship Id="rId8" Type="http://schemas.openxmlformats.org/officeDocument/2006/relationships/image" Target="../media/image22.png"/><Relationship Id="rId3" Type="http://schemas.openxmlformats.org/officeDocument/2006/relationships/image" Target="../media/image3.svg"/><Relationship Id="rId7" Type="http://schemas.openxmlformats.org/officeDocument/2006/relationships/image" Target="../media/image21.pn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20.jpeg"/><Relationship Id="rId5" Type="http://schemas.openxmlformats.org/officeDocument/2006/relationships/hyperlink" Target="https://share.google/jPFquh94kA5RqSPcx" TargetMode="External"/><Relationship Id="rId4" Type="http://schemas.openxmlformats.org/officeDocument/2006/relationships/image" Target="../media/image2.svg"/></Relationships>
</file>

<file path=ppt/slides/_rels/slide12.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23.svg"/><Relationship Id="rId1" Type="http://schemas.openxmlformats.org/officeDocument/2006/relationships/slideLayout" Target="../slideLayouts/slideLayout7.xml"/><Relationship Id="rId5" Type="http://schemas.openxmlformats.org/officeDocument/2006/relationships/image" Target="../media/image5.svg"/><Relationship Id="rId4" Type="http://schemas.openxmlformats.org/officeDocument/2006/relationships/image" Target="../media/image4.svg"/></Relationships>
</file>

<file path=ppt/slides/_rels/slide1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6.svg"/><Relationship Id="rId1" Type="http://schemas.openxmlformats.org/officeDocument/2006/relationships/slideLayout" Target="../slideLayouts/slideLayout7.xml"/><Relationship Id="rId5" Type="http://schemas.openxmlformats.org/officeDocument/2006/relationships/image" Target="../media/image2.svg"/><Relationship Id="rId4" Type="http://schemas.openxmlformats.org/officeDocument/2006/relationships/image" Target="../media/image24.svg"/></Relationships>
</file>

<file path=ppt/slides/_rels/slide1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3.svg"/><Relationship Id="rId7" Type="http://schemas.openxmlformats.org/officeDocument/2006/relationships/image" Target="../media/image2.svg"/><Relationship Id="rId2" Type="http://schemas.openxmlformats.org/officeDocument/2006/relationships/image" Target="../media/image7.svg"/><Relationship Id="rId1" Type="http://schemas.openxmlformats.org/officeDocument/2006/relationships/slideLayout" Target="../slideLayouts/slideLayout7.xml"/><Relationship Id="rId6" Type="http://schemas.openxmlformats.org/officeDocument/2006/relationships/image" Target="../media/image1.svg"/><Relationship Id="rId5" Type="http://schemas.openxmlformats.org/officeDocument/2006/relationships/image" Target="../media/image6.svg"/><Relationship Id="rId4" Type="http://schemas.openxmlformats.org/officeDocument/2006/relationships/image" Target="../media/image4.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sp>
        <p:nvSpPr>
          <p:cNvPr id="2" name="Freeform 2"/>
          <p:cNvSpPr/>
          <p:nvPr/>
        </p:nvSpPr>
        <p:spPr>
          <a:xfrm rot="1611434">
            <a:off x="11592251" y="677803"/>
            <a:ext cx="854882" cy="743331"/>
          </a:xfrm>
          <a:custGeom>
            <a:avLst/>
            <a:gdLst/>
            <a:ahLst/>
            <a:cxnLst/>
            <a:rect l="l" t="t" r="r" b="b"/>
            <a:pathLst>
              <a:path w="854882" h="743331">
                <a:moveTo>
                  <a:pt x="0" y="0"/>
                </a:moveTo>
                <a:lnTo>
                  <a:pt x="854882" y="0"/>
                </a:lnTo>
                <a:lnTo>
                  <a:pt x="854882" y="743331"/>
                </a:lnTo>
                <a:lnTo>
                  <a:pt x="0" y="743331"/>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3" name="Freeform 3"/>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4" name="Freeform 4"/>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5" name="Freeform 5"/>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nvGrpSpPr>
          <p:cNvPr id="6" name="Group 6"/>
          <p:cNvGrpSpPr/>
          <p:nvPr/>
        </p:nvGrpSpPr>
        <p:grpSpPr>
          <a:xfrm>
            <a:off x="2129050" y="2734028"/>
            <a:ext cx="15364476" cy="6276424"/>
            <a:chOff x="0" y="0"/>
            <a:chExt cx="3761613" cy="1536628"/>
          </a:xfrm>
        </p:grpSpPr>
        <p:sp>
          <p:nvSpPr>
            <p:cNvPr id="7" name="Freeform 7"/>
            <p:cNvSpPr/>
            <p:nvPr/>
          </p:nvSpPr>
          <p:spPr>
            <a:xfrm>
              <a:off x="0" y="0"/>
              <a:ext cx="3761613" cy="1536628"/>
            </a:xfrm>
            <a:custGeom>
              <a:avLst/>
              <a:gdLst/>
              <a:ahLst/>
              <a:cxnLst/>
              <a:rect l="l" t="t" r="r" b="b"/>
              <a:pathLst>
                <a:path w="3761613" h="1536628">
                  <a:moveTo>
                    <a:pt x="15117" y="0"/>
                  </a:moveTo>
                  <a:lnTo>
                    <a:pt x="3746497" y="0"/>
                  </a:lnTo>
                  <a:cubicBezTo>
                    <a:pt x="3754845" y="0"/>
                    <a:pt x="3761613" y="6768"/>
                    <a:pt x="3761613" y="15117"/>
                  </a:cubicBezTo>
                  <a:lnTo>
                    <a:pt x="3761613" y="1521511"/>
                  </a:lnTo>
                  <a:cubicBezTo>
                    <a:pt x="3761613" y="1529860"/>
                    <a:pt x="3754845" y="1536628"/>
                    <a:pt x="3746497" y="1536628"/>
                  </a:cubicBezTo>
                  <a:lnTo>
                    <a:pt x="15117" y="1536628"/>
                  </a:lnTo>
                  <a:cubicBezTo>
                    <a:pt x="6768" y="1536628"/>
                    <a:pt x="0" y="1529860"/>
                    <a:pt x="0" y="1521511"/>
                  </a:cubicBezTo>
                  <a:lnTo>
                    <a:pt x="0" y="15117"/>
                  </a:lnTo>
                  <a:cubicBezTo>
                    <a:pt x="0" y="6768"/>
                    <a:pt x="6768" y="0"/>
                    <a:pt x="15117" y="0"/>
                  </a:cubicBezTo>
                  <a:close/>
                </a:path>
              </a:pathLst>
            </a:custGeom>
            <a:solidFill>
              <a:srgbClr val="E87C59"/>
            </a:solidFill>
            <a:ln w="19050" cap="rnd">
              <a:solidFill>
                <a:srgbClr val="403F3F"/>
              </a:solidFill>
              <a:prstDash val="solid"/>
              <a:round/>
            </a:ln>
          </p:spPr>
        </p:sp>
        <p:sp>
          <p:nvSpPr>
            <p:cNvPr id="8" name="TextBox 8"/>
            <p:cNvSpPr txBox="1"/>
            <p:nvPr/>
          </p:nvSpPr>
          <p:spPr>
            <a:xfrm>
              <a:off x="0" y="-38100"/>
              <a:ext cx="3761613" cy="1574728"/>
            </a:xfrm>
            <a:prstGeom prst="rect">
              <a:avLst/>
            </a:prstGeom>
          </p:spPr>
          <p:txBody>
            <a:bodyPr lIns="50800" tIns="50800" rIns="50800" bIns="50800" rtlCol="0" anchor="ctr"/>
            <a:lstStyle/>
            <a:p>
              <a:pPr algn="ctr">
                <a:lnSpc>
                  <a:spcPts val="2659"/>
                </a:lnSpc>
              </a:pPr>
              <a:endParaRPr/>
            </a:p>
          </p:txBody>
        </p:sp>
      </p:grpSp>
      <p:grpSp>
        <p:nvGrpSpPr>
          <p:cNvPr id="9" name="Group 9"/>
          <p:cNvGrpSpPr/>
          <p:nvPr/>
        </p:nvGrpSpPr>
        <p:grpSpPr>
          <a:xfrm>
            <a:off x="1028700" y="1049469"/>
            <a:ext cx="16464826" cy="7623668"/>
            <a:chOff x="0" y="0"/>
            <a:chExt cx="3962691" cy="1834835"/>
          </a:xfrm>
        </p:grpSpPr>
        <p:sp>
          <p:nvSpPr>
            <p:cNvPr id="10" name="Freeform 10"/>
            <p:cNvSpPr/>
            <p:nvPr/>
          </p:nvSpPr>
          <p:spPr>
            <a:xfrm>
              <a:off x="0" y="0"/>
              <a:ext cx="3962691" cy="1834835"/>
            </a:xfrm>
            <a:custGeom>
              <a:avLst/>
              <a:gdLst/>
              <a:ahLst/>
              <a:cxnLst/>
              <a:rect l="l" t="t" r="r" b="b"/>
              <a:pathLst>
                <a:path w="3962691" h="1834835">
                  <a:moveTo>
                    <a:pt x="14106" y="0"/>
                  </a:moveTo>
                  <a:lnTo>
                    <a:pt x="3948585" y="0"/>
                  </a:lnTo>
                  <a:cubicBezTo>
                    <a:pt x="3952327" y="0"/>
                    <a:pt x="3955914" y="1486"/>
                    <a:pt x="3958560" y="4132"/>
                  </a:cubicBezTo>
                  <a:cubicBezTo>
                    <a:pt x="3961205" y="6777"/>
                    <a:pt x="3962691" y="10365"/>
                    <a:pt x="3962691" y="14106"/>
                  </a:cubicBezTo>
                  <a:lnTo>
                    <a:pt x="3962691" y="1820729"/>
                  </a:lnTo>
                  <a:cubicBezTo>
                    <a:pt x="3962691" y="1824470"/>
                    <a:pt x="3961205" y="1828058"/>
                    <a:pt x="3958560" y="1830704"/>
                  </a:cubicBezTo>
                  <a:cubicBezTo>
                    <a:pt x="3955914" y="1833349"/>
                    <a:pt x="3952327" y="1834835"/>
                    <a:pt x="3948585" y="1834835"/>
                  </a:cubicBezTo>
                  <a:lnTo>
                    <a:pt x="14106" y="1834835"/>
                  </a:lnTo>
                  <a:cubicBezTo>
                    <a:pt x="10365" y="1834835"/>
                    <a:pt x="6777" y="1833349"/>
                    <a:pt x="4132" y="1830704"/>
                  </a:cubicBezTo>
                  <a:cubicBezTo>
                    <a:pt x="1486" y="1828058"/>
                    <a:pt x="0" y="1824470"/>
                    <a:pt x="0" y="1820729"/>
                  </a:cubicBezTo>
                  <a:lnTo>
                    <a:pt x="0" y="14106"/>
                  </a:lnTo>
                  <a:cubicBezTo>
                    <a:pt x="0" y="10365"/>
                    <a:pt x="1486" y="6777"/>
                    <a:pt x="4132" y="4132"/>
                  </a:cubicBezTo>
                  <a:cubicBezTo>
                    <a:pt x="6777" y="1486"/>
                    <a:pt x="10365" y="0"/>
                    <a:pt x="14106" y="0"/>
                  </a:cubicBezTo>
                  <a:close/>
                </a:path>
              </a:pathLst>
            </a:custGeom>
            <a:solidFill>
              <a:srgbClr val="FFFFFF"/>
            </a:solidFill>
            <a:ln cap="rnd">
              <a:noFill/>
              <a:prstDash val="solid"/>
              <a:round/>
            </a:ln>
          </p:spPr>
        </p:sp>
        <p:sp>
          <p:nvSpPr>
            <p:cNvPr id="11" name="TextBox 11"/>
            <p:cNvSpPr txBox="1"/>
            <p:nvPr/>
          </p:nvSpPr>
          <p:spPr>
            <a:xfrm>
              <a:off x="0" y="-38100"/>
              <a:ext cx="3962691" cy="1872935"/>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rot="-2163357">
            <a:off x="-135769" y="7340747"/>
            <a:ext cx="3203774" cy="3797577"/>
          </a:xfrm>
          <a:custGeom>
            <a:avLst/>
            <a:gdLst/>
            <a:ahLst/>
            <a:cxnLst/>
            <a:rect l="l" t="t" r="r" b="b"/>
            <a:pathLst>
              <a:path w="3203774" h="3797577">
                <a:moveTo>
                  <a:pt x="0" y="0"/>
                </a:moveTo>
                <a:lnTo>
                  <a:pt x="3203774" y="0"/>
                </a:lnTo>
                <a:lnTo>
                  <a:pt x="3203774" y="3797577"/>
                </a:lnTo>
                <a:lnTo>
                  <a:pt x="0" y="3797577"/>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3" name="Freeform 13"/>
          <p:cNvSpPr/>
          <p:nvPr/>
        </p:nvSpPr>
        <p:spPr>
          <a:xfrm rot="1116911" flipH="1">
            <a:off x="11853372" y="8572862"/>
            <a:ext cx="2138019" cy="1333347"/>
          </a:xfrm>
          <a:custGeom>
            <a:avLst/>
            <a:gdLst/>
            <a:ahLst/>
            <a:cxnLst/>
            <a:rect l="l" t="t" r="r" b="b"/>
            <a:pathLst>
              <a:path w="2138019" h="1333347">
                <a:moveTo>
                  <a:pt x="2138019" y="0"/>
                </a:moveTo>
                <a:lnTo>
                  <a:pt x="0" y="0"/>
                </a:lnTo>
                <a:lnTo>
                  <a:pt x="0" y="1333347"/>
                </a:lnTo>
                <a:lnTo>
                  <a:pt x="2138019" y="1333347"/>
                </a:lnTo>
                <a:lnTo>
                  <a:pt x="2138019" y="0"/>
                </a:lnTo>
                <a:close/>
              </a:path>
            </a:pathLst>
          </a:custGeom>
          <a:blipFill>
            <a:blip>
              <a:extLst>
                <a:ext uri="{96DAC541-7B7A-43D3-8B79-37D633B846F1}">
                  <asvg:svgBlip xmlns:asvg="http://schemas.microsoft.com/office/drawing/2016/SVG/main" r:embed="rId6"/>
                </a:ext>
              </a:extLst>
            </a:blip>
            <a:stretch>
              <a:fillRect/>
            </a:stretch>
          </a:blipFill>
        </p:spPr>
      </p:sp>
      <p:sp>
        <p:nvSpPr>
          <p:cNvPr id="14" name="Freeform 14"/>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5" name="Freeform 15"/>
          <p:cNvSpPr/>
          <p:nvPr/>
        </p:nvSpPr>
        <p:spPr>
          <a:xfrm>
            <a:off x="2854869" y="1976211"/>
            <a:ext cx="397860" cy="397860"/>
          </a:xfrm>
          <a:custGeom>
            <a:avLst/>
            <a:gdLst/>
            <a:ahLst/>
            <a:cxnLst/>
            <a:rect l="l" t="t" r="r" b="b"/>
            <a:pathLst>
              <a:path w="397860" h="397860">
                <a:moveTo>
                  <a:pt x="0" y="0"/>
                </a:moveTo>
                <a:lnTo>
                  <a:pt x="397861" y="0"/>
                </a:lnTo>
                <a:lnTo>
                  <a:pt x="397861"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6" name="Freeform 16"/>
          <p:cNvSpPr/>
          <p:nvPr/>
        </p:nvSpPr>
        <p:spPr>
          <a:xfrm>
            <a:off x="4146312" y="1976211"/>
            <a:ext cx="397860" cy="397860"/>
          </a:xfrm>
          <a:custGeom>
            <a:avLst/>
            <a:gdLst/>
            <a:ahLst/>
            <a:cxnLst/>
            <a:rect l="l" t="t" r="r" b="b"/>
            <a:pathLst>
              <a:path w="397860" h="397860">
                <a:moveTo>
                  <a:pt x="0" y="0"/>
                </a:moveTo>
                <a:lnTo>
                  <a:pt x="397861" y="0"/>
                </a:lnTo>
                <a:lnTo>
                  <a:pt x="397861"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7" name="Freeform 17"/>
          <p:cNvSpPr/>
          <p:nvPr/>
        </p:nvSpPr>
        <p:spPr>
          <a:xfrm>
            <a:off x="5372848" y="1976211"/>
            <a:ext cx="397860" cy="397860"/>
          </a:xfrm>
          <a:custGeom>
            <a:avLst/>
            <a:gdLst/>
            <a:ahLst/>
            <a:cxnLst/>
            <a:rect l="l" t="t" r="r" b="b"/>
            <a:pathLst>
              <a:path w="397860" h="397860">
                <a:moveTo>
                  <a:pt x="0" y="0"/>
                </a:moveTo>
                <a:lnTo>
                  <a:pt x="397860" y="0"/>
                </a:lnTo>
                <a:lnTo>
                  <a:pt x="397860"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8" name="Freeform 18"/>
          <p:cNvSpPr/>
          <p:nvPr/>
        </p:nvSpPr>
        <p:spPr>
          <a:xfrm>
            <a:off x="6761308" y="1976211"/>
            <a:ext cx="397860" cy="397860"/>
          </a:xfrm>
          <a:custGeom>
            <a:avLst/>
            <a:gdLst/>
            <a:ahLst/>
            <a:cxnLst/>
            <a:rect l="l" t="t" r="r" b="b"/>
            <a:pathLst>
              <a:path w="397860" h="397860">
                <a:moveTo>
                  <a:pt x="0" y="0"/>
                </a:moveTo>
                <a:lnTo>
                  <a:pt x="397860" y="0"/>
                </a:lnTo>
                <a:lnTo>
                  <a:pt x="397860"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9" name="Freeform 19"/>
          <p:cNvSpPr/>
          <p:nvPr/>
        </p:nvSpPr>
        <p:spPr>
          <a:xfrm>
            <a:off x="8149768" y="1976211"/>
            <a:ext cx="397860" cy="397860"/>
          </a:xfrm>
          <a:custGeom>
            <a:avLst/>
            <a:gdLst/>
            <a:ahLst/>
            <a:cxnLst/>
            <a:rect l="l" t="t" r="r" b="b"/>
            <a:pathLst>
              <a:path w="397860" h="397860">
                <a:moveTo>
                  <a:pt x="0" y="0"/>
                </a:moveTo>
                <a:lnTo>
                  <a:pt x="397861" y="0"/>
                </a:lnTo>
                <a:lnTo>
                  <a:pt x="397861"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0" name="Freeform 20"/>
          <p:cNvSpPr/>
          <p:nvPr/>
        </p:nvSpPr>
        <p:spPr>
          <a:xfrm>
            <a:off x="9494206" y="1976211"/>
            <a:ext cx="397860" cy="397860"/>
          </a:xfrm>
          <a:custGeom>
            <a:avLst/>
            <a:gdLst/>
            <a:ahLst/>
            <a:cxnLst/>
            <a:rect l="l" t="t" r="r" b="b"/>
            <a:pathLst>
              <a:path w="397860" h="397860">
                <a:moveTo>
                  <a:pt x="0" y="0"/>
                </a:moveTo>
                <a:lnTo>
                  <a:pt x="397860" y="0"/>
                </a:lnTo>
                <a:lnTo>
                  <a:pt x="397860"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1" name="Freeform 21"/>
          <p:cNvSpPr/>
          <p:nvPr/>
        </p:nvSpPr>
        <p:spPr>
          <a:xfrm>
            <a:off x="10754861" y="1976211"/>
            <a:ext cx="397860" cy="397860"/>
          </a:xfrm>
          <a:custGeom>
            <a:avLst/>
            <a:gdLst/>
            <a:ahLst/>
            <a:cxnLst/>
            <a:rect l="l" t="t" r="r" b="b"/>
            <a:pathLst>
              <a:path w="397860" h="397860">
                <a:moveTo>
                  <a:pt x="0" y="0"/>
                </a:moveTo>
                <a:lnTo>
                  <a:pt x="397860" y="0"/>
                </a:lnTo>
                <a:lnTo>
                  <a:pt x="397860"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2" name="Freeform 22"/>
          <p:cNvSpPr/>
          <p:nvPr/>
        </p:nvSpPr>
        <p:spPr>
          <a:xfrm>
            <a:off x="12095696" y="1976211"/>
            <a:ext cx="397860" cy="397860"/>
          </a:xfrm>
          <a:custGeom>
            <a:avLst/>
            <a:gdLst/>
            <a:ahLst/>
            <a:cxnLst/>
            <a:rect l="l" t="t" r="r" b="b"/>
            <a:pathLst>
              <a:path w="397860" h="397860">
                <a:moveTo>
                  <a:pt x="0" y="0"/>
                </a:moveTo>
                <a:lnTo>
                  <a:pt x="397861" y="0"/>
                </a:lnTo>
                <a:lnTo>
                  <a:pt x="397861"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3" name="Freeform 23"/>
          <p:cNvSpPr/>
          <p:nvPr/>
        </p:nvSpPr>
        <p:spPr>
          <a:xfrm>
            <a:off x="13360332" y="1976211"/>
            <a:ext cx="397860" cy="397860"/>
          </a:xfrm>
          <a:custGeom>
            <a:avLst/>
            <a:gdLst/>
            <a:ahLst/>
            <a:cxnLst/>
            <a:rect l="l" t="t" r="r" b="b"/>
            <a:pathLst>
              <a:path w="397860" h="397860">
                <a:moveTo>
                  <a:pt x="0" y="0"/>
                </a:moveTo>
                <a:lnTo>
                  <a:pt x="397860" y="0"/>
                </a:lnTo>
                <a:lnTo>
                  <a:pt x="397860"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4" name="Freeform 24"/>
          <p:cNvSpPr/>
          <p:nvPr/>
        </p:nvSpPr>
        <p:spPr>
          <a:xfrm>
            <a:off x="14748414" y="1976211"/>
            <a:ext cx="397860" cy="397860"/>
          </a:xfrm>
          <a:custGeom>
            <a:avLst/>
            <a:gdLst/>
            <a:ahLst/>
            <a:cxnLst/>
            <a:rect l="l" t="t" r="r" b="b"/>
            <a:pathLst>
              <a:path w="397860" h="397860">
                <a:moveTo>
                  <a:pt x="0" y="0"/>
                </a:moveTo>
                <a:lnTo>
                  <a:pt x="397861" y="0"/>
                </a:lnTo>
                <a:lnTo>
                  <a:pt x="397861" y="397860"/>
                </a:lnTo>
                <a:lnTo>
                  <a:pt x="0" y="397860"/>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25" name="TextBox 25"/>
          <p:cNvSpPr txBox="1"/>
          <p:nvPr/>
        </p:nvSpPr>
        <p:spPr>
          <a:xfrm>
            <a:off x="2093393" y="2634369"/>
            <a:ext cx="14101215" cy="3555971"/>
          </a:xfrm>
          <a:prstGeom prst="rect">
            <a:avLst/>
          </a:prstGeom>
        </p:spPr>
        <p:txBody>
          <a:bodyPr lIns="0" tIns="0" rIns="0" bIns="0" rtlCol="0" anchor="t">
            <a:spAutoFit/>
          </a:bodyPr>
          <a:lstStyle/>
          <a:p>
            <a:pPr algn="ctr">
              <a:lnSpc>
                <a:spcPts val="12811"/>
              </a:lnSpc>
            </a:pPr>
            <a:r>
              <a:rPr lang="en-US" sz="9150" b="1">
                <a:solidFill>
                  <a:srgbClr val="403F3F"/>
                </a:solidFill>
                <a:latin typeface="Londrina Solid Heavy"/>
                <a:ea typeface="Londrina Solid Heavy"/>
                <a:cs typeface="Londrina Solid Heavy"/>
                <a:sym typeface="Londrina Solid Heavy"/>
              </a:rPr>
              <a:t>BEDAH SOAL TKA BAHASA INGGRIS</a:t>
            </a:r>
          </a:p>
          <a:p>
            <a:pPr algn="ctr">
              <a:lnSpc>
                <a:spcPts val="8471"/>
              </a:lnSpc>
            </a:pPr>
            <a:r>
              <a:rPr lang="en-US" sz="6051" b="1">
                <a:solidFill>
                  <a:srgbClr val="403F3F"/>
                </a:solidFill>
                <a:latin typeface="Londrina Solid Heavy"/>
                <a:ea typeface="Londrina Solid Heavy"/>
                <a:cs typeface="Londrina Solid Heavy"/>
                <a:sym typeface="Londrina Solid Heavy"/>
              </a:rPr>
              <a:t>Sesi Kolaborasi &amp; Modifikasi Pengajaran</a:t>
            </a:r>
          </a:p>
          <a:p>
            <a:pPr algn="ctr">
              <a:lnSpc>
                <a:spcPts val="6791"/>
              </a:lnSpc>
            </a:pPr>
            <a:r>
              <a:rPr lang="en-US" sz="4851" b="1">
                <a:solidFill>
                  <a:srgbClr val="E46D5A"/>
                </a:solidFill>
                <a:latin typeface="Londrina Solid Heavy"/>
                <a:ea typeface="Londrina Solid Heavy"/>
                <a:cs typeface="Londrina Solid Heavy"/>
                <a:sym typeface="Londrina Solid Heavy"/>
              </a:rPr>
              <a:t>Forum MGMP Tingkat SMA - 2026</a:t>
            </a:r>
          </a:p>
        </p:txBody>
      </p:sp>
      <p:sp>
        <p:nvSpPr>
          <p:cNvPr id="26" name="TextBox 26"/>
          <p:cNvSpPr txBox="1"/>
          <p:nvPr/>
        </p:nvSpPr>
        <p:spPr>
          <a:xfrm>
            <a:off x="4239998" y="6767298"/>
            <a:ext cx="9853772" cy="588944"/>
          </a:xfrm>
          <a:prstGeom prst="rect">
            <a:avLst/>
          </a:prstGeom>
        </p:spPr>
        <p:txBody>
          <a:bodyPr lIns="0" tIns="0" rIns="0" bIns="0" rtlCol="0" anchor="t">
            <a:spAutoFit/>
          </a:bodyPr>
          <a:lstStyle/>
          <a:p>
            <a:pPr algn="ctr">
              <a:lnSpc>
                <a:spcPts val="5040"/>
              </a:lnSpc>
            </a:pPr>
            <a:r>
              <a:rPr lang="en-US" sz="3600" dirty="0" err="1">
                <a:solidFill>
                  <a:srgbClr val="403F3F"/>
                </a:solidFill>
                <a:latin typeface="Fredoka"/>
                <a:ea typeface="Fredoka"/>
                <a:cs typeface="Fredoka"/>
                <a:sym typeface="Fredoka"/>
              </a:rPr>
              <a:t>Erlinawati</a:t>
            </a:r>
            <a:r>
              <a:rPr lang="en-US" sz="3600" dirty="0">
                <a:solidFill>
                  <a:srgbClr val="403F3F"/>
                </a:solidFill>
                <a:latin typeface="Fredoka"/>
                <a:ea typeface="Fredoka"/>
                <a:cs typeface="Fredoka"/>
                <a:sym typeface="Fredoka"/>
              </a:rPr>
              <a:t>, </a:t>
            </a:r>
            <a:r>
              <a:rPr lang="en-US" sz="3600" dirty="0" err="1">
                <a:solidFill>
                  <a:srgbClr val="403F3F"/>
                </a:solidFill>
                <a:latin typeface="Fredoka"/>
                <a:ea typeface="Fredoka"/>
                <a:cs typeface="Fredoka"/>
                <a:sym typeface="Fredoka"/>
              </a:rPr>
              <a:t>S.Pd</a:t>
            </a:r>
            <a:r>
              <a:rPr lang="en-US" sz="3600" dirty="0">
                <a:solidFill>
                  <a:srgbClr val="403F3F"/>
                </a:solidFill>
                <a:latin typeface="Fredoka"/>
                <a:ea typeface="Fredoka"/>
                <a:cs typeface="Fredoka"/>
                <a:sym typeface="Fredoka"/>
              </a:rPr>
              <a:t> &amp; Cut Nazariah, </a:t>
            </a:r>
            <a:r>
              <a:rPr lang="en-US" sz="3600" dirty="0" err="1">
                <a:solidFill>
                  <a:srgbClr val="403F3F"/>
                </a:solidFill>
                <a:latin typeface="Fredoka"/>
                <a:ea typeface="Fredoka"/>
                <a:cs typeface="Fredoka"/>
                <a:sym typeface="Fredoka"/>
              </a:rPr>
              <a:t>S.Pd.I</a:t>
            </a:r>
            <a:endParaRPr lang="en-US" sz="3600" dirty="0">
              <a:solidFill>
                <a:srgbClr val="403F3F"/>
              </a:solidFill>
              <a:latin typeface="Fredoka"/>
              <a:ea typeface="Fredoka"/>
              <a:cs typeface="Fredoka"/>
              <a:sym typeface="Fredoka"/>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1014084" y="1028700"/>
            <a:ext cx="15576129" cy="1430393"/>
            <a:chOff x="0" y="0"/>
            <a:chExt cx="5737405" cy="526880"/>
          </a:xfrm>
        </p:grpSpPr>
        <p:sp>
          <p:nvSpPr>
            <p:cNvPr id="3" name="Freeform 3"/>
            <p:cNvSpPr/>
            <p:nvPr/>
          </p:nvSpPr>
          <p:spPr>
            <a:xfrm>
              <a:off x="0" y="0"/>
              <a:ext cx="5737404" cy="526880"/>
            </a:xfrm>
            <a:custGeom>
              <a:avLst/>
              <a:gdLst/>
              <a:ahLst/>
              <a:cxnLst/>
              <a:rect l="l" t="t" r="r" b="b"/>
              <a:pathLst>
                <a:path w="5737404" h="526880">
                  <a:moveTo>
                    <a:pt x="5737404" y="0"/>
                  </a:moveTo>
                  <a:lnTo>
                    <a:pt x="0" y="0"/>
                  </a:lnTo>
                  <a:lnTo>
                    <a:pt x="101600" y="263440"/>
                  </a:lnTo>
                  <a:lnTo>
                    <a:pt x="0" y="526880"/>
                  </a:lnTo>
                  <a:lnTo>
                    <a:pt x="5737404" y="526880"/>
                  </a:lnTo>
                  <a:lnTo>
                    <a:pt x="5635804" y="263440"/>
                  </a:lnTo>
                  <a:lnTo>
                    <a:pt x="5737404" y="0"/>
                  </a:lnTo>
                  <a:close/>
                </a:path>
              </a:pathLst>
            </a:custGeom>
            <a:solidFill>
              <a:srgbClr val="E46D5A"/>
            </a:solidFill>
          </p:spPr>
        </p:sp>
        <p:sp>
          <p:nvSpPr>
            <p:cNvPr id="4" name="TextBox 4"/>
            <p:cNvSpPr txBox="1"/>
            <p:nvPr/>
          </p:nvSpPr>
          <p:spPr>
            <a:xfrm>
              <a:off x="88900" y="-38100"/>
              <a:ext cx="5559605" cy="56498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2506776" y="3541638"/>
            <a:ext cx="13495432" cy="5142828"/>
            <a:chOff x="0" y="0"/>
            <a:chExt cx="3554353" cy="1354490"/>
          </a:xfrm>
        </p:grpSpPr>
        <p:sp>
          <p:nvSpPr>
            <p:cNvPr id="6" name="Freeform 6"/>
            <p:cNvSpPr/>
            <p:nvPr/>
          </p:nvSpPr>
          <p:spPr>
            <a:xfrm>
              <a:off x="0" y="0"/>
              <a:ext cx="3554352" cy="1354490"/>
            </a:xfrm>
            <a:custGeom>
              <a:avLst/>
              <a:gdLst/>
              <a:ahLst/>
              <a:cxnLst/>
              <a:rect l="l" t="t" r="r" b="b"/>
              <a:pathLst>
                <a:path w="3554352" h="1354490">
                  <a:moveTo>
                    <a:pt x="17210" y="0"/>
                  </a:moveTo>
                  <a:lnTo>
                    <a:pt x="3537142" y="0"/>
                  </a:lnTo>
                  <a:cubicBezTo>
                    <a:pt x="3541707" y="0"/>
                    <a:pt x="3546084" y="1813"/>
                    <a:pt x="3549312" y="5041"/>
                  </a:cubicBezTo>
                  <a:cubicBezTo>
                    <a:pt x="3552539" y="8268"/>
                    <a:pt x="3554352" y="12646"/>
                    <a:pt x="3554352" y="17210"/>
                  </a:cubicBezTo>
                  <a:lnTo>
                    <a:pt x="3554352" y="1337280"/>
                  </a:lnTo>
                  <a:cubicBezTo>
                    <a:pt x="3554352" y="1346784"/>
                    <a:pt x="3546647" y="1354490"/>
                    <a:pt x="3537142" y="1354490"/>
                  </a:cubicBezTo>
                  <a:lnTo>
                    <a:pt x="17210" y="1354490"/>
                  </a:lnTo>
                  <a:cubicBezTo>
                    <a:pt x="7705" y="1354490"/>
                    <a:pt x="0" y="1346784"/>
                    <a:pt x="0" y="1337280"/>
                  </a:cubicBezTo>
                  <a:lnTo>
                    <a:pt x="0" y="17210"/>
                  </a:lnTo>
                  <a:cubicBezTo>
                    <a:pt x="0" y="7705"/>
                    <a:pt x="7705" y="0"/>
                    <a:pt x="17210" y="0"/>
                  </a:cubicBezTo>
                  <a:close/>
                </a:path>
              </a:pathLst>
            </a:custGeom>
            <a:solidFill>
              <a:srgbClr val="F2B445"/>
            </a:solidFill>
            <a:ln cap="rnd">
              <a:noFill/>
              <a:prstDash val="solid"/>
              <a:round/>
            </a:ln>
          </p:spPr>
        </p:sp>
        <p:sp>
          <p:nvSpPr>
            <p:cNvPr id="7" name="TextBox 7"/>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2396284" y="3245020"/>
            <a:ext cx="13495432" cy="5142775"/>
            <a:chOff x="0" y="0"/>
            <a:chExt cx="3554353" cy="1354476"/>
          </a:xfrm>
        </p:grpSpPr>
        <p:sp>
          <p:nvSpPr>
            <p:cNvPr id="9" name="Freeform 9"/>
            <p:cNvSpPr/>
            <p:nvPr/>
          </p:nvSpPr>
          <p:spPr>
            <a:xfrm>
              <a:off x="0" y="0"/>
              <a:ext cx="3554352" cy="1354476"/>
            </a:xfrm>
            <a:custGeom>
              <a:avLst/>
              <a:gdLst/>
              <a:ahLst/>
              <a:cxnLst/>
              <a:rect l="l" t="t" r="r" b="b"/>
              <a:pathLst>
                <a:path w="3554352" h="1354476">
                  <a:moveTo>
                    <a:pt x="17210" y="0"/>
                  </a:moveTo>
                  <a:lnTo>
                    <a:pt x="3537142" y="0"/>
                  </a:lnTo>
                  <a:cubicBezTo>
                    <a:pt x="3541707" y="0"/>
                    <a:pt x="3546084" y="1813"/>
                    <a:pt x="3549312" y="5041"/>
                  </a:cubicBezTo>
                  <a:cubicBezTo>
                    <a:pt x="3552539" y="8268"/>
                    <a:pt x="3554352" y="12646"/>
                    <a:pt x="3554352" y="17210"/>
                  </a:cubicBezTo>
                  <a:lnTo>
                    <a:pt x="3554352" y="1337266"/>
                  </a:lnTo>
                  <a:cubicBezTo>
                    <a:pt x="3554352" y="1346770"/>
                    <a:pt x="3546647" y="1354476"/>
                    <a:pt x="3537142" y="1354476"/>
                  </a:cubicBezTo>
                  <a:lnTo>
                    <a:pt x="17210" y="1354476"/>
                  </a:lnTo>
                  <a:cubicBezTo>
                    <a:pt x="7705" y="1354476"/>
                    <a:pt x="0" y="1346770"/>
                    <a:pt x="0" y="1337266"/>
                  </a:cubicBezTo>
                  <a:lnTo>
                    <a:pt x="0" y="17210"/>
                  </a:lnTo>
                  <a:cubicBezTo>
                    <a:pt x="0" y="7705"/>
                    <a:pt x="7705" y="0"/>
                    <a:pt x="17210" y="0"/>
                  </a:cubicBezTo>
                  <a:close/>
                </a:path>
              </a:pathLst>
            </a:custGeom>
            <a:solidFill>
              <a:srgbClr val="FFFFFF"/>
            </a:solidFill>
            <a:ln cap="rnd">
              <a:noFill/>
              <a:prstDash val="solid"/>
              <a:round/>
            </a:ln>
          </p:spPr>
        </p:sp>
        <p:sp>
          <p:nvSpPr>
            <p:cNvPr id="10" name="TextBox 10"/>
            <p:cNvSpPr txBox="1"/>
            <p:nvPr/>
          </p:nvSpPr>
          <p:spPr>
            <a:xfrm>
              <a:off x="0" y="-38100"/>
              <a:ext cx="3554353" cy="1392576"/>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2" name="Freeform 12"/>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3" name="TextBox 13"/>
          <p:cNvSpPr txBox="1"/>
          <p:nvPr/>
        </p:nvSpPr>
        <p:spPr>
          <a:xfrm>
            <a:off x="2007803" y="1022825"/>
            <a:ext cx="7692226" cy="1226820"/>
          </a:xfrm>
          <a:prstGeom prst="rect">
            <a:avLst/>
          </a:prstGeom>
        </p:spPr>
        <p:txBody>
          <a:bodyPr lIns="0" tIns="0" rIns="0" bIns="0" rtlCol="0" anchor="t">
            <a:spAutoFit/>
          </a:bodyPr>
          <a:lstStyle/>
          <a:p>
            <a:pPr algn="l">
              <a:lnSpc>
                <a:spcPts val="10080"/>
              </a:lnSpc>
            </a:pPr>
            <a:r>
              <a:rPr lang="en-US" sz="7200" b="1">
                <a:solidFill>
                  <a:srgbClr val="FFFFFF"/>
                </a:solidFill>
                <a:latin typeface="Londrina Solid Heavy"/>
                <a:ea typeface="Londrina Solid Heavy"/>
                <a:cs typeface="Londrina Solid Heavy"/>
                <a:sym typeface="Londrina Solid Heavy"/>
              </a:rPr>
              <a:t>Kesepakatan</a:t>
            </a:r>
          </a:p>
        </p:txBody>
      </p:sp>
      <p:sp>
        <p:nvSpPr>
          <p:cNvPr id="14" name="TextBox 14"/>
          <p:cNvSpPr txBox="1"/>
          <p:nvPr/>
        </p:nvSpPr>
        <p:spPr>
          <a:xfrm>
            <a:off x="3612493" y="3708842"/>
            <a:ext cx="10436482" cy="4091306"/>
          </a:xfrm>
          <a:prstGeom prst="rect">
            <a:avLst/>
          </a:prstGeom>
        </p:spPr>
        <p:txBody>
          <a:bodyPr lIns="0" tIns="0" rIns="0" bIns="0" rtlCol="0" anchor="t">
            <a:spAutoFit/>
          </a:bodyPr>
          <a:lstStyle/>
          <a:p>
            <a:pPr marL="1252211" lvl="1" indent="-626106" algn="l">
              <a:lnSpc>
                <a:spcPts val="8119"/>
              </a:lnSpc>
              <a:buFont typeface="Arial"/>
              <a:buChar char="•"/>
            </a:pPr>
            <a:r>
              <a:rPr lang="en-US" sz="5799" dirty="0">
                <a:solidFill>
                  <a:srgbClr val="403F3F"/>
                </a:solidFill>
                <a:latin typeface="Londrina Solid"/>
                <a:ea typeface="Londrina Solid"/>
                <a:cs typeface="Londrina Solid"/>
                <a:sym typeface="Londrina Solid"/>
              </a:rPr>
              <a:t>Be On time</a:t>
            </a:r>
          </a:p>
          <a:p>
            <a:pPr marL="1252211" lvl="1" indent="-626106" algn="l">
              <a:lnSpc>
                <a:spcPts val="8119"/>
              </a:lnSpc>
              <a:buFont typeface="Arial"/>
              <a:buChar char="•"/>
            </a:pPr>
            <a:r>
              <a:rPr lang="en-US" sz="5799" dirty="0">
                <a:solidFill>
                  <a:srgbClr val="403F3F"/>
                </a:solidFill>
                <a:latin typeface="Londrina Solid"/>
                <a:ea typeface="Londrina Solid"/>
                <a:cs typeface="Londrina Solid"/>
                <a:sym typeface="Londrina Solid"/>
              </a:rPr>
              <a:t>Be active and participative </a:t>
            </a:r>
          </a:p>
          <a:p>
            <a:pPr marL="1252211" lvl="1" indent="-626106" algn="l">
              <a:lnSpc>
                <a:spcPts val="8119"/>
              </a:lnSpc>
              <a:buFont typeface="Arial"/>
              <a:buChar char="•"/>
            </a:pPr>
            <a:r>
              <a:rPr lang="en-US" sz="5799" dirty="0">
                <a:solidFill>
                  <a:srgbClr val="403F3F"/>
                </a:solidFill>
                <a:latin typeface="Londrina Solid"/>
                <a:ea typeface="Londrina Solid"/>
                <a:cs typeface="Londrina Solid"/>
                <a:sym typeface="Londrina Solid"/>
              </a:rPr>
              <a:t>Respect each other</a:t>
            </a:r>
          </a:p>
          <a:p>
            <a:pPr marL="1252211" lvl="1" indent="-626106" algn="l">
              <a:lnSpc>
                <a:spcPts val="8119"/>
              </a:lnSpc>
              <a:buFont typeface="Arial"/>
              <a:buChar char="•"/>
            </a:pPr>
            <a:r>
              <a:rPr lang="en-US" sz="5799" dirty="0">
                <a:solidFill>
                  <a:srgbClr val="403F3F"/>
                </a:solidFill>
                <a:latin typeface="Londrina Solid"/>
                <a:ea typeface="Londrina Solid"/>
                <a:cs typeface="Londrina Solid"/>
                <a:sym typeface="Londrina Solid"/>
              </a:rPr>
              <a:t>???</a:t>
            </a:r>
          </a:p>
        </p:txBody>
      </p:sp>
      <p:sp>
        <p:nvSpPr>
          <p:cNvPr id="15" name="Freeform 15"/>
          <p:cNvSpPr/>
          <p:nvPr/>
        </p:nvSpPr>
        <p:spPr>
          <a:xfrm rot="-7130708">
            <a:off x="-345859" y="2749100"/>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2"/>
                </a:ext>
              </a:extLst>
            </a:blip>
            <a:stretch>
              <a:fillRect/>
            </a:stretch>
          </a:blipFill>
        </p:spPr>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sp>
        <p:nvSpPr>
          <p:cNvPr id="2" name="Freeform 2"/>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2"/>
                </a:ext>
              </a:extLst>
            </a:blip>
            <a:stretch>
              <a:fillRect/>
            </a:stretch>
          </a:blipFill>
        </p:spPr>
      </p:sp>
      <p:grpSp>
        <p:nvGrpSpPr>
          <p:cNvPr id="3" name="Group 3"/>
          <p:cNvGrpSpPr/>
          <p:nvPr/>
        </p:nvGrpSpPr>
        <p:grpSpPr>
          <a:xfrm>
            <a:off x="-1014084" y="1028700"/>
            <a:ext cx="15576129" cy="1430393"/>
            <a:chOff x="0" y="0"/>
            <a:chExt cx="5737405" cy="526880"/>
          </a:xfrm>
        </p:grpSpPr>
        <p:sp>
          <p:nvSpPr>
            <p:cNvPr id="4" name="Freeform 4"/>
            <p:cNvSpPr/>
            <p:nvPr/>
          </p:nvSpPr>
          <p:spPr>
            <a:xfrm>
              <a:off x="0" y="0"/>
              <a:ext cx="5737404" cy="526880"/>
            </a:xfrm>
            <a:custGeom>
              <a:avLst/>
              <a:gdLst/>
              <a:ahLst/>
              <a:cxnLst/>
              <a:rect l="l" t="t" r="r" b="b"/>
              <a:pathLst>
                <a:path w="5737404" h="526880">
                  <a:moveTo>
                    <a:pt x="5737404" y="0"/>
                  </a:moveTo>
                  <a:lnTo>
                    <a:pt x="0" y="0"/>
                  </a:lnTo>
                  <a:lnTo>
                    <a:pt x="101600" y="263440"/>
                  </a:lnTo>
                  <a:lnTo>
                    <a:pt x="0" y="526880"/>
                  </a:lnTo>
                  <a:lnTo>
                    <a:pt x="5737404" y="526880"/>
                  </a:lnTo>
                  <a:lnTo>
                    <a:pt x="5635804" y="263440"/>
                  </a:lnTo>
                  <a:lnTo>
                    <a:pt x="5737404" y="0"/>
                  </a:lnTo>
                  <a:close/>
                </a:path>
              </a:pathLst>
            </a:custGeom>
            <a:solidFill>
              <a:srgbClr val="E46D5A"/>
            </a:solidFill>
          </p:spPr>
        </p:sp>
        <p:sp>
          <p:nvSpPr>
            <p:cNvPr id="5" name="TextBox 5"/>
            <p:cNvSpPr txBox="1"/>
            <p:nvPr/>
          </p:nvSpPr>
          <p:spPr>
            <a:xfrm>
              <a:off x="88900" y="-38100"/>
              <a:ext cx="5559605" cy="564980"/>
            </a:xfrm>
            <a:prstGeom prst="rect">
              <a:avLst/>
            </a:prstGeom>
          </p:spPr>
          <p:txBody>
            <a:bodyPr lIns="50800" tIns="50800" rIns="50800" bIns="50800" rtlCol="0" anchor="ctr"/>
            <a:lstStyle/>
            <a:p>
              <a:pPr algn="ctr">
                <a:lnSpc>
                  <a:spcPts val="2659"/>
                </a:lnSpc>
                <a:spcBef>
                  <a:spcPct val="0"/>
                </a:spcBef>
              </a:pPr>
              <a:endParaRPr/>
            </a:p>
          </p:txBody>
        </p:sp>
      </p:grpSp>
      <p:sp>
        <p:nvSpPr>
          <p:cNvPr id="6" name="TextBox 6"/>
          <p:cNvSpPr txBox="1"/>
          <p:nvPr/>
        </p:nvSpPr>
        <p:spPr>
          <a:xfrm>
            <a:off x="327026" y="866185"/>
            <a:ext cx="13114832" cy="1226820"/>
          </a:xfrm>
          <a:prstGeom prst="rect">
            <a:avLst/>
          </a:prstGeom>
        </p:spPr>
        <p:txBody>
          <a:bodyPr lIns="0" tIns="0" rIns="0" bIns="0" rtlCol="0" anchor="t">
            <a:spAutoFit/>
          </a:bodyPr>
          <a:lstStyle/>
          <a:p>
            <a:pPr algn="l">
              <a:lnSpc>
                <a:spcPts val="10080"/>
              </a:lnSpc>
            </a:pPr>
            <a:r>
              <a:rPr lang="en-US" sz="7200" b="1" dirty="0">
                <a:solidFill>
                  <a:srgbClr val="FFFFFF"/>
                </a:solidFill>
                <a:latin typeface="Londrina Solid Heavy"/>
                <a:ea typeface="Londrina Solid Heavy"/>
                <a:cs typeface="Londrina Solid Heavy"/>
                <a:sym typeface="Londrina Solid Heavy"/>
              </a:rPr>
              <a:t>Ice Breaking - "The Distractor Trap" </a:t>
            </a:r>
          </a:p>
        </p:txBody>
      </p:sp>
      <p:grpSp>
        <p:nvGrpSpPr>
          <p:cNvPr id="7" name="Group 7"/>
          <p:cNvGrpSpPr/>
          <p:nvPr/>
        </p:nvGrpSpPr>
        <p:grpSpPr>
          <a:xfrm>
            <a:off x="529769" y="3572809"/>
            <a:ext cx="8655152" cy="6049815"/>
            <a:chOff x="0" y="0"/>
            <a:chExt cx="3059681" cy="2138669"/>
          </a:xfrm>
        </p:grpSpPr>
        <p:sp>
          <p:nvSpPr>
            <p:cNvPr id="8" name="Freeform 8"/>
            <p:cNvSpPr/>
            <p:nvPr/>
          </p:nvSpPr>
          <p:spPr>
            <a:xfrm>
              <a:off x="0" y="0"/>
              <a:ext cx="3059681" cy="2138669"/>
            </a:xfrm>
            <a:custGeom>
              <a:avLst/>
              <a:gdLst/>
              <a:ahLst/>
              <a:cxnLst/>
              <a:rect l="l" t="t" r="r" b="b"/>
              <a:pathLst>
                <a:path w="3059681" h="2138669">
                  <a:moveTo>
                    <a:pt x="26835" y="0"/>
                  </a:moveTo>
                  <a:lnTo>
                    <a:pt x="3032846" y="0"/>
                  </a:lnTo>
                  <a:cubicBezTo>
                    <a:pt x="3039963" y="0"/>
                    <a:pt x="3046789" y="2827"/>
                    <a:pt x="3051821" y="7860"/>
                  </a:cubicBezTo>
                  <a:cubicBezTo>
                    <a:pt x="3056854" y="12892"/>
                    <a:pt x="3059681" y="19718"/>
                    <a:pt x="3059681" y="26835"/>
                  </a:cubicBezTo>
                  <a:lnTo>
                    <a:pt x="3059681" y="2111834"/>
                  </a:lnTo>
                  <a:cubicBezTo>
                    <a:pt x="3059681" y="2118951"/>
                    <a:pt x="3056854" y="2125777"/>
                    <a:pt x="3051821" y="2130809"/>
                  </a:cubicBezTo>
                  <a:cubicBezTo>
                    <a:pt x="3046789" y="2135842"/>
                    <a:pt x="3039963" y="2138669"/>
                    <a:pt x="3032846" y="2138669"/>
                  </a:cubicBezTo>
                  <a:lnTo>
                    <a:pt x="26835" y="2138669"/>
                  </a:lnTo>
                  <a:cubicBezTo>
                    <a:pt x="19718" y="2138669"/>
                    <a:pt x="12892" y="2135842"/>
                    <a:pt x="7860" y="2130809"/>
                  </a:cubicBezTo>
                  <a:cubicBezTo>
                    <a:pt x="2827" y="2125777"/>
                    <a:pt x="0" y="2118951"/>
                    <a:pt x="0" y="2111834"/>
                  </a:cubicBezTo>
                  <a:lnTo>
                    <a:pt x="0" y="26835"/>
                  </a:lnTo>
                  <a:cubicBezTo>
                    <a:pt x="0" y="19718"/>
                    <a:pt x="2827" y="12892"/>
                    <a:pt x="7860" y="7860"/>
                  </a:cubicBezTo>
                  <a:cubicBezTo>
                    <a:pt x="12892" y="2827"/>
                    <a:pt x="19718" y="0"/>
                    <a:pt x="26835" y="0"/>
                  </a:cubicBezTo>
                  <a:close/>
                </a:path>
              </a:pathLst>
            </a:custGeom>
            <a:solidFill>
              <a:srgbClr val="F2B445"/>
            </a:solidFill>
            <a:ln cap="rnd">
              <a:noFill/>
              <a:prstDash val="solid"/>
              <a:round/>
            </a:ln>
          </p:spPr>
        </p:sp>
        <p:sp>
          <p:nvSpPr>
            <p:cNvPr id="9" name="TextBox 9"/>
            <p:cNvSpPr txBox="1"/>
            <p:nvPr/>
          </p:nvSpPr>
          <p:spPr>
            <a:xfrm>
              <a:off x="0" y="-38100"/>
              <a:ext cx="3059681" cy="2176769"/>
            </a:xfrm>
            <a:prstGeom prst="rect">
              <a:avLst/>
            </a:prstGeom>
          </p:spPr>
          <p:txBody>
            <a:bodyPr lIns="50800" tIns="50800" rIns="50800" bIns="50800" rtlCol="0" anchor="ctr"/>
            <a:lstStyle/>
            <a:p>
              <a:pPr algn="ctr">
                <a:lnSpc>
                  <a:spcPts val="2659"/>
                </a:lnSpc>
              </a:pPr>
              <a:endParaRPr/>
            </a:p>
          </p:txBody>
        </p:sp>
      </p:grpSp>
      <p:grpSp>
        <p:nvGrpSpPr>
          <p:cNvPr id="10" name="Group 10"/>
          <p:cNvGrpSpPr/>
          <p:nvPr/>
        </p:nvGrpSpPr>
        <p:grpSpPr>
          <a:xfrm>
            <a:off x="327026" y="2562528"/>
            <a:ext cx="8798889" cy="6880878"/>
            <a:chOff x="0" y="0"/>
            <a:chExt cx="3110493" cy="2305494"/>
          </a:xfrm>
        </p:grpSpPr>
        <p:sp>
          <p:nvSpPr>
            <p:cNvPr id="11" name="Freeform 11"/>
            <p:cNvSpPr/>
            <p:nvPr/>
          </p:nvSpPr>
          <p:spPr>
            <a:xfrm>
              <a:off x="0" y="0"/>
              <a:ext cx="3110493" cy="2305494"/>
            </a:xfrm>
            <a:custGeom>
              <a:avLst/>
              <a:gdLst/>
              <a:ahLst/>
              <a:cxnLst/>
              <a:rect l="l" t="t" r="r" b="b"/>
              <a:pathLst>
                <a:path w="3110493" h="2305494">
                  <a:moveTo>
                    <a:pt x="26396" y="0"/>
                  </a:moveTo>
                  <a:lnTo>
                    <a:pt x="3084097" y="0"/>
                  </a:lnTo>
                  <a:cubicBezTo>
                    <a:pt x="3091098" y="0"/>
                    <a:pt x="3097812" y="2781"/>
                    <a:pt x="3102762" y="7731"/>
                  </a:cubicBezTo>
                  <a:cubicBezTo>
                    <a:pt x="3107712" y="12682"/>
                    <a:pt x="3110493" y="19396"/>
                    <a:pt x="3110493" y="26396"/>
                  </a:cubicBezTo>
                  <a:lnTo>
                    <a:pt x="3110493" y="2279098"/>
                  </a:lnTo>
                  <a:cubicBezTo>
                    <a:pt x="3110493" y="2286098"/>
                    <a:pt x="3107712" y="2292812"/>
                    <a:pt x="3102762" y="2297763"/>
                  </a:cubicBezTo>
                  <a:cubicBezTo>
                    <a:pt x="3097812" y="2302713"/>
                    <a:pt x="3091098" y="2305494"/>
                    <a:pt x="3084097" y="2305494"/>
                  </a:cubicBezTo>
                  <a:lnTo>
                    <a:pt x="26396" y="2305494"/>
                  </a:lnTo>
                  <a:cubicBezTo>
                    <a:pt x="11818" y="2305494"/>
                    <a:pt x="0" y="2293676"/>
                    <a:pt x="0" y="2279098"/>
                  </a:cubicBezTo>
                  <a:lnTo>
                    <a:pt x="0" y="26396"/>
                  </a:lnTo>
                  <a:cubicBezTo>
                    <a:pt x="0" y="11818"/>
                    <a:pt x="11818" y="0"/>
                    <a:pt x="26396" y="0"/>
                  </a:cubicBezTo>
                  <a:close/>
                </a:path>
              </a:pathLst>
            </a:custGeom>
            <a:solidFill>
              <a:srgbClr val="FFFFFF"/>
            </a:solidFill>
            <a:ln cap="rnd">
              <a:noFill/>
              <a:prstDash val="solid"/>
              <a:round/>
            </a:ln>
          </p:spPr>
        </p:sp>
        <p:sp>
          <p:nvSpPr>
            <p:cNvPr id="12" name="TextBox 12"/>
            <p:cNvSpPr txBox="1"/>
            <p:nvPr/>
          </p:nvSpPr>
          <p:spPr>
            <a:xfrm>
              <a:off x="0" y="-38100"/>
              <a:ext cx="3110493" cy="2343594"/>
            </a:xfrm>
            <a:prstGeom prst="rect">
              <a:avLst/>
            </a:prstGeom>
          </p:spPr>
          <p:txBody>
            <a:bodyPr lIns="50800" tIns="50800" rIns="50800" bIns="50800" rtlCol="0" anchor="ctr"/>
            <a:lstStyle/>
            <a:p>
              <a:pPr algn="ctr">
                <a:lnSpc>
                  <a:spcPts val="2659"/>
                </a:lnSpc>
              </a:pPr>
              <a:endParaRPr/>
            </a:p>
          </p:txBody>
        </p:sp>
      </p:grpSp>
      <p:grpSp>
        <p:nvGrpSpPr>
          <p:cNvPr id="13" name="Group 13"/>
          <p:cNvGrpSpPr/>
          <p:nvPr/>
        </p:nvGrpSpPr>
        <p:grpSpPr>
          <a:xfrm>
            <a:off x="9812864" y="3514939"/>
            <a:ext cx="8471262" cy="6107684"/>
            <a:chOff x="0" y="0"/>
            <a:chExt cx="2860182" cy="2159126"/>
          </a:xfrm>
        </p:grpSpPr>
        <p:sp>
          <p:nvSpPr>
            <p:cNvPr id="14" name="Freeform 14"/>
            <p:cNvSpPr/>
            <p:nvPr/>
          </p:nvSpPr>
          <p:spPr>
            <a:xfrm>
              <a:off x="0" y="0"/>
              <a:ext cx="2860182" cy="2159126"/>
            </a:xfrm>
            <a:custGeom>
              <a:avLst/>
              <a:gdLst/>
              <a:ahLst/>
              <a:cxnLst/>
              <a:rect l="l" t="t" r="r" b="b"/>
              <a:pathLst>
                <a:path w="2860182" h="2159126">
                  <a:moveTo>
                    <a:pt x="28706" y="0"/>
                  </a:moveTo>
                  <a:lnTo>
                    <a:pt x="2831476" y="0"/>
                  </a:lnTo>
                  <a:cubicBezTo>
                    <a:pt x="2847330" y="0"/>
                    <a:pt x="2860182" y="12852"/>
                    <a:pt x="2860182" y="28706"/>
                  </a:cubicBezTo>
                  <a:lnTo>
                    <a:pt x="2860182" y="2130420"/>
                  </a:lnTo>
                  <a:cubicBezTo>
                    <a:pt x="2860182" y="2146274"/>
                    <a:pt x="2847330" y="2159126"/>
                    <a:pt x="2831476" y="2159126"/>
                  </a:cubicBezTo>
                  <a:lnTo>
                    <a:pt x="28706" y="2159126"/>
                  </a:lnTo>
                  <a:cubicBezTo>
                    <a:pt x="21093" y="2159126"/>
                    <a:pt x="13791" y="2156102"/>
                    <a:pt x="8408" y="2150718"/>
                  </a:cubicBezTo>
                  <a:cubicBezTo>
                    <a:pt x="3024" y="2145335"/>
                    <a:pt x="0" y="2138033"/>
                    <a:pt x="0" y="2130420"/>
                  </a:cubicBezTo>
                  <a:lnTo>
                    <a:pt x="0" y="28706"/>
                  </a:lnTo>
                  <a:cubicBezTo>
                    <a:pt x="0" y="12852"/>
                    <a:pt x="12852" y="0"/>
                    <a:pt x="28706" y="0"/>
                  </a:cubicBezTo>
                  <a:close/>
                </a:path>
              </a:pathLst>
            </a:custGeom>
            <a:solidFill>
              <a:srgbClr val="F2B445"/>
            </a:solidFill>
            <a:ln cap="rnd">
              <a:noFill/>
              <a:prstDash val="solid"/>
              <a:round/>
            </a:ln>
          </p:spPr>
        </p:sp>
        <p:sp>
          <p:nvSpPr>
            <p:cNvPr id="15" name="TextBox 15"/>
            <p:cNvSpPr txBox="1"/>
            <p:nvPr/>
          </p:nvSpPr>
          <p:spPr>
            <a:xfrm>
              <a:off x="0" y="-38100"/>
              <a:ext cx="2860182" cy="2197226"/>
            </a:xfrm>
            <a:prstGeom prst="rect">
              <a:avLst/>
            </a:prstGeom>
          </p:spPr>
          <p:txBody>
            <a:bodyPr lIns="50800" tIns="50800" rIns="50800" bIns="50800" rtlCol="0" anchor="ctr"/>
            <a:lstStyle/>
            <a:p>
              <a:pPr algn="ctr">
                <a:lnSpc>
                  <a:spcPts val="2659"/>
                </a:lnSpc>
              </a:pPr>
              <a:endParaRPr/>
            </a:p>
          </p:txBody>
        </p:sp>
      </p:grpSp>
      <p:grpSp>
        <p:nvGrpSpPr>
          <p:cNvPr id="16" name="Group 16"/>
          <p:cNvGrpSpPr/>
          <p:nvPr/>
        </p:nvGrpSpPr>
        <p:grpSpPr>
          <a:xfrm>
            <a:off x="9638841" y="2585264"/>
            <a:ext cx="8471263" cy="7037360"/>
            <a:chOff x="0" y="0"/>
            <a:chExt cx="2860182" cy="2289621"/>
          </a:xfrm>
        </p:grpSpPr>
        <p:sp>
          <p:nvSpPr>
            <p:cNvPr id="17" name="Freeform 17"/>
            <p:cNvSpPr/>
            <p:nvPr/>
          </p:nvSpPr>
          <p:spPr>
            <a:xfrm>
              <a:off x="0" y="0"/>
              <a:ext cx="2860182" cy="2289621"/>
            </a:xfrm>
            <a:custGeom>
              <a:avLst/>
              <a:gdLst/>
              <a:ahLst/>
              <a:cxnLst/>
              <a:rect l="l" t="t" r="r" b="b"/>
              <a:pathLst>
                <a:path w="2860182" h="2289621">
                  <a:moveTo>
                    <a:pt x="28706" y="0"/>
                  </a:moveTo>
                  <a:lnTo>
                    <a:pt x="2831476" y="0"/>
                  </a:lnTo>
                  <a:cubicBezTo>
                    <a:pt x="2847330" y="0"/>
                    <a:pt x="2860182" y="12852"/>
                    <a:pt x="2860182" y="28706"/>
                  </a:cubicBezTo>
                  <a:lnTo>
                    <a:pt x="2860182" y="2260915"/>
                  </a:lnTo>
                  <a:cubicBezTo>
                    <a:pt x="2860182" y="2276769"/>
                    <a:pt x="2847330" y="2289621"/>
                    <a:pt x="2831476" y="2289621"/>
                  </a:cubicBezTo>
                  <a:lnTo>
                    <a:pt x="28706" y="2289621"/>
                  </a:lnTo>
                  <a:cubicBezTo>
                    <a:pt x="12852" y="2289621"/>
                    <a:pt x="0" y="2276769"/>
                    <a:pt x="0" y="2260915"/>
                  </a:cubicBezTo>
                  <a:lnTo>
                    <a:pt x="0" y="28706"/>
                  </a:lnTo>
                  <a:cubicBezTo>
                    <a:pt x="0" y="12852"/>
                    <a:pt x="12852" y="0"/>
                    <a:pt x="28706" y="0"/>
                  </a:cubicBezTo>
                  <a:close/>
                </a:path>
              </a:pathLst>
            </a:custGeom>
            <a:solidFill>
              <a:srgbClr val="FFFFFF"/>
            </a:solidFill>
            <a:ln cap="rnd">
              <a:noFill/>
              <a:prstDash val="solid"/>
              <a:round/>
            </a:ln>
          </p:spPr>
        </p:sp>
        <p:sp>
          <p:nvSpPr>
            <p:cNvPr id="18" name="TextBox 18"/>
            <p:cNvSpPr txBox="1"/>
            <p:nvPr/>
          </p:nvSpPr>
          <p:spPr>
            <a:xfrm>
              <a:off x="0" y="-38100"/>
              <a:ext cx="2860182" cy="2327721"/>
            </a:xfrm>
            <a:prstGeom prst="rect">
              <a:avLst/>
            </a:prstGeom>
          </p:spPr>
          <p:txBody>
            <a:bodyPr lIns="50800" tIns="50800" rIns="50800" bIns="50800" rtlCol="0" anchor="ctr"/>
            <a:lstStyle/>
            <a:p>
              <a:pPr algn="ctr">
                <a:lnSpc>
                  <a:spcPts val="2659"/>
                </a:lnSpc>
              </a:pPr>
              <a:endParaRPr/>
            </a:p>
          </p:txBody>
        </p:sp>
      </p:grpSp>
      <p:sp>
        <p:nvSpPr>
          <p:cNvPr id="19" name="TextBox 19"/>
          <p:cNvSpPr txBox="1"/>
          <p:nvPr/>
        </p:nvSpPr>
        <p:spPr>
          <a:xfrm>
            <a:off x="696456" y="3530527"/>
            <a:ext cx="8321777" cy="5463540"/>
          </a:xfrm>
          <a:prstGeom prst="rect">
            <a:avLst/>
          </a:prstGeom>
        </p:spPr>
        <p:txBody>
          <a:bodyPr lIns="0" tIns="0" rIns="0" bIns="0" rtlCol="0" anchor="t">
            <a:spAutoFit/>
          </a:bodyPr>
          <a:lstStyle/>
          <a:p>
            <a:pPr algn="l">
              <a:lnSpc>
                <a:spcPts val="5459"/>
              </a:lnSpc>
            </a:pPr>
            <a:r>
              <a:rPr lang="en-US" sz="3899" b="1" dirty="0">
                <a:solidFill>
                  <a:srgbClr val="403F3F"/>
                </a:solidFill>
                <a:latin typeface="Montserrat Bold"/>
                <a:ea typeface="Montserrat Bold"/>
                <a:cs typeface="Montserrat Bold"/>
                <a:sym typeface="Montserrat Bold"/>
              </a:rPr>
              <a:t>Every morning before entering the twelfth-grade classroom, Mr. Budi always brews a cup of black coffee without sugar. However, today, he added two spoons of sugar to his coffee because he stayed up all night grading the tryout exams.</a:t>
            </a:r>
          </a:p>
        </p:txBody>
      </p:sp>
      <p:sp>
        <p:nvSpPr>
          <p:cNvPr id="20" name="TextBox 20"/>
          <p:cNvSpPr txBox="1"/>
          <p:nvPr/>
        </p:nvSpPr>
        <p:spPr>
          <a:xfrm>
            <a:off x="9879841" y="3950210"/>
            <a:ext cx="7973697" cy="5522794"/>
          </a:xfrm>
          <a:prstGeom prst="rect">
            <a:avLst/>
          </a:prstGeom>
        </p:spPr>
        <p:txBody>
          <a:bodyPr wrap="square" lIns="0" tIns="0" rIns="0" bIns="0" rtlCol="0" anchor="t">
            <a:spAutoFit/>
          </a:bodyPr>
          <a:lstStyle/>
          <a:p>
            <a:pPr marL="514350" indent="-514350">
              <a:buAutoNum type="alphaUcPeriod"/>
            </a:pPr>
            <a:r>
              <a:rPr lang="en-ID" sz="2800" dirty="0">
                <a:latin typeface="Bahnschrift" panose="020B0502040204020203" pitchFamily="34" charset="0"/>
              </a:rPr>
              <a:t>He is simply exhausted and needs a desperate sugar rush to survive the day. </a:t>
            </a:r>
          </a:p>
          <a:p>
            <a:pPr marL="514350" indent="-514350">
              <a:buAutoNum type="alphaUcPeriod"/>
            </a:pPr>
            <a:r>
              <a:rPr lang="en-ID" sz="2700" dirty="0">
                <a:latin typeface="Bahnschrift" panose="020B0502040204020203" pitchFamily="34" charset="0"/>
              </a:rPr>
              <a:t>The sugar is actually salt, and Mr. Budi’s morning is about to get much, much worse.</a:t>
            </a:r>
          </a:p>
          <a:p>
            <a:r>
              <a:rPr lang="en-US" sz="2700" dirty="0">
                <a:solidFill>
                  <a:srgbClr val="403F3F"/>
                </a:solidFill>
                <a:latin typeface="Bahnschrift" panose="020B0502040204020203" pitchFamily="34" charset="0"/>
                <a:ea typeface="Montserrat"/>
                <a:cs typeface="Montserrat"/>
                <a:sym typeface="Montserrat"/>
              </a:rPr>
              <a:t>C.  </a:t>
            </a:r>
            <a:r>
              <a:rPr lang="en-ID" sz="2700" dirty="0">
                <a:latin typeface="Bahnschrift" panose="020B0502040204020203" pitchFamily="34" charset="0"/>
              </a:rPr>
              <a:t>Mr. Budi is secretly planning to open a coffee</a:t>
            </a:r>
          </a:p>
          <a:p>
            <a:r>
              <a:rPr lang="en-ID" sz="2700" dirty="0">
                <a:latin typeface="Bahnschrift" panose="020B0502040204020203" pitchFamily="34" charset="0"/>
              </a:rPr>
              <a:t>     shop if the students fail the try out.</a:t>
            </a:r>
          </a:p>
          <a:p>
            <a:r>
              <a:rPr lang="en-US" sz="2700" dirty="0">
                <a:solidFill>
                  <a:srgbClr val="403F3F"/>
                </a:solidFill>
                <a:latin typeface="Bahnschrift" panose="020B0502040204020203" pitchFamily="34" charset="0"/>
                <a:ea typeface="Montserrat"/>
                <a:cs typeface="Montserrat"/>
                <a:sym typeface="Montserrat"/>
              </a:rPr>
              <a:t>D. </a:t>
            </a:r>
            <a:r>
              <a:rPr lang="en-ID" sz="2800" dirty="0">
                <a:latin typeface="Bahnschrift" panose="020B0502040204020203" pitchFamily="34" charset="0"/>
              </a:rPr>
              <a:t>The try out scores are so bitter, he needs</a:t>
            </a:r>
          </a:p>
          <a:p>
            <a:r>
              <a:rPr lang="en-ID" sz="2800" dirty="0">
                <a:latin typeface="Bahnschrift" panose="020B0502040204020203" pitchFamily="34" charset="0"/>
              </a:rPr>
              <a:t>    something sweet to heal his soul</a:t>
            </a:r>
            <a:r>
              <a:rPr lang="en-ID" sz="2700" dirty="0">
                <a:latin typeface="Bahnschrift" panose="020B0502040204020203" pitchFamily="34" charset="0"/>
              </a:rPr>
              <a:t>. </a:t>
            </a:r>
            <a:endParaRPr lang="en-US" sz="2700" dirty="0">
              <a:solidFill>
                <a:srgbClr val="403F3F"/>
              </a:solidFill>
              <a:latin typeface="Bahnschrift" panose="020B0502040204020203" pitchFamily="34" charset="0"/>
              <a:ea typeface="Montserrat"/>
              <a:cs typeface="Montserrat"/>
              <a:sym typeface="Montserrat"/>
            </a:endParaRPr>
          </a:p>
          <a:p>
            <a:r>
              <a:rPr lang="en-US" sz="2700" dirty="0">
                <a:solidFill>
                  <a:srgbClr val="403F3F"/>
                </a:solidFill>
                <a:latin typeface="Bahnschrift" panose="020B0502040204020203" pitchFamily="34" charset="0"/>
                <a:ea typeface="Montserrat"/>
                <a:cs typeface="Montserrat"/>
                <a:sym typeface="Montserrat"/>
              </a:rPr>
              <a:t>E. </a:t>
            </a:r>
            <a:r>
              <a:rPr lang="en-ID" sz="2700" dirty="0">
                <a:latin typeface="Bahnschrift" panose="020B0502040204020203" pitchFamily="34" charset="0"/>
              </a:rPr>
              <a:t>Mr. Budi is so sleep-deprived that he actually</a:t>
            </a:r>
          </a:p>
          <a:p>
            <a:r>
              <a:rPr lang="en-ID" sz="2700" dirty="0">
                <a:latin typeface="Bahnschrift" panose="020B0502040204020203" pitchFamily="34" charset="0"/>
              </a:rPr>
              <a:t>    believes adding two spoons of sugar to his coffee</a:t>
            </a:r>
          </a:p>
          <a:p>
            <a:r>
              <a:rPr lang="en-ID" sz="2700" dirty="0">
                <a:latin typeface="Bahnschrift" panose="020B0502040204020203" pitchFamily="34" charset="0"/>
              </a:rPr>
              <a:t>    will automatically add two extra points to every</a:t>
            </a:r>
          </a:p>
          <a:p>
            <a:r>
              <a:rPr lang="en-ID" sz="2700" dirty="0">
                <a:latin typeface="Bahnschrift" panose="020B0502040204020203" pitchFamily="34" charset="0"/>
              </a:rPr>
              <a:t>    student's try out score.</a:t>
            </a:r>
            <a:endParaRPr lang="en-US" sz="2700" dirty="0">
              <a:solidFill>
                <a:srgbClr val="403F3F"/>
              </a:solidFill>
              <a:latin typeface="Bahnschrift" panose="020B0502040204020203" pitchFamily="34" charset="0"/>
              <a:ea typeface="Montserrat"/>
              <a:cs typeface="Montserrat"/>
              <a:sym typeface="Montserrat"/>
            </a:endParaRPr>
          </a:p>
          <a:p>
            <a:pPr algn="l">
              <a:lnSpc>
                <a:spcPts val="4200"/>
              </a:lnSpc>
            </a:pPr>
            <a:endParaRPr lang="en-US" sz="2700" dirty="0">
              <a:solidFill>
                <a:srgbClr val="403F3F"/>
              </a:solidFill>
              <a:latin typeface="Bahnschrift" panose="020B0502040204020203" pitchFamily="34" charset="0"/>
              <a:ea typeface="Montserrat"/>
              <a:cs typeface="Montserrat"/>
              <a:sym typeface="Montserrat"/>
            </a:endParaRPr>
          </a:p>
        </p:txBody>
      </p:sp>
      <p:sp>
        <p:nvSpPr>
          <p:cNvPr id="21" name="TextBox 21"/>
          <p:cNvSpPr txBox="1"/>
          <p:nvPr/>
        </p:nvSpPr>
        <p:spPr>
          <a:xfrm>
            <a:off x="9891533" y="2750478"/>
            <a:ext cx="8218571" cy="1107996"/>
          </a:xfrm>
          <a:prstGeom prst="rect">
            <a:avLst/>
          </a:prstGeom>
        </p:spPr>
        <p:txBody>
          <a:bodyPr lIns="0" tIns="0" rIns="0" bIns="0" rtlCol="0" anchor="t">
            <a:spAutoFit/>
          </a:bodyPr>
          <a:lstStyle/>
          <a:p>
            <a:r>
              <a:rPr lang="en-ID" sz="3500" dirty="0">
                <a:latin typeface="Bahnschrift" panose="020B0502040204020203" pitchFamily="34" charset="0"/>
              </a:rPr>
              <a:t>What is the most accurate conclusion we can draw from this text?</a:t>
            </a:r>
            <a:endParaRPr lang="en-US" sz="3400" b="1" dirty="0">
              <a:solidFill>
                <a:srgbClr val="403F3F"/>
              </a:solidFill>
              <a:latin typeface="Bahnschrift" panose="020B0502040204020203" pitchFamily="34" charset="0"/>
              <a:ea typeface="Montserrat Bold"/>
              <a:cs typeface="Montserrat Bold"/>
              <a:sym typeface="Montserrat Bold"/>
            </a:endParaRPr>
          </a:p>
        </p:txBody>
      </p:sp>
      <p:sp>
        <p:nvSpPr>
          <p:cNvPr id="22" name="Freeform 22"/>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3" name="Freeform 23"/>
          <p:cNvSpPr/>
          <p:nvPr/>
        </p:nvSpPr>
        <p:spPr>
          <a:xfrm rot="259992">
            <a:off x="12703251" y="2239292"/>
            <a:ext cx="1719201" cy="565773"/>
          </a:xfrm>
          <a:custGeom>
            <a:avLst/>
            <a:gdLst/>
            <a:ahLst/>
            <a:cxnLst/>
            <a:rect l="l" t="t" r="r" b="b"/>
            <a:pathLst>
              <a:path w="1719201" h="565773">
                <a:moveTo>
                  <a:pt x="0" y="0"/>
                </a:moveTo>
                <a:lnTo>
                  <a:pt x="1719200" y="0"/>
                </a:lnTo>
                <a:lnTo>
                  <a:pt x="1719200" y="565773"/>
                </a:lnTo>
                <a:lnTo>
                  <a:pt x="0" y="56577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4" name="Freeform 24"/>
          <p:cNvSpPr/>
          <p:nvPr/>
        </p:nvSpPr>
        <p:spPr>
          <a:xfrm rot="259992">
            <a:off x="3295517" y="2313088"/>
            <a:ext cx="1719201" cy="565773"/>
          </a:xfrm>
          <a:custGeom>
            <a:avLst/>
            <a:gdLst/>
            <a:ahLst/>
            <a:cxnLst/>
            <a:rect l="l" t="t" r="r" b="b"/>
            <a:pathLst>
              <a:path w="1719201" h="565773">
                <a:moveTo>
                  <a:pt x="0" y="0"/>
                </a:moveTo>
                <a:lnTo>
                  <a:pt x="1719201" y="0"/>
                </a:lnTo>
                <a:lnTo>
                  <a:pt x="1719201" y="565773"/>
                </a:lnTo>
                <a:lnTo>
                  <a:pt x="0" y="56577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5" name="Freeform 25"/>
          <p:cNvSpPr/>
          <p:nvPr/>
        </p:nvSpPr>
        <p:spPr>
          <a:xfrm rot="1116911" flipH="1">
            <a:off x="6590013" y="9180620"/>
            <a:ext cx="2138019" cy="1333347"/>
          </a:xfrm>
          <a:custGeom>
            <a:avLst/>
            <a:gdLst/>
            <a:ahLst/>
            <a:cxnLst/>
            <a:rect l="l" t="t" r="r" b="b"/>
            <a:pathLst>
              <a:path w="2138019" h="1333347">
                <a:moveTo>
                  <a:pt x="2138020" y="0"/>
                </a:moveTo>
                <a:lnTo>
                  <a:pt x="0" y="0"/>
                </a:lnTo>
                <a:lnTo>
                  <a:pt x="0" y="1333347"/>
                </a:lnTo>
                <a:lnTo>
                  <a:pt x="2138020" y="1333347"/>
                </a:lnTo>
                <a:lnTo>
                  <a:pt x="213802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18869" y="0"/>
            <a:ext cx="14702830" cy="1350196"/>
            <a:chOff x="0" y="0"/>
            <a:chExt cx="5737405" cy="526880"/>
          </a:xfrm>
        </p:grpSpPr>
        <p:sp>
          <p:nvSpPr>
            <p:cNvPr id="3" name="Freeform 3"/>
            <p:cNvSpPr/>
            <p:nvPr/>
          </p:nvSpPr>
          <p:spPr>
            <a:xfrm>
              <a:off x="0" y="0"/>
              <a:ext cx="5737404" cy="526880"/>
            </a:xfrm>
            <a:custGeom>
              <a:avLst/>
              <a:gdLst/>
              <a:ahLst/>
              <a:cxnLst/>
              <a:rect l="l" t="t" r="r" b="b"/>
              <a:pathLst>
                <a:path w="5737404" h="526880">
                  <a:moveTo>
                    <a:pt x="5737404" y="0"/>
                  </a:moveTo>
                  <a:lnTo>
                    <a:pt x="0" y="0"/>
                  </a:lnTo>
                  <a:lnTo>
                    <a:pt x="101600" y="263440"/>
                  </a:lnTo>
                  <a:lnTo>
                    <a:pt x="0" y="526880"/>
                  </a:lnTo>
                  <a:lnTo>
                    <a:pt x="5737404" y="526880"/>
                  </a:lnTo>
                  <a:lnTo>
                    <a:pt x="5635804" y="263440"/>
                  </a:lnTo>
                  <a:lnTo>
                    <a:pt x="5737404" y="0"/>
                  </a:lnTo>
                  <a:close/>
                </a:path>
              </a:pathLst>
            </a:custGeom>
            <a:solidFill>
              <a:srgbClr val="E46D5A"/>
            </a:solidFill>
          </p:spPr>
        </p:sp>
        <p:sp>
          <p:nvSpPr>
            <p:cNvPr id="4" name="TextBox 4"/>
            <p:cNvSpPr txBox="1"/>
            <p:nvPr/>
          </p:nvSpPr>
          <p:spPr>
            <a:xfrm>
              <a:off x="88900" y="-38100"/>
              <a:ext cx="5559605" cy="56498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rot="-10800000">
            <a:off x="1323782" y="2593615"/>
            <a:ext cx="15935518" cy="8844212"/>
          </a:xfrm>
          <a:custGeom>
            <a:avLst/>
            <a:gdLst/>
            <a:ahLst/>
            <a:cxnLst/>
            <a:rect l="l" t="t" r="r" b="b"/>
            <a:pathLst>
              <a:path w="15935518" h="8844212">
                <a:moveTo>
                  <a:pt x="0" y="0"/>
                </a:moveTo>
                <a:lnTo>
                  <a:pt x="15935518" y="0"/>
                </a:lnTo>
                <a:lnTo>
                  <a:pt x="15935518" y="8844212"/>
                </a:lnTo>
                <a:lnTo>
                  <a:pt x="0" y="884421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rot="-10800000">
            <a:off x="783055" y="1521646"/>
            <a:ext cx="16476245" cy="9144316"/>
          </a:xfrm>
          <a:custGeom>
            <a:avLst/>
            <a:gdLst/>
            <a:ahLst/>
            <a:cxnLst/>
            <a:rect l="l" t="t" r="r" b="b"/>
            <a:pathLst>
              <a:path w="16476245" h="9144316">
                <a:moveTo>
                  <a:pt x="0" y="0"/>
                </a:moveTo>
                <a:lnTo>
                  <a:pt x="16476245" y="0"/>
                </a:lnTo>
                <a:lnTo>
                  <a:pt x="16476245" y="9144316"/>
                </a:lnTo>
                <a:lnTo>
                  <a:pt x="0" y="9144316"/>
                </a:lnTo>
                <a:lnTo>
                  <a:pt x="0" y="0"/>
                </a:lnTo>
                <a:close/>
              </a:path>
            </a:pathLst>
          </a:custGeom>
          <a:blipFill>
            <a:blip>
              <a:extLst>
                <a:ext uri="{96DAC541-7B7A-43D3-8B79-37D633B846F1}">
                  <asvg:svgBlip xmlns:asvg="http://schemas.microsoft.com/office/drawing/2016/SVG/main" r:embed="rId4"/>
                </a:ext>
              </a:extLst>
            </a:blip>
            <a:stretch>
              <a:fillRect/>
            </a:stretch>
          </a:blipFill>
        </p:spPr>
      </p:sp>
      <p:grpSp>
        <p:nvGrpSpPr>
          <p:cNvPr id="8" name="Group 8"/>
          <p:cNvGrpSpPr/>
          <p:nvPr/>
        </p:nvGrpSpPr>
        <p:grpSpPr>
          <a:xfrm rot="206947">
            <a:off x="13221787" y="3388179"/>
            <a:ext cx="3653200" cy="4517218"/>
            <a:chOff x="0" y="0"/>
            <a:chExt cx="1064500" cy="1316265"/>
          </a:xfrm>
        </p:grpSpPr>
        <p:sp>
          <p:nvSpPr>
            <p:cNvPr id="9" name="Freeform 9"/>
            <p:cNvSpPr/>
            <p:nvPr/>
          </p:nvSpPr>
          <p:spPr>
            <a:xfrm>
              <a:off x="0" y="0"/>
              <a:ext cx="1064500" cy="1316265"/>
            </a:xfrm>
            <a:custGeom>
              <a:avLst/>
              <a:gdLst/>
              <a:ahLst/>
              <a:cxnLst/>
              <a:rect l="l" t="t" r="r" b="b"/>
              <a:pathLst>
                <a:path w="1064500" h="1316265">
                  <a:moveTo>
                    <a:pt x="0" y="0"/>
                  </a:moveTo>
                  <a:lnTo>
                    <a:pt x="1064500" y="0"/>
                  </a:lnTo>
                  <a:lnTo>
                    <a:pt x="1064500" y="1316265"/>
                  </a:lnTo>
                  <a:lnTo>
                    <a:pt x="0" y="1316265"/>
                  </a:lnTo>
                  <a:close/>
                </a:path>
              </a:pathLst>
            </a:custGeom>
            <a:solidFill>
              <a:srgbClr val="FFF6E9"/>
            </a:solidFill>
          </p:spPr>
        </p:sp>
        <p:sp>
          <p:nvSpPr>
            <p:cNvPr id="10" name="TextBox 10"/>
            <p:cNvSpPr txBox="1"/>
            <p:nvPr/>
          </p:nvSpPr>
          <p:spPr>
            <a:xfrm>
              <a:off x="0" y="-38100"/>
              <a:ext cx="1064500" cy="1354365"/>
            </a:xfrm>
            <a:prstGeom prst="rect">
              <a:avLst/>
            </a:prstGeom>
          </p:spPr>
          <p:txBody>
            <a:bodyPr lIns="50800" tIns="50800" rIns="50800" bIns="50800" rtlCol="0" anchor="ctr"/>
            <a:lstStyle/>
            <a:p>
              <a:pPr algn="ctr">
                <a:lnSpc>
                  <a:spcPts val="2659"/>
                </a:lnSpc>
              </a:pPr>
              <a:endParaRPr/>
            </a:p>
          </p:txBody>
        </p:sp>
      </p:grpSp>
      <p:grpSp>
        <p:nvGrpSpPr>
          <p:cNvPr id="11" name="Group 11"/>
          <p:cNvGrpSpPr/>
          <p:nvPr/>
        </p:nvGrpSpPr>
        <p:grpSpPr>
          <a:xfrm rot="206947">
            <a:off x="13465059" y="3629233"/>
            <a:ext cx="3171397" cy="3956478"/>
            <a:chOff x="0" y="0"/>
            <a:chExt cx="6350025" cy="6350000"/>
          </a:xfrm>
        </p:grpSpPr>
        <p:sp>
          <p:nvSpPr>
            <p:cNvPr id="12" name="Freeform 12"/>
            <p:cNvSpPr/>
            <p:nvPr/>
          </p:nvSpPr>
          <p:spPr>
            <a:xfrm>
              <a:off x="0" y="0"/>
              <a:ext cx="6350026" cy="6350000"/>
            </a:xfrm>
            <a:custGeom>
              <a:avLst/>
              <a:gdLst/>
              <a:ahLst/>
              <a:cxnLst/>
              <a:rect l="l" t="t" r="r" b="b"/>
              <a:pathLst>
                <a:path w="6350026" h="6350000">
                  <a:moveTo>
                    <a:pt x="0" y="0"/>
                  </a:moveTo>
                  <a:lnTo>
                    <a:pt x="6350026" y="0"/>
                  </a:lnTo>
                  <a:lnTo>
                    <a:pt x="6350026" y="6350000"/>
                  </a:lnTo>
                  <a:lnTo>
                    <a:pt x="0" y="6350000"/>
                  </a:lnTo>
                  <a:close/>
                </a:path>
              </a:pathLst>
            </a:custGeom>
            <a:blipFill>
              <a:blip r:embed="rId5"/>
              <a:stretch>
                <a:fillRect l="-29782" r="-44582"/>
              </a:stretch>
            </a:blipFill>
          </p:spPr>
        </p:sp>
      </p:grpSp>
      <p:sp>
        <p:nvSpPr>
          <p:cNvPr id="13" name="Freeform 13"/>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14" name="Freeform 14"/>
          <p:cNvSpPr/>
          <p:nvPr/>
        </p:nvSpPr>
        <p:spPr>
          <a:xfrm rot="-1568435">
            <a:off x="-1152350" y="8719017"/>
            <a:ext cx="3471395" cy="4114800"/>
          </a:xfrm>
          <a:custGeom>
            <a:avLst/>
            <a:gdLst/>
            <a:ahLst/>
            <a:cxnLst/>
            <a:rect l="l" t="t" r="r" b="b"/>
            <a:pathLst>
              <a:path w="3471395" h="4114800">
                <a:moveTo>
                  <a:pt x="0" y="0"/>
                </a:moveTo>
                <a:lnTo>
                  <a:pt x="3471395" y="0"/>
                </a:lnTo>
                <a:lnTo>
                  <a:pt x="3471395" y="4114800"/>
                </a:lnTo>
                <a:lnTo>
                  <a:pt x="0" y="4114800"/>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15" name="Freeform 15"/>
          <p:cNvSpPr/>
          <p:nvPr/>
        </p:nvSpPr>
        <p:spPr>
          <a:xfrm>
            <a:off x="14255024" y="3102154"/>
            <a:ext cx="1719201" cy="565773"/>
          </a:xfrm>
          <a:custGeom>
            <a:avLst/>
            <a:gdLst/>
            <a:ahLst/>
            <a:cxnLst/>
            <a:rect l="l" t="t" r="r" b="b"/>
            <a:pathLst>
              <a:path w="1719201" h="565773">
                <a:moveTo>
                  <a:pt x="0" y="0"/>
                </a:moveTo>
                <a:lnTo>
                  <a:pt x="1719201" y="0"/>
                </a:lnTo>
                <a:lnTo>
                  <a:pt x="1719201" y="565773"/>
                </a:lnTo>
                <a:lnTo>
                  <a:pt x="0" y="565773"/>
                </a:lnTo>
                <a:lnTo>
                  <a:pt x="0" y="0"/>
                </a:lnTo>
                <a:close/>
              </a:path>
            </a:pathLst>
          </a:custGeom>
          <a:blipFill>
            <a:blip>
              <a:extLst>
                <a:ext uri="{96DAC541-7B7A-43D3-8B79-37D633B846F1}">
                  <asvg:svgBlip xmlns:asvg="http://schemas.microsoft.com/office/drawing/2016/SVG/main" r:embed="rId8"/>
                </a:ext>
              </a:extLst>
            </a:blip>
            <a:stretch>
              <a:fillRect/>
            </a:stretch>
          </a:blipFill>
        </p:spPr>
      </p:sp>
      <p:sp>
        <p:nvSpPr>
          <p:cNvPr id="16" name="TextBox 16"/>
          <p:cNvSpPr txBox="1"/>
          <p:nvPr/>
        </p:nvSpPr>
        <p:spPr>
          <a:xfrm>
            <a:off x="1323782" y="1994156"/>
            <a:ext cx="12644661" cy="12652887"/>
          </a:xfrm>
          <a:prstGeom prst="rect">
            <a:avLst/>
          </a:prstGeom>
        </p:spPr>
        <p:txBody>
          <a:bodyPr lIns="0" tIns="0" rIns="0" bIns="0" rtlCol="0" anchor="t">
            <a:spAutoFit/>
          </a:bodyPr>
          <a:lstStyle/>
          <a:p>
            <a:pPr algn="just">
              <a:lnSpc>
                <a:spcPts val="4480"/>
              </a:lnSpc>
            </a:pPr>
            <a:r>
              <a:rPr lang="en-US" sz="3200" dirty="0" err="1">
                <a:solidFill>
                  <a:srgbClr val="403F3F"/>
                </a:solidFill>
                <a:latin typeface="Montserrat"/>
                <a:ea typeface="Montserrat"/>
                <a:cs typeface="Montserrat"/>
                <a:sym typeface="Montserrat"/>
              </a:rPr>
              <a:t>Bayangkan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siswa</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kita</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menghadapi</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teks</a:t>
            </a:r>
            <a:r>
              <a:rPr lang="en-US" sz="3200" dirty="0">
                <a:solidFill>
                  <a:srgbClr val="403F3F"/>
                </a:solidFill>
                <a:latin typeface="Montserrat"/>
                <a:ea typeface="Montserrat"/>
                <a:cs typeface="Montserrat"/>
                <a:sym typeface="Montserrat"/>
              </a:rPr>
              <a:t> Analytical Exposition yang </a:t>
            </a:r>
            <a:r>
              <a:rPr lang="en-US" sz="3200" dirty="0" err="1">
                <a:solidFill>
                  <a:srgbClr val="403F3F"/>
                </a:solidFill>
                <a:latin typeface="Montserrat"/>
                <a:ea typeface="Montserrat"/>
                <a:cs typeface="Montserrat"/>
                <a:sym typeface="Montserrat"/>
              </a:rPr>
              <a:t>rumit</a:t>
            </a:r>
            <a:r>
              <a:rPr lang="en-US" sz="3200" dirty="0">
                <a:solidFill>
                  <a:srgbClr val="403F3F"/>
                </a:solidFill>
                <a:latin typeface="Montserrat"/>
                <a:ea typeface="Montserrat"/>
                <a:cs typeface="Montserrat"/>
                <a:sym typeface="Montserrat"/>
              </a:rPr>
              <a:t> dan sangat </a:t>
            </a:r>
            <a:r>
              <a:rPr lang="en-US" sz="3200" dirty="0" err="1">
                <a:solidFill>
                  <a:srgbClr val="403F3F"/>
                </a:solidFill>
                <a:latin typeface="Montserrat"/>
                <a:ea typeface="Montserrat"/>
                <a:cs typeface="Montserrat"/>
                <a:sym typeface="Montserrat"/>
              </a:rPr>
              <a:t>panjang</a:t>
            </a:r>
            <a:r>
              <a:rPr lang="en-US" sz="3200" dirty="0">
                <a:solidFill>
                  <a:srgbClr val="403F3F"/>
                </a:solidFill>
                <a:latin typeface="Montserrat"/>
                <a:ea typeface="Montserrat"/>
                <a:cs typeface="Montserrat"/>
                <a:sym typeface="Montserrat"/>
              </a:rPr>
              <a:t>...</a:t>
            </a:r>
          </a:p>
          <a:p>
            <a:pPr algn="just">
              <a:lnSpc>
                <a:spcPts val="4480"/>
              </a:lnSpc>
            </a:pPr>
            <a:endParaRPr lang="en-US" sz="3200" dirty="0">
              <a:solidFill>
                <a:srgbClr val="403F3F"/>
              </a:solidFill>
              <a:latin typeface="Montserrat"/>
              <a:ea typeface="Montserrat"/>
              <a:cs typeface="Montserrat"/>
              <a:sym typeface="Montserrat"/>
            </a:endParaRPr>
          </a:p>
          <a:p>
            <a:pPr algn="just">
              <a:lnSpc>
                <a:spcPts val="4480"/>
              </a:lnSpc>
            </a:pPr>
            <a:r>
              <a:rPr lang="en-US" sz="3200" dirty="0">
                <a:solidFill>
                  <a:srgbClr val="403F3F"/>
                </a:solidFill>
                <a:latin typeface="Montserrat"/>
                <a:ea typeface="Montserrat"/>
                <a:cs typeface="Montserrat"/>
                <a:sym typeface="Montserrat"/>
              </a:rPr>
              <a:t>        Waktu </a:t>
            </a:r>
            <a:r>
              <a:rPr lang="en-US" sz="3200" dirty="0" err="1">
                <a:solidFill>
                  <a:srgbClr val="403F3F"/>
                </a:solidFill>
                <a:latin typeface="Montserrat"/>
                <a:ea typeface="Montserrat"/>
                <a:cs typeface="Montserrat"/>
                <a:sym typeface="Montserrat"/>
              </a:rPr>
              <a:t>tersisa</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tinggal</a:t>
            </a:r>
            <a:r>
              <a:rPr lang="en-US" sz="3200" dirty="0">
                <a:solidFill>
                  <a:srgbClr val="403F3F"/>
                </a:solidFill>
                <a:latin typeface="Montserrat"/>
                <a:ea typeface="Montserrat"/>
                <a:cs typeface="Montserrat"/>
                <a:sym typeface="Montserrat"/>
              </a:rPr>
              <a:t> 2 </a:t>
            </a:r>
            <a:r>
              <a:rPr lang="en-US" sz="3200" dirty="0" err="1">
                <a:solidFill>
                  <a:srgbClr val="403F3F"/>
                </a:solidFill>
                <a:latin typeface="Montserrat"/>
                <a:ea typeface="Montserrat"/>
                <a:cs typeface="Montserrat"/>
                <a:sym typeface="Montserrat"/>
              </a:rPr>
              <a:t>menit</a:t>
            </a:r>
            <a:r>
              <a:rPr lang="en-US" sz="3200" dirty="0">
                <a:solidFill>
                  <a:srgbClr val="403F3F"/>
                </a:solidFill>
                <a:latin typeface="Montserrat"/>
                <a:ea typeface="Montserrat"/>
                <a:cs typeface="Montserrat"/>
                <a:sym typeface="Montserrat"/>
              </a:rPr>
              <a:t>.</a:t>
            </a:r>
          </a:p>
          <a:p>
            <a:pPr algn="just">
              <a:lnSpc>
                <a:spcPts val="4480"/>
              </a:lnSpc>
            </a:pPr>
            <a:r>
              <a:rPr lang="en-US" sz="3200" dirty="0">
                <a:solidFill>
                  <a:srgbClr val="403F3F"/>
                </a:solidFill>
                <a:latin typeface="Montserrat"/>
                <a:ea typeface="Montserrat"/>
                <a:cs typeface="Montserrat"/>
                <a:sym typeface="Montserrat"/>
              </a:rPr>
              <a:t>    Apa </a:t>
            </a:r>
            <a:r>
              <a:rPr lang="en-US" sz="3200" dirty="0" err="1">
                <a:solidFill>
                  <a:srgbClr val="403F3F"/>
                </a:solidFill>
                <a:latin typeface="Montserrat"/>
                <a:ea typeface="Montserrat"/>
                <a:cs typeface="Montserrat"/>
                <a:sym typeface="Montserrat"/>
              </a:rPr>
              <a:t>respons</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spontan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mereka</a:t>
            </a:r>
            <a:r>
              <a:rPr lang="en-US" sz="3200" dirty="0">
                <a:solidFill>
                  <a:srgbClr val="403F3F"/>
                </a:solidFill>
                <a:latin typeface="Montserrat"/>
                <a:ea typeface="Montserrat"/>
                <a:cs typeface="Montserrat"/>
                <a:sym typeface="Montserrat"/>
              </a:rPr>
              <a:t>?</a:t>
            </a:r>
          </a:p>
          <a:p>
            <a:pPr marL="690881" lvl="1" indent="-345440" algn="l">
              <a:lnSpc>
                <a:spcPts val="4480"/>
              </a:lnSpc>
              <a:buFont typeface="Arial"/>
              <a:buChar char="•"/>
            </a:pP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Langsung</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panik</a:t>
            </a:r>
            <a:r>
              <a:rPr lang="en-US" sz="3200" dirty="0">
                <a:solidFill>
                  <a:srgbClr val="403F3F"/>
                </a:solidFill>
                <a:latin typeface="Montserrat"/>
                <a:ea typeface="Montserrat"/>
                <a:cs typeface="Montserrat"/>
                <a:sym typeface="Montserrat"/>
              </a:rPr>
              <a:t> dan </a:t>
            </a:r>
            <a:r>
              <a:rPr lang="en-US" sz="3200" dirty="0" err="1">
                <a:solidFill>
                  <a:srgbClr val="403F3F"/>
                </a:solidFill>
                <a:latin typeface="Montserrat"/>
                <a:ea typeface="Montserrat"/>
                <a:cs typeface="Montserrat"/>
                <a:sym typeface="Montserrat"/>
              </a:rPr>
              <a:t>nge</a:t>
            </a:r>
            <a:r>
              <a:rPr lang="en-US" sz="3200" dirty="0">
                <a:solidFill>
                  <a:srgbClr val="403F3F"/>
                </a:solidFill>
                <a:latin typeface="Montserrat"/>
                <a:ea typeface="Montserrat"/>
                <a:cs typeface="Montserrat"/>
                <a:sym typeface="Montserrat"/>
              </a:rPr>
              <a:t>-blank</a:t>
            </a:r>
          </a:p>
          <a:p>
            <a:pPr marL="690881" lvl="1" indent="-345440" algn="l">
              <a:lnSpc>
                <a:spcPts val="4480"/>
              </a:lnSpc>
              <a:buFont typeface="Arial"/>
              <a:buChar char="•"/>
            </a:pPr>
            <a:r>
              <a:rPr lang="en-US" sz="3200" dirty="0">
                <a:solidFill>
                  <a:srgbClr val="403F3F"/>
                </a:solidFill>
                <a:latin typeface="Montserrat"/>
                <a:ea typeface="Montserrat"/>
                <a:cs typeface="Montserrat"/>
                <a:sym typeface="Montserrat"/>
              </a:rPr>
              <a:t> Strategi "</a:t>
            </a:r>
            <a:r>
              <a:rPr lang="en-US" sz="3200" dirty="0" err="1">
                <a:solidFill>
                  <a:srgbClr val="403F3F"/>
                </a:solidFill>
                <a:latin typeface="Montserrat"/>
                <a:ea typeface="Montserrat"/>
                <a:cs typeface="Montserrat"/>
                <a:sym typeface="Montserrat"/>
              </a:rPr>
              <a:t>tebak</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kancing</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asal</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pilih</a:t>
            </a:r>
            <a:r>
              <a:rPr lang="en-US" sz="3200" dirty="0">
                <a:solidFill>
                  <a:srgbClr val="403F3F"/>
                </a:solidFill>
                <a:latin typeface="Montserrat"/>
                <a:ea typeface="Montserrat"/>
                <a:cs typeface="Montserrat"/>
                <a:sym typeface="Montserrat"/>
              </a:rPr>
              <a:t>)</a:t>
            </a:r>
          </a:p>
          <a:p>
            <a:pPr marL="690881" lvl="1" indent="-345440" algn="l">
              <a:lnSpc>
                <a:spcPts val="4480"/>
              </a:lnSpc>
              <a:buFont typeface="Arial"/>
              <a:buChar char="•"/>
            </a:pP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Menyerah</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sebelum</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membaca</a:t>
            </a:r>
            <a:endParaRPr lang="en-US" sz="3200" dirty="0">
              <a:solidFill>
                <a:srgbClr val="403F3F"/>
              </a:solidFill>
              <a:latin typeface="Montserrat"/>
              <a:ea typeface="Montserrat"/>
              <a:cs typeface="Montserrat"/>
              <a:sym typeface="Montserrat"/>
            </a:endParaRPr>
          </a:p>
          <a:p>
            <a:pPr algn="l">
              <a:lnSpc>
                <a:spcPts val="4480"/>
              </a:lnSpc>
            </a:pPr>
            <a:endParaRPr lang="en-US" sz="3200" dirty="0">
              <a:solidFill>
                <a:srgbClr val="403F3F"/>
              </a:solidFill>
              <a:latin typeface="Montserrat"/>
              <a:ea typeface="Montserrat"/>
              <a:cs typeface="Montserrat"/>
              <a:sym typeface="Montserrat"/>
            </a:endParaRPr>
          </a:p>
          <a:p>
            <a:pPr algn="l">
              <a:lnSpc>
                <a:spcPts val="4480"/>
              </a:lnSpc>
            </a:pPr>
            <a:r>
              <a:rPr lang="en-US" sz="3200" b="1" dirty="0">
                <a:solidFill>
                  <a:srgbClr val="403F3F"/>
                </a:solidFill>
                <a:highlight>
                  <a:srgbClr val="FFFF00"/>
                </a:highlight>
                <a:latin typeface="Montserrat Bold"/>
                <a:ea typeface="Montserrat Bold"/>
                <a:cs typeface="Montserrat Bold"/>
                <a:sym typeface="Montserrat Bold"/>
              </a:rPr>
              <a:t>Today’s Goal</a:t>
            </a:r>
          </a:p>
          <a:p>
            <a:pPr algn="l">
              <a:lnSpc>
                <a:spcPts val="4480"/>
              </a:lnSpc>
            </a:pPr>
            <a:r>
              <a:rPr lang="en-US" sz="3200" b="1" dirty="0" err="1">
                <a:solidFill>
                  <a:srgbClr val="403F3F"/>
                </a:solidFill>
                <a:latin typeface="Montserrat Bold"/>
                <a:ea typeface="Montserrat Bold"/>
                <a:cs typeface="Montserrat Bold"/>
                <a:sym typeface="Montserrat Bold"/>
              </a:rPr>
              <a:t>Merumuskan</a:t>
            </a:r>
            <a:r>
              <a:rPr lang="en-US" sz="3200" b="1" dirty="0">
                <a:solidFill>
                  <a:srgbClr val="403F3F"/>
                </a:solidFill>
                <a:latin typeface="Montserrat Bold"/>
                <a:ea typeface="Montserrat Bold"/>
                <a:cs typeface="Montserrat Bold"/>
                <a:sym typeface="Montserrat Bold"/>
              </a:rPr>
              <a:t> dan </a:t>
            </a:r>
            <a:r>
              <a:rPr lang="en-US" sz="3200" b="1" dirty="0" err="1">
                <a:solidFill>
                  <a:srgbClr val="403F3F"/>
                </a:solidFill>
                <a:latin typeface="Montserrat Bold"/>
                <a:ea typeface="Montserrat Bold"/>
                <a:cs typeface="Montserrat Bold"/>
                <a:sym typeface="Montserrat Bold"/>
              </a:rPr>
              <a:t>menyepakati</a:t>
            </a:r>
            <a:r>
              <a:rPr lang="en-US" sz="3200" b="1" dirty="0">
                <a:solidFill>
                  <a:srgbClr val="403F3F"/>
                </a:solidFill>
                <a:latin typeface="Montserrat Bold"/>
                <a:ea typeface="Montserrat Bold"/>
                <a:cs typeface="Montserrat Bold"/>
                <a:sym typeface="Montserrat Bold"/>
              </a:rPr>
              <a:t> strategi </a:t>
            </a:r>
            <a:r>
              <a:rPr lang="en-US" sz="3200" b="1" dirty="0" err="1">
                <a:solidFill>
                  <a:srgbClr val="403F3F"/>
                </a:solidFill>
                <a:latin typeface="Montserrat Bold"/>
                <a:ea typeface="Montserrat Bold"/>
                <a:cs typeface="Montserrat Bold"/>
                <a:sym typeface="Montserrat Bold"/>
              </a:rPr>
              <a:t>kilat</a:t>
            </a:r>
            <a:r>
              <a:rPr lang="en-US" sz="3200" b="1" dirty="0">
                <a:solidFill>
                  <a:srgbClr val="403F3F"/>
                </a:solidFill>
                <a:latin typeface="Montserrat Bold"/>
                <a:ea typeface="Montserrat Bold"/>
                <a:cs typeface="Montserrat Bold"/>
                <a:sym typeface="Montserrat Bold"/>
              </a:rPr>
              <a:t> agar </a:t>
            </a:r>
            <a:r>
              <a:rPr lang="en-US" sz="3200" b="1" dirty="0" err="1">
                <a:solidFill>
                  <a:srgbClr val="403F3F"/>
                </a:solidFill>
                <a:latin typeface="Montserrat Bold"/>
                <a:ea typeface="Montserrat Bold"/>
                <a:cs typeface="Montserrat Bold"/>
                <a:sym typeface="Montserrat Bold"/>
              </a:rPr>
              <a:t>siswa</a:t>
            </a:r>
            <a:r>
              <a:rPr lang="en-US" sz="3200" b="1" dirty="0">
                <a:solidFill>
                  <a:srgbClr val="403F3F"/>
                </a:solidFill>
                <a:latin typeface="Montserrat Bold"/>
                <a:ea typeface="Montserrat Bold"/>
                <a:cs typeface="Montserrat Bold"/>
                <a:sym typeface="Montserrat Bold"/>
              </a:rPr>
              <a:t> </a:t>
            </a:r>
            <a:r>
              <a:rPr lang="en-US" sz="3200" b="1" dirty="0" err="1">
                <a:solidFill>
                  <a:srgbClr val="403F3F"/>
                </a:solidFill>
                <a:latin typeface="Montserrat Bold"/>
                <a:ea typeface="Montserrat Bold"/>
                <a:cs typeface="Montserrat Bold"/>
                <a:sym typeface="Montserrat Bold"/>
              </a:rPr>
              <a:t>memiliki</a:t>
            </a:r>
            <a:r>
              <a:rPr lang="en-US" sz="3200" b="1" dirty="0">
                <a:solidFill>
                  <a:srgbClr val="403F3F"/>
                </a:solidFill>
                <a:latin typeface="Montserrat Bold"/>
                <a:ea typeface="Montserrat Bold"/>
                <a:cs typeface="Montserrat Bold"/>
                <a:sym typeface="Montserrat Bold"/>
              </a:rPr>
              <a:t> ‘</a:t>
            </a:r>
            <a:r>
              <a:rPr lang="en-US" sz="3200" b="1" dirty="0" err="1">
                <a:solidFill>
                  <a:srgbClr val="403F3F"/>
                </a:solidFill>
                <a:latin typeface="Montserrat Bold"/>
                <a:ea typeface="Montserrat Bold"/>
                <a:cs typeface="Montserrat Bold"/>
                <a:sym typeface="Montserrat Bold"/>
              </a:rPr>
              <a:t>trik</a:t>
            </a:r>
            <a:r>
              <a:rPr lang="en-US" sz="3200" b="1" dirty="0">
                <a:solidFill>
                  <a:srgbClr val="403F3F"/>
                </a:solidFill>
                <a:latin typeface="Montserrat Bold"/>
                <a:ea typeface="Montserrat Bold"/>
                <a:cs typeface="Montserrat Bold"/>
                <a:sym typeface="Montserrat Bold"/>
              </a:rPr>
              <a:t>’ </a:t>
            </a:r>
            <a:r>
              <a:rPr lang="en-US" sz="3200" b="1" dirty="0" err="1">
                <a:solidFill>
                  <a:srgbClr val="403F3F"/>
                </a:solidFill>
                <a:latin typeface="Montserrat Bold"/>
                <a:ea typeface="Montserrat Bold"/>
                <a:cs typeface="Montserrat Bold"/>
                <a:sym typeface="Montserrat Bold"/>
              </a:rPr>
              <a:t>saat</a:t>
            </a:r>
            <a:r>
              <a:rPr lang="en-US" sz="3200" b="1" dirty="0">
                <a:solidFill>
                  <a:srgbClr val="403F3F"/>
                </a:solidFill>
                <a:latin typeface="Montserrat Bold"/>
                <a:ea typeface="Montserrat Bold"/>
                <a:cs typeface="Montserrat Bold"/>
                <a:sym typeface="Montserrat Bold"/>
              </a:rPr>
              <a:t> </a:t>
            </a:r>
            <a:r>
              <a:rPr lang="en-US" sz="3200" b="1" dirty="0" err="1">
                <a:solidFill>
                  <a:srgbClr val="403F3F"/>
                </a:solidFill>
                <a:latin typeface="Montserrat Bold"/>
                <a:ea typeface="Montserrat Bold"/>
                <a:cs typeface="Montserrat Bold"/>
                <a:sym typeface="Montserrat Bold"/>
              </a:rPr>
              <a:t>menghadapi</a:t>
            </a:r>
            <a:r>
              <a:rPr lang="en-US" sz="3200" b="1" dirty="0">
                <a:solidFill>
                  <a:srgbClr val="403F3F"/>
                </a:solidFill>
                <a:latin typeface="Montserrat Bold"/>
                <a:ea typeface="Montserrat Bold"/>
                <a:cs typeface="Montserrat Bold"/>
                <a:sym typeface="Montserrat Bold"/>
              </a:rPr>
              <a:t> TKA</a:t>
            </a:r>
          </a:p>
          <a:p>
            <a:pPr algn="l">
              <a:lnSpc>
                <a:spcPts val="4480"/>
              </a:lnSpc>
            </a:pPr>
            <a:endParaRPr lang="en-US" sz="3200" b="1" dirty="0">
              <a:solidFill>
                <a:srgbClr val="403F3F"/>
              </a:solidFill>
              <a:latin typeface="Montserrat Bold"/>
              <a:ea typeface="Montserrat Bold"/>
              <a:cs typeface="Montserrat Bold"/>
              <a:sym typeface="Montserrat Bold"/>
            </a:endParaRPr>
          </a:p>
          <a:p>
            <a:pPr algn="l">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a:p>
            <a:pPr algn="just">
              <a:lnSpc>
                <a:spcPts val="4480"/>
              </a:lnSpc>
            </a:pPr>
            <a:endParaRPr lang="en-US" sz="3200" b="1" dirty="0">
              <a:solidFill>
                <a:srgbClr val="403F3F"/>
              </a:solidFill>
              <a:latin typeface="Montserrat Bold"/>
              <a:ea typeface="Montserrat Bold"/>
              <a:cs typeface="Montserrat Bold"/>
              <a:sym typeface="Montserrat Bold"/>
            </a:endParaRPr>
          </a:p>
        </p:txBody>
      </p:sp>
      <p:sp>
        <p:nvSpPr>
          <p:cNvPr id="17" name="Freeform 17"/>
          <p:cNvSpPr/>
          <p:nvPr/>
        </p:nvSpPr>
        <p:spPr>
          <a:xfrm rot="-7130708">
            <a:off x="-274437" y="3772291"/>
            <a:ext cx="1182421" cy="1715914"/>
          </a:xfrm>
          <a:custGeom>
            <a:avLst/>
            <a:gdLst/>
            <a:ahLst/>
            <a:cxnLst/>
            <a:rect l="l" t="t" r="r" b="b"/>
            <a:pathLst>
              <a:path w="1182421" h="1715914">
                <a:moveTo>
                  <a:pt x="0" y="0"/>
                </a:moveTo>
                <a:lnTo>
                  <a:pt x="1182421" y="0"/>
                </a:lnTo>
                <a:lnTo>
                  <a:pt x="1182421" y="1715914"/>
                </a:lnTo>
                <a:lnTo>
                  <a:pt x="0" y="171591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8" name="Freeform 18"/>
          <p:cNvSpPr/>
          <p:nvPr/>
        </p:nvSpPr>
        <p:spPr>
          <a:xfrm rot="1116911" flipH="1">
            <a:off x="11101246" y="9136709"/>
            <a:ext cx="2138019" cy="1333347"/>
          </a:xfrm>
          <a:custGeom>
            <a:avLst/>
            <a:gdLst/>
            <a:ahLst/>
            <a:cxnLst/>
            <a:rect l="l" t="t" r="r" b="b"/>
            <a:pathLst>
              <a:path w="2138019" h="1333347">
                <a:moveTo>
                  <a:pt x="2138020" y="0"/>
                </a:moveTo>
                <a:lnTo>
                  <a:pt x="0" y="0"/>
                </a:lnTo>
                <a:lnTo>
                  <a:pt x="0" y="1333347"/>
                </a:lnTo>
                <a:lnTo>
                  <a:pt x="2138020" y="1333347"/>
                </a:lnTo>
                <a:lnTo>
                  <a:pt x="2138020" y="0"/>
                </a:lnTo>
                <a:close/>
              </a:path>
            </a:pathLst>
          </a:custGeom>
          <a:blipFill>
            <a:blip>
              <a:extLst>
                <a:ext uri="{96DAC541-7B7A-43D3-8B79-37D633B846F1}">
                  <asvg:svgBlip xmlns:asvg="http://schemas.microsoft.com/office/drawing/2016/SVG/main" r:embed="rId9"/>
                </a:ext>
              </a:extLst>
            </a:blip>
            <a:stretch>
              <a:fillRect/>
            </a:stretch>
          </a:blipFill>
        </p:spPr>
      </p:sp>
      <p:sp>
        <p:nvSpPr>
          <p:cNvPr id="19" name="Freeform 19"/>
          <p:cNvSpPr/>
          <p:nvPr/>
        </p:nvSpPr>
        <p:spPr>
          <a:xfrm>
            <a:off x="1529010" y="3667927"/>
            <a:ext cx="506323" cy="506323"/>
          </a:xfrm>
          <a:custGeom>
            <a:avLst/>
            <a:gdLst/>
            <a:ahLst/>
            <a:cxnLst/>
            <a:rect l="l" t="t" r="r" b="b"/>
            <a:pathLst>
              <a:path w="506323" h="506323">
                <a:moveTo>
                  <a:pt x="0" y="0"/>
                </a:moveTo>
                <a:lnTo>
                  <a:pt x="506323" y="0"/>
                </a:lnTo>
                <a:lnTo>
                  <a:pt x="506323" y="506323"/>
                </a:lnTo>
                <a:lnTo>
                  <a:pt x="0" y="506323"/>
                </a:lnTo>
                <a:lnTo>
                  <a:pt x="0" y="0"/>
                </a:lnTo>
                <a:close/>
              </a:path>
            </a:pathLst>
          </a:custGeom>
          <a:blipFill>
            <a:blip>
              <a:extLst>
                <a:ext uri="{96DAC541-7B7A-43D3-8B79-37D633B846F1}">
                  <asvg:svgBlip xmlns:asvg="http://schemas.microsoft.com/office/drawing/2016/SVG/main" r:embed="rId10"/>
                </a:ext>
              </a:extLst>
            </a:blip>
            <a:stretch>
              <a:fillRect/>
            </a:stretch>
          </a:blipFill>
        </p:spPr>
      </p:sp>
      <p:sp>
        <p:nvSpPr>
          <p:cNvPr id="20" name="TextBox 20"/>
          <p:cNvSpPr txBox="1"/>
          <p:nvPr/>
        </p:nvSpPr>
        <p:spPr>
          <a:xfrm>
            <a:off x="783055" y="-4987"/>
            <a:ext cx="8542034" cy="1226820"/>
          </a:xfrm>
          <a:prstGeom prst="rect">
            <a:avLst/>
          </a:prstGeom>
        </p:spPr>
        <p:txBody>
          <a:bodyPr lIns="0" tIns="0" rIns="0" bIns="0" rtlCol="0" anchor="t">
            <a:spAutoFit/>
          </a:bodyPr>
          <a:lstStyle/>
          <a:p>
            <a:pPr algn="l">
              <a:lnSpc>
                <a:spcPts val="10080"/>
              </a:lnSpc>
            </a:pPr>
            <a:r>
              <a:rPr lang="en-US" sz="7200" b="1">
                <a:solidFill>
                  <a:srgbClr val="FFFFFF"/>
                </a:solidFill>
                <a:latin typeface="Londrina Solid Heavy"/>
                <a:ea typeface="Londrina Solid Heavy"/>
                <a:cs typeface="Londrina Solid Heavy"/>
                <a:sym typeface="Londrina Solid Heavy"/>
              </a:rPr>
              <a:t>Introduction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18869" y="0"/>
            <a:ext cx="18475086" cy="1350196"/>
            <a:chOff x="0" y="0"/>
            <a:chExt cx="7209431" cy="526880"/>
          </a:xfrm>
        </p:grpSpPr>
        <p:sp>
          <p:nvSpPr>
            <p:cNvPr id="3" name="Freeform 3"/>
            <p:cNvSpPr/>
            <p:nvPr/>
          </p:nvSpPr>
          <p:spPr>
            <a:xfrm>
              <a:off x="0" y="0"/>
              <a:ext cx="7209431" cy="526880"/>
            </a:xfrm>
            <a:custGeom>
              <a:avLst/>
              <a:gdLst/>
              <a:ahLst/>
              <a:cxnLst/>
              <a:rect l="l" t="t" r="r" b="b"/>
              <a:pathLst>
                <a:path w="7209431" h="526880">
                  <a:moveTo>
                    <a:pt x="7209431" y="0"/>
                  </a:moveTo>
                  <a:lnTo>
                    <a:pt x="0" y="0"/>
                  </a:lnTo>
                  <a:lnTo>
                    <a:pt x="101600" y="263440"/>
                  </a:lnTo>
                  <a:lnTo>
                    <a:pt x="0" y="526880"/>
                  </a:lnTo>
                  <a:lnTo>
                    <a:pt x="7209431" y="526880"/>
                  </a:lnTo>
                  <a:lnTo>
                    <a:pt x="7107831" y="263440"/>
                  </a:lnTo>
                  <a:lnTo>
                    <a:pt x="7209431" y="0"/>
                  </a:lnTo>
                  <a:close/>
                </a:path>
              </a:pathLst>
            </a:custGeom>
            <a:solidFill>
              <a:srgbClr val="E46D5A"/>
            </a:solidFill>
          </p:spPr>
        </p:sp>
        <p:sp>
          <p:nvSpPr>
            <p:cNvPr id="4" name="TextBox 4"/>
            <p:cNvSpPr txBox="1"/>
            <p:nvPr/>
          </p:nvSpPr>
          <p:spPr>
            <a:xfrm>
              <a:off x="88900" y="-38100"/>
              <a:ext cx="7031631" cy="56498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rot="-7130708">
            <a:off x="17358794" y="8435057"/>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Freeform 6"/>
          <p:cNvSpPr/>
          <p:nvPr/>
        </p:nvSpPr>
        <p:spPr>
          <a:xfrm rot="-10800000">
            <a:off x="1323782" y="2593615"/>
            <a:ext cx="15935518" cy="8844212"/>
          </a:xfrm>
          <a:custGeom>
            <a:avLst/>
            <a:gdLst/>
            <a:ahLst/>
            <a:cxnLst/>
            <a:rect l="l" t="t" r="r" b="b"/>
            <a:pathLst>
              <a:path w="15935518" h="8844212">
                <a:moveTo>
                  <a:pt x="0" y="0"/>
                </a:moveTo>
                <a:lnTo>
                  <a:pt x="15935518" y="0"/>
                </a:lnTo>
                <a:lnTo>
                  <a:pt x="15935518" y="8844212"/>
                </a:lnTo>
                <a:lnTo>
                  <a:pt x="0" y="8844212"/>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7" name="Freeform 7"/>
          <p:cNvSpPr/>
          <p:nvPr/>
        </p:nvSpPr>
        <p:spPr>
          <a:xfrm rot="-95543">
            <a:off x="16835279" y="-2686152"/>
            <a:ext cx="4022932" cy="4152704"/>
          </a:xfrm>
          <a:custGeom>
            <a:avLst/>
            <a:gdLst/>
            <a:ahLst/>
            <a:cxnLst/>
            <a:rect l="l" t="t" r="r" b="b"/>
            <a:pathLst>
              <a:path w="4022932" h="4152704">
                <a:moveTo>
                  <a:pt x="0" y="0"/>
                </a:moveTo>
                <a:lnTo>
                  <a:pt x="4022931" y="0"/>
                </a:lnTo>
                <a:lnTo>
                  <a:pt x="4022931" y="4152703"/>
                </a:lnTo>
                <a:lnTo>
                  <a:pt x="0" y="4152703"/>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8" name="Freeform 8"/>
          <p:cNvSpPr/>
          <p:nvPr/>
        </p:nvSpPr>
        <p:spPr>
          <a:xfrm rot="-1568435">
            <a:off x="-1735697" y="9384613"/>
            <a:ext cx="3471395" cy="4114800"/>
          </a:xfrm>
          <a:custGeom>
            <a:avLst/>
            <a:gdLst/>
            <a:ahLst/>
            <a:cxnLst/>
            <a:rect l="l" t="t" r="r" b="b"/>
            <a:pathLst>
              <a:path w="3471395" h="4114800">
                <a:moveTo>
                  <a:pt x="0" y="0"/>
                </a:moveTo>
                <a:lnTo>
                  <a:pt x="3471394" y="0"/>
                </a:lnTo>
                <a:lnTo>
                  <a:pt x="3471394" y="4114800"/>
                </a:lnTo>
                <a:lnTo>
                  <a:pt x="0" y="4114800"/>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9" name="Freeform 9"/>
          <p:cNvSpPr/>
          <p:nvPr/>
        </p:nvSpPr>
        <p:spPr>
          <a:xfrm rot="-7130708">
            <a:off x="-274437" y="3772291"/>
            <a:ext cx="1182421" cy="1715914"/>
          </a:xfrm>
          <a:custGeom>
            <a:avLst/>
            <a:gdLst/>
            <a:ahLst/>
            <a:cxnLst/>
            <a:rect l="l" t="t" r="r" b="b"/>
            <a:pathLst>
              <a:path w="1182421" h="1715914">
                <a:moveTo>
                  <a:pt x="0" y="0"/>
                </a:moveTo>
                <a:lnTo>
                  <a:pt x="1182421" y="0"/>
                </a:lnTo>
                <a:lnTo>
                  <a:pt x="1182421" y="1715914"/>
                </a:lnTo>
                <a:lnTo>
                  <a:pt x="0" y="171591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1" name="TextBox 11"/>
          <p:cNvSpPr txBox="1"/>
          <p:nvPr/>
        </p:nvSpPr>
        <p:spPr>
          <a:xfrm>
            <a:off x="1885676" y="195273"/>
            <a:ext cx="14665997" cy="2186021"/>
          </a:xfrm>
          <a:prstGeom prst="rect">
            <a:avLst/>
          </a:prstGeom>
        </p:spPr>
        <p:txBody>
          <a:bodyPr lIns="0" tIns="0" rIns="0" bIns="0" rtlCol="0" anchor="t">
            <a:spAutoFit/>
          </a:bodyPr>
          <a:lstStyle/>
          <a:p>
            <a:pPr algn="l">
              <a:lnSpc>
                <a:spcPts val="8771"/>
              </a:lnSpc>
            </a:pPr>
            <a:r>
              <a:rPr lang="en-US" sz="6265" b="1">
                <a:solidFill>
                  <a:srgbClr val="FFFFFF"/>
                </a:solidFill>
                <a:latin typeface="Londrina Solid Heavy"/>
                <a:ea typeface="Londrina Solid Heavy"/>
                <a:cs typeface="Londrina Solid Heavy"/>
                <a:sym typeface="Londrina Solid Heavy"/>
              </a:rPr>
              <a:t>Asesmen TKA 2026 (BSKAP 045/H/AN/2025)</a:t>
            </a:r>
          </a:p>
          <a:p>
            <a:pPr algn="l">
              <a:lnSpc>
                <a:spcPts val="8771"/>
              </a:lnSpc>
            </a:pPr>
            <a:endParaRPr lang="en-US" sz="6265" b="1">
              <a:solidFill>
                <a:srgbClr val="FFFFFF"/>
              </a:solidFill>
              <a:latin typeface="Londrina Solid Heavy"/>
              <a:ea typeface="Londrina Solid Heavy"/>
              <a:cs typeface="Londrina Solid Heavy"/>
              <a:sym typeface="Londrina Solid Heavy"/>
            </a:endParaRPr>
          </a:p>
        </p:txBody>
      </p:sp>
      <p:pic>
        <p:nvPicPr>
          <p:cNvPr id="13" name="Picture 12">
            <a:extLst>
              <a:ext uri="{FF2B5EF4-FFF2-40B4-BE49-F238E27FC236}">
                <a16:creationId xmlns:a16="http://schemas.microsoft.com/office/drawing/2014/main" id="{1EF5E59B-6CBF-DD19-6181-147673E53922}"/>
              </a:ext>
            </a:extLst>
          </p:cNvPr>
          <p:cNvPicPr>
            <a:picLocks noChangeAspect="1"/>
          </p:cNvPicPr>
          <p:nvPr/>
        </p:nvPicPr>
        <p:blipFill>
          <a:blip r:embed="rId6"/>
          <a:stretch>
            <a:fillRect/>
          </a:stretch>
        </p:blipFill>
        <p:spPr>
          <a:xfrm>
            <a:off x="533400" y="1907038"/>
            <a:ext cx="17265985" cy="8184689"/>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1014084" y="1028700"/>
            <a:ext cx="15576129" cy="1430393"/>
            <a:chOff x="0" y="0"/>
            <a:chExt cx="5737405" cy="526880"/>
          </a:xfrm>
        </p:grpSpPr>
        <p:sp>
          <p:nvSpPr>
            <p:cNvPr id="3" name="Freeform 3"/>
            <p:cNvSpPr/>
            <p:nvPr/>
          </p:nvSpPr>
          <p:spPr>
            <a:xfrm>
              <a:off x="0" y="0"/>
              <a:ext cx="5737404" cy="526880"/>
            </a:xfrm>
            <a:custGeom>
              <a:avLst/>
              <a:gdLst/>
              <a:ahLst/>
              <a:cxnLst/>
              <a:rect l="l" t="t" r="r" b="b"/>
              <a:pathLst>
                <a:path w="5737404" h="526880">
                  <a:moveTo>
                    <a:pt x="5737404" y="0"/>
                  </a:moveTo>
                  <a:lnTo>
                    <a:pt x="0" y="0"/>
                  </a:lnTo>
                  <a:lnTo>
                    <a:pt x="101600" y="263440"/>
                  </a:lnTo>
                  <a:lnTo>
                    <a:pt x="0" y="526880"/>
                  </a:lnTo>
                  <a:lnTo>
                    <a:pt x="5737404" y="526880"/>
                  </a:lnTo>
                  <a:lnTo>
                    <a:pt x="5635804" y="263440"/>
                  </a:lnTo>
                  <a:lnTo>
                    <a:pt x="5737404" y="0"/>
                  </a:lnTo>
                  <a:close/>
                </a:path>
              </a:pathLst>
            </a:custGeom>
            <a:solidFill>
              <a:srgbClr val="E46D5A"/>
            </a:solidFill>
          </p:spPr>
        </p:sp>
        <p:sp>
          <p:nvSpPr>
            <p:cNvPr id="4" name="TextBox 4"/>
            <p:cNvSpPr txBox="1"/>
            <p:nvPr/>
          </p:nvSpPr>
          <p:spPr>
            <a:xfrm>
              <a:off x="88900" y="-38100"/>
              <a:ext cx="5559605" cy="56498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840116" y="3108937"/>
            <a:ext cx="5655976" cy="4871209"/>
          </a:xfrm>
          <a:custGeom>
            <a:avLst/>
            <a:gdLst/>
            <a:ahLst/>
            <a:cxnLst/>
            <a:rect l="l" t="t" r="r" b="b"/>
            <a:pathLst>
              <a:path w="5655976" h="4871209">
                <a:moveTo>
                  <a:pt x="0" y="0"/>
                </a:moveTo>
                <a:lnTo>
                  <a:pt x="5655976" y="0"/>
                </a:lnTo>
                <a:lnTo>
                  <a:pt x="5655976" y="4871210"/>
                </a:lnTo>
                <a:lnTo>
                  <a:pt x="0" y="4871210"/>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TextBox 6"/>
          <p:cNvSpPr txBox="1"/>
          <p:nvPr/>
        </p:nvSpPr>
        <p:spPr>
          <a:xfrm>
            <a:off x="1953922" y="1063812"/>
            <a:ext cx="12226101" cy="2503170"/>
          </a:xfrm>
          <a:prstGeom prst="rect">
            <a:avLst/>
          </a:prstGeom>
        </p:spPr>
        <p:txBody>
          <a:bodyPr lIns="0" tIns="0" rIns="0" bIns="0" rtlCol="0" anchor="t">
            <a:spAutoFit/>
          </a:bodyPr>
          <a:lstStyle/>
          <a:p>
            <a:pPr algn="l">
              <a:lnSpc>
                <a:spcPts val="10080"/>
              </a:lnSpc>
            </a:pPr>
            <a:r>
              <a:rPr lang="en-US" sz="7200" b="1">
                <a:solidFill>
                  <a:srgbClr val="FFFFFF"/>
                </a:solidFill>
                <a:latin typeface="Londrina Solid Heavy"/>
                <a:ea typeface="Londrina Solid Heavy"/>
                <a:cs typeface="Londrina Solid Heavy"/>
                <a:sym typeface="Londrina Solid Heavy"/>
              </a:rPr>
              <a:t>3 Level Kognitif Soal TKA</a:t>
            </a:r>
          </a:p>
          <a:p>
            <a:pPr algn="l">
              <a:lnSpc>
                <a:spcPts val="10080"/>
              </a:lnSpc>
            </a:pPr>
            <a:endParaRPr lang="en-US" sz="7200" b="1">
              <a:solidFill>
                <a:srgbClr val="FFFFFF"/>
              </a:solidFill>
              <a:latin typeface="Londrina Solid Heavy"/>
              <a:ea typeface="Londrina Solid Heavy"/>
              <a:cs typeface="Londrina Solid Heavy"/>
              <a:sym typeface="Londrina Solid Heavy"/>
            </a:endParaRPr>
          </a:p>
        </p:txBody>
      </p:sp>
      <p:sp>
        <p:nvSpPr>
          <p:cNvPr id="7" name="Freeform 7"/>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8" name="Freeform 8"/>
          <p:cNvSpPr/>
          <p:nvPr/>
        </p:nvSpPr>
        <p:spPr>
          <a:xfrm rot="-2163357">
            <a:off x="-761771" y="8108197"/>
            <a:ext cx="3203774" cy="3797577"/>
          </a:xfrm>
          <a:custGeom>
            <a:avLst/>
            <a:gdLst/>
            <a:ahLst/>
            <a:cxnLst/>
            <a:rect l="l" t="t" r="r" b="b"/>
            <a:pathLst>
              <a:path w="3203774" h="3797577">
                <a:moveTo>
                  <a:pt x="0" y="0"/>
                </a:moveTo>
                <a:lnTo>
                  <a:pt x="3203774" y="0"/>
                </a:lnTo>
                <a:lnTo>
                  <a:pt x="3203774" y="3797577"/>
                </a:lnTo>
                <a:lnTo>
                  <a:pt x="0" y="3797577"/>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9" name="Freeform 9"/>
          <p:cNvSpPr/>
          <p:nvPr/>
        </p:nvSpPr>
        <p:spPr>
          <a:xfrm rot="-6323026">
            <a:off x="9043876" y="8867730"/>
            <a:ext cx="1858412" cy="2696905"/>
          </a:xfrm>
          <a:custGeom>
            <a:avLst/>
            <a:gdLst/>
            <a:ahLst/>
            <a:cxnLst/>
            <a:rect l="l" t="t" r="r" b="b"/>
            <a:pathLst>
              <a:path w="1858412" h="2696905">
                <a:moveTo>
                  <a:pt x="0" y="0"/>
                </a:moveTo>
                <a:lnTo>
                  <a:pt x="1858413" y="0"/>
                </a:lnTo>
                <a:lnTo>
                  <a:pt x="1858413" y="2696904"/>
                </a:lnTo>
                <a:lnTo>
                  <a:pt x="0" y="269690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0" name="TextBox 10"/>
          <p:cNvSpPr txBox="1"/>
          <p:nvPr/>
        </p:nvSpPr>
        <p:spPr>
          <a:xfrm>
            <a:off x="2458699" y="3725278"/>
            <a:ext cx="3753073" cy="1661795"/>
          </a:xfrm>
          <a:prstGeom prst="rect">
            <a:avLst/>
          </a:prstGeom>
        </p:spPr>
        <p:txBody>
          <a:bodyPr lIns="0" tIns="0" rIns="0" bIns="0" rtlCol="0" anchor="t">
            <a:spAutoFit/>
          </a:bodyPr>
          <a:lstStyle/>
          <a:p>
            <a:pPr algn="l">
              <a:lnSpc>
                <a:spcPts val="4479"/>
              </a:lnSpc>
            </a:pPr>
            <a:r>
              <a:rPr lang="en-US" sz="3199" b="1">
                <a:solidFill>
                  <a:srgbClr val="403F3F"/>
                </a:solidFill>
                <a:latin typeface="Montserrat Bold"/>
                <a:ea typeface="Montserrat Bold"/>
                <a:cs typeface="Montserrat Bold"/>
                <a:sym typeface="Montserrat Bold"/>
              </a:rPr>
              <a:t>1. Tekstual (Eksplisit)</a:t>
            </a:r>
          </a:p>
          <a:p>
            <a:pPr algn="l">
              <a:lnSpc>
                <a:spcPts val="4479"/>
              </a:lnSpc>
            </a:pPr>
            <a:endParaRPr lang="en-US" sz="3199" b="1">
              <a:solidFill>
                <a:srgbClr val="403F3F"/>
              </a:solidFill>
              <a:latin typeface="Montserrat Bold"/>
              <a:ea typeface="Montserrat Bold"/>
              <a:cs typeface="Montserrat Bold"/>
              <a:sym typeface="Montserrat Bold"/>
            </a:endParaRPr>
          </a:p>
        </p:txBody>
      </p:sp>
      <p:sp>
        <p:nvSpPr>
          <p:cNvPr id="11" name="Freeform 11"/>
          <p:cNvSpPr/>
          <p:nvPr/>
        </p:nvSpPr>
        <p:spPr>
          <a:xfrm>
            <a:off x="6716548" y="3968674"/>
            <a:ext cx="5651601" cy="4867441"/>
          </a:xfrm>
          <a:custGeom>
            <a:avLst/>
            <a:gdLst/>
            <a:ahLst/>
            <a:cxnLst/>
            <a:rect l="l" t="t" r="r" b="b"/>
            <a:pathLst>
              <a:path w="5651601" h="4867441">
                <a:moveTo>
                  <a:pt x="0" y="0"/>
                </a:moveTo>
                <a:lnTo>
                  <a:pt x="5651601" y="0"/>
                </a:lnTo>
                <a:lnTo>
                  <a:pt x="5651601" y="4867441"/>
                </a:lnTo>
                <a:lnTo>
                  <a:pt x="0" y="4867441"/>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2" name="TextBox 12"/>
          <p:cNvSpPr txBox="1"/>
          <p:nvPr/>
        </p:nvSpPr>
        <p:spPr>
          <a:xfrm>
            <a:off x="7766651" y="4685070"/>
            <a:ext cx="3753073" cy="1661795"/>
          </a:xfrm>
          <a:prstGeom prst="rect">
            <a:avLst/>
          </a:prstGeom>
        </p:spPr>
        <p:txBody>
          <a:bodyPr lIns="0" tIns="0" rIns="0" bIns="0" rtlCol="0" anchor="t">
            <a:spAutoFit/>
          </a:bodyPr>
          <a:lstStyle/>
          <a:p>
            <a:pPr algn="ctr">
              <a:lnSpc>
                <a:spcPts val="4479"/>
              </a:lnSpc>
            </a:pPr>
            <a:r>
              <a:rPr lang="en-US" sz="3199" b="1">
                <a:solidFill>
                  <a:srgbClr val="403F3F"/>
                </a:solidFill>
                <a:latin typeface="Montserrat Bold"/>
                <a:ea typeface="Montserrat Bold"/>
                <a:cs typeface="Montserrat Bold"/>
                <a:sym typeface="Montserrat Bold"/>
              </a:rPr>
              <a:t>2. Inferensial (Tersirat)</a:t>
            </a:r>
          </a:p>
          <a:p>
            <a:pPr algn="ctr">
              <a:lnSpc>
                <a:spcPts val="4479"/>
              </a:lnSpc>
            </a:pPr>
            <a:endParaRPr lang="en-US" sz="3199" b="1">
              <a:solidFill>
                <a:srgbClr val="403F3F"/>
              </a:solidFill>
              <a:latin typeface="Montserrat Bold"/>
              <a:ea typeface="Montserrat Bold"/>
              <a:cs typeface="Montserrat Bold"/>
              <a:sym typeface="Montserrat Bold"/>
            </a:endParaRPr>
          </a:p>
        </p:txBody>
      </p:sp>
      <p:sp>
        <p:nvSpPr>
          <p:cNvPr id="13" name="Freeform 13"/>
          <p:cNvSpPr/>
          <p:nvPr/>
        </p:nvSpPr>
        <p:spPr>
          <a:xfrm>
            <a:off x="12587224" y="4719577"/>
            <a:ext cx="5462710" cy="4704759"/>
          </a:xfrm>
          <a:custGeom>
            <a:avLst/>
            <a:gdLst/>
            <a:ahLst/>
            <a:cxnLst/>
            <a:rect l="l" t="t" r="r" b="b"/>
            <a:pathLst>
              <a:path w="5462710" h="4704759">
                <a:moveTo>
                  <a:pt x="0" y="0"/>
                </a:moveTo>
                <a:lnTo>
                  <a:pt x="5462710" y="0"/>
                </a:lnTo>
                <a:lnTo>
                  <a:pt x="5462710" y="4704758"/>
                </a:lnTo>
                <a:lnTo>
                  <a:pt x="0" y="4704758"/>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4" name="TextBox 14"/>
          <p:cNvSpPr txBox="1"/>
          <p:nvPr/>
        </p:nvSpPr>
        <p:spPr>
          <a:xfrm>
            <a:off x="13268513" y="5410161"/>
            <a:ext cx="3753073" cy="1661795"/>
          </a:xfrm>
          <a:prstGeom prst="rect">
            <a:avLst/>
          </a:prstGeom>
        </p:spPr>
        <p:txBody>
          <a:bodyPr lIns="0" tIns="0" rIns="0" bIns="0" rtlCol="0" anchor="t">
            <a:spAutoFit/>
          </a:bodyPr>
          <a:lstStyle/>
          <a:p>
            <a:pPr algn="ctr">
              <a:lnSpc>
                <a:spcPts val="4479"/>
              </a:lnSpc>
            </a:pPr>
            <a:r>
              <a:rPr lang="en-US" sz="3199" b="1">
                <a:solidFill>
                  <a:srgbClr val="403F3F"/>
                </a:solidFill>
                <a:latin typeface="Montserrat Bold"/>
                <a:ea typeface="Montserrat Bold"/>
                <a:cs typeface="Montserrat Bold"/>
                <a:sym typeface="Montserrat Bold"/>
              </a:rPr>
              <a:t>3. Evaluasi &amp; Apresiasi</a:t>
            </a:r>
          </a:p>
          <a:p>
            <a:pPr algn="ctr">
              <a:lnSpc>
                <a:spcPts val="4479"/>
              </a:lnSpc>
            </a:pPr>
            <a:endParaRPr lang="en-US" sz="3199" b="1">
              <a:solidFill>
                <a:srgbClr val="403F3F"/>
              </a:solidFill>
              <a:latin typeface="Montserrat Bold"/>
              <a:ea typeface="Montserrat Bold"/>
              <a:cs typeface="Montserrat Bold"/>
              <a:sym typeface="Montserrat Bold"/>
            </a:endParaRPr>
          </a:p>
        </p:txBody>
      </p:sp>
      <p:sp>
        <p:nvSpPr>
          <p:cNvPr id="15" name="Freeform 15"/>
          <p:cNvSpPr/>
          <p:nvPr/>
        </p:nvSpPr>
        <p:spPr>
          <a:xfrm rot="-7130708">
            <a:off x="316587" y="3856670"/>
            <a:ext cx="1189242" cy="1725813"/>
          </a:xfrm>
          <a:custGeom>
            <a:avLst/>
            <a:gdLst/>
            <a:ahLst/>
            <a:cxnLst/>
            <a:rect l="l" t="t" r="r" b="b"/>
            <a:pathLst>
              <a:path w="1189242" h="1725813">
                <a:moveTo>
                  <a:pt x="0" y="0"/>
                </a:moveTo>
                <a:lnTo>
                  <a:pt x="1189242" y="0"/>
                </a:lnTo>
                <a:lnTo>
                  <a:pt x="1189242" y="1725813"/>
                </a:lnTo>
                <a:lnTo>
                  <a:pt x="0" y="1725813"/>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16" name="Freeform 16"/>
          <p:cNvSpPr/>
          <p:nvPr/>
        </p:nvSpPr>
        <p:spPr>
          <a:xfrm rot="1116911" flipH="1">
            <a:off x="12851814" y="2765454"/>
            <a:ext cx="2138019" cy="1333347"/>
          </a:xfrm>
          <a:custGeom>
            <a:avLst/>
            <a:gdLst/>
            <a:ahLst/>
            <a:cxnLst/>
            <a:rect l="l" t="t" r="r" b="b"/>
            <a:pathLst>
              <a:path w="2138019" h="1333347">
                <a:moveTo>
                  <a:pt x="2138020" y="0"/>
                </a:moveTo>
                <a:lnTo>
                  <a:pt x="0" y="0"/>
                </a:lnTo>
                <a:lnTo>
                  <a:pt x="0" y="1333347"/>
                </a:lnTo>
                <a:lnTo>
                  <a:pt x="2138020" y="1333347"/>
                </a:lnTo>
                <a:lnTo>
                  <a:pt x="2138020" y="0"/>
                </a:lnTo>
                <a:close/>
              </a:path>
            </a:pathLst>
          </a:custGeom>
          <a:blipFill>
            <a:blip>
              <a:extLst>
                <a:ext uri="{96DAC541-7B7A-43D3-8B79-37D633B846F1}">
                  <asvg:svgBlip xmlns:asvg="http://schemas.microsoft.com/office/drawing/2016/SVG/main" r:embed="rId6"/>
                </a:ext>
              </a:extLst>
            </a:blip>
            <a:stretch>
              <a:fillRect/>
            </a:stretch>
          </a:blipFill>
        </p:spPr>
      </p:sp>
      <p:sp>
        <p:nvSpPr>
          <p:cNvPr id="17" name="TextBox 17"/>
          <p:cNvSpPr txBox="1"/>
          <p:nvPr/>
        </p:nvSpPr>
        <p:spPr>
          <a:xfrm>
            <a:off x="1470944" y="5016539"/>
            <a:ext cx="4809632" cy="2214709"/>
          </a:xfrm>
          <a:prstGeom prst="rect">
            <a:avLst/>
          </a:prstGeom>
        </p:spPr>
        <p:txBody>
          <a:bodyPr lIns="0" tIns="0" rIns="0" bIns="0" rtlCol="0" anchor="t">
            <a:spAutoFit/>
          </a:bodyPr>
          <a:lstStyle/>
          <a:p>
            <a:pPr algn="ctr">
              <a:lnSpc>
                <a:spcPts val="3499"/>
              </a:lnSpc>
              <a:spcBef>
                <a:spcPct val="0"/>
              </a:spcBef>
            </a:pPr>
            <a:r>
              <a:rPr lang="en-US" sz="2499" dirty="0" err="1">
                <a:solidFill>
                  <a:srgbClr val="000000"/>
                </a:solidFill>
                <a:latin typeface="Canva Sans"/>
                <a:ea typeface="Canva Sans"/>
                <a:cs typeface="Canva Sans"/>
                <a:sym typeface="Canva Sans"/>
              </a:rPr>
              <a:t>Menemukan</a:t>
            </a:r>
            <a:r>
              <a:rPr lang="en-US" sz="2499" dirty="0">
                <a:solidFill>
                  <a:srgbClr val="000000"/>
                </a:solidFill>
                <a:latin typeface="Canva Sans"/>
                <a:ea typeface="Canva Sans"/>
                <a:cs typeface="Canva Sans"/>
                <a:sym typeface="Canva Sans"/>
              </a:rPr>
              <a:t> </a:t>
            </a:r>
            <a:r>
              <a:rPr lang="en-US" sz="2499" dirty="0" err="1">
                <a:solidFill>
                  <a:srgbClr val="000000"/>
                </a:solidFill>
                <a:latin typeface="Canva Sans"/>
                <a:ea typeface="Canva Sans"/>
                <a:cs typeface="Canva Sans"/>
                <a:sym typeface="Canva Sans"/>
              </a:rPr>
              <a:t>fakta</a:t>
            </a:r>
            <a:r>
              <a:rPr lang="en-US" sz="2499" dirty="0">
                <a:solidFill>
                  <a:srgbClr val="000000"/>
                </a:solidFill>
                <a:latin typeface="Canva Sans"/>
                <a:ea typeface="Canva Sans"/>
                <a:cs typeface="Canva Sans"/>
                <a:sym typeface="Canva Sans"/>
              </a:rPr>
              <a:t>, detail </a:t>
            </a:r>
            <a:r>
              <a:rPr lang="en-US" sz="2499" dirty="0" err="1">
                <a:solidFill>
                  <a:srgbClr val="000000"/>
                </a:solidFill>
                <a:latin typeface="Canva Sans"/>
                <a:ea typeface="Canva Sans"/>
                <a:cs typeface="Canva Sans"/>
                <a:sym typeface="Canva Sans"/>
              </a:rPr>
              <a:t>informasi</a:t>
            </a:r>
            <a:r>
              <a:rPr lang="en-US" sz="2499" dirty="0">
                <a:solidFill>
                  <a:srgbClr val="000000"/>
                </a:solidFill>
                <a:latin typeface="Canva Sans"/>
                <a:ea typeface="Canva Sans"/>
                <a:cs typeface="Canva Sans"/>
                <a:sym typeface="Canva Sans"/>
              </a:rPr>
              <a:t> yang </a:t>
            </a:r>
            <a:r>
              <a:rPr lang="en-US" sz="2499" dirty="0" err="1">
                <a:solidFill>
                  <a:srgbClr val="000000"/>
                </a:solidFill>
                <a:latin typeface="Canva Sans"/>
                <a:ea typeface="Canva Sans"/>
                <a:cs typeface="Canva Sans"/>
                <a:sym typeface="Canva Sans"/>
              </a:rPr>
              <a:t>tertulis</a:t>
            </a:r>
            <a:r>
              <a:rPr lang="en-US" sz="2499" dirty="0">
                <a:solidFill>
                  <a:srgbClr val="000000"/>
                </a:solidFill>
                <a:latin typeface="Canva Sans"/>
                <a:ea typeface="Canva Sans"/>
                <a:cs typeface="Canva Sans"/>
                <a:sym typeface="Canva Sans"/>
              </a:rPr>
              <a:t> </a:t>
            </a:r>
            <a:r>
              <a:rPr lang="en-US" sz="2499" dirty="0" err="1">
                <a:solidFill>
                  <a:srgbClr val="000000"/>
                </a:solidFill>
                <a:latin typeface="Canva Sans"/>
                <a:ea typeface="Canva Sans"/>
                <a:cs typeface="Canva Sans"/>
                <a:sym typeface="Canva Sans"/>
              </a:rPr>
              <a:t>langsung</a:t>
            </a:r>
            <a:r>
              <a:rPr lang="en-US" sz="2499" dirty="0">
                <a:solidFill>
                  <a:srgbClr val="000000"/>
                </a:solidFill>
                <a:latin typeface="Canva Sans"/>
                <a:ea typeface="Canva Sans"/>
                <a:cs typeface="Canva Sans"/>
                <a:sym typeface="Canva Sans"/>
              </a:rPr>
              <a:t> di </a:t>
            </a:r>
            <a:r>
              <a:rPr lang="en-US" sz="2499" dirty="0" err="1">
                <a:solidFill>
                  <a:srgbClr val="000000"/>
                </a:solidFill>
                <a:latin typeface="Canva Sans"/>
                <a:ea typeface="Canva Sans"/>
                <a:cs typeface="Canva Sans"/>
                <a:sym typeface="Canva Sans"/>
              </a:rPr>
              <a:t>dalam</a:t>
            </a:r>
            <a:r>
              <a:rPr lang="en-US" sz="2499" dirty="0">
                <a:solidFill>
                  <a:srgbClr val="000000"/>
                </a:solidFill>
                <a:latin typeface="Canva Sans"/>
                <a:ea typeface="Canva Sans"/>
                <a:cs typeface="Canva Sans"/>
                <a:sym typeface="Canva Sans"/>
              </a:rPr>
              <a:t> </a:t>
            </a:r>
            <a:r>
              <a:rPr lang="en-US" sz="2499" dirty="0" err="1">
                <a:solidFill>
                  <a:srgbClr val="000000"/>
                </a:solidFill>
                <a:latin typeface="Canva Sans"/>
                <a:ea typeface="Canva Sans"/>
                <a:cs typeface="Canva Sans"/>
                <a:sym typeface="Canva Sans"/>
              </a:rPr>
              <a:t>teks</a:t>
            </a:r>
            <a:r>
              <a:rPr lang="en-US" sz="2499" dirty="0">
                <a:solidFill>
                  <a:srgbClr val="000000"/>
                </a:solidFill>
                <a:latin typeface="Canva Sans"/>
                <a:ea typeface="Canva Sans"/>
                <a:cs typeface="Canva Sans"/>
                <a:sym typeface="Canva Sans"/>
              </a:rPr>
              <a:t>. Sangat </a:t>
            </a:r>
            <a:r>
              <a:rPr lang="en-US" sz="2499" dirty="0" err="1">
                <a:solidFill>
                  <a:srgbClr val="000000"/>
                </a:solidFill>
                <a:latin typeface="Canva Sans"/>
                <a:ea typeface="Canva Sans"/>
                <a:cs typeface="Canva Sans"/>
                <a:sym typeface="Canva Sans"/>
              </a:rPr>
              <a:t>mengandalkan</a:t>
            </a:r>
            <a:r>
              <a:rPr lang="en-US" sz="2499" dirty="0">
                <a:solidFill>
                  <a:srgbClr val="000000"/>
                </a:solidFill>
                <a:latin typeface="Canva Sans"/>
                <a:ea typeface="Canva Sans"/>
                <a:cs typeface="Canva Sans"/>
                <a:sym typeface="Canva Sans"/>
              </a:rPr>
              <a:t> </a:t>
            </a:r>
            <a:r>
              <a:rPr lang="en-US" sz="2499" dirty="0" err="1">
                <a:solidFill>
                  <a:srgbClr val="000000"/>
                </a:solidFill>
                <a:latin typeface="Canva Sans"/>
                <a:ea typeface="Canva Sans"/>
                <a:cs typeface="Canva Sans"/>
                <a:sym typeface="Canva Sans"/>
              </a:rPr>
              <a:t>teknik</a:t>
            </a:r>
            <a:r>
              <a:rPr lang="en-US" sz="2499" dirty="0">
                <a:solidFill>
                  <a:srgbClr val="000000"/>
                </a:solidFill>
                <a:latin typeface="Canva Sans"/>
                <a:ea typeface="Canva Sans"/>
                <a:cs typeface="Canva Sans"/>
                <a:sym typeface="Canva Sans"/>
              </a:rPr>
              <a:t> </a:t>
            </a:r>
            <a:r>
              <a:rPr lang="en-US" sz="2499" dirty="0" err="1">
                <a:solidFill>
                  <a:srgbClr val="000000"/>
                </a:solidFill>
                <a:latin typeface="Canva Sans"/>
                <a:ea typeface="Canva Sans"/>
                <a:cs typeface="Canva Sans"/>
                <a:sym typeface="Canva Sans"/>
              </a:rPr>
              <a:t>membaca</a:t>
            </a:r>
            <a:r>
              <a:rPr lang="en-US" sz="2499" dirty="0">
                <a:solidFill>
                  <a:srgbClr val="000000"/>
                </a:solidFill>
                <a:latin typeface="Canva Sans"/>
                <a:ea typeface="Canva Sans"/>
                <a:cs typeface="Canva Sans"/>
                <a:sym typeface="Canva Sans"/>
              </a:rPr>
              <a:t> scanning &amp; skimming.</a:t>
            </a:r>
          </a:p>
        </p:txBody>
      </p:sp>
      <p:sp>
        <p:nvSpPr>
          <p:cNvPr id="18" name="TextBox 18"/>
          <p:cNvSpPr txBox="1"/>
          <p:nvPr/>
        </p:nvSpPr>
        <p:spPr>
          <a:xfrm>
            <a:off x="7356110" y="6096596"/>
            <a:ext cx="4574154" cy="1916743"/>
          </a:xfrm>
          <a:prstGeom prst="rect">
            <a:avLst/>
          </a:prstGeom>
        </p:spPr>
        <p:txBody>
          <a:bodyPr lIns="0" tIns="0" rIns="0" bIns="0" rtlCol="0" anchor="t">
            <a:spAutoFit/>
          </a:bodyPr>
          <a:lstStyle/>
          <a:p>
            <a:pPr algn="ctr">
              <a:lnSpc>
                <a:spcPts val="3779"/>
              </a:lnSpc>
              <a:spcBef>
                <a:spcPct val="0"/>
              </a:spcBef>
            </a:pPr>
            <a:r>
              <a:rPr lang="en-US" sz="2699" dirty="0" err="1">
                <a:solidFill>
                  <a:srgbClr val="000000"/>
                </a:solidFill>
                <a:latin typeface="Canva Sans"/>
                <a:ea typeface="Canva Sans"/>
                <a:cs typeface="Canva Sans"/>
                <a:sym typeface="Canva Sans"/>
              </a:rPr>
              <a:t>Menarik</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kesimpulan</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logis</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dari</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bacaan</a:t>
            </a:r>
            <a:r>
              <a:rPr lang="en-US" sz="2699" dirty="0">
                <a:solidFill>
                  <a:srgbClr val="000000"/>
                </a:solidFill>
                <a:latin typeface="Canva Sans"/>
                <a:ea typeface="Canva Sans"/>
                <a:cs typeface="Canva Sans"/>
                <a:sym typeface="Canva Sans"/>
              </a:rPr>
              <a:t> / </a:t>
            </a:r>
            <a:r>
              <a:rPr lang="en-US" sz="2699" dirty="0" err="1">
                <a:solidFill>
                  <a:srgbClr val="000000"/>
                </a:solidFill>
                <a:latin typeface="Canva Sans"/>
                <a:ea typeface="Canva Sans"/>
                <a:cs typeface="Canva Sans"/>
                <a:sym typeface="Canva Sans"/>
              </a:rPr>
              <a:t>Menyimpulkan</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informasi</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tersirat</a:t>
            </a:r>
            <a:endParaRPr lang="en-US" sz="2699" dirty="0">
              <a:solidFill>
                <a:srgbClr val="000000"/>
              </a:solidFill>
              <a:latin typeface="Canva Sans"/>
              <a:ea typeface="Canva Sans"/>
              <a:cs typeface="Canva Sans"/>
              <a:sym typeface="Canva Sans"/>
            </a:endParaRPr>
          </a:p>
        </p:txBody>
      </p:sp>
      <p:sp>
        <p:nvSpPr>
          <p:cNvPr id="19" name="TextBox 19"/>
          <p:cNvSpPr txBox="1"/>
          <p:nvPr/>
        </p:nvSpPr>
        <p:spPr>
          <a:xfrm>
            <a:off x="12997764" y="6766662"/>
            <a:ext cx="5052169" cy="2404056"/>
          </a:xfrm>
          <a:prstGeom prst="rect">
            <a:avLst/>
          </a:prstGeom>
        </p:spPr>
        <p:txBody>
          <a:bodyPr wrap="square" lIns="0" tIns="0" rIns="0" bIns="0" rtlCol="0" anchor="t">
            <a:spAutoFit/>
          </a:bodyPr>
          <a:lstStyle/>
          <a:p>
            <a:pPr algn="ctr">
              <a:lnSpc>
                <a:spcPts val="3779"/>
              </a:lnSpc>
              <a:spcBef>
                <a:spcPct val="0"/>
              </a:spcBef>
            </a:pPr>
            <a:r>
              <a:rPr lang="en-US" sz="2699" dirty="0" err="1">
                <a:solidFill>
                  <a:srgbClr val="000000"/>
                </a:solidFill>
                <a:latin typeface="Canva Sans"/>
                <a:ea typeface="Canva Sans"/>
                <a:cs typeface="Canva Sans"/>
                <a:sym typeface="Canva Sans"/>
              </a:rPr>
              <a:t>Membuat</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penilaian</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terhadap</a:t>
            </a:r>
            <a:r>
              <a:rPr lang="en-US" sz="2699" dirty="0">
                <a:solidFill>
                  <a:srgbClr val="000000"/>
                </a:solidFill>
                <a:latin typeface="Canva Sans"/>
                <a:ea typeface="Canva Sans"/>
                <a:cs typeface="Canva Sans"/>
                <a:sym typeface="Canva Sans"/>
              </a:rPr>
              <a:t> ide, </a:t>
            </a:r>
            <a:r>
              <a:rPr lang="en-US" sz="2699" dirty="0" err="1">
                <a:solidFill>
                  <a:srgbClr val="000000"/>
                </a:solidFill>
                <a:latin typeface="Canva Sans"/>
                <a:ea typeface="Canva Sans"/>
                <a:cs typeface="Canva Sans"/>
                <a:sym typeface="Canva Sans"/>
              </a:rPr>
              <a:t>Menilai</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keberpihakan</a:t>
            </a:r>
            <a:r>
              <a:rPr lang="en-US" sz="2699" dirty="0">
                <a:solidFill>
                  <a:srgbClr val="000000"/>
                </a:solidFill>
                <a:latin typeface="Canva Sans"/>
                <a:ea typeface="Canva Sans"/>
                <a:cs typeface="Canva Sans"/>
                <a:sym typeface="Canva Sans"/>
              </a:rPr>
              <a:t> (bias) </a:t>
            </a:r>
            <a:r>
              <a:rPr lang="en-US" sz="2699" dirty="0" err="1">
                <a:solidFill>
                  <a:srgbClr val="000000"/>
                </a:solidFill>
                <a:latin typeface="Canva Sans"/>
                <a:ea typeface="Canva Sans"/>
                <a:cs typeface="Canva Sans"/>
                <a:sym typeface="Canva Sans"/>
              </a:rPr>
              <a:t>penulis</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Mengevaluasi</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kelogisan</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argumen</a:t>
            </a:r>
            <a:r>
              <a:rPr lang="en-US" sz="2699" dirty="0">
                <a:solidFill>
                  <a:srgbClr val="000000"/>
                </a:solidFill>
                <a:latin typeface="Canva Sans"/>
                <a:ea typeface="Canva Sans"/>
                <a:cs typeface="Canva Sans"/>
                <a:sym typeface="Canva Sans"/>
              </a:rPr>
              <a:t> dan </a:t>
            </a:r>
            <a:r>
              <a:rPr lang="en-US" sz="2699" dirty="0" err="1">
                <a:solidFill>
                  <a:srgbClr val="000000"/>
                </a:solidFill>
                <a:latin typeface="Canva Sans"/>
                <a:ea typeface="Canva Sans"/>
                <a:cs typeface="Canva Sans"/>
                <a:sym typeface="Canva Sans"/>
              </a:rPr>
              <a:t>keakuratan</a:t>
            </a:r>
            <a:r>
              <a:rPr lang="en-US" sz="2699" dirty="0">
                <a:solidFill>
                  <a:srgbClr val="000000"/>
                </a:solidFill>
                <a:latin typeface="Canva Sans"/>
                <a:ea typeface="Canva Sans"/>
                <a:cs typeface="Canva Sans"/>
                <a:sym typeface="Canva Sans"/>
              </a:rPr>
              <a:t> </a:t>
            </a:r>
            <a:r>
              <a:rPr lang="en-US" sz="2699" dirty="0" err="1">
                <a:solidFill>
                  <a:srgbClr val="000000"/>
                </a:solidFill>
                <a:latin typeface="Canva Sans"/>
                <a:ea typeface="Canva Sans"/>
                <a:cs typeface="Canva Sans"/>
                <a:sym typeface="Canva Sans"/>
              </a:rPr>
              <a:t>informasi</a:t>
            </a:r>
            <a:endParaRPr lang="en-US" sz="2699" dirty="0">
              <a:solidFill>
                <a:srgbClr val="000000"/>
              </a:solidFill>
              <a:latin typeface="Canva Sans"/>
              <a:ea typeface="Canva Sans"/>
              <a:cs typeface="Canva Sans"/>
              <a:sym typeface="Canva San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2129050" y="2734028"/>
            <a:ext cx="14517911" cy="5532473"/>
            <a:chOff x="0" y="0"/>
            <a:chExt cx="3554353" cy="1354490"/>
          </a:xfrm>
        </p:grpSpPr>
        <p:sp>
          <p:nvSpPr>
            <p:cNvPr id="3" name="Freeform 3"/>
            <p:cNvSpPr/>
            <p:nvPr/>
          </p:nvSpPr>
          <p:spPr>
            <a:xfrm>
              <a:off x="0" y="0"/>
              <a:ext cx="3554352" cy="1354490"/>
            </a:xfrm>
            <a:custGeom>
              <a:avLst/>
              <a:gdLst/>
              <a:ahLst/>
              <a:cxnLst/>
              <a:rect l="l" t="t" r="r" b="b"/>
              <a:pathLst>
                <a:path w="3554352" h="1354490">
                  <a:moveTo>
                    <a:pt x="15998" y="0"/>
                  </a:moveTo>
                  <a:lnTo>
                    <a:pt x="3538355" y="0"/>
                  </a:lnTo>
                  <a:cubicBezTo>
                    <a:pt x="3542597" y="0"/>
                    <a:pt x="3546666" y="1685"/>
                    <a:pt x="3549667" y="4686"/>
                  </a:cubicBezTo>
                  <a:cubicBezTo>
                    <a:pt x="3552667" y="7686"/>
                    <a:pt x="3554352" y="11755"/>
                    <a:pt x="3554352" y="15998"/>
                  </a:cubicBezTo>
                  <a:lnTo>
                    <a:pt x="3554352" y="1338492"/>
                  </a:lnTo>
                  <a:cubicBezTo>
                    <a:pt x="3554352" y="1342735"/>
                    <a:pt x="3552667" y="1346804"/>
                    <a:pt x="3549667" y="1349804"/>
                  </a:cubicBezTo>
                  <a:cubicBezTo>
                    <a:pt x="3546666" y="1352804"/>
                    <a:pt x="3542597" y="1354490"/>
                    <a:pt x="3538355" y="1354490"/>
                  </a:cubicBezTo>
                  <a:lnTo>
                    <a:pt x="15998" y="1354490"/>
                  </a:lnTo>
                  <a:cubicBezTo>
                    <a:pt x="11755" y="1354490"/>
                    <a:pt x="7686" y="1352804"/>
                    <a:pt x="4686" y="1349804"/>
                  </a:cubicBezTo>
                  <a:cubicBezTo>
                    <a:pt x="1685" y="1346804"/>
                    <a:pt x="0" y="1342735"/>
                    <a:pt x="0" y="1338492"/>
                  </a:cubicBezTo>
                  <a:lnTo>
                    <a:pt x="0" y="15998"/>
                  </a:lnTo>
                  <a:cubicBezTo>
                    <a:pt x="0" y="11755"/>
                    <a:pt x="1685" y="7686"/>
                    <a:pt x="4686" y="4686"/>
                  </a:cubicBezTo>
                  <a:cubicBezTo>
                    <a:pt x="7686" y="1685"/>
                    <a:pt x="11755" y="0"/>
                    <a:pt x="15998" y="0"/>
                  </a:cubicBezTo>
                  <a:close/>
                </a:path>
              </a:pathLst>
            </a:custGeom>
            <a:solidFill>
              <a:srgbClr val="E87C59"/>
            </a:solidFill>
            <a:ln w="19050" cap="rnd">
              <a:solidFill>
                <a:srgbClr val="403F3F"/>
              </a:solidFill>
              <a:prstDash val="solid"/>
              <a:round/>
            </a:ln>
          </p:spPr>
        </p:sp>
        <p:sp>
          <p:nvSpPr>
            <p:cNvPr id="4" name="TextBox 4"/>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90501" y="-309395"/>
            <a:ext cx="18211800" cy="10641603"/>
            <a:chOff x="0" y="-38100"/>
            <a:chExt cx="3554353" cy="1456323"/>
          </a:xfrm>
        </p:grpSpPr>
        <p:sp>
          <p:nvSpPr>
            <p:cNvPr id="6" name="Freeform 6"/>
            <p:cNvSpPr/>
            <p:nvPr/>
          </p:nvSpPr>
          <p:spPr>
            <a:xfrm>
              <a:off x="0" y="54678"/>
              <a:ext cx="3554352" cy="1363545"/>
            </a:xfrm>
            <a:custGeom>
              <a:avLst/>
              <a:gdLst/>
              <a:ahLst/>
              <a:cxnLst/>
              <a:rect l="l" t="t" r="r" b="b"/>
              <a:pathLst>
                <a:path w="3554352" h="1418223">
                  <a:moveTo>
                    <a:pt x="15727" y="0"/>
                  </a:moveTo>
                  <a:lnTo>
                    <a:pt x="3538625" y="0"/>
                  </a:lnTo>
                  <a:cubicBezTo>
                    <a:pt x="3542797" y="0"/>
                    <a:pt x="3546797" y="1657"/>
                    <a:pt x="3549746" y="4606"/>
                  </a:cubicBezTo>
                  <a:cubicBezTo>
                    <a:pt x="3552696" y="7556"/>
                    <a:pt x="3554352" y="11556"/>
                    <a:pt x="3554352" y="15727"/>
                  </a:cubicBezTo>
                  <a:lnTo>
                    <a:pt x="3554352" y="1402496"/>
                  </a:lnTo>
                  <a:cubicBezTo>
                    <a:pt x="3554352" y="1406667"/>
                    <a:pt x="3552696" y="1410668"/>
                    <a:pt x="3549746" y="1413617"/>
                  </a:cubicBezTo>
                  <a:cubicBezTo>
                    <a:pt x="3546797" y="1416566"/>
                    <a:pt x="3542797" y="1418223"/>
                    <a:pt x="3538625" y="1418223"/>
                  </a:cubicBezTo>
                  <a:lnTo>
                    <a:pt x="15727" y="1418223"/>
                  </a:lnTo>
                  <a:cubicBezTo>
                    <a:pt x="11556" y="1418223"/>
                    <a:pt x="7556" y="1416566"/>
                    <a:pt x="4606" y="1413617"/>
                  </a:cubicBezTo>
                  <a:cubicBezTo>
                    <a:pt x="1657" y="1410668"/>
                    <a:pt x="0" y="1406667"/>
                    <a:pt x="0" y="1402496"/>
                  </a:cubicBezTo>
                  <a:lnTo>
                    <a:pt x="0" y="15727"/>
                  </a:lnTo>
                  <a:cubicBezTo>
                    <a:pt x="0" y="11556"/>
                    <a:pt x="1657" y="7556"/>
                    <a:pt x="4606" y="4606"/>
                  </a:cubicBezTo>
                  <a:cubicBezTo>
                    <a:pt x="7556" y="1657"/>
                    <a:pt x="11556" y="0"/>
                    <a:pt x="15727" y="0"/>
                  </a:cubicBezTo>
                  <a:close/>
                </a:path>
              </a:pathLst>
            </a:custGeom>
            <a:solidFill>
              <a:srgbClr val="FFFFFF"/>
            </a:solidFill>
            <a:ln cap="rnd">
              <a:noFill/>
              <a:prstDash val="solid"/>
              <a:round/>
            </a:ln>
          </p:spPr>
        </p:sp>
        <p:sp>
          <p:nvSpPr>
            <p:cNvPr id="7" name="TextBox 7"/>
            <p:cNvSpPr txBox="1"/>
            <p:nvPr/>
          </p:nvSpPr>
          <p:spPr>
            <a:xfrm>
              <a:off x="0" y="-38100"/>
              <a:ext cx="3554353" cy="1456323"/>
            </a:xfrm>
            <a:prstGeom prst="rect">
              <a:avLst/>
            </a:prstGeom>
          </p:spPr>
          <p:txBody>
            <a:bodyPr lIns="50800" tIns="50800" rIns="50800" bIns="50800" rtlCol="0" anchor="ctr"/>
            <a:lstStyle/>
            <a:p>
              <a:pPr algn="ctr">
                <a:lnSpc>
                  <a:spcPts val="2659"/>
                </a:lnSpc>
              </a:pPr>
              <a:endParaRPr/>
            </a:p>
          </p:txBody>
        </p:sp>
      </p:grpSp>
      <p:sp>
        <p:nvSpPr>
          <p:cNvPr id="8" name="Freeform 8"/>
          <p:cNvSpPr/>
          <p:nvPr/>
        </p:nvSpPr>
        <p:spPr>
          <a:xfrm>
            <a:off x="432730" y="427263"/>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p:cNvSpPr/>
          <p:nvPr/>
        </p:nvSpPr>
        <p:spPr>
          <a:xfrm>
            <a:off x="678256" y="142055"/>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p:cNvSpPr/>
          <p:nvPr/>
        </p:nvSpPr>
        <p:spPr>
          <a:xfrm>
            <a:off x="652685" y="357502"/>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9" name="Freeform 19"/>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0" name="Freeform 20"/>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5" name="Freeform 25"/>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8" name="TextBox 27">
            <a:extLst>
              <a:ext uri="{FF2B5EF4-FFF2-40B4-BE49-F238E27FC236}">
                <a16:creationId xmlns:a16="http://schemas.microsoft.com/office/drawing/2014/main" id="{524B5EA8-CEE8-AEF7-A31D-C0634AF1C70E}"/>
              </a:ext>
            </a:extLst>
          </p:cNvPr>
          <p:cNvSpPr txBox="1"/>
          <p:nvPr/>
        </p:nvSpPr>
        <p:spPr>
          <a:xfrm>
            <a:off x="432731" y="453360"/>
            <a:ext cx="7873069" cy="11526232"/>
          </a:xfrm>
          <a:prstGeom prst="rect">
            <a:avLst/>
          </a:prstGeom>
          <a:noFill/>
        </p:spPr>
        <p:txBody>
          <a:bodyPr wrap="square">
            <a:spAutoFit/>
          </a:bodyPr>
          <a:lstStyle/>
          <a:p>
            <a:pPr algn="ctr"/>
            <a:r>
              <a:rPr lang="en-US" sz="2100" b="1" dirty="0"/>
              <a:t>EXAMPLE (NARRATIVE TEXT)</a:t>
            </a:r>
          </a:p>
          <a:p>
            <a:pPr algn="ctr"/>
            <a:r>
              <a:rPr lang="en-US" sz="2100" b="1" dirty="0"/>
              <a:t>The Lion and the Mouse</a:t>
            </a:r>
            <a:endParaRPr lang="en-ID" sz="2100" b="1" dirty="0"/>
          </a:p>
          <a:p>
            <a:r>
              <a:rPr lang="en-US" sz="2100" b="1" dirty="0"/>
              <a:t> </a:t>
            </a:r>
            <a:endParaRPr lang="en-ID" sz="2100" b="1" dirty="0"/>
          </a:p>
          <a:p>
            <a:r>
              <a:rPr lang="en-US" sz="2100" b="1" dirty="0"/>
              <a:t>Once upon a time, in a thick jungle in Africa, there lived a strong and fierce lion. Every afternoon, the lion would rest under the cool shade of a big tree after walking through the forest. </a:t>
            </a:r>
            <a:endParaRPr lang="en-ID" sz="2100" b="1" dirty="0"/>
          </a:p>
          <a:p>
            <a:r>
              <a:rPr lang="en-US" sz="2100" b="1" dirty="0"/>
              <a:t>One day, while he was sleeping, a playful little mouse passed by. The mouse saw the lion’s thick mane and was curious. He climbed up and began to jump around on the lion’s head, playing in his mane. </a:t>
            </a:r>
            <a:endParaRPr lang="en-ID" sz="2100" b="1" dirty="0"/>
          </a:p>
          <a:p>
            <a:r>
              <a:rPr lang="en-US" sz="2100" b="1" dirty="0"/>
              <a:t>The lion woke up suddenly and was not happy at all. He quickly caught the mouse in his big paw and roared, “Who dares to wake me up?”. He was very angry and almost killed the mouse.</a:t>
            </a:r>
            <a:endParaRPr lang="en-ID" sz="2100" b="1" dirty="0"/>
          </a:p>
          <a:p>
            <a:r>
              <a:rPr lang="en-US" sz="2100" b="1" dirty="0"/>
              <a:t>Scared and shaking, the mouse begged the lion, “Please don’t kill me! I didn’t mean to bother you. If you let me go, I promise I’ll help you one day”. </a:t>
            </a:r>
            <a:endParaRPr lang="en-ID" sz="2100" b="1" dirty="0"/>
          </a:p>
          <a:p>
            <a:r>
              <a:rPr lang="en-US" sz="2100" b="1" dirty="0"/>
              <a:t>The lion laughed loudly. “You? Help me? That’s funny”. But the lion was feeling kind, so he let the mouse go free.</a:t>
            </a:r>
            <a:endParaRPr lang="en-ID" sz="2100" b="1" dirty="0"/>
          </a:p>
          <a:p>
            <a:r>
              <a:rPr lang="en-US" sz="2100" b="1" dirty="0"/>
              <a:t>A few days later, the lion was walking through the jungle again when he fell into a trap. A net set by hunters caught him, and he couldn’t escape. He tried to bite and tear the ropes, but they were too strong. The lion roared loudly, hoping someone would come. </a:t>
            </a:r>
            <a:endParaRPr lang="en-ID" sz="2100" b="1" dirty="0"/>
          </a:p>
          <a:p>
            <a:r>
              <a:rPr lang="en-US" sz="2100" b="1" dirty="0"/>
              <a:t>The mouse heard the roar and ran to help. He saw the lion trapped and quickly started to chew the ropes with his sharp teeth. After some time, the net broke, and the lion was free.</a:t>
            </a:r>
            <a:endParaRPr lang="en-ID" sz="2100" b="1" dirty="0"/>
          </a:p>
          <a:p>
            <a:r>
              <a:rPr lang="en-US" sz="2100" b="1" dirty="0"/>
              <a:t>The lion looked at the mouse with surprise and said, “Thank you! You really saved my life “.</a:t>
            </a:r>
            <a:endParaRPr lang="en-ID" sz="2100" b="1" dirty="0"/>
          </a:p>
          <a:p>
            <a:r>
              <a:rPr lang="en-US" sz="2100" b="1" dirty="0"/>
              <a:t>The mouse smiled and said, “I told you I would help you one day”.</a:t>
            </a:r>
            <a:endParaRPr lang="en-ID" sz="2100" b="1" dirty="0"/>
          </a:p>
          <a:p>
            <a:r>
              <a:rPr lang="en-US" sz="2100" b="1" dirty="0"/>
              <a:t>From that moment on, the lion and the mouse became close friends. The lion learned that even small creatures can do great things, and we all need help sometimes.</a:t>
            </a:r>
          </a:p>
          <a:p>
            <a:endParaRPr lang="en-US" sz="2100" b="1" dirty="0"/>
          </a:p>
          <a:p>
            <a:endParaRPr lang="en-US" b="1" dirty="0"/>
          </a:p>
          <a:p>
            <a:endParaRPr lang="en-US" sz="1800" b="1" dirty="0"/>
          </a:p>
          <a:p>
            <a:endParaRPr lang="en-US" b="1" dirty="0"/>
          </a:p>
          <a:p>
            <a:endParaRPr lang="en-ID" sz="1800" b="1" dirty="0"/>
          </a:p>
        </p:txBody>
      </p:sp>
      <p:sp>
        <p:nvSpPr>
          <p:cNvPr id="30" name="TextBox 29">
            <a:extLst>
              <a:ext uri="{FF2B5EF4-FFF2-40B4-BE49-F238E27FC236}">
                <a16:creationId xmlns:a16="http://schemas.microsoft.com/office/drawing/2014/main" id="{0BB137C0-7C21-E6ED-79A0-468FC08519F8}"/>
              </a:ext>
            </a:extLst>
          </p:cNvPr>
          <p:cNvSpPr txBox="1"/>
          <p:nvPr/>
        </p:nvSpPr>
        <p:spPr>
          <a:xfrm>
            <a:off x="8939213" y="1309739"/>
            <a:ext cx="8916056" cy="8894743"/>
          </a:xfrm>
          <a:prstGeom prst="rect">
            <a:avLst/>
          </a:prstGeom>
          <a:noFill/>
        </p:spPr>
        <p:txBody>
          <a:bodyPr wrap="square">
            <a:spAutoFit/>
          </a:bodyPr>
          <a:lstStyle/>
          <a:p>
            <a:pPr lvl="0" algn="just">
              <a:lnSpc>
                <a:spcPct val="100000"/>
              </a:lnSpc>
            </a:pPr>
            <a:r>
              <a:rPr lang="en-US" sz="2000" b="1" kern="100" dirty="0">
                <a:effectLst/>
                <a:latin typeface="+mn-lt"/>
                <a:ea typeface="Aptos" panose="020B0004020202020204" pitchFamily="34" charset="0"/>
                <a:cs typeface="Times New Roman" panose="02020603050405020304" pitchFamily="18" charset="0"/>
              </a:rPr>
              <a:t>1. </a:t>
            </a:r>
            <a:r>
              <a:rPr lang="en-US" sz="2200" b="1" kern="100" dirty="0">
                <a:effectLst/>
                <a:latin typeface="+mn-lt"/>
                <a:ea typeface="Aptos" panose="020B0004020202020204" pitchFamily="34" charset="0"/>
                <a:cs typeface="Times New Roman" panose="02020603050405020304" pitchFamily="18" charset="0"/>
              </a:rPr>
              <a:t>Which option best summarizes the story?</a:t>
            </a:r>
          </a:p>
          <a:p>
            <a:pPr lvl="0" algn="just">
              <a:lnSpc>
                <a:spcPct val="100000"/>
              </a:lnSpc>
            </a:pPr>
            <a:endParaRPr lang="en-ID" sz="2200" b="1" kern="100" dirty="0">
              <a:effectLst/>
              <a:latin typeface="+mn-lt"/>
              <a:ea typeface="Aptos" panose="020B0004020202020204" pitchFamily="34" charset="0"/>
              <a:cs typeface="Times New Roman" panose="02020603050405020304" pitchFamily="18" charset="0"/>
            </a:endParaRPr>
          </a:p>
          <a:p>
            <a:pPr lvl="0" algn="just">
              <a:lnSpc>
                <a:spcPct val="100000"/>
              </a:lnSpc>
            </a:pPr>
            <a:r>
              <a:rPr lang="en-US" sz="2200" b="1" kern="100" dirty="0">
                <a:effectLst/>
                <a:latin typeface="+mn-lt"/>
                <a:ea typeface="Aptos" panose="020B0004020202020204" pitchFamily="34" charset="0"/>
                <a:cs typeface="Times New Roman" panose="02020603050405020304" pitchFamily="18" charset="0"/>
              </a:rPr>
              <a:t>a.    Beginning: A lion was walking through the jungle.</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Problem: The mouse got lost and couldn’t find food.</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Solution: The lion gave food to the mouse.</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Lesson: Always be generous to those in need.</a:t>
            </a:r>
          </a:p>
          <a:p>
            <a:pPr marL="457200" algn="just">
              <a:lnSpc>
                <a:spcPct val="100000"/>
              </a:lnSpc>
              <a:buNone/>
            </a:pPr>
            <a:endParaRPr lang="en-ID" sz="2200" b="1" kern="100" dirty="0">
              <a:effectLst/>
              <a:latin typeface="+mn-lt"/>
              <a:ea typeface="Aptos" panose="020B0004020202020204" pitchFamily="34" charset="0"/>
              <a:cs typeface="Times New Roman" panose="02020603050405020304" pitchFamily="18" charset="0"/>
            </a:endParaRPr>
          </a:p>
          <a:p>
            <a:pPr lvl="0" algn="just">
              <a:lnSpc>
                <a:spcPct val="100000"/>
              </a:lnSpc>
            </a:pPr>
            <a:r>
              <a:rPr lang="en-US" sz="2200" b="1" kern="100" dirty="0">
                <a:effectLst/>
                <a:highlight>
                  <a:srgbClr val="FFFF00"/>
                </a:highlight>
                <a:latin typeface="+mn-lt"/>
                <a:ea typeface="Aptos" panose="020B0004020202020204" pitchFamily="34" charset="0"/>
                <a:cs typeface="Times New Roman" panose="02020603050405020304" pitchFamily="18" charset="0"/>
              </a:rPr>
              <a:t>b.   Beginning: A mouse accidentally disturbed a sleeping lion.</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highlight>
                  <a:srgbClr val="FFFF00"/>
                </a:highlight>
                <a:latin typeface="+mn-lt"/>
                <a:ea typeface="Aptos" panose="020B0004020202020204" pitchFamily="34" charset="0"/>
                <a:cs typeface="Times New Roman" panose="02020603050405020304" pitchFamily="18" charset="0"/>
              </a:rPr>
              <a:t>Problem: The lion was caught in a hunter’s net.</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highlight>
                  <a:srgbClr val="FFFF00"/>
                </a:highlight>
                <a:latin typeface="+mn-lt"/>
                <a:ea typeface="Aptos" panose="020B0004020202020204" pitchFamily="34" charset="0"/>
                <a:cs typeface="Times New Roman" panose="02020603050405020304" pitchFamily="18" charset="0"/>
              </a:rPr>
              <a:t>Solution: The mouse chewed through the net and set the lion free.</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highlight>
                  <a:srgbClr val="FFFF00"/>
                </a:highlight>
                <a:latin typeface="+mn-lt"/>
                <a:ea typeface="Aptos" panose="020B0004020202020204" pitchFamily="34" charset="0"/>
                <a:cs typeface="Times New Roman" panose="02020603050405020304" pitchFamily="18" charset="0"/>
              </a:rPr>
              <a:t>Lesson: Even the smallest creature can be a great help.</a:t>
            </a:r>
          </a:p>
          <a:p>
            <a:pPr marL="457200" algn="just">
              <a:lnSpc>
                <a:spcPct val="100000"/>
              </a:lnSpc>
              <a:buNone/>
            </a:pPr>
            <a:endParaRPr lang="en-ID" sz="2200" b="1" kern="100" dirty="0">
              <a:effectLst/>
              <a:latin typeface="+mn-lt"/>
              <a:ea typeface="Aptos" panose="020B0004020202020204" pitchFamily="34" charset="0"/>
              <a:cs typeface="Times New Roman" panose="02020603050405020304" pitchFamily="18" charset="0"/>
            </a:endParaRPr>
          </a:p>
          <a:p>
            <a:pPr lvl="0" algn="just">
              <a:lnSpc>
                <a:spcPct val="100000"/>
              </a:lnSpc>
            </a:pPr>
            <a:r>
              <a:rPr lang="en-US" sz="2200" b="1" kern="100" dirty="0">
                <a:effectLst/>
                <a:latin typeface="+mn-lt"/>
                <a:ea typeface="Aptos" panose="020B0004020202020204" pitchFamily="34" charset="0"/>
                <a:cs typeface="Times New Roman" panose="02020603050405020304" pitchFamily="18" charset="0"/>
              </a:rPr>
              <a:t>c.    Beginning: The lion and mouse were best friends.</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Problem: The lion got hurt in a fight.</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Solution: The mouse helped him find water. </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Lesson: Friendship is built on adventure. </a:t>
            </a:r>
          </a:p>
          <a:p>
            <a:pPr marL="457200" algn="just">
              <a:lnSpc>
                <a:spcPct val="100000"/>
              </a:lnSpc>
              <a:buNone/>
            </a:pPr>
            <a:endParaRPr lang="en-ID" sz="2200" b="1" kern="100" dirty="0">
              <a:effectLst/>
              <a:latin typeface="+mn-lt"/>
              <a:ea typeface="Aptos" panose="020B0004020202020204" pitchFamily="34" charset="0"/>
              <a:cs typeface="Times New Roman" panose="02020603050405020304" pitchFamily="18" charset="0"/>
            </a:endParaRPr>
          </a:p>
          <a:p>
            <a:pPr lvl="0" algn="just">
              <a:lnSpc>
                <a:spcPct val="100000"/>
              </a:lnSpc>
            </a:pPr>
            <a:r>
              <a:rPr lang="en-US" sz="2200" b="1" kern="100" dirty="0">
                <a:effectLst/>
                <a:latin typeface="+mn-lt"/>
                <a:ea typeface="Aptos" panose="020B0004020202020204" pitchFamily="34" charset="0"/>
                <a:cs typeface="Times New Roman" panose="02020603050405020304" pitchFamily="18" charset="0"/>
              </a:rPr>
              <a:t>d.   Beginning: A mouse was building a home near a tree. </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Problem: A storm destroyed the tree and trapped the lion.</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Solution: The mouse called for help from the jungle.</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Lesson: Team work solves big problems.</a:t>
            </a:r>
          </a:p>
          <a:p>
            <a:pPr marL="457200" algn="just">
              <a:lnSpc>
                <a:spcPct val="100000"/>
              </a:lnSpc>
              <a:buNone/>
            </a:pPr>
            <a:endParaRPr lang="en-ID" sz="2200" b="1" kern="100" dirty="0">
              <a:effectLst/>
              <a:latin typeface="+mn-lt"/>
              <a:ea typeface="Aptos" panose="020B0004020202020204" pitchFamily="34" charset="0"/>
              <a:cs typeface="Times New Roman" panose="02020603050405020304" pitchFamily="18" charset="0"/>
            </a:endParaRPr>
          </a:p>
          <a:p>
            <a:pPr lvl="0" algn="just">
              <a:lnSpc>
                <a:spcPct val="100000"/>
              </a:lnSpc>
            </a:pPr>
            <a:r>
              <a:rPr lang="en-US" sz="2200" b="1" kern="100" dirty="0">
                <a:effectLst/>
                <a:latin typeface="+mn-lt"/>
                <a:ea typeface="Aptos" panose="020B0004020202020204" pitchFamily="34" charset="0"/>
                <a:cs typeface="Times New Roman" panose="02020603050405020304" pitchFamily="18" charset="0"/>
              </a:rPr>
              <a:t>e.    Beginning: A lion was hungry and searching for food.</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Problem: He couldn’t catch any prey.</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buNone/>
            </a:pPr>
            <a:r>
              <a:rPr lang="en-US" sz="2200" b="1" kern="100" dirty="0">
                <a:effectLst/>
                <a:latin typeface="+mn-lt"/>
                <a:ea typeface="Aptos" panose="020B0004020202020204" pitchFamily="34" charset="0"/>
                <a:cs typeface="Times New Roman" panose="02020603050405020304" pitchFamily="18" charset="0"/>
              </a:rPr>
              <a:t>Solution: The mouse helped him find food.</a:t>
            </a:r>
            <a:endParaRPr lang="en-ID" sz="2200" b="1" kern="100" dirty="0">
              <a:effectLst/>
              <a:latin typeface="+mn-lt"/>
              <a:ea typeface="Aptos" panose="020B0004020202020204" pitchFamily="34" charset="0"/>
              <a:cs typeface="Times New Roman" panose="02020603050405020304" pitchFamily="18" charset="0"/>
            </a:endParaRPr>
          </a:p>
          <a:p>
            <a:pPr marL="457200" algn="just">
              <a:lnSpc>
                <a:spcPct val="100000"/>
              </a:lnSpc>
              <a:spcAft>
                <a:spcPts val="800"/>
              </a:spcAft>
              <a:buNone/>
            </a:pPr>
            <a:r>
              <a:rPr lang="en-US" sz="2200" b="1" kern="100" dirty="0">
                <a:effectLst/>
                <a:latin typeface="+mn-lt"/>
                <a:ea typeface="Aptos" panose="020B0004020202020204" pitchFamily="34" charset="0"/>
                <a:cs typeface="Times New Roman" panose="02020603050405020304" pitchFamily="18" charset="0"/>
              </a:rPr>
              <a:t>Lesson: Hunger teaches humility.</a:t>
            </a:r>
            <a:endParaRPr lang="en-ID" sz="2200" b="1" kern="100" dirty="0">
              <a:effectLst/>
              <a:latin typeface="Aptos" panose="020B0004020202020204" pitchFamily="34" charset="0"/>
              <a:ea typeface="Aptos" panose="020B0004020202020204" pitchFamily="34" charset="0"/>
              <a:cs typeface="Times New Roman" panose="02020603050405020304" pitchFamily="18" charset="0"/>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a:extLst>
            <a:ext uri="{FF2B5EF4-FFF2-40B4-BE49-F238E27FC236}">
              <a16:creationId xmlns:a16="http://schemas.microsoft.com/office/drawing/2014/main" id="{9F830E2C-1FBD-637E-9356-9083EBFFFDA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1977BE3-46C4-B5FB-1A5A-C00CC81AC526}"/>
              </a:ext>
            </a:extLst>
          </p:cNvPr>
          <p:cNvGrpSpPr/>
          <p:nvPr/>
        </p:nvGrpSpPr>
        <p:grpSpPr>
          <a:xfrm>
            <a:off x="2129050" y="2734028"/>
            <a:ext cx="14517911" cy="5532473"/>
            <a:chOff x="0" y="0"/>
            <a:chExt cx="3554353" cy="1354490"/>
          </a:xfrm>
        </p:grpSpPr>
        <p:sp>
          <p:nvSpPr>
            <p:cNvPr id="3" name="Freeform 3">
              <a:extLst>
                <a:ext uri="{FF2B5EF4-FFF2-40B4-BE49-F238E27FC236}">
                  <a16:creationId xmlns:a16="http://schemas.microsoft.com/office/drawing/2014/main" id="{18192364-9948-D296-6BC5-B03041AB3987}"/>
                </a:ext>
              </a:extLst>
            </p:cNvPr>
            <p:cNvSpPr/>
            <p:nvPr/>
          </p:nvSpPr>
          <p:spPr>
            <a:xfrm>
              <a:off x="0" y="0"/>
              <a:ext cx="3554352" cy="1354490"/>
            </a:xfrm>
            <a:custGeom>
              <a:avLst/>
              <a:gdLst/>
              <a:ahLst/>
              <a:cxnLst/>
              <a:rect l="l" t="t" r="r" b="b"/>
              <a:pathLst>
                <a:path w="3554352" h="1354490">
                  <a:moveTo>
                    <a:pt x="15998" y="0"/>
                  </a:moveTo>
                  <a:lnTo>
                    <a:pt x="3538355" y="0"/>
                  </a:lnTo>
                  <a:cubicBezTo>
                    <a:pt x="3542597" y="0"/>
                    <a:pt x="3546666" y="1685"/>
                    <a:pt x="3549667" y="4686"/>
                  </a:cubicBezTo>
                  <a:cubicBezTo>
                    <a:pt x="3552667" y="7686"/>
                    <a:pt x="3554352" y="11755"/>
                    <a:pt x="3554352" y="15998"/>
                  </a:cubicBezTo>
                  <a:lnTo>
                    <a:pt x="3554352" y="1338492"/>
                  </a:lnTo>
                  <a:cubicBezTo>
                    <a:pt x="3554352" y="1342735"/>
                    <a:pt x="3552667" y="1346804"/>
                    <a:pt x="3549667" y="1349804"/>
                  </a:cubicBezTo>
                  <a:cubicBezTo>
                    <a:pt x="3546666" y="1352804"/>
                    <a:pt x="3542597" y="1354490"/>
                    <a:pt x="3538355" y="1354490"/>
                  </a:cubicBezTo>
                  <a:lnTo>
                    <a:pt x="15998" y="1354490"/>
                  </a:lnTo>
                  <a:cubicBezTo>
                    <a:pt x="11755" y="1354490"/>
                    <a:pt x="7686" y="1352804"/>
                    <a:pt x="4686" y="1349804"/>
                  </a:cubicBezTo>
                  <a:cubicBezTo>
                    <a:pt x="1685" y="1346804"/>
                    <a:pt x="0" y="1342735"/>
                    <a:pt x="0" y="1338492"/>
                  </a:cubicBezTo>
                  <a:lnTo>
                    <a:pt x="0" y="15998"/>
                  </a:lnTo>
                  <a:cubicBezTo>
                    <a:pt x="0" y="11755"/>
                    <a:pt x="1685" y="7686"/>
                    <a:pt x="4686" y="4686"/>
                  </a:cubicBezTo>
                  <a:cubicBezTo>
                    <a:pt x="7686" y="1685"/>
                    <a:pt x="11755" y="0"/>
                    <a:pt x="15998" y="0"/>
                  </a:cubicBezTo>
                  <a:close/>
                </a:path>
              </a:pathLst>
            </a:custGeom>
            <a:solidFill>
              <a:srgbClr val="E87C59"/>
            </a:solidFill>
            <a:ln w="19050" cap="rnd">
              <a:solidFill>
                <a:srgbClr val="403F3F"/>
              </a:solidFill>
              <a:prstDash val="solid"/>
              <a:round/>
            </a:ln>
          </p:spPr>
        </p:sp>
        <p:sp>
          <p:nvSpPr>
            <p:cNvPr id="4" name="TextBox 4">
              <a:extLst>
                <a:ext uri="{FF2B5EF4-FFF2-40B4-BE49-F238E27FC236}">
                  <a16:creationId xmlns:a16="http://schemas.microsoft.com/office/drawing/2014/main" id="{B8E7350F-0292-3985-CEE5-24ED3CB8852E}"/>
                </a:ext>
              </a:extLst>
            </p:cNvPr>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5573E98F-440A-AC2D-AE81-347A6F968AC1}"/>
              </a:ext>
            </a:extLst>
          </p:cNvPr>
          <p:cNvGrpSpPr/>
          <p:nvPr/>
        </p:nvGrpSpPr>
        <p:grpSpPr>
          <a:xfrm>
            <a:off x="-190501" y="-309395"/>
            <a:ext cx="18211800" cy="10641603"/>
            <a:chOff x="0" y="-38100"/>
            <a:chExt cx="3554353" cy="1456323"/>
          </a:xfrm>
        </p:grpSpPr>
        <p:sp>
          <p:nvSpPr>
            <p:cNvPr id="6" name="Freeform 6">
              <a:extLst>
                <a:ext uri="{FF2B5EF4-FFF2-40B4-BE49-F238E27FC236}">
                  <a16:creationId xmlns:a16="http://schemas.microsoft.com/office/drawing/2014/main" id="{1B339C19-AFBC-079E-AEC3-C846F6AEFAB3}"/>
                </a:ext>
              </a:extLst>
            </p:cNvPr>
            <p:cNvSpPr/>
            <p:nvPr/>
          </p:nvSpPr>
          <p:spPr>
            <a:xfrm>
              <a:off x="0" y="54678"/>
              <a:ext cx="3554352" cy="1363545"/>
            </a:xfrm>
            <a:custGeom>
              <a:avLst/>
              <a:gdLst/>
              <a:ahLst/>
              <a:cxnLst/>
              <a:rect l="l" t="t" r="r" b="b"/>
              <a:pathLst>
                <a:path w="3554352" h="1418223">
                  <a:moveTo>
                    <a:pt x="15727" y="0"/>
                  </a:moveTo>
                  <a:lnTo>
                    <a:pt x="3538625" y="0"/>
                  </a:lnTo>
                  <a:cubicBezTo>
                    <a:pt x="3542797" y="0"/>
                    <a:pt x="3546797" y="1657"/>
                    <a:pt x="3549746" y="4606"/>
                  </a:cubicBezTo>
                  <a:cubicBezTo>
                    <a:pt x="3552696" y="7556"/>
                    <a:pt x="3554352" y="11556"/>
                    <a:pt x="3554352" y="15727"/>
                  </a:cubicBezTo>
                  <a:lnTo>
                    <a:pt x="3554352" y="1402496"/>
                  </a:lnTo>
                  <a:cubicBezTo>
                    <a:pt x="3554352" y="1406667"/>
                    <a:pt x="3552696" y="1410668"/>
                    <a:pt x="3549746" y="1413617"/>
                  </a:cubicBezTo>
                  <a:cubicBezTo>
                    <a:pt x="3546797" y="1416566"/>
                    <a:pt x="3542797" y="1418223"/>
                    <a:pt x="3538625" y="1418223"/>
                  </a:cubicBezTo>
                  <a:lnTo>
                    <a:pt x="15727" y="1418223"/>
                  </a:lnTo>
                  <a:cubicBezTo>
                    <a:pt x="11556" y="1418223"/>
                    <a:pt x="7556" y="1416566"/>
                    <a:pt x="4606" y="1413617"/>
                  </a:cubicBezTo>
                  <a:cubicBezTo>
                    <a:pt x="1657" y="1410668"/>
                    <a:pt x="0" y="1406667"/>
                    <a:pt x="0" y="1402496"/>
                  </a:cubicBezTo>
                  <a:lnTo>
                    <a:pt x="0" y="15727"/>
                  </a:lnTo>
                  <a:cubicBezTo>
                    <a:pt x="0" y="11556"/>
                    <a:pt x="1657" y="7556"/>
                    <a:pt x="4606" y="4606"/>
                  </a:cubicBezTo>
                  <a:cubicBezTo>
                    <a:pt x="7556" y="1657"/>
                    <a:pt x="11556" y="0"/>
                    <a:pt x="15727" y="0"/>
                  </a:cubicBezTo>
                  <a:close/>
                </a:path>
              </a:pathLst>
            </a:custGeom>
            <a:solidFill>
              <a:srgbClr val="FFFFFF"/>
            </a:solidFill>
            <a:ln cap="rnd">
              <a:noFill/>
              <a:prstDash val="solid"/>
              <a:round/>
            </a:ln>
          </p:spPr>
        </p:sp>
        <p:sp>
          <p:nvSpPr>
            <p:cNvPr id="7" name="TextBox 7">
              <a:extLst>
                <a:ext uri="{FF2B5EF4-FFF2-40B4-BE49-F238E27FC236}">
                  <a16:creationId xmlns:a16="http://schemas.microsoft.com/office/drawing/2014/main" id="{6A31C46C-1546-CCC8-0CFD-18F6256659EA}"/>
                </a:ext>
              </a:extLst>
            </p:cNvPr>
            <p:cNvSpPr txBox="1"/>
            <p:nvPr/>
          </p:nvSpPr>
          <p:spPr>
            <a:xfrm>
              <a:off x="0" y="-38100"/>
              <a:ext cx="3554353" cy="1456323"/>
            </a:xfrm>
            <a:prstGeom prst="rect">
              <a:avLst/>
            </a:prstGeom>
          </p:spPr>
          <p:txBody>
            <a:bodyPr lIns="50800" tIns="50800" rIns="50800" bIns="50800" rtlCol="0" anchor="ctr"/>
            <a:lstStyle/>
            <a:p>
              <a:pPr algn="ctr">
                <a:lnSpc>
                  <a:spcPts val="2659"/>
                </a:lnSpc>
              </a:pPr>
              <a:endParaRPr/>
            </a:p>
          </p:txBody>
        </p:sp>
      </p:grpSp>
      <p:sp>
        <p:nvSpPr>
          <p:cNvPr id="8" name="Freeform 8">
            <a:extLst>
              <a:ext uri="{FF2B5EF4-FFF2-40B4-BE49-F238E27FC236}">
                <a16:creationId xmlns:a16="http://schemas.microsoft.com/office/drawing/2014/main" id="{F0EC0DC8-05C9-BABF-935B-4C049D4306D1}"/>
              </a:ext>
            </a:extLst>
          </p:cNvPr>
          <p:cNvSpPr/>
          <p:nvPr/>
        </p:nvSpPr>
        <p:spPr>
          <a:xfrm>
            <a:off x="432730" y="427263"/>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a:extLst>
              <a:ext uri="{FF2B5EF4-FFF2-40B4-BE49-F238E27FC236}">
                <a16:creationId xmlns:a16="http://schemas.microsoft.com/office/drawing/2014/main" id="{27604B2D-66A2-D894-5556-B12C84100157}"/>
              </a:ext>
            </a:extLst>
          </p:cNvPr>
          <p:cNvSpPr/>
          <p:nvPr/>
        </p:nvSpPr>
        <p:spPr>
          <a:xfrm>
            <a:off x="678256" y="142055"/>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a:extLst>
              <a:ext uri="{FF2B5EF4-FFF2-40B4-BE49-F238E27FC236}">
                <a16:creationId xmlns:a16="http://schemas.microsoft.com/office/drawing/2014/main" id="{F0B0D13A-FD2B-A9E9-91A9-155C38214EEE}"/>
              </a:ext>
            </a:extLst>
          </p:cNvPr>
          <p:cNvSpPr/>
          <p:nvPr/>
        </p:nvSpPr>
        <p:spPr>
          <a:xfrm>
            <a:off x="652685" y="357502"/>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9" name="Freeform 19">
            <a:extLst>
              <a:ext uri="{FF2B5EF4-FFF2-40B4-BE49-F238E27FC236}">
                <a16:creationId xmlns:a16="http://schemas.microsoft.com/office/drawing/2014/main" id="{785CB9D2-5E19-1283-DD12-24B7B4BE4BE4}"/>
              </a:ext>
            </a:extLst>
          </p:cNvPr>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0" name="Freeform 20">
            <a:extLst>
              <a:ext uri="{FF2B5EF4-FFF2-40B4-BE49-F238E27FC236}">
                <a16:creationId xmlns:a16="http://schemas.microsoft.com/office/drawing/2014/main" id="{D2485B57-E36A-5D17-60AF-7B3DDC6CB147}"/>
              </a:ext>
            </a:extLst>
          </p:cNvPr>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5" name="Freeform 25">
            <a:extLst>
              <a:ext uri="{FF2B5EF4-FFF2-40B4-BE49-F238E27FC236}">
                <a16:creationId xmlns:a16="http://schemas.microsoft.com/office/drawing/2014/main" id="{BD245EA4-F732-6EEB-D674-50E0937EF661}"/>
              </a:ext>
            </a:extLst>
          </p:cNvPr>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8" name="TextBox 27">
            <a:extLst>
              <a:ext uri="{FF2B5EF4-FFF2-40B4-BE49-F238E27FC236}">
                <a16:creationId xmlns:a16="http://schemas.microsoft.com/office/drawing/2014/main" id="{81180F39-2A53-95F5-8363-1E8704AC14CF}"/>
              </a:ext>
            </a:extLst>
          </p:cNvPr>
          <p:cNvSpPr txBox="1"/>
          <p:nvPr/>
        </p:nvSpPr>
        <p:spPr>
          <a:xfrm>
            <a:off x="432731" y="453360"/>
            <a:ext cx="7873069" cy="11526232"/>
          </a:xfrm>
          <a:prstGeom prst="rect">
            <a:avLst/>
          </a:prstGeom>
          <a:noFill/>
        </p:spPr>
        <p:txBody>
          <a:bodyPr wrap="square">
            <a:spAutoFit/>
          </a:bodyPr>
          <a:lstStyle/>
          <a:p>
            <a:pPr algn="ctr"/>
            <a:endParaRPr lang="en-US" sz="2000" b="1" dirty="0"/>
          </a:p>
          <a:p>
            <a:pPr algn="ctr"/>
            <a:r>
              <a:rPr lang="en-US" sz="2100" b="1" dirty="0"/>
              <a:t>The Lion and the Mouse</a:t>
            </a:r>
            <a:endParaRPr lang="en-ID" sz="2100" b="1" dirty="0"/>
          </a:p>
          <a:p>
            <a:r>
              <a:rPr lang="en-US" sz="2100" b="1" dirty="0"/>
              <a:t> </a:t>
            </a:r>
            <a:endParaRPr lang="en-ID" sz="2100" b="1" dirty="0"/>
          </a:p>
          <a:p>
            <a:r>
              <a:rPr lang="en-US" sz="2100" b="1" dirty="0"/>
              <a:t>Once upon a time, in a thick jungle in Africa, there lived a strong and fierce lion. Every afternoon, the lion would rest under the cool shade of a big tree after walking through the forest. </a:t>
            </a:r>
            <a:endParaRPr lang="en-ID" sz="2100" b="1" dirty="0"/>
          </a:p>
          <a:p>
            <a:r>
              <a:rPr lang="en-US" sz="2100" b="1" dirty="0"/>
              <a:t>One day, while he was sleeping, a playful little mouse passed by. The mouse saw the lion’s thick mane and was curious. He climbed up and began to jump around on the lion’s head, playing in his mane. </a:t>
            </a:r>
            <a:endParaRPr lang="en-ID" sz="2100" b="1" dirty="0"/>
          </a:p>
          <a:p>
            <a:r>
              <a:rPr lang="en-US" sz="2100" b="1" dirty="0"/>
              <a:t>The lion woke up suddenly and was not happy at all. He quickly caught the mouse in his big paw and roared, “Who dares to wake me up?”. He was very angry and almost killed the mouse.</a:t>
            </a:r>
            <a:endParaRPr lang="en-ID" sz="2100" b="1" dirty="0"/>
          </a:p>
          <a:p>
            <a:r>
              <a:rPr lang="en-US" sz="2100" b="1" dirty="0"/>
              <a:t>Scared and shaking, the mouse begged the lion, “Please don’t kill me! I didn’t mean to bother you. If you let me go, I promise I’ll help you one day”. </a:t>
            </a:r>
            <a:endParaRPr lang="en-ID" sz="2100" b="1" dirty="0"/>
          </a:p>
          <a:p>
            <a:r>
              <a:rPr lang="en-US" sz="2100" b="1" dirty="0"/>
              <a:t>The lion laughed loudly. “You? Help me? That’s funny”. But the lion was feeling kind, so he let the mouse go free.</a:t>
            </a:r>
            <a:endParaRPr lang="en-ID" sz="2100" b="1" dirty="0"/>
          </a:p>
          <a:p>
            <a:r>
              <a:rPr lang="en-US" sz="2100" b="1" dirty="0"/>
              <a:t>A few days later, the lion was walking through the jungle again when he fell into a trap. A net set by hunters caught him, and he couldn’t escape. He tried to bite and tear the ropes, but they were too strong. The lion roared loudly, hoping someone would come. </a:t>
            </a:r>
            <a:endParaRPr lang="en-ID" sz="2100" b="1" dirty="0"/>
          </a:p>
          <a:p>
            <a:r>
              <a:rPr lang="en-US" sz="2100" b="1" dirty="0"/>
              <a:t>The mouse heard the roar and ran to help. He saw the lion trapped and quickly started to chew the ropes with his sharp teeth. After some time, the net broke, and the lion was free.</a:t>
            </a:r>
            <a:endParaRPr lang="en-ID" sz="2100" b="1" dirty="0"/>
          </a:p>
          <a:p>
            <a:r>
              <a:rPr lang="en-US" sz="2100" b="1" dirty="0"/>
              <a:t>The lion looked at the mouse with surprise and said, “Thank you! You really saved my life “.</a:t>
            </a:r>
            <a:endParaRPr lang="en-ID" sz="2100" b="1" dirty="0"/>
          </a:p>
          <a:p>
            <a:r>
              <a:rPr lang="en-US" sz="2100" b="1" dirty="0"/>
              <a:t>The mouse smiled and said, “I told you I would help you one day”.</a:t>
            </a:r>
            <a:endParaRPr lang="en-ID" sz="2100" b="1" dirty="0"/>
          </a:p>
          <a:p>
            <a:r>
              <a:rPr lang="en-US" sz="2100" b="1" dirty="0"/>
              <a:t>From that moment on, the lion and the mouse became close friends. The lion learned that even small creatures can do great things, and we all need help sometimes.</a:t>
            </a:r>
          </a:p>
          <a:p>
            <a:endParaRPr lang="en-US" sz="2100" b="1" dirty="0"/>
          </a:p>
          <a:p>
            <a:endParaRPr lang="en-US" b="1" dirty="0"/>
          </a:p>
          <a:p>
            <a:endParaRPr lang="en-US" sz="1800" b="1" dirty="0"/>
          </a:p>
          <a:p>
            <a:endParaRPr lang="en-US" b="1" dirty="0"/>
          </a:p>
          <a:p>
            <a:endParaRPr lang="en-ID" sz="1800" b="1" dirty="0"/>
          </a:p>
        </p:txBody>
      </p:sp>
      <p:sp>
        <p:nvSpPr>
          <p:cNvPr id="30" name="TextBox 29">
            <a:extLst>
              <a:ext uri="{FF2B5EF4-FFF2-40B4-BE49-F238E27FC236}">
                <a16:creationId xmlns:a16="http://schemas.microsoft.com/office/drawing/2014/main" id="{EBDFC701-0396-E60D-630D-4C499BA939B2}"/>
              </a:ext>
            </a:extLst>
          </p:cNvPr>
          <p:cNvSpPr txBox="1"/>
          <p:nvPr/>
        </p:nvSpPr>
        <p:spPr>
          <a:xfrm>
            <a:off x="8939213" y="1309739"/>
            <a:ext cx="8916056" cy="8648521"/>
          </a:xfrm>
          <a:prstGeom prst="rect">
            <a:avLst/>
          </a:prstGeom>
          <a:noFill/>
        </p:spPr>
        <p:txBody>
          <a:bodyPr wrap="square">
            <a:spAutoFit/>
          </a:bodyPr>
          <a:lstStyle/>
          <a:p>
            <a:pPr lvl="0" algn="ctr">
              <a:lnSpc>
                <a:spcPct val="100000"/>
              </a:lnSpc>
            </a:pPr>
            <a:r>
              <a:rPr lang="en-ID" sz="3000" b="1" dirty="0"/>
              <a:t>Trik </a:t>
            </a:r>
            <a:r>
              <a:rPr lang="en-ID" sz="3000" b="1" dirty="0" err="1"/>
              <a:t>Cepat</a:t>
            </a:r>
            <a:r>
              <a:rPr lang="en-ID" sz="3000" b="1" dirty="0"/>
              <a:t> </a:t>
            </a:r>
            <a:r>
              <a:rPr lang="en-ID" sz="3000" b="1" dirty="0" err="1"/>
              <a:t>Menjawab</a:t>
            </a:r>
            <a:r>
              <a:rPr lang="en-ID" sz="3000" b="1" dirty="0"/>
              <a:t> Soal Summary</a:t>
            </a:r>
          </a:p>
          <a:p>
            <a:pPr lvl="0" algn="just">
              <a:lnSpc>
                <a:spcPct val="100000"/>
              </a:lnSpc>
            </a:pPr>
            <a:endParaRPr lang="en-ID" sz="2200" b="1" kern="100" dirty="0">
              <a:effectLst/>
              <a:latin typeface="+mn-lt"/>
              <a:ea typeface="Aptos" panose="020B0004020202020204" pitchFamily="34" charset="0"/>
              <a:cs typeface="Times New Roman" panose="02020603050405020304" pitchFamily="18" charset="0"/>
            </a:endParaRPr>
          </a:p>
          <a:p>
            <a:pPr lvl="0" algn="just">
              <a:lnSpc>
                <a:spcPct val="100000"/>
              </a:lnSpc>
            </a:pPr>
            <a:r>
              <a:rPr lang="en-ID" sz="2400" dirty="0">
                <a:solidFill>
                  <a:srgbClr val="C00000"/>
                </a:solidFill>
              </a:rPr>
              <a:t>1. </a:t>
            </a:r>
            <a:r>
              <a:rPr lang="en-ID" sz="2400" b="1" dirty="0">
                <a:solidFill>
                  <a:srgbClr val="C00000"/>
                </a:solidFill>
              </a:rPr>
              <a:t>Skimming</a:t>
            </a:r>
            <a:r>
              <a:rPr lang="en-ID" sz="2400" dirty="0">
                <a:solidFill>
                  <a:srgbClr val="C00000"/>
                </a:solidFill>
              </a:rPr>
              <a:t> (</a:t>
            </a:r>
            <a:r>
              <a:rPr lang="en-ID" sz="2400" dirty="0" err="1">
                <a:solidFill>
                  <a:srgbClr val="C00000"/>
                </a:solidFill>
              </a:rPr>
              <a:t>Membaca</a:t>
            </a:r>
            <a:r>
              <a:rPr lang="en-ID" sz="2400" dirty="0">
                <a:solidFill>
                  <a:srgbClr val="C00000"/>
                </a:solidFill>
              </a:rPr>
              <a:t> </a:t>
            </a:r>
            <a:r>
              <a:rPr lang="en-ID" sz="2400" dirty="0" err="1">
                <a:solidFill>
                  <a:srgbClr val="C00000"/>
                </a:solidFill>
              </a:rPr>
              <a:t>Cepat</a:t>
            </a:r>
            <a:r>
              <a:rPr lang="en-ID" sz="2400" dirty="0">
                <a:solidFill>
                  <a:srgbClr val="C00000"/>
                </a:solidFill>
              </a:rPr>
              <a:t>) </a:t>
            </a:r>
            <a:r>
              <a:rPr lang="en-ID" sz="2200" b="1" kern="100" dirty="0">
                <a:solidFill>
                  <a:srgbClr val="C00000"/>
                </a:solidFill>
                <a:latin typeface="Aptos" panose="020B0004020202020204" pitchFamily="34" charset="0"/>
                <a:cs typeface="Times New Roman" panose="02020603050405020304" pitchFamily="18" charset="0"/>
              </a:rPr>
              <a:t>to get big picture</a:t>
            </a:r>
          </a:p>
          <a:p>
            <a:pPr marL="342900" lvl="0" indent="-342900">
              <a:buFont typeface="Arial" panose="020B0604020202020204" pitchFamily="34" charset="0"/>
              <a:buChar char="•"/>
            </a:pPr>
            <a:r>
              <a:rPr lang="en-ID" sz="2400" dirty="0"/>
              <a:t>    Baca </a:t>
            </a:r>
            <a:r>
              <a:rPr lang="en-ID" sz="2400" dirty="0" err="1"/>
              <a:t>paragraf</a:t>
            </a:r>
            <a:r>
              <a:rPr lang="en-ID" sz="2400" dirty="0"/>
              <a:t> 1 (</a:t>
            </a:r>
            <a:r>
              <a:rPr lang="en-ID" sz="2400" dirty="0" err="1"/>
              <a:t>Siapa</a:t>
            </a:r>
            <a:r>
              <a:rPr lang="en-ID" sz="2400" dirty="0"/>
              <a:t> </a:t>
            </a:r>
            <a:r>
              <a:rPr lang="en-ID" sz="2400" dirty="0" err="1"/>
              <a:t>tokohnya</a:t>
            </a:r>
            <a:r>
              <a:rPr lang="en-ID" sz="2400" dirty="0"/>
              <a:t> &amp; di mana?)</a:t>
            </a:r>
          </a:p>
          <a:p>
            <a:pPr marL="342900" lvl="0" indent="-342900">
              <a:buFont typeface="Arial" panose="020B0604020202020204" pitchFamily="34" charset="0"/>
              <a:buChar char="•"/>
            </a:pPr>
            <a:r>
              <a:rPr lang="en-ID" sz="2400" dirty="0"/>
              <a:t>    Baca </a:t>
            </a:r>
            <a:r>
              <a:rPr lang="en-ID" sz="2400" dirty="0" err="1"/>
              <a:t>kalimat</a:t>
            </a:r>
            <a:r>
              <a:rPr lang="en-ID" sz="2400" dirty="0"/>
              <a:t> </a:t>
            </a:r>
            <a:r>
              <a:rPr lang="en-ID" sz="2400" dirty="0" err="1"/>
              <a:t>pertama</a:t>
            </a:r>
            <a:r>
              <a:rPr lang="en-ID" sz="2400" dirty="0"/>
              <a:t> </a:t>
            </a:r>
            <a:r>
              <a:rPr lang="en-ID" sz="2400" dirty="0" err="1"/>
              <a:t>dari</a:t>
            </a:r>
            <a:r>
              <a:rPr lang="en-ID" sz="2400" dirty="0"/>
              <a:t> </a:t>
            </a:r>
            <a:r>
              <a:rPr lang="en-ID" sz="2400" dirty="0" err="1"/>
              <a:t>paragraf-paragraf</a:t>
            </a:r>
            <a:r>
              <a:rPr lang="en-ID" sz="2400" dirty="0"/>
              <a:t> di </a:t>
            </a:r>
            <a:r>
              <a:rPr lang="en-ID" sz="2400" dirty="0" err="1"/>
              <a:t>tengah</a:t>
            </a:r>
            <a:r>
              <a:rPr lang="en-ID" sz="2400" dirty="0"/>
              <a:t> </a:t>
            </a:r>
          </a:p>
          <a:p>
            <a:pPr lvl="0"/>
            <a:r>
              <a:rPr lang="en-ID" sz="2400" dirty="0"/>
              <a:t>         (Apa </a:t>
            </a:r>
            <a:r>
              <a:rPr lang="en-ID" sz="2400" dirty="0" err="1"/>
              <a:t>masalah</a:t>
            </a:r>
            <a:r>
              <a:rPr lang="en-ID" sz="2400" dirty="0"/>
              <a:t> yang </a:t>
            </a:r>
            <a:r>
              <a:rPr lang="en-ID" sz="2400" dirty="0" err="1"/>
              <a:t>terjadi</a:t>
            </a:r>
            <a:r>
              <a:rPr lang="en-ID" sz="2400" dirty="0"/>
              <a:t>?).</a:t>
            </a:r>
          </a:p>
          <a:p>
            <a:pPr marL="342900" lvl="0" indent="-342900">
              <a:buFont typeface="Arial" panose="020B0604020202020204" pitchFamily="34" charset="0"/>
              <a:buChar char="•"/>
            </a:pPr>
            <a:r>
              <a:rPr lang="en-ID" sz="2400" dirty="0"/>
              <a:t>     Baca </a:t>
            </a:r>
            <a:r>
              <a:rPr lang="en-ID" sz="2400" dirty="0" err="1"/>
              <a:t>paragraf</a:t>
            </a:r>
            <a:r>
              <a:rPr lang="en-ID" sz="2400" dirty="0"/>
              <a:t> </a:t>
            </a:r>
            <a:r>
              <a:rPr lang="en-ID" sz="2400" dirty="0" err="1"/>
              <a:t>terakhir</a:t>
            </a:r>
            <a:r>
              <a:rPr lang="en-ID" sz="2400" dirty="0"/>
              <a:t> (</a:t>
            </a:r>
            <a:r>
              <a:rPr lang="en-ID" sz="2400" dirty="0" err="1"/>
              <a:t>Bagaimana</a:t>
            </a:r>
            <a:r>
              <a:rPr lang="en-ID" sz="2400" dirty="0"/>
              <a:t> </a:t>
            </a:r>
            <a:r>
              <a:rPr lang="en-ID" sz="2400" dirty="0" err="1"/>
              <a:t>akhirnya</a:t>
            </a:r>
            <a:r>
              <a:rPr lang="en-ID" sz="2400" dirty="0"/>
              <a:t>?)</a:t>
            </a:r>
          </a:p>
          <a:p>
            <a:pPr lvl="0"/>
            <a:r>
              <a:rPr lang="en-ID" sz="2400" dirty="0" err="1"/>
              <a:t>Tujuannya</a:t>
            </a:r>
            <a:r>
              <a:rPr lang="en-ID" sz="2400" dirty="0"/>
              <a:t> : </a:t>
            </a:r>
            <a:r>
              <a:rPr lang="en-ID" sz="2400" dirty="0" err="1"/>
              <a:t>Siswa</a:t>
            </a:r>
            <a:r>
              <a:rPr lang="en-ID" sz="2400" dirty="0"/>
              <a:t> </a:t>
            </a:r>
            <a:r>
              <a:rPr lang="en-ID" sz="2400" dirty="0" err="1"/>
              <a:t>bisa</a:t>
            </a:r>
            <a:r>
              <a:rPr lang="en-ID" sz="2400" dirty="0"/>
              <a:t> </a:t>
            </a:r>
            <a:r>
              <a:rPr lang="en-ID" sz="2400" dirty="0" err="1"/>
              <a:t>membatin</a:t>
            </a:r>
            <a:r>
              <a:rPr lang="en-ID" sz="2400" dirty="0"/>
              <a:t>, </a:t>
            </a:r>
            <a:r>
              <a:rPr lang="en-ID" sz="2400" i="1" dirty="0"/>
              <a:t>"Oh, </a:t>
            </a:r>
            <a:r>
              <a:rPr lang="en-ID" sz="2400" i="1" dirty="0" err="1"/>
              <a:t>ini</a:t>
            </a:r>
            <a:r>
              <a:rPr lang="en-ID" sz="2400" i="1" dirty="0"/>
              <a:t> </a:t>
            </a:r>
            <a:r>
              <a:rPr lang="en-ID" sz="2400" i="1" dirty="0" err="1"/>
              <a:t>cerita</a:t>
            </a:r>
            <a:r>
              <a:rPr lang="en-ID" sz="2400" i="1" dirty="0"/>
              <a:t> </a:t>
            </a:r>
            <a:r>
              <a:rPr lang="en-ID" sz="2400" i="1" dirty="0" err="1"/>
              <a:t>tikus</a:t>
            </a:r>
            <a:r>
              <a:rPr lang="en-ID" sz="2400" i="1" dirty="0"/>
              <a:t> </a:t>
            </a:r>
            <a:r>
              <a:rPr lang="en-ID" sz="2400" i="1" dirty="0" err="1"/>
              <a:t>bangunin</a:t>
            </a:r>
            <a:r>
              <a:rPr lang="en-ID" sz="2400" i="1" dirty="0"/>
              <a:t>   </a:t>
            </a:r>
            <a:r>
              <a:rPr lang="en-ID" sz="2400" i="1" dirty="0" err="1"/>
              <a:t>singa</a:t>
            </a:r>
            <a:r>
              <a:rPr lang="en-ID" sz="2400" i="1" dirty="0"/>
              <a:t>, </a:t>
            </a:r>
            <a:r>
              <a:rPr lang="en-ID" sz="2400" i="1" dirty="0" err="1"/>
              <a:t>lalu</a:t>
            </a:r>
            <a:r>
              <a:rPr lang="en-ID" sz="2400" i="1" dirty="0"/>
              <a:t> </a:t>
            </a:r>
            <a:r>
              <a:rPr lang="en-ID" sz="2400" i="1" dirty="0" err="1"/>
              <a:t>tikus</a:t>
            </a:r>
            <a:r>
              <a:rPr lang="en-ID" sz="2400" i="1" dirty="0"/>
              <a:t> </a:t>
            </a:r>
            <a:r>
              <a:rPr lang="en-ID" sz="2400" i="1" dirty="0" err="1"/>
              <a:t>balas</a:t>
            </a:r>
            <a:r>
              <a:rPr lang="en-ID" sz="2400" i="1" dirty="0"/>
              <a:t> </a:t>
            </a:r>
            <a:r>
              <a:rPr lang="en-ID" sz="2400" i="1" dirty="0" err="1"/>
              <a:t>budi</a:t>
            </a:r>
            <a:r>
              <a:rPr lang="en-ID" sz="2400" i="1" dirty="0"/>
              <a:t> </a:t>
            </a:r>
            <a:r>
              <a:rPr lang="en-ID" sz="2400" i="1" dirty="0" err="1"/>
              <a:t>gigitin</a:t>
            </a:r>
            <a:r>
              <a:rPr lang="en-ID" sz="2400" i="1" dirty="0"/>
              <a:t> </a:t>
            </a:r>
            <a:r>
              <a:rPr lang="en-ID" sz="2400" i="1" dirty="0" err="1"/>
              <a:t>jaring</a:t>
            </a:r>
            <a:r>
              <a:rPr lang="en-ID" sz="2400" i="1" dirty="0"/>
              <a:t> </a:t>
            </a:r>
            <a:r>
              <a:rPr lang="en-ID" sz="2400" i="1" dirty="0" err="1"/>
              <a:t>pemburu</a:t>
            </a:r>
            <a:r>
              <a:rPr lang="en-ID" sz="2400" i="1" dirty="0"/>
              <a:t>.“</a:t>
            </a:r>
          </a:p>
          <a:p>
            <a:pPr lvl="0"/>
            <a:endParaRPr lang="en-ID" sz="2400" i="1" dirty="0"/>
          </a:p>
          <a:p>
            <a:pPr lvl="0"/>
            <a:r>
              <a:rPr lang="en-ID" sz="2400" i="1" dirty="0">
                <a:solidFill>
                  <a:srgbClr val="C00000"/>
                </a:solidFill>
              </a:rPr>
              <a:t>2. </a:t>
            </a:r>
            <a:r>
              <a:rPr lang="en-ID" sz="2400" i="1" dirty="0" err="1">
                <a:solidFill>
                  <a:srgbClr val="C00000"/>
                </a:solidFill>
              </a:rPr>
              <a:t>Deteksi</a:t>
            </a:r>
            <a:r>
              <a:rPr lang="en-ID" sz="2400" i="1" dirty="0">
                <a:solidFill>
                  <a:srgbClr val="C00000"/>
                </a:solidFill>
              </a:rPr>
              <a:t> </a:t>
            </a:r>
            <a:r>
              <a:rPr lang="en-ID" sz="2400" i="1" dirty="0" err="1">
                <a:solidFill>
                  <a:srgbClr val="C00000"/>
                </a:solidFill>
              </a:rPr>
              <a:t>kesalahan</a:t>
            </a:r>
            <a:r>
              <a:rPr lang="en-ID" sz="2400" i="1" dirty="0">
                <a:solidFill>
                  <a:srgbClr val="C00000"/>
                </a:solidFill>
              </a:rPr>
              <a:t>/</a:t>
            </a:r>
            <a:r>
              <a:rPr lang="en-ID" sz="2400" i="1" dirty="0" err="1">
                <a:solidFill>
                  <a:srgbClr val="C00000"/>
                </a:solidFill>
              </a:rPr>
              <a:t>eliminasi</a:t>
            </a:r>
            <a:r>
              <a:rPr lang="en-ID" sz="2400" i="1" dirty="0">
                <a:solidFill>
                  <a:srgbClr val="C00000"/>
                </a:solidFill>
              </a:rPr>
              <a:t> </a:t>
            </a:r>
            <a:r>
              <a:rPr lang="en-ID" sz="2400" i="1" dirty="0" err="1">
                <a:solidFill>
                  <a:srgbClr val="C00000"/>
                </a:solidFill>
              </a:rPr>
              <a:t>jawaban</a:t>
            </a:r>
            <a:r>
              <a:rPr lang="en-ID" sz="2400" i="1" dirty="0">
                <a:solidFill>
                  <a:srgbClr val="C00000"/>
                </a:solidFill>
              </a:rPr>
              <a:t> yang salah</a:t>
            </a:r>
          </a:p>
          <a:p>
            <a:pPr marL="342900" lvl="0" indent="-342900">
              <a:buFont typeface="Arial" panose="020B0604020202020204" pitchFamily="34" charset="0"/>
              <a:buChar char="•"/>
            </a:pPr>
            <a:r>
              <a:rPr lang="en-ID" sz="2400" dirty="0"/>
              <a:t>A: "Tikus </a:t>
            </a:r>
            <a:r>
              <a:rPr lang="en-ID" sz="2400" dirty="0" err="1"/>
              <a:t>kelaparan</a:t>
            </a:r>
            <a:r>
              <a:rPr lang="en-ID" sz="2400" dirty="0"/>
              <a:t>..." 👉 </a:t>
            </a:r>
            <a:r>
              <a:rPr lang="en-ID" sz="2400" i="1" dirty="0" err="1"/>
              <a:t>Tunggu</a:t>
            </a:r>
            <a:r>
              <a:rPr lang="en-ID" sz="2400" i="1" dirty="0"/>
              <a:t>, </a:t>
            </a:r>
            <a:r>
              <a:rPr lang="en-ID" sz="2400" i="1" dirty="0" err="1"/>
              <a:t>tadi</a:t>
            </a:r>
            <a:r>
              <a:rPr lang="en-ID" sz="2400" i="1" dirty="0"/>
              <a:t> pas skimming </a:t>
            </a:r>
            <a:r>
              <a:rPr lang="en-ID" sz="2400" i="1" dirty="0" err="1"/>
              <a:t>masalahnya</a:t>
            </a:r>
            <a:r>
              <a:rPr lang="en-ID" sz="2400" i="1" dirty="0"/>
              <a:t> </a:t>
            </a:r>
            <a:r>
              <a:rPr lang="en-ID" sz="2400" i="1" dirty="0" err="1"/>
              <a:t>bukan</a:t>
            </a:r>
            <a:r>
              <a:rPr lang="en-ID" sz="2400" i="1" dirty="0"/>
              <a:t> </a:t>
            </a:r>
            <a:r>
              <a:rPr lang="en-ID" sz="2400" i="1" dirty="0" err="1"/>
              <a:t>ini</a:t>
            </a:r>
            <a:r>
              <a:rPr lang="en-ID" sz="2400" i="1" dirty="0"/>
              <a:t>.</a:t>
            </a:r>
            <a:r>
              <a:rPr lang="en-ID" sz="2400" dirty="0"/>
              <a:t> </a:t>
            </a:r>
            <a:r>
              <a:rPr lang="en-ID" sz="2400" b="1" dirty="0"/>
              <a:t>CORET!</a:t>
            </a:r>
            <a:endParaRPr lang="en-ID" sz="2400" dirty="0"/>
          </a:p>
          <a:p>
            <a:pPr marL="342900" lvl="0" indent="-342900">
              <a:buFont typeface="Arial" panose="020B0604020202020204" pitchFamily="34" charset="0"/>
              <a:buChar char="•"/>
            </a:pPr>
            <a:r>
              <a:rPr lang="en-ID" sz="2400" dirty="0"/>
              <a:t>C: "Singa </a:t>
            </a:r>
            <a:r>
              <a:rPr lang="en-ID" sz="2400" dirty="0" err="1"/>
              <a:t>terluka</a:t>
            </a:r>
            <a:r>
              <a:rPr lang="en-ID" sz="2400" dirty="0"/>
              <a:t> </a:t>
            </a:r>
            <a:r>
              <a:rPr lang="en-ID" sz="2400" dirty="0" err="1"/>
              <a:t>berkelahi</a:t>
            </a:r>
            <a:r>
              <a:rPr lang="en-ID" sz="2400" dirty="0"/>
              <a:t>..." 👉 </a:t>
            </a:r>
            <a:r>
              <a:rPr lang="en-ID" sz="2400" i="1" dirty="0" err="1"/>
              <a:t>Bukan</a:t>
            </a:r>
            <a:r>
              <a:rPr lang="en-ID" sz="2400" i="1" dirty="0"/>
              <a:t>, </a:t>
            </a:r>
            <a:r>
              <a:rPr lang="en-ID" sz="2400" i="1" dirty="0" err="1"/>
              <a:t>tadi</a:t>
            </a:r>
            <a:r>
              <a:rPr lang="en-ID" sz="2400" i="1" dirty="0"/>
              <a:t> </a:t>
            </a:r>
            <a:r>
              <a:rPr lang="en-ID" sz="2400" i="1" dirty="0" err="1"/>
              <a:t>singa</a:t>
            </a:r>
            <a:r>
              <a:rPr lang="en-ID" sz="2400" i="1" dirty="0"/>
              <a:t> </a:t>
            </a:r>
            <a:r>
              <a:rPr lang="en-ID" sz="2400" i="1" dirty="0" err="1"/>
              <a:t>kena</a:t>
            </a:r>
            <a:r>
              <a:rPr lang="en-ID" sz="2400" i="1" dirty="0"/>
              <a:t> </a:t>
            </a:r>
            <a:r>
              <a:rPr lang="en-ID" sz="2400" i="1" dirty="0" err="1"/>
              <a:t>jaring</a:t>
            </a:r>
            <a:r>
              <a:rPr lang="en-ID" sz="2400" i="1" dirty="0"/>
              <a:t>.</a:t>
            </a:r>
            <a:r>
              <a:rPr lang="en-ID" sz="2400" dirty="0"/>
              <a:t> </a:t>
            </a:r>
            <a:r>
              <a:rPr lang="en-ID" sz="2400" b="1" dirty="0"/>
              <a:t>CORET!</a:t>
            </a:r>
          </a:p>
          <a:p>
            <a:pPr marL="342900" lvl="0" indent="-342900">
              <a:buFont typeface="Arial" panose="020B0604020202020204" pitchFamily="34" charset="0"/>
              <a:buChar char="•"/>
            </a:pPr>
            <a:r>
              <a:rPr lang="en-ID" sz="2400" dirty="0"/>
              <a:t>D: “Fakta yang salah di </a:t>
            </a:r>
            <a:r>
              <a:rPr lang="en-ID" sz="2400" dirty="0" err="1"/>
              <a:t>bagian</a:t>
            </a:r>
            <a:r>
              <a:rPr lang="en-ID" sz="2400" dirty="0"/>
              <a:t> Beginning,  </a:t>
            </a:r>
            <a:r>
              <a:rPr lang="en-ID" sz="2400" i="1" dirty="0"/>
              <a:t>A mouse was building a home near a tree.</a:t>
            </a:r>
          </a:p>
          <a:p>
            <a:pPr marL="342900" lvl="0" indent="-342900">
              <a:buFont typeface="Arial" panose="020B0604020202020204" pitchFamily="34" charset="0"/>
              <a:buChar char="•"/>
            </a:pPr>
            <a:r>
              <a:rPr lang="en-ID" sz="2400" i="1" dirty="0"/>
              <a:t> E: </a:t>
            </a:r>
            <a:r>
              <a:rPr lang="en-ID" sz="2400" dirty="0" err="1"/>
              <a:t>mengubah</a:t>
            </a:r>
            <a:r>
              <a:rPr lang="en-ID" sz="2400" dirty="0"/>
              <a:t> </a:t>
            </a:r>
            <a:r>
              <a:rPr lang="en-ID" sz="2400" dirty="0" err="1"/>
              <a:t>jalan</a:t>
            </a:r>
            <a:r>
              <a:rPr lang="en-ID" sz="2400" dirty="0"/>
              <a:t> </a:t>
            </a:r>
            <a:r>
              <a:rPr lang="en-ID" sz="2400" dirty="0" err="1"/>
              <a:t>cerita</a:t>
            </a:r>
            <a:r>
              <a:rPr lang="en-ID" sz="2400" dirty="0"/>
              <a:t> </a:t>
            </a:r>
            <a:r>
              <a:rPr lang="en-ID" sz="2400" dirty="0" err="1"/>
              <a:t>menjadi</a:t>
            </a:r>
            <a:r>
              <a:rPr lang="en-ID" sz="2400" dirty="0"/>
              <a:t> </a:t>
            </a:r>
            <a:r>
              <a:rPr lang="en-ID" sz="2400" dirty="0" err="1"/>
              <a:t>cerita</a:t>
            </a:r>
            <a:r>
              <a:rPr lang="en-ID" sz="2400" dirty="0"/>
              <a:t> </a:t>
            </a:r>
            <a:r>
              <a:rPr lang="en-ID" sz="2400" dirty="0" err="1"/>
              <a:t>tentang</a:t>
            </a:r>
            <a:r>
              <a:rPr lang="en-ID" sz="2400" dirty="0"/>
              <a:t> </a:t>
            </a:r>
            <a:r>
              <a:rPr lang="en-ID" sz="2400" dirty="0" err="1"/>
              <a:t>kelaparan</a:t>
            </a:r>
            <a:r>
              <a:rPr lang="en-ID" sz="2400" dirty="0"/>
              <a:t>,  </a:t>
            </a:r>
          </a:p>
          <a:p>
            <a:pPr lvl="0"/>
            <a:r>
              <a:rPr lang="en-ID" sz="2400" dirty="0"/>
              <a:t>     </a:t>
            </a:r>
            <a:r>
              <a:rPr lang="en-ID" sz="2400" dirty="0" err="1"/>
              <a:t>dengan</a:t>
            </a:r>
            <a:r>
              <a:rPr lang="en-ID" sz="2400" dirty="0"/>
              <a:t> </a:t>
            </a:r>
            <a:r>
              <a:rPr lang="en-ID" sz="2400" dirty="0" err="1"/>
              <a:t>fakta</a:t>
            </a:r>
            <a:r>
              <a:rPr lang="en-ID" sz="2400" dirty="0"/>
              <a:t> yang salah di </a:t>
            </a:r>
            <a:r>
              <a:rPr lang="en-ID" sz="2400" dirty="0" err="1"/>
              <a:t>bagian</a:t>
            </a:r>
            <a:r>
              <a:rPr lang="en-ID" sz="2400" dirty="0"/>
              <a:t> Beginning</a:t>
            </a:r>
            <a:r>
              <a:rPr lang="en-ID" sz="2400" b="1" dirty="0"/>
              <a:t>:</a:t>
            </a:r>
            <a:r>
              <a:rPr lang="en-ID" sz="2400" dirty="0"/>
              <a:t> </a:t>
            </a:r>
            <a:r>
              <a:rPr lang="en-ID" sz="2400" i="1" dirty="0"/>
              <a:t>A lion was hungry and</a:t>
            </a:r>
          </a:p>
          <a:p>
            <a:pPr lvl="0"/>
            <a:r>
              <a:rPr lang="en-ID" sz="2400" i="1" dirty="0"/>
              <a:t>     searching for food.</a:t>
            </a:r>
            <a:r>
              <a:rPr lang="en-ID" sz="2400" dirty="0"/>
              <a:t> (Teks </a:t>
            </a:r>
            <a:r>
              <a:rPr lang="en-ID" sz="2400" dirty="0" err="1"/>
              <a:t>jelas</a:t>
            </a:r>
            <a:r>
              <a:rPr lang="en-ID" sz="2400" dirty="0"/>
              <a:t> </a:t>
            </a:r>
            <a:r>
              <a:rPr lang="en-ID" sz="2400" dirty="0" err="1"/>
              <a:t>menyatakan</a:t>
            </a:r>
            <a:r>
              <a:rPr lang="en-ID" sz="2400" dirty="0"/>
              <a:t> </a:t>
            </a:r>
            <a:r>
              <a:rPr lang="en-ID" sz="2400" dirty="0" err="1"/>
              <a:t>singa</a:t>
            </a:r>
            <a:endParaRPr lang="en-ID" sz="2400" dirty="0"/>
          </a:p>
          <a:p>
            <a:pPr lvl="0"/>
            <a:r>
              <a:rPr lang="en-ID" sz="2400" dirty="0"/>
              <a:t>     </a:t>
            </a:r>
            <a:r>
              <a:rPr lang="en-ID" sz="2400" dirty="0" err="1"/>
              <a:t>sedang</a:t>
            </a:r>
            <a:r>
              <a:rPr lang="en-ID" sz="2400" dirty="0"/>
              <a:t> </a:t>
            </a:r>
            <a:r>
              <a:rPr lang="en-ID" sz="2400" dirty="0" err="1"/>
              <a:t>tidur</a:t>
            </a:r>
            <a:r>
              <a:rPr lang="en-ID" sz="2400" dirty="0"/>
              <a:t> </a:t>
            </a:r>
            <a:r>
              <a:rPr lang="en-ID" sz="2400" dirty="0" err="1"/>
              <a:t>siang</a:t>
            </a:r>
            <a:r>
              <a:rPr lang="en-ID" sz="2400" dirty="0"/>
              <a:t> di </a:t>
            </a:r>
            <a:r>
              <a:rPr lang="en-ID" sz="2400" dirty="0" err="1"/>
              <a:t>bawah</a:t>
            </a:r>
            <a:r>
              <a:rPr lang="en-ID" sz="2400" dirty="0"/>
              <a:t> </a:t>
            </a:r>
            <a:r>
              <a:rPr lang="en-ID" sz="2400" dirty="0" err="1"/>
              <a:t>pohon</a:t>
            </a:r>
            <a:r>
              <a:rPr lang="en-ID" sz="2400" dirty="0"/>
              <a:t> </a:t>
            </a:r>
            <a:r>
              <a:rPr lang="en-ID" sz="2400" i="1" dirty="0"/>
              <a:t>'while he was sleeping...’</a:t>
            </a:r>
            <a:r>
              <a:rPr lang="en-ID" sz="2400" dirty="0"/>
              <a:t>)</a:t>
            </a:r>
          </a:p>
          <a:p>
            <a:pPr lvl="0"/>
            <a:endParaRPr lang="en-ID" sz="2400" i="1" dirty="0"/>
          </a:p>
          <a:p>
            <a:pPr lvl="0"/>
            <a:r>
              <a:rPr lang="en-ID" sz="2400" dirty="0"/>
              <a:t>Jadi, yang </a:t>
            </a:r>
            <a:r>
              <a:rPr lang="en-ID" sz="2400" dirty="0" err="1"/>
              <a:t>benar</a:t>
            </a:r>
            <a:r>
              <a:rPr lang="en-ID" sz="2400" dirty="0"/>
              <a:t> B.</a:t>
            </a:r>
          </a:p>
        </p:txBody>
      </p:sp>
    </p:spTree>
    <p:extLst>
      <p:ext uri="{BB962C8B-B14F-4D97-AF65-F5344CB8AC3E}">
        <p14:creationId xmlns:p14="http://schemas.microsoft.com/office/powerpoint/2010/main" val="2181110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a:extLst>
            <a:ext uri="{FF2B5EF4-FFF2-40B4-BE49-F238E27FC236}">
              <a16:creationId xmlns:a16="http://schemas.microsoft.com/office/drawing/2014/main" id="{FF5D83D4-2B2D-1B06-F37E-45B22153DA83}"/>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5931A104-13D2-CD50-BF67-7F27A4A5BD71}"/>
              </a:ext>
            </a:extLst>
          </p:cNvPr>
          <p:cNvGrpSpPr/>
          <p:nvPr/>
        </p:nvGrpSpPr>
        <p:grpSpPr>
          <a:xfrm>
            <a:off x="2129050" y="2734028"/>
            <a:ext cx="14517911" cy="5532473"/>
            <a:chOff x="0" y="0"/>
            <a:chExt cx="3554353" cy="1354490"/>
          </a:xfrm>
        </p:grpSpPr>
        <p:sp>
          <p:nvSpPr>
            <p:cNvPr id="3" name="Freeform 3">
              <a:extLst>
                <a:ext uri="{FF2B5EF4-FFF2-40B4-BE49-F238E27FC236}">
                  <a16:creationId xmlns:a16="http://schemas.microsoft.com/office/drawing/2014/main" id="{34A68360-9245-6171-1225-6C50E63002E3}"/>
                </a:ext>
              </a:extLst>
            </p:cNvPr>
            <p:cNvSpPr/>
            <p:nvPr/>
          </p:nvSpPr>
          <p:spPr>
            <a:xfrm>
              <a:off x="0" y="0"/>
              <a:ext cx="3554352" cy="1354490"/>
            </a:xfrm>
            <a:custGeom>
              <a:avLst/>
              <a:gdLst/>
              <a:ahLst/>
              <a:cxnLst/>
              <a:rect l="l" t="t" r="r" b="b"/>
              <a:pathLst>
                <a:path w="3554352" h="1354490">
                  <a:moveTo>
                    <a:pt x="15998" y="0"/>
                  </a:moveTo>
                  <a:lnTo>
                    <a:pt x="3538355" y="0"/>
                  </a:lnTo>
                  <a:cubicBezTo>
                    <a:pt x="3542597" y="0"/>
                    <a:pt x="3546666" y="1685"/>
                    <a:pt x="3549667" y="4686"/>
                  </a:cubicBezTo>
                  <a:cubicBezTo>
                    <a:pt x="3552667" y="7686"/>
                    <a:pt x="3554352" y="11755"/>
                    <a:pt x="3554352" y="15998"/>
                  </a:cubicBezTo>
                  <a:lnTo>
                    <a:pt x="3554352" y="1338492"/>
                  </a:lnTo>
                  <a:cubicBezTo>
                    <a:pt x="3554352" y="1342735"/>
                    <a:pt x="3552667" y="1346804"/>
                    <a:pt x="3549667" y="1349804"/>
                  </a:cubicBezTo>
                  <a:cubicBezTo>
                    <a:pt x="3546666" y="1352804"/>
                    <a:pt x="3542597" y="1354490"/>
                    <a:pt x="3538355" y="1354490"/>
                  </a:cubicBezTo>
                  <a:lnTo>
                    <a:pt x="15998" y="1354490"/>
                  </a:lnTo>
                  <a:cubicBezTo>
                    <a:pt x="11755" y="1354490"/>
                    <a:pt x="7686" y="1352804"/>
                    <a:pt x="4686" y="1349804"/>
                  </a:cubicBezTo>
                  <a:cubicBezTo>
                    <a:pt x="1685" y="1346804"/>
                    <a:pt x="0" y="1342735"/>
                    <a:pt x="0" y="1338492"/>
                  </a:cubicBezTo>
                  <a:lnTo>
                    <a:pt x="0" y="15998"/>
                  </a:lnTo>
                  <a:cubicBezTo>
                    <a:pt x="0" y="11755"/>
                    <a:pt x="1685" y="7686"/>
                    <a:pt x="4686" y="4686"/>
                  </a:cubicBezTo>
                  <a:cubicBezTo>
                    <a:pt x="7686" y="1685"/>
                    <a:pt x="11755" y="0"/>
                    <a:pt x="15998" y="0"/>
                  </a:cubicBezTo>
                  <a:close/>
                </a:path>
              </a:pathLst>
            </a:custGeom>
            <a:solidFill>
              <a:srgbClr val="E87C59"/>
            </a:solidFill>
            <a:ln w="19050" cap="rnd">
              <a:solidFill>
                <a:srgbClr val="403F3F"/>
              </a:solidFill>
              <a:prstDash val="solid"/>
              <a:round/>
            </a:ln>
          </p:spPr>
        </p:sp>
        <p:sp>
          <p:nvSpPr>
            <p:cNvPr id="4" name="TextBox 4">
              <a:extLst>
                <a:ext uri="{FF2B5EF4-FFF2-40B4-BE49-F238E27FC236}">
                  <a16:creationId xmlns:a16="http://schemas.microsoft.com/office/drawing/2014/main" id="{684C4C02-93A6-EBA3-CA2F-B083CF4D480C}"/>
                </a:ext>
              </a:extLst>
            </p:cNvPr>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A1AA04FF-F81B-FFA0-60F0-8F6BC442265E}"/>
              </a:ext>
            </a:extLst>
          </p:cNvPr>
          <p:cNvGrpSpPr/>
          <p:nvPr/>
        </p:nvGrpSpPr>
        <p:grpSpPr>
          <a:xfrm>
            <a:off x="-180979" y="-496658"/>
            <a:ext cx="18211800" cy="10641603"/>
            <a:chOff x="0" y="-38100"/>
            <a:chExt cx="3554353" cy="1456323"/>
          </a:xfrm>
        </p:grpSpPr>
        <p:sp>
          <p:nvSpPr>
            <p:cNvPr id="6" name="Freeform 6">
              <a:extLst>
                <a:ext uri="{FF2B5EF4-FFF2-40B4-BE49-F238E27FC236}">
                  <a16:creationId xmlns:a16="http://schemas.microsoft.com/office/drawing/2014/main" id="{6171C2D9-8733-7282-C917-19D8ADEB23E0}"/>
                </a:ext>
              </a:extLst>
            </p:cNvPr>
            <p:cNvSpPr/>
            <p:nvPr/>
          </p:nvSpPr>
          <p:spPr>
            <a:xfrm>
              <a:off x="0" y="54678"/>
              <a:ext cx="3554352" cy="1363545"/>
            </a:xfrm>
            <a:custGeom>
              <a:avLst/>
              <a:gdLst/>
              <a:ahLst/>
              <a:cxnLst/>
              <a:rect l="l" t="t" r="r" b="b"/>
              <a:pathLst>
                <a:path w="3554352" h="1418223">
                  <a:moveTo>
                    <a:pt x="15727" y="0"/>
                  </a:moveTo>
                  <a:lnTo>
                    <a:pt x="3538625" y="0"/>
                  </a:lnTo>
                  <a:cubicBezTo>
                    <a:pt x="3542797" y="0"/>
                    <a:pt x="3546797" y="1657"/>
                    <a:pt x="3549746" y="4606"/>
                  </a:cubicBezTo>
                  <a:cubicBezTo>
                    <a:pt x="3552696" y="7556"/>
                    <a:pt x="3554352" y="11556"/>
                    <a:pt x="3554352" y="15727"/>
                  </a:cubicBezTo>
                  <a:lnTo>
                    <a:pt x="3554352" y="1402496"/>
                  </a:lnTo>
                  <a:cubicBezTo>
                    <a:pt x="3554352" y="1406667"/>
                    <a:pt x="3552696" y="1410668"/>
                    <a:pt x="3549746" y="1413617"/>
                  </a:cubicBezTo>
                  <a:cubicBezTo>
                    <a:pt x="3546797" y="1416566"/>
                    <a:pt x="3542797" y="1418223"/>
                    <a:pt x="3538625" y="1418223"/>
                  </a:cubicBezTo>
                  <a:lnTo>
                    <a:pt x="15727" y="1418223"/>
                  </a:lnTo>
                  <a:cubicBezTo>
                    <a:pt x="11556" y="1418223"/>
                    <a:pt x="7556" y="1416566"/>
                    <a:pt x="4606" y="1413617"/>
                  </a:cubicBezTo>
                  <a:cubicBezTo>
                    <a:pt x="1657" y="1410668"/>
                    <a:pt x="0" y="1406667"/>
                    <a:pt x="0" y="1402496"/>
                  </a:cubicBezTo>
                  <a:lnTo>
                    <a:pt x="0" y="15727"/>
                  </a:lnTo>
                  <a:cubicBezTo>
                    <a:pt x="0" y="11556"/>
                    <a:pt x="1657" y="7556"/>
                    <a:pt x="4606" y="4606"/>
                  </a:cubicBezTo>
                  <a:cubicBezTo>
                    <a:pt x="7556" y="1657"/>
                    <a:pt x="11556" y="0"/>
                    <a:pt x="15727" y="0"/>
                  </a:cubicBezTo>
                  <a:close/>
                </a:path>
              </a:pathLst>
            </a:custGeom>
            <a:solidFill>
              <a:srgbClr val="FFFFFF"/>
            </a:solidFill>
            <a:ln cap="rnd">
              <a:noFill/>
              <a:prstDash val="solid"/>
              <a:round/>
            </a:ln>
          </p:spPr>
        </p:sp>
        <p:sp>
          <p:nvSpPr>
            <p:cNvPr id="7" name="TextBox 7">
              <a:extLst>
                <a:ext uri="{FF2B5EF4-FFF2-40B4-BE49-F238E27FC236}">
                  <a16:creationId xmlns:a16="http://schemas.microsoft.com/office/drawing/2014/main" id="{C6F0B9FD-921C-165A-261A-543B55695870}"/>
                </a:ext>
              </a:extLst>
            </p:cNvPr>
            <p:cNvSpPr txBox="1"/>
            <p:nvPr/>
          </p:nvSpPr>
          <p:spPr>
            <a:xfrm>
              <a:off x="0" y="-38100"/>
              <a:ext cx="3554353" cy="1456323"/>
            </a:xfrm>
            <a:prstGeom prst="rect">
              <a:avLst/>
            </a:prstGeom>
          </p:spPr>
          <p:txBody>
            <a:bodyPr lIns="50800" tIns="50800" rIns="50800" bIns="50800" rtlCol="0" anchor="ctr"/>
            <a:lstStyle/>
            <a:p>
              <a:pPr algn="ctr">
                <a:lnSpc>
                  <a:spcPts val="2659"/>
                </a:lnSpc>
              </a:pPr>
              <a:endParaRPr/>
            </a:p>
          </p:txBody>
        </p:sp>
      </p:grpSp>
      <p:sp>
        <p:nvSpPr>
          <p:cNvPr id="8" name="Freeform 8">
            <a:extLst>
              <a:ext uri="{FF2B5EF4-FFF2-40B4-BE49-F238E27FC236}">
                <a16:creationId xmlns:a16="http://schemas.microsoft.com/office/drawing/2014/main" id="{1BA40224-70AA-3054-C1A9-769FFE4E8B95}"/>
              </a:ext>
            </a:extLst>
          </p:cNvPr>
          <p:cNvSpPr/>
          <p:nvPr/>
        </p:nvSpPr>
        <p:spPr>
          <a:xfrm>
            <a:off x="432730" y="427263"/>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a:extLst>
              <a:ext uri="{FF2B5EF4-FFF2-40B4-BE49-F238E27FC236}">
                <a16:creationId xmlns:a16="http://schemas.microsoft.com/office/drawing/2014/main" id="{F549E29D-03DC-462C-F573-49389A7469FD}"/>
              </a:ext>
            </a:extLst>
          </p:cNvPr>
          <p:cNvSpPr/>
          <p:nvPr/>
        </p:nvSpPr>
        <p:spPr>
          <a:xfrm>
            <a:off x="678256" y="142055"/>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a:extLst>
              <a:ext uri="{FF2B5EF4-FFF2-40B4-BE49-F238E27FC236}">
                <a16:creationId xmlns:a16="http://schemas.microsoft.com/office/drawing/2014/main" id="{07076D30-6D02-2CDD-9DBE-81A5131BD624}"/>
              </a:ext>
            </a:extLst>
          </p:cNvPr>
          <p:cNvSpPr/>
          <p:nvPr/>
        </p:nvSpPr>
        <p:spPr>
          <a:xfrm>
            <a:off x="652685" y="357502"/>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9" name="Freeform 19">
            <a:extLst>
              <a:ext uri="{FF2B5EF4-FFF2-40B4-BE49-F238E27FC236}">
                <a16:creationId xmlns:a16="http://schemas.microsoft.com/office/drawing/2014/main" id="{30756F57-654A-213A-B746-F9B2C451E3BC}"/>
              </a:ext>
            </a:extLst>
          </p:cNvPr>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0" name="Freeform 20">
            <a:extLst>
              <a:ext uri="{FF2B5EF4-FFF2-40B4-BE49-F238E27FC236}">
                <a16:creationId xmlns:a16="http://schemas.microsoft.com/office/drawing/2014/main" id="{46D6A75B-B40B-5911-606C-429CA51BEBBA}"/>
              </a:ext>
            </a:extLst>
          </p:cNvPr>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5" name="Freeform 25">
            <a:extLst>
              <a:ext uri="{FF2B5EF4-FFF2-40B4-BE49-F238E27FC236}">
                <a16:creationId xmlns:a16="http://schemas.microsoft.com/office/drawing/2014/main" id="{A6772364-6778-EEC2-F8C3-92D23C4608BC}"/>
              </a:ext>
            </a:extLst>
          </p:cNvPr>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8" name="TextBox 27">
            <a:extLst>
              <a:ext uri="{FF2B5EF4-FFF2-40B4-BE49-F238E27FC236}">
                <a16:creationId xmlns:a16="http://schemas.microsoft.com/office/drawing/2014/main" id="{D39727BA-CC79-9387-77C2-CCA5D75F4F4E}"/>
              </a:ext>
            </a:extLst>
          </p:cNvPr>
          <p:cNvSpPr txBox="1"/>
          <p:nvPr/>
        </p:nvSpPr>
        <p:spPr>
          <a:xfrm>
            <a:off x="467789" y="611597"/>
            <a:ext cx="7873069" cy="9602629"/>
          </a:xfrm>
          <a:prstGeom prst="rect">
            <a:avLst/>
          </a:prstGeom>
          <a:noFill/>
        </p:spPr>
        <p:txBody>
          <a:bodyPr wrap="square">
            <a:spAutoFit/>
          </a:bodyPr>
          <a:lstStyle/>
          <a:p>
            <a:pPr algn="ctr"/>
            <a:endParaRPr lang="en-US" sz="2000" b="1" dirty="0"/>
          </a:p>
          <a:p>
            <a:r>
              <a:rPr lang="en-ID" sz="3200" b="1" dirty="0"/>
              <a:t>2. Which of the following statements best conveys the message of the story?</a:t>
            </a:r>
          </a:p>
          <a:p>
            <a:r>
              <a:rPr lang="en-ID" sz="3200" b="1" dirty="0"/>
              <a:t>There is more than one answer. </a:t>
            </a:r>
          </a:p>
          <a:p>
            <a:r>
              <a:rPr lang="en-ID" sz="3200" b="1" dirty="0"/>
              <a:t>Click on every correct answer!</a:t>
            </a:r>
          </a:p>
          <a:p>
            <a:endParaRPr lang="en-ID" sz="3200" b="1" dirty="0"/>
          </a:p>
          <a:p>
            <a:r>
              <a:rPr lang="en-ID" sz="3200" b="1" dirty="0"/>
              <a:t>a.    We should never wake up a sleeping</a:t>
            </a:r>
          </a:p>
          <a:p>
            <a:r>
              <a:rPr lang="en-ID" sz="3200" b="1" dirty="0"/>
              <a:t>       animal</a:t>
            </a:r>
          </a:p>
          <a:p>
            <a:r>
              <a:rPr lang="en-ID" sz="3200" b="1" dirty="0"/>
              <a:t>b.    Even the small and weak can help the</a:t>
            </a:r>
          </a:p>
          <a:p>
            <a:r>
              <a:rPr lang="en-ID" sz="3200" b="1" dirty="0"/>
              <a:t>       strong</a:t>
            </a:r>
          </a:p>
          <a:p>
            <a:r>
              <a:rPr lang="en-ID" sz="3200" b="1" dirty="0"/>
              <a:t>c.    It’s always good to ask for help when we</a:t>
            </a:r>
          </a:p>
          <a:p>
            <a:r>
              <a:rPr lang="en-ID" sz="3200" b="1" dirty="0"/>
              <a:t>       need it</a:t>
            </a:r>
          </a:p>
          <a:p>
            <a:r>
              <a:rPr lang="en-ID" sz="3200" b="1" dirty="0"/>
              <a:t>d.    Lions  are dangerous animals and should</a:t>
            </a:r>
          </a:p>
          <a:p>
            <a:r>
              <a:rPr lang="en-ID" sz="3200" b="1" dirty="0"/>
              <a:t>       be avoided</a:t>
            </a:r>
          </a:p>
          <a:p>
            <a:r>
              <a:rPr lang="en-ID" sz="3200" b="1" dirty="0"/>
              <a:t>e.    Never trust anyone who plays with your </a:t>
            </a:r>
          </a:p>
          <a:p>
            <a:r>
              <a:rPr lang="en-ID" sz="3200" b="1" dirty="0"/>
              <a:t>        hair.</a:t>
            </a:r>
          </a:p>
          <a:p>
            <a:r>
              <a:rPr lang="en-ID" sz="3200" dirty="0"/>
              <a:t> </a:t>
            </a:r>
            <a:br>
              <a:rPr lang="en-ID" sz="3200" dirty="0"/>
            </a:br>
            <a:endParaRPr lang="en-US" sz="3200" b="1" dirty="0"/>
          </a:p>
          <a:p>
            <a:endParaRPr lang="en-US" sz="1800" b="1" dirty="0"/>
          </a:p>
          <a:p>
            <a:endParaRPr lang="en-US" b="1" dirty="0"/>
          </a:p>
          <a:p>
            <a:endParaRPr lang="en-ID" sz="1800" b="1" dirty="0"/>
          </a:p>
        </p:txBody>
      </p:sp>
      <p:sp>
        <p:nvSpPr>
          <p:cNvPr id="30" name="TextBox 29">
            <a:extLst>
              <a:ext uri="{FF2B5EF4-FFF2-40B4-BE49-F238E27FC236}">
                <a16:creationId xmlns:a16="http://schemas.microsoft.com/office/drawing/2014/main" id="{9C27273C-07C1-5CC7-0397-F73D2D836ECB}"/>
              </a:ext>
            </a:extLst>
          </p:cNvPr>
          <p:cNvSpPr txBox="1"/>
          <p:nvPr/>
        </p:nvSpPr>
        <p:spPr>
          <a:xfrm>
            <a:off x="8924921" y="919479"/>
            <a:ext cx="8916056" cy="9664184"/>
          </a:xfrm>
          <a:prstGeom prst="rect">
            <a:avLst/>
          </a:prstGeom>
          <a:noFill/>
        </p:spPr>
        <p:txBody>
          <a:bodyPr wrap="square">
            <a:spAutoFit/>
          </a:bodyPr>
          <a:lstStyle/>
          <a:p>
            <a:pPr lvl="0" algn="ctr">
              <a:lnSpc>
                <a:spcPct val="100000"/>
              </a:lnSpc>
            </a:pPr>
            <a:r>
              <a:rPr lang="en-ID" sz="3000" b="1" dirty="0">
                <a:solidFill>
                  <a:srgbClr val="C00000"/>
                </a:solidFill>
              </a:rPr>
              <a:t>Trik </a:t>
            </a:r>
            <a:r>
              <a:rPr lang="en-ID" sz="3000" b="1" dirty="0" err="1">
                <a:solidFill>
                  <a:srgbClr val="C00000"/>
                </a:solidFill>
              </a:rPr>
              <a:t>Cepat</a:t>
            </a:r>
            <a:r>
              <a:rPr lang="en-ID" sz="3000" b="1" dirty="0">
                <a:solidFill>
                  <a:srgbClr val="C00000"/>
                </a:solidFill>
              </a:rPr>
              <a:t> </a:t>
            </a:r>
            <a:r>
              <a:rPr lang="en-ID" sz="3000" b="1" dirty="0" err="1">
                <a:solidFill>
                  <a:srgbClr val="C00000"/>
                </a:solidFill>
              </a:rPr>
              <a:t>Menjawab</a:t>
            </a:r>
            <a:r>
              <a:rPr lang="en-ID" sz="3000" b="1" dirty="0">
                <a:solidFill>
                  <a:srgbClr val="C00000"/>
                </a:solidFill>
              </a:rPr>
              <a:t> Soal </a:t>
            </a:r>
            <a:r>
              <a:rPr lang="en-ID" sz="3000" b="1" dirty="0" err="1">
                <a:solidFill>
                  <a:srgbClr val="C00000"/>
                </a:solidFill>
              </a:rPr>
              <a:t>Pesan</a:t>
            </a:r>
            <a:r>
              <a:rPr lang="en-ID" sz="3000" b="1" dirty="0">
                <a:solidFill>
                  <a:srgbClr val="C00000"/>
                </a:solidFill>
              </a:rPr>
              <a:t> Moral </a:t>
            </a:r>
          </a:p>
          <a:p>
            <a:pPr lvl="0" algn="just">
              <a:lnSpc>
                <a:spcPct val="100000"/>
              </a:lnSpc>
            </a:pPr>
            <a:endParaRPr lang="en-ID" sz="2600" b="1" kern="100" dirty="0">
              <a:effectLst/>
              <a:latin typeface="+mn-lt"/>
              <a:ea typeface="Aptos" panose="020B0004020202020204" pitchFamily="34" charset="0"/>
              <a:cs typeface="Times New Roman" panose="02020603050405020304" pitchFamily="18" charset="0"/>
            </a:endParaRPr>
          </a:p>
          <a:p>
            <a:pPr marL="457200" lvl="0" indent="-457200" algn="just">
              <a:lnSpc>
                <a:spcPct val="100000"/>
              </a:lnSpc>
              <a:buAutoNum type="arabicPeriod"/>
            </a:pPr>
            <a:r>
              <a:rPr lang="en-ID" sz="2600" b="1" dirty="0" err="1"/>
              <a:t>Langsung</a:t>
            </a:r>
            <a:r>
              <a:rPr lang="en-ID" sz="2600" b="1" dirty="0"/>
              <a:t> </a:t>
            </a:r>
            <a:r>
              <a:rPr lang="en-ID" sz="2600" b="1" dirty="0" err="1"/>
              <a:t>Loncat</a:t>
            </a:r>
            <a:r>
              <a:rPr lang="en-ID" sz="2600" b="1" dirty="0"/>
              <a:t> </a:t>
            </a:r>
            <a:r>
              <a:rPr lang="en-ID" sz="2600" b="1" dirty="0" err="1"/>
              <a:t>ke</a:t>
            </a:r>
            <a:r>
              <a:rPr lang="en-ID" sz="2600" b="1" dirty="0"/>
              <a:t> </a:t>
            </a:r>
            <a:r>
              <a:rPr lang="en-ID" sz="2600" b="1" dirty="0" err="1"/>
              <a:t>Paragraf</a:t>
            </a:r>
            <a:r>
              <a:rPr lang="en-ID" sz="2600" b="1" dirty="0"/>
              <a:t> </a:t>
            </a:r>
            <a:r>
              <a:rPr lang="en-ID" sz="2600" b="1" dirty="0" err="1"/>
              <a:t>Terakhir</a:t>
            </a:r>
            <a:endParaRPr lang="en-ID" sz="2600" b="1" dirty="0"/>
          </a:p>
          <a:p>
            <a:pPr lvl="0" algn="just">
              <a:lnSpc>
                <a:spcPct val="100000"/>
              </a:lnSpc>
            </a:pPr>
            <a:r>
              <a:rPr lang="en-ID" sz="2600" b="1" dirty="0"/>
              <a:t>      </a:t>
            </a:r>
            <a:r>
              <a:rPr lang="en-ID" sz="2600" dirty="0" err="1"/>
              <a:t>Penulis</a:t>
            </a:r>
            <a:r>
              <a:rPr lang="en-ID" sz="2600" dirty="0"/>
              <a:t> </a:t>
            </a:r>
            <a:r>
              <a:rPr lang="en-ID" sz="2600" dirty="0" err="1"/>
              <a:t>teks</a:t>
            </a:r>
            <a:r>
              <a:rPr lang="en-ID" sz="2600" dirty="0"/>
              <a:t> </a:t>
            </a:r>
            <a:r>
              <a:rPr lang="en-ID" sz="2600" dirty="0" err="1"/>
              <a:t>naratif</a:t>
            </a:r>
            <a:r>
              <a:rPr lang="en-ID" sz="2600" dirty="0"/>
              <a:t> </a:t>
            </a:r>
            <a:r>
              <a:rPr lang="en-ID" sz="2600" dirty="0" err="1"/>
              <a:t>hampir</a:t>
            </a:r>
            <a:r>
              <a:rPr lang="en-ID" sz="2600" dirty="0"/>
              <a:t> </a:t>
            </a:r>
            <a:r>
              <a:rPr lang="en-ID" sz="2600" dirty="0" err="1"/>
              <a:t>selalu</a:t>
            </a:r>
            <a:r>
              <a:rPr lang="en-ID" sz="2600" dirty="0"/>
              <a:t> </a:t>
            </a:r>
            <a:r>
              <a:rPr lang="en-ID" sz="2600" dirty="0" err="1"/>
              <a:t>menaruh</a:t>
            </a:r>
            <a:r>
              <a:rPr lang="en-ID" sz="2600" dirty="0"/>
              <a:t> </a:t>
            </a:r>
            <a:r>
              <a:rPr lang="en-ID" sz="2600" dirty="0" err="1"/>
              <a:t>kesimpulan</a:t>
            </a:r>
            <a:r>
              <a:rPr lang="en-ID" sz="2600" dirty="0"/>
              <a:t> </a:t>
            </a:r>
            <a:r>
              <a:rPr lang="en-ID" sz="2600" dirty="0" err="1"/>
              <a:t>atau</a:t>
            </a:r>
            <a:endParaRPr lang="en-ID" sz="2600" dirty="0"/>
          </a:p>
          <a:p>
            <a:pPr lvl="0" algn="just">
              <a:lnSpc>
                <a:spcPct val="100000"/>
              </a:lnSpc>
            </a:pPr>
            <a:r>
              <a:rPr lang="en-ID" sz="2600" dirty="0"/>
              <a:t>      </a:t>
            </a:r>
            <a:r>
              <a:rPr lang="en-ID" sz="2600" dirty="0" err="1"/>
              <a:t>pesanmoral</a:t>
            </a:r>
            <a:r>
              <a:rPr lang="en-ID" sz="2600" dirty="0"/>
              <a:t> </a:t>
            </a:r>
            <a:r>
              <a:rPr lang="en-ID" sz="2600" dirty="0" err="1"/>
              <a:t>secara</a:t>
            </a:r>
            <a:r>
              <a:rPr lang="en-ID" sz="2600" dirty="0"/>
              <a:t> </a:t>
            </a:r>
            <a:r>
              <a:rPr lang="en-ID" sz="2600" dirty="0" err="1"/>
              <a:t>tersurat</a:t>
            </a:r>
            <a:r>
              <a:rPr lang="en-ID" sz="2600" dirty="0"/>
              <a:t> (</a:t>
            </a:r>
            <a:r>
              <a:rPr lang="en-ID" sz="2600" dirty="0" err="1"/>
              <a:t>jelas</a:t>
            </a:r>
            <a:r>
              <a:rPr lang="en-ID" sz="2600" dirty="0"/>
              <a:t>) di </a:t>
            </a:r>
            <a:r>
              <a:rPr lang="en-ID" sz="2600" dirty="0" err="1"/>
              <a:t>kalimat</a:t>
            </a:r>
            <a:r>
              <a:rPr lang="en-ID" sz="2600" dirty="0"/>
              <a:t> paling </a:t>
            </a:r>
            <a:r>
              <a:rPr lang="en-ID" sz="2600" dirty="0" err="1"/>
              <a:t>bawah</a:t>
            </a:r>
            <a:r>
              <a:rPr lang="en-ID" sz="2600" dirty="0"/>
              <a:t>.</a:t>
            </a:r>
            <a:endParaRPr lang="en-ID" sz="2600" b="1" kern="100" dirty="0">
              <a:solidFill>
                <a:srgbClr val="C00000"/>
              </a:solidFill>
              <a:latin typeface="Aptos" panose="020B0004020202020204" pitchFamily="34" charset="0"/>
              <a:cs typeface="Times New Roman" panose="02020603050405020304" pitchFamily="18" charset="0"/>
            </a:endParaRPr>
          </a:p>
          <a:p>
            <a:pPr lvl="0"/>
            <a:endParaRPr lang="en-ID" sz="2600" i="1" dirty="0"/>
          </a:p>
          <a:p>
            <a:pPr lvl="0"/>
            <a:r>
              <a:rPr lang="en-ID" sz="2600" i="1" dirty="0">
                <a:solidFill>
                  <a:srgbClr val="C00000"/>
                </a:solidFill>
              </a:rPr>
              <a:t>2. </a:t>
            </a:r>
            <a:r>
              <a:rPr lang="en-ID" sz="2600" b="1" dirty="0" err="1"/>
              <a:t>Pilih</a:t>
            </a:r>
            <a:r>
              <a:rPr lang="en-ID" sz="2600" b="1" dirty="0"/>
              <a:t> </a:t>
            </a:r>
            <a:r>
              <a:rPr lang="en-ID" sz="2600" b="1" dirty="0" err="1"/>
              <a:t>Jawaban</a:t>
            </a:r>
            <a:r>
              <a:rPr lang="en-ID" sz="2600" b="1" dirty="0"/>
              <a:t> yang Universal/</a:t>
            </a:r>
            <a:r>
              <a:rPr lang="en-ID" sz="2600" b="1" dirty="0" err="1"/>
              <a:t>Makna</a:t>
            </a:r>
            <a:r>
              <a:rPr lang="en-ID" sz="2600" b="1" dirty="0"/>
              <a:t> Luas)</a:t>
            </a:r>
          </a:p>
          <a:p>
            <a:pPr lvl="0"/>
            <a:r>
              <a:rPr lang="en-ID" sz="2600" b="1" dirty="0"/>
              <a:t>   </a:t>
            </a:r>
            <a:r>
              <a:rPr lang="en-ID" sz="2600" dirty="0"/>
              <a:t> </a:t>
            </a:r>
            <a:r>
              <a:rPr lang="en-ID" sz="2600" dirty="0" err="1"/>
              <a:t>Pesan</a:t>
            </a:r>
            <a:r>
              <a:rPr lang="en-ID" sz="2600" dirty="0"/>
              <a:t> moral </a:t>
            </a:r>
            <a:r>
              <a:rPr lang="en-ID" sz="2600" dirty="0" err="1"/>
              <a:t>itu</a:t>
            </a:r>
            <a:r>
              <a:rPr lang="en-ID" sz="2600" dirty="0"/>
              <a:t> </a:t>
            </a:r>
            <a:r>
              <a:rPr lang="en-ID" sz="2600" dirty="0" err="1"/>
              <a:t>adalah</a:t>
            </a:r>
            <a:r>
              <a:rPr lang="en-ID" sz="2600" dirty="0"/>
              <a:t> </a:t>
            </a:r>
            <a:r>
              <a:rPr lang="en-ID" sz="2600" dirty="0" err="1"/>
              <a:t>pelajaran</a:t>
            </a:r>
            <a:r>
              <a:rPr lang="en-ID" sz="2600" dirty="0"/>
              <a:t> </a:t>
            </a:r>
            <a:r>
              <a:rPr lang="en-ID" sz="2600" dirty="0" err="1"/>
              <a:t>hidup</a:t>
            </a:r>
            <a:r>
              <a:rPr lang="en-ID" sz="2600" dirty="0"/>
              <a:t> </a:t>
            </a:r>
            <a:r>
              <a:rPr lang="en-ID" sz="2600" dirty="0" err="1"/>
              <a:t>untuk</a:t>
            </a:r>
            <a:r>
              <a:rPr lang="en-ID" sz="2600" dirty="0"/>
              <a:t> </a:t>
            </a:r>
            <a:r>
              <a:rPr lang="en-ID" sz="2600" dirty="0" err="1"/>
              <a:t>manusia</a:t>
            </a:r>
            <a:r>
              <a:rPr lang="en-ID" sz="2600" dirty="0"/>
              <a:t>. </a:t>
            </a:r>
            <a:r>
              <a:rPr lang="en-ID" sz="2600" dirty="0" err="1"/>
              <a:t>Hindari</a:t>
            </a:r>
            <a:endParaRPr lang="en-ID" sz="2600" dirty="0"/>
          </a:p>
          <a:p>
            <a:pPr lvl="0"/>
            <a:r>
              <a:rPr lang="en-ID" sz="2600" dirty="0"/>
              <a:t>    </a:t>
            </a:r>
            <a:r>
              <a:rPr lang="en-ID" sz="2600" dirty="0" err="1"/>
              <a:t>jawaban</a:t>
            </a:r>
            <a:r>
              <a:rPr lang="en-ID" sz="2600" dirty="0"/>
              <a:t> yang </a:t>
            </a:r>
            <a:r>
              <a:rPr lang="en-ID" sz="2600" dirty="0" err="1"/>
              <a:t>terlalu</a:t>
            </a:r>
            <a:r>
              <a:rPr lang="en-ID" sz="2600" dirty="0"/>
              <a:t> </a:t>
            </a:r>
            <a:r>
              <a:rPr lang="en-ID" sz="2600" b="1" dirty="0" err="1"/>
              <a:t>harfiah</a:t>
            </a:r>
            <a:r>
              <a:rPr lang="en-ID" sz="2600" b="1" dirty="0"/>
              <a:t>/</a:t>
            </a:r>
            <a:r>
              <a:rPr lang="en-ID" sz="2600" b="1" dirty="0" err="1"/>
              <a:t>kaku</a:t>
            </a:r>
            <a:r>
              <a:rPr lang="en-ID" sz="2600" dirty="0"/>
              <a:t> </a:t>
            </a:r>
            <a:r>
              <a:rPr lang="en-ID" sz="2600" dirty="0" err="1"/>
              <a:t>tentang</a:t>
            </a:r>
            <a:r>
              <a:rPr lang="en-ID" sz="2600" dirty="0"/>
              <a:t> </a:t>
            </a:r>
            <a:r>
              <a:rPr lang="en-ID" sz="2600" dirty="0" err="1"/>
              <a:t>hewan</a:t>
            </a:r>
            <a:r>
              <a:rPr lang="en-ID" sz="2600" dirty="0"/>
              <a:t>/</a:t>
            </a:r>
            <a:r>
              <a:rPr lang="en-ID" sz="2600" dirty="0" err="1"/>
              <a:t>tokoh</a:t>
            </a:r>
            <a:r>
              <a:rPr lang="en-ID" sz="2600" dirty="0"/>
              <a:t> di</a:t>
            </a:r>
          </a:p>
          <a:p>
            <a:pPr lvl="0"/>
            <a:r>
              <a:rPr lang="en-ID" sz="2600" dirty="0"/>
              <a:t>     </a:t>
            </a:r>
            <a:r>
              <a:rPr lang="en-ID" sz="2600" dirty="0" err="1"/>
              <a:t>cerita</a:t>
            </a:r>
            <a:r>
              <a:rPr lang="en-ID" sz="2600" dirty="0"/>
              <a:t> </a:t>
            </a:r>
            <a:r>
              <a:rPr lang="en-ID" sz="2600" dirty="0" err="1"/>
              <a:t>tersebut</a:t>
            </a:r>
            <a:r>
              <a:rPr lang="en-ID" sz="2600" dirty="0"/>
              <a:t>. </a:t>
            </a:r>
            <a:r>
              <a:rPr lang="en-ID" sz="2600" dirty="0" err="1"/>
              <a:t>Biasanya</a:t>
            </a:r>
            <a:r>
              <a:rPr lang="en-ID" sz="2600" dirty="0"/>
              <a:t> </a:t>
            </a:r>
            <a:r>
              <a:rPr lang="en-ID" sz="2600" dirty="0" err="1"/>
              <a:t>berisi</a:t>
            </a:r>
            <a:r>
              <a:rPr lang="en-ID" sz="2600" dirty="0"/>
              <a:t> </a:t>
            </a:r>
            <a:r>
              <a:rPr lang="en-ID" sz="2600" dirty="0" err="1"/>
              <a:t>kalimat</a:t>
            </a:r>
            <a:r>
              <a:rPr lang="en-ID" sz="2600" dirty="0"/>
              <a:t> </a:t>
            </a:r>
            <a:r>
              <a:rPr lang="en-ID" sz="2600" dirty="0" err="1"/>
              <a:t>positif</a:t>
            </a:r>
            <a:r>
              <a:rPr lang="en-ID" sz="2600" dirty="0"/>
              <a:t>. </a:t>
            </a:r>
          </a:p>
          <a:p>
            <a:r>
              <a:rPr lang="en-ID" sz="2600" b="1" dirty="0"/>
              <a:t>    a.    We should never wake up a sleeping animal </a:t>
            </a:r>
            <a:r>
              <a:rPr lang="en-ID" sz="2600" dirty="0"/>
              <a:t>❌ </a:t>
            </a:r>
          </a:p>
          <a:p>
            <a:r>
              <a:rPr lang="en-ID" sz="2600" dirty="0"/>
              <a:t>           (Ini </a:t>
            </a:r>
            <a:r>
              <a:rPr lang="en-ID" sz="2600" dirty="0" err="1"/>
              <a:t>fakta</a:t>
            </a:r>
            <a:r>
              <a:rPr lang="en-ID" sz="2600" dirty="0"/>
              <a:t> </a:t>
            </a:r>
            <a:r>
              <a:rPr lang="en-ID" sz="2600" dirty="0" err="1"/>
              <a:t>harfiah</a:t>
            </a:r>
            <a:r>
              <a:rPr lang="en-ID" sz="2600" dirty="0"/>
              <a:t> </a:t>
            </a:r>
            <a:r>
              <a:rPr lang="en-ID" sz="2600" dirty="0" err="1"/>
              <a:t>hewan</a:t>
            </a:r>
            <a:r>
              <a:rPr lang="en-ID" sz="2600" dirty="0"/>
              <a:t>, </a:t>
            </a:r>
            <a:r>
              <a:rPr lang="en-ID" sz="2600" dirty="0" err="1"/>
              <a:t>bukan</a:t>
            </a:r>
            <a:r>
              <a:rPr lang="en-ID" sz="2600" dirty="0"/>
              <a:t> </a:t>
            </a:r>
            <a:r>
              <a:rPr lang="en-ID" sz="2600" dirty="0" err="1"/>
              <a:t>pelajaran</a:t>
            </a:r>
            <a:r>
              <a:rPr lang="en-ID" sz="2600" dirty="0"/>
              <a:t> </a:t>
            </a:r>
            <a:r>
              <a:rPr lang="en-ID" sz="2600" dirty="0" err="1"/>
              <a:t>hidup</a:t>
            </a:r>
            <a:r>
              <a:rPr lang="en-ID" sz="2600" dirty="0"/>
              <a:t>)</a:t>
            </a:r>
            <a:endParaRPr lang="en-ID" sz="2600" b="1" dirty="0"/>
          </a:p>
          <a:p>
            <a:r>
              <a:rPr lang="en-ID" sz="2600" b="1" dirty="0"/>
              <a:t>    b.    Even the small and weak can help the strong</a:t>
            </a:r>
          </a:p>
          <a:p>
            <a:r>
              <a:rPr lang="en-ID" sz="2600" dirty="0"/>
              <a:t>           (</a:t>
            </a:r>
            <a:r>
              <a:rPr lang="en-ID" sz="2600" dirty="0" err="1"/>
              <a:t>Cocok</a:t>
            </a:r>
            <a:r>
              <a:rPr lang="en-ID" sz="2600" dirty="0"/>
              <a:t> </a:t>
            </a:r>
            <a:r>
              <a:rPr lang="en-ID" sz="2600" dirty="0" err="1"/>
              <a:t>persis</a:t>
            </a:r>
            <a:r>
              <a:rPr lang="en-ID" sz="2600" dirty="0"/>
              <a:t> </a:t>
            </a:r>
            <a:r>
              <a:rPr lang="en-ID" sz="2600" dirty="0" err="1"/>
              <a:t>dengan</a:t>
            </a:r>
            <a:r>
              <a:rPr lang="en-ID" sz="2600" dirty="0"/>
              <a:t> </a:t>
            </a:r>
            <a:r>
              <a:rPr lang="en-ID" sz="2600" i="1" dirty="0"/>
              <a:t>"small creatures can do great</a:t>
            </a:r>
          </a:p>
          <a:p>
            <a:r>
              <a:rPr lang="en-ID" sz="2600" i="1" dirty="0"/>
              <a:t>            things"</a:t>
            </a:r>
            <a:r>
              <a:rPr lang="en-ID" sz="2600" dirty="0"/>
              <a:t>) </a:t>
            </a:r>
          </a:p>
          <a:p>
            <a:r>
              <a:rPr lang="en-ID" sz="2600" b="1" dirty="0"/>
              <a:t>    c.    It’s always good to ask for help when we need it</a:t>
            </a:r>
          </a:p>
          <a:p>
            <a:r>
              <a:rPr lang="en-ID" sz="2600" dirty="0"/>
              <a:t>           (</a:t>
            </a:r>
            <a:r>
              <a:rPr lang="en-ID" sz="2600" dirty="0" err="1"/>
              <a:t>Cocok</a:t>
            </a:r>
            <a:r>
              <a:rPr lang="en-ID" sz="2600" dirty="0"/>
              <a:t> </a:t>
            </a:r>
            <a:r>
              <a:rPr lang="en-ID" sz="2600" dirty="0" err="1"/>
              <a:t>persis</a:t>
            </a:r>
            <a:r>
              <a:rPr lang="en-ID" sz="2600" dirty="0"/>
              <a:t> </a:t>
            </a:r>
            <a:r>
              <a:rPr lang="en-ID" sz="2600" dirty="0" err="1"/>
              <a:t>dengan</a:t>
            </a:r>
            <a:r>
              <a:rPr lang="en-ID" sz="2600" dirty="0"/>
              <a:t> </a:t>
            </a:r>
            <a:r>
              <a:rPr lang="en-ID" sz="2600" i="1" dirty="0"/>
              <a:t>"we all need help sometimes"</a:t>
            </a:r>
            <a:r>
              <a:rPr lang="en-ID" sz="2600" dirty="0"/>
              <a:t>)</a:t>
            </a:r>
            <a:endParaRPr lang="en-ID" sz="2600" b="1" dirty="0"/>
          </a:p>
          <a:p>
            <a:r>
              <a:rPr lang="en-ID" sz="2600" b="1" dirty="0"/>
              <a:t>    d.    Lions  are dangerous animals and should be avoided </a:t>
            </a:r>
            <a:r>
              <a:rPr lang="en-ID" sz="2600" dirty="0"/>
              <a:t>❌</a:t>
            </a:r>
            <a:endParaRPr lang="en-ID" sz="2600" b="1" dirty="0"/>
          </a:p>
          <a:p>
            <a:r>
              <a:rPr lang="en-ID" sz="2600" dirty="0"/>
              <a:t>           (Fakta </a:t>
            </a:r>
            <a:r>
              <a:rPr lang="en-ID" sz="2600" dirty="0" err="1"/>
              <a:t>harfiah</a:t>
            </a:r>
            <a:r>
              <a:rPr lang="en-ID" sz="2600" dirty="0"/>
              <a:t> </a:t>
            </a:r>
            <a:r>
              <a:rPr lang="en-ID" sz="2600" dirty="0" err="1"/>
              <a:t>hewan</a:t>
            </a:r>
            <a:r>
              <a:rPr lang="en-ID" sz="2600" dirty="0"/>
              <a:t>, </a:t>
            </a:r>
            <a:r>
              <a:rPr lang="en-ID" sz="2600" dirty="0" err="1"/>
              <a:t>bukan</a:t>
            </a:r>
            <a:r>
              <a:rPr lang="en-ID" sz="2600" dirty="0"/>
              <a:t> </a:t>
            </a:r>
            <a:r>
              <a:rPr lang="en-ID" sz="2600" dirty="0" err="1"/>
              <a:t>pesan</a:t>
            </a:r>
            <a:r>
              <a:rPr lang="en-ID" sz="2600" dirty="0"/>
              <a:t> moral)</a:t>
            </a:r>
            <a:endParaRPr lang="en-ID" sz="2600" b="1" dirty="0"/>
          </a:p>
          <a:p>
            <a:r>
              <a:rPr lang="en-ID" sz="2600" b="1" dirty="0"/>
              <a:t>    e.    Never trust anyone who plays with your hair</a:t>
            </a:r>
            <a:r>
              <a:rPr lang="en-ID" sz="2600" dirty="0"/>
              <a:t>❌</a:t>
            </a:r>
            <a:endParaRPr lang="en-ID" sz="2600" b="1" dirty="0"/>
          </a:p>
          <a:p>
            <a:r>
              <a:rPr lang="en-ID" sz="2600" dirty="0"/>
              <a:t>           (</a:t>
            </a:r>
            <a:r>
              <a:rPr lang="en-ID" sz="2600" dirty="0" err="1"/>
              <a:t>Konyol</a:t>
            </a:r>
            <a:r>
              <a:rPr lang="en-ID" sz="2600" dirty="0"/>
              <a:t> dan </a:t>
            </a:r>
            <a:r>
              <a:rPr lang="en-ID" sz="2600" dirty="0" err="1"/>
              <a:t>terlalu</a:t>
            </a:r>
            <a:r>
              <a:rPr lang="en-ID" sz="2600" dirty="0"/>
              <a:t> </a:t>
            </a:r>
            <a:r>
              <a:rPr lang="en-ID" sz="2600" dirty="0" err="1"/>
              <a:t>harfiah</a:t>
            </a:r>
            <a:r>
              <a:rPr lang="en-ID" sz="2600" dirty="0"/>
              <a:t>).</a:t>
            </a:r>
            <a:endParaRPr lang="en-ID" sz="2600" b="1" dirty="0"/>
          </a:p>
          <a:p>
            <a:pPr lvl="0"/>
            <a:endParaRPr lang="en-ID" sz="2600" i="1" dirty="0">
              <a:solidFill>
                <a:srgbClr val="C00000"/>
              </a:solidFill>
            </a:endParaRPr>
          </a:p>
          <a:p>
            <a:pPr lvl="0"/>
            <a:endParaRPr lang="en-ID" sz="2600" dirty="0"/>
          </a:p>
          <a:p>
            <a:pPr lvl="0"/>
            <a:endParaRPr lang="en-ID" sz="2400" dirty="0"/>
          </a:p>
        </p:txBody>
      </p:sp>
    </p:spTree>
    <p:extLst>
      <p:ext uri="{BB962C8B-B14F-4D97-AF65-F5344CB8AC3E}">
        <p14:creationId xmlns:p14="http://schemas.microsoft.com/office/powerpoint/2010/main" val="29933705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a:extLst>
            <a:ext uri="{FF2B5EF4-FFF2-40B4-BE49-F238E27FC236}">
              <a16:creationId xmlns:a16="http://schemas.microsoft.com/office/drawing/2014/main" id="{AACB5578-DD1D-636D-C3DB-915D5F1D8E44}"/>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D7D586AE-3C13-D305-51FC-4E8F04E2DB02}"/>
              </a:ext>
            </a:extLst>
          </p:cNvPr>
          <p:cNvGrpSpPr/>
          <p:nvPr/>
        </p:nvGrpSpPr>
        <p:grpSpPr>
          <a:xfrm>
            <a:off x="2129050" y="2734028"/>
            <a:ext cx="14517911" cy="5532473"/>
            <a:chOff x="0" y="0"/>
            <a:chExt cx="3554353" cy="1354490"/>
          </a:xfrm>
        </p:grpSpPr>
        <p:sp>
          <p:nvSpPr>
            <p:cNvPr id="3" name="Freeform 3">
              <a:extLst>
                <a:ext uri="{FF2B5EF4-FFF2-40B4-BE49-F238E27FC236}">
                  <a16:creationId xmlns:a16="http://schemas.microsoft.com/office/drawing/2014/main" id="{62175343-F388-E7C6-A1D5-EE3DF1376036}"/>
                </a:ext>
              </a:extLst>
            </p:cNvPr>
            <p:cNvSpPr/>
            <p:nvPr/>
          </p:nvSpPr>
          <p:spPr>
            <a:xfrm>
              <a:off x="0" y="0"/>
              <a:ext cx="3554352" cy="1354490"/>
            </a:xfrm>
            <a:custGeom>
              <a:avLst/>
              <a:gdLst/>
              <a:ahLst/>
              <a:cxnLst/>
              <a:rect l="l" t="t" r="r" b="b"/>
              <a:pathLst>
                <a:path w="3554352" h="1354490">
                  <a:moveTo>
                    <a:pt x="15998" y="0"/>
                  </a:moveTo>
                  <a:lnTo>
                    <a:pt x="3538355" y="0"/>
                  </a:lnTo>
                  <a:cubicBezTo>
                    <a:pt x="3542597" y="0"/>
                    <a:pt x="3546666" y="1685"/>
                    <a:pt x="3549667" y="4686"/>
                  </a:cubicBezTo>
                  <a:cubicBezTo>
                    <a:pt x="3552667" y="7686"/>
                    <a:pt x="3554352" y="11755"/>
                    <a:pt x="3554352" y="15998"/>
                  </a:cubicBezTo>
                  <a:lnTo>
                    <a:pt x="3554352" y="1338492"/>
                  </a:lnTo>
                  <a:cubicBezTo>
                    <a:pt x="3554352" y="1342735"/>
                    <a:pt x="3552667" y="1346804"/>
                    <a:pt x="3549667" y="1349804"/>
                  </a:cubicBezTo>
                  <a:cubicBezTo>
                    <a:pt x="3546666" y="1352804"/>
                    <a:pt x="3542597" y="1354490"/>
                    <a:pt x="3538355" y="1354490"/>
                  </a:cubicBezTo>
                  <a:lnTo>
                    <a:pt x="15998" y="1354490"/>
                  </a:lnTo>
                  <a:cubicBezTo>
                    <a:pt x="11755" y="1354490"/>
                    <a:pt x="7686" y="1352804"/>
                    <a:pt x="4686" y="1349804"/>
                  </a:cubicBezTo>
                  <a:cubicBezTo>
                    <a:pt x="1685" y="1346804"/>
                    <a:pt x="0" y="1342735"/>
                    <a:pt x="0" y="1338492"/>
                  </a:cubicBezTo>
                  <a:lnTo>
                    <a:pt x="0" y="15998"/>
                  </a:lnTo>
                  <a:cubicBezTo>
                    <a:pt x="0" y="11755"/>
                    <a:pt x="1685" y="7686"/>
                    <a:pt x="4686" y="4686"/>
                  </a:cubicBezTo>
                  <a:cubicBezTo>
                    <a:pt x="7686" y="1685"/>
                    <a:pt x="11755" y="0"/>
                    <a:pt x="15998" y="0"/>
                  </a:cubicBezTo>
                  <a:close/>
                </a:path>
              </a:pathLst>
            </a:custGeom>
            <a:solidFill>
              <a:srgbClr val="E87C59"/>
            </a:solidFill>
            <a:ln w="19050" cap="rnd">
              <a:solidFill>
                <a:srgbClr val="403F3F"/>
              </a:solidFill>
              <a:prstDash val="solid"/>
              <a:round/>
            </a:ln>
          </p:spPr>
        </p:sp>
        <p:sp>
          <p:nvSpPr>
            <p:cNvPr id="4" name="TextBox 4">
              <a:extLst>
                <a:ext uri="{FF2B5EF4-FFF2-40B4-BE49-F238E27FC236}">
                  <a16:creationId xmlns:a16="http://schemas.microsoft.com/office/drawing/2014/main" id="{23D14518-B488-2D51-4516-3EA4C74DC2B0}"/>
                </a:ext>
              </a:extLst>
            </p:cNvPr>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14D79BD3-20EF-678F-33A5-012541D46441}"/>
              </a:ext>
            </a:extLst>
          </p:cNvPr>
          <p:cNvGrpSpPr/>
          <p:nvPr/>
        </p:nvGrpSpPr>
        <p:grpSpPr>
          <a:xfrm>
            <a:off x="-180979" y="-496658"/>
            <a:ext cx="18211800" cy="10641603"/>
            <a:chOff x="0" y="-38100"/>
            <a:chExt cx="3554353" cy="1456323"/>
          </a:xfrm>
        </p:grpSpPr>
        <p:sp>
          <p:nvSpPr>
            <p:cNvPr id="6" name="Freeform 6">
              <a:extLst>
                <a:ext uri="{FF2B5EF4-FFF2-40B4-BE49-F238E27FC236}">
                  <a16:creationId xmlns:a16="http://schemas.microsoft.com/office/drawing/2014/main" id="{2D9A60F4-357A-897A-58D3-3F02250D95E3}"/>
                </a:ext>
              </a:extLst>
            </p:cNvPr>
            <p:cNvSpPr/>
            <p:nvPr/>
          </p:nvSpPr>
          <p:spPr>
            <a:xfrm>
              <a:off x="0" y="54678"/>
              <a:ext cx="3554352" cy="1363545"/>
            </a:xfrm>
            <a:custGeom>
              <a:avLst/>
              <a:gdLst/>
              <a:ahLst/>
              <a:cxnLst/>
              <a:rect l="l" t="t" r="r" b="b"/>
              <a:pathLst>
                <a:path w="3554352" h="1418223">
                  <a:moveTo>
                    <a:pt x="15727" y="0"/>
                  </a:moveTo>
                  <a:lnTo>
                    <a:pt x="3538625" y="0"/>
                  </a:lnTo>
                  <a:cubicBezTo>
                    <a:pt x="3542797" y="0"/>
                    <a:pt x="3546797" y="1657"/>
                    <a:pt x="3549746" y="4606"/>
                  </a:cubicBezTo>
                  <a:cubicBezTo>
                    <a:pt x="3552696" y="7556"/>
                    <a:pt x="3554352" y="11556"/>
                    <a:pt x="3554352" y="15727"/>
                  </a:cubicBezTo>
                  <a:lnTo>
                    <a:pt x="3554352" y="1402496"/>
                  </a:lnTo>
                  <a:cubicBezTo>
                    <a:pt x="3554352" y="1406667"/>
                    <a:pt x="3552696" y="1410668"/>
                    <a:pt x="3549746" y="1413617"/>
                  </a:cubicBezTo>
                  <a:cubicBezTo>
                    <a:pt x="3546797" y="1416566"/>
                    <a:pt x="3542797" y="1418223"/>
                    <a:pt x="3538625" y="1418223"/>
                  </a:cubicBezTo>
                  <a:lnTo>
                    <a:pt x="15727" y="1418223"/>
                  </a:lnTo>
                  <a:cubicBezTo>
                    <a:pt x="11556" y="1418223"/>
                    <a:pt x="7556" y="1416566"/>
                    <a:pt x="4606" y="1413617"/>
                  </a:cubicBezTo>
                  <a:cubicBezTo>
                    <a:pt x="1657" y="1410668"/>
                    <a:pt x="0" y="1406667"/>
                    <a:pt x="0" y="1402496"/>
                  </a:cubicBezTo>
                  <a:lnTo>
                    <a:pt x="0" y="15727"/>
                  </a:lnTo>
                  <a:cubicBezTo>
                    <a:pt x="0" y="11556"/>
                    <a:pt x="1657" y="7556"/>
                    <a:pt x="4606" y="4606"/>
                  </a:cubicBezTo>
                  <a:cubicBezTo>
                    <a:pt x="7556" y="1657"/>
                    <a:pt x="11556" y="0"/>
                    <a:pt x="15727" y="0"/>
                  </a:cubicBezTo>
                  <a:close/>
                </a:path>
              </a:pathLst>
            </a:custGeom>
            <a:solidFill>
              <a:srgbClr val="FFFFFF"/>
            </a:solidFill>
            <a:ln cap="rnd">
              <a:noFill/>
              <a:prstDash val="solid"/>
              <a:round/>
            </a:ln>
          </p:spPr>
        </p:sp>
        <p:sp>
          <p:nvSpPr>
            <p:cNvPr id="7" name="TextBox 7">
              <a:extLst>
                <a:ext uri="{FF2B5EF4-FFF2-40B4-BE49-F238E27FC236}">
                  <a16:creationId xmlns:a16="http://schemas.microsoft.com/office/drawing/2014/main" id="{5541C278-F7B0-3C6C-0C15-59CECCB6A136}"/>
                </a:ext>
              </a:extLst>
            </p:cNvPr>
            <p:cNvSpPr txBox="1"/>
            <p:nvPr/>
          </p:nvSpPr>
          <p:spPr>
            <a:xfrm>
              <a:off x="0" y="-38100"/>
              <a:ext cx="3554353" cy="1456323"/>
            </a:xfrm>
            <a:prstGeom prst="rect">
              <a:avLst/>
            </a:prstGeom>
          </p:spPr>
          <p:txBody>
            <a:bodyPr lIns="50800" tIns="50800" rIns="50800" bIns="50800" rtlCol="0" anchor="ctr"/>
            <a:lstStyle/>
            <a:p>
              <a:pPr algn="ctr">
                <a:lnSpc>
                  <a:spcPts val="2659"/>
                </a:lnSpc>
              </a:pPr>
              <a:endParaRPr/>
            </a:p>
          </p:txBody>
        </p:sp>
      </p:grpSp>
      <p:sp>
        <p:nvSpPr>
          <p:cNvPr id="8" name="Freeform 8">
            <a:extLst>
              <a:ext uri="{FF2B5EF4-FFF2-40B4-BE49-F238E27FC236}">
                <a16:creationId xmlns:a16="http://schemas.microsoft.com/office/drawing/2014/main" id="{78491A7D-087C-806E-E6F0-3200ECB5106E}"/>
              </a:ext>
            </a:extLst>
          </p:cNvPr>
          <p:cNvSpPr/>
          <p:nvPr/>
        </p:nvSpPr>
        <p:spPr>
          <a:xfrm>
            <a:off x="432730" y="427263"/>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a:extLst>
              <a:ext uri="{FF2B5EF4-FFF2-40B4-BE49-F238E27FC236}">
                <a16:creationId xmlns:a16="http://schemas.microsoft.com/office/drawing/2014/main" id="{48959206-FD48-56CF-03DE-B7F18A3C1B7E}"/>
              </a:ext>
            </a:extLst>
          </p:cNvPr>
          <p:cNvSpPr/>
          <p:nvPr/>
        </p:nvSpPr>
        <p:spPr>
          <a:xfrm>
            <a:off x="678256" y="142055"/>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a:extLst>
              <a:ext uri="{FF2B5EF4-FFF2-40B4-BE49-F238E27FC236}">
                <a16:creationId xmlns:a16="http://schemas.microsoft.com/office/drawing/2014/main" id="{39BBE0E9-B391-449B-3B01-ACAB8A33A836}"/>
              </a:ext>
            </a:extLst>
          </p:cNvPr>
          <p:cNvSpPr/>
          <p:nvPr/>
        </p:nvSpPr>
        <p:spPr>
          <a:xfrm>
            <a:off x="652685" y="357502"/>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9" name="Freeform 19">
            <a:extLst>
              <a:ext uri="{FF2B5EF4-FFF2-40B4-BE49-F238E27FC236}">
                <a16:creationId xmlns:a16="http://schemas.microsoft.com/office/drawing/2014/main" id="{B5373330-9EB3-6582-377D-FB4EA0401C33}"/>
              </a:ext>
            </a:extLst>
          </p:cNvPr>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0" name="Freeform 20">
            <a:extLst>
              <a:ext uri="{FF2B5EF4-FFF2-40B4-BE49-F238E27FC236}">
                <a16:creationId xmlns:a16="http://schemas.microsoft.com/office/drawing/2014/main" id="{8EF220B4-711B-4E38-DFA5-96B92C7F187D}"/>
              </a:ext>
            </a:extLst>
          </p:cNvPr>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5" name="Freeform 25">
            <a:extLst>
              <a:ext uri="{FF2B5EF4-FFF2-40B4-BE49-F238E27FC236}">
                <a16:creationId xmlns:a16="http://schemas.microsoft.com/office/drawing/2014/main" id="{A337136F-1DE7-46D4-DC6A-077BA6DF6F39}"/>
              </a:ext>
            </a:extLst>
          </p:cNvPr>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30" name="TextBox 29">
            <a:extLst>
              <a:ext uri="{FF2B5EF4-FFF2-40B4-BE49-F238E27FC236}">
                <a16:creationId xmlns:a16="http://schemas.microsoft.com/office/drawing/2014/main" id="{56AB8541-9080-842A-C7B6-934E0F20A506}"/>
              </a:ext>
            </a:extLst>
          </p:cNvPr>
          <p:cNvSpPr txBox="1"/>
          <p:nvPr/>
        </p:nvSpPr>
        <p:spPr>
          <a:xfrm>
            <a:off x="8924918" y="620870"/>
            <a:ext cx="8916056" cy="12695783"/>
          </a:xfrm>
          <a:prstGeom prst="rect">
            <a:avLst/>
          </a:prstGeom>
          <a:noFill/>
        </p:spPr>
        <p:txBody>
          <a:bodyPr wrap="square">
            <a:spAutoFit/>
          </a:bodyPr>
          <a:lstStyle/>
          <a:p>
            <a:pPr lvl="0" algn="just">
              <a:lnSpc>
                <a:spcPct val="100000"/>
              </a:lnSpc>
            </a:pPr>
            <a:r>
              <a:rPr lang="en-ID" sz="2600" b="1" dirty="0"/>
              <a:t>Trik </a:t>
            </a:r>
            <a:r>
              <a:rPr lang="en-ID" sz="2600" b="1" dirty="0" err="1"/>
              <a:t>Cepat</a:t>
            </a:r>
            <a:r>
              <a:rPr lang="en-ID" sz="2600" b="1" dirty="0"/>
              <a:t> </a:t>
            </a:r>
            <a:r>
              <a:rPr lang="en-ID" sz="2600" b="1" dirty="0" err="1"/>
              <a:t>Menjawab</a:t>
            </a:r>
            <a:r>
              <a:rPr lang="en-ID" sz="2600" b="1" dirty="0"/>
              <a:t> Soal Analisa </a:t>
            </a:r>
            <a:r>
              <a:rPr lang="en-ID" sz="2600" b="1" dirty="0" err="1"/>
              <a:t>Sudut</a:t>
            </a:r>
            <a:r>
              <a:rPr lang="en-ID" sz="2600" b="1" dirty="0"/>
              <a:t> Pandang  </a:t>
            </a:r>
          </a:p>
          <a:p>
            <a:pPr lvl="0" algn="just">
              <a:lnSpc>
                <a:spcPct val="100000"/>
              </a:lnSpc>
            </a:pPr>
            <a:endParaRPr lang="en-ID" sz="2600" b="1" dirty="0"/>
          </a:p>
          <a:p>
            <a:pPr lvl="0" algn="just">
              <a:lnSpc>
                <a:spcPct val="100000"/>
              </a:lnSpc>
            </a:pPr>
            <a:r>
              <a:rPr lang="en-ID" sz="2600" b="1" dirty="0">
                <a:solidFill>
                  <a:srgbClr val="C00000"/>
                </a:solidFill>
              </a:rPr>
              <a:t>           </a:t>
            </a:r>
            <a:r>
              <a:rPr lang="en-ID" sz="2600" b="1" dirty="0" err="1">
                <a:solidFill>
                  <a:srgbClr val="C00000"/>
                </a:solidFill>
              </a:rPr>
              <a:t>Pahami</a:t>
            </a:r>
            <a:r>
              <a:rPr lang="en-ID" sz="2600" b="1" dirty="0">
                <a:solidFill>
                  <a:srgbClr val="C00000"/>
                </a:solidFill>
              </a:rPr>
              <a:t> </a:t>
            </a:r>
            <a:r>
              <a:rPr lang="en-ID" sz="2600" b="1" dirty="0" err="1">
                <a:solidFill>
                  <a:srgbClr val="C00000"/>
                </a:solidFill>
              </a:rPr>
              <a:t>makna</a:t>
            </a:r>
            <a:r>
              <a:rPr lang="en-ID" sz="2600" b="1" dirty="0">
                <a:solidFill>
                  <a:srgbClr val="C00000"/>
                </a:solidFill>
              </a:rPr>
              <a:t> single view point, </a:t>
            </a:r>
            <a:r>
              <a:rPr lang="en-ID" sz="2800" dirty="0">
                <a:solidFill>
                  <a:srgbClr val="C00000"/>
                </a:solidFill>
              </a:rPr>
              <a:t>Skimming Kata </a:t>
            </a:r>
            <a:r>
              <a:rPr lang="en-ID" sz="2800" dirty="0" err="1">
                <a:solidFill>
                  <a:srgbClr val="C00000"/>
                </a:solidFill>
              </a:rPr>
              <a:t>Kunci</a:t>
            </a:r>
            <a:r>
              <a:rPr lang="en-ID" sz="2800" dirty="0">
                <a:solidFill>
                  <a:srgbClr val="C00000"/>
                </a:solidFill>
              </a:rPr>
              <a:t> </a:t>
            </a:r>
            <a:r>
              <a:rPr lang="en-ID" sz="2800" dirty="0" err="1">
                <a:solidFill>
                  <a:srgbClr val="C00000"/>
                </a:solidFill>
              </a:rPr>
              <a:t>Efek</a:t>
            </a:r>
            <a:r>
              <a:rPr lang="en-ID" sz="2800" dirty="0">
                <a:solidFill>
                  <a:srgbClr val="C00000"/>
                </a:solidFill>
              </a:rPr>
              <a:t> (</a:t>
            </a:r>
            <a:r>
              <a:rPr lang="en-ID" sz="2800" i="1" dirty="0">
                <a:solidFill>
                  <a:srgbClr val="C00000"/>
                </a:solidFill>
              </a:rPr>
              <a:t>stress, anxiety, low self-esteem, harm</a:t>
            </a:r>
            <a:r>
              <a:rPr lang="en-ID" sz="2800" dirty="0">
                <a:solidFill>
                  <a:srgbClr val="C00000"/>
                </a:solidFill>
              </a:rPr>
              <a:t>); </a:t>
            </a:r>
            <a:r>
              <a:rPr lang="en-ID" sz="2800" dirty="0" err="1">
                <a:solidFill>
                  <a:srgbClr val="C00000"/>
                </a:solidFill>
              </a:rPr>
              <a:t>positif</a:t>
            </a:r>
            <a:r>
              <a:rPr lang="en-ID" sz="2800" dirty="0">
                <a:solidFill>
                  <a:srgbClr val="C00000"/>
                </a:solidFill>
              </a:rPr>
              <a:t>/negative, </a:t>
            </a:r>
            <a:r>
              <a:rPr lang="en-ID" sz="2800" dirty="0" err="1">
                <a:solidFill>
                  <a:srgbClr val="C00000"/>
                </a:solidFill>
              </a:rPr>
              <a:t>cocokkan</a:t>
            </a:r>
            <a:r>
              <a:rPr lang="en-ID" sz="2800" dirty="0">
                <a:solidFill>
                  <a:srgbClr val="C00000"/>
                </a:solidFill>
              </a:rPr>
              <a:t> </a:t>
            </a:r>
            <a:r>
              <a:rPr lang="en-ID" sz="2800" dirty="0" err="1">
                <a:solidFill>
                  <a:srgbClr val="C00000"/>
                </a:solidFill>
              </a:rPr>
              <a:t>setiap</a:t>
            </a:r>
            <a:r>
              <a:rPr lang="en-ID" sz="2800" dirty="0">
                <a:solidFill>
                  <a:srgbClr val="C00000"/>
                </a:solidFill>
              </a:rPr>
              <a:t> </a:t>
            </a:r>
            <a:r>
              <a:rPr lang="en-ID" sz="2800" dirty="0" err="1">
                <a:solidFill>
                  <a:srgbClr val="C00000"/>
                </a:solidFill>
              </a:rPr>
              <a:t>opsi</a:t>
            </a:r>
            <a:r>
              <a:rPr lang="en-ID" sz="2800" dirty="0">
                <a:solidFill>
                  <a:srgbClr val="C00000"/>
                </a:solidFill>
              </a:rPr>
              <a:t> </a:t>
            </a:r>
            <a:r>
              <a:rPr lang="en-ID" sz="2800" dirty="0" err="1">
                <a:solidFill>
                  <a:srgbClr val="C00000"/>
                </a:solidFill>
              </a:rPr>
              <a:t>jawaban</a:t>
            </a:r>
            <a:r>
              <a:rPr lang="en-ID" sz="2800" dirty="0">
                <a:solidFill>
                  <a:srgbClr val="C00000"/>
                </a:solidFill>
              </a:rPr>
              <a:t>.</a:t>
            </a:r>
          </a:p>
          <a:p>
            <a:pPr lvl="0" algn="just">
              <a:lnSpc>
                <a:spcPct val="100000"/>
              </a:lnSpc>
            </a:pPr>
            <a:endParaRPr lang="en-ID" sz="2600" b="1" dirty="0">
              <a:solidFill>
                <a:srgbClr val="C00000"/>
              </a:solidFill>
            </a:endParaRPr>
          </a:p>
          <a:p>
            <a:pPr marL="457200" lvl="0" indent="-457200">
              <a:buFont typeface="Arial" panose="020B0604020202020204" pitchFamily="34" charset="0"/>
              <a:buChar char="•"/>
            </a:pPr>
            <a:r>
              <a:rPr lang="en-ID" sz="2100" b="1" dirty="0"/>
              <a:t>B</a:t>
            </a:r>
            <a:r>
              <a:rPr lang="en-ID" sz="2100" dirty="0"/>
              <a:t>❌ Teks </a:t>
            </a:r>
            <a:r>
              <a:rPr lang="en-ID" sz="2100" dirty="0" err="1"/>
              <a:t>fokus</a:t>
            </a:r>
            <a:r>
              <a:rPr lang="en-ID" sz="2100" dirty="0"/>
              <a:t> pada </a:t>
            </a:r>
            <a:r>
              <a:rPr lang="en-ID" sz="2100" dirty="0" err="1"/>
              <a:t>kondisi</a:t>
            </a:r>
            <a:r>
              <a:rPr lang="en-ID" sz="2100" dirty="0"/>
              <a:t> </a:t>
            </a:r>
            <a:r>
              <a:rPr lang="en-ID" sz="2100" dirty="0" err="1"/>
              <a:t>masyarakat</a:t>
            </a:r>
            <a:r>
              <a:rPr lang="en-ID" sz="2100" dirty="0"/>
              <a:t> </a:t>
            </a:r>
            <a:r>
              <a:rPr lang="en-ID" sz="2100" dirty="0" err="1"/>
              <a:t>saat</a:t>
            </a:r>
            <a:r>
              <a:rPr lang="en-ID" sz="2100" dirty="0"/>
              <a:t> </a:t>
            </a:r>
            <a:r>
              <a:rPr lang="en-ID" sz="2100" dirty="0" err="1"/>
              <a:t>ini</a:t>
            </a:r>
            <a:r>
              <a:rPr lang="en-ID" sz="2100" dirty="0"/>
              <a:t> (</a:t>
            </a:r>
            <a:r>
              <a:rPr lang="en-ID" sz="2100" i="1" dirty="0"/>
              <a:t>In today's world...</a:t>
            </a:r>
            <a:r>
              <a:rPr lang="en-ID" sz="2100" dirty="0"/>
              <a:t>), </a:t>
            </a:r>
            <a:r>
              <a:rPr lang="en-ID" sz="2100" dirty="0" err="1"/>
              <a:t>bukan</a:t>
            </a:r>
            <a:r>
              <a:rPr lang="en-ID" sz="2100" dirty="0"/>
              <a:t> </a:t>
            </a:r>
            <a:r>
              <a:rPr lang="en-ID" sz="2100" dirty="0" err="1"/>
              <a:t>menceritakan</a:t>
            </a:r>
            <a:r>
              <a:rPr lang="en-ID" sz="2100" dirty="0"/>
              <a:t> </a:t>
            </a:r>
            <a:r>
              <a:rPr lang="en-ID" sz="2100" dirty="0" err="1"/>
              <a:t>sejarah</a:t>
            </a:r>
            <a:r>
              <a:rPr lang="en-ID" sz="2100" dirty="0"/>
              <a:t> masa </a:t>
            </a:r>
            <a:r>
              <a:rPr lang="en-ID" sz="2100" dirty="0" err="1"/>
              <a:t>lalu</a:t>
            </a:r>
            <a:r>
              <a:rPr lang="en-ID" sz="2100" dirty="0"/>
              <a:t>. </a:t>
            </a:r>
          </a:p>
          <a:p>
            <a:pPr marL="457200" lvl="0" indent="-457200">
              <a:buFont typeface="Arial" panose="020B0604020202020204" pitchFamily="34" charset="0"/>
              <a:buChar char="•"/>
            </a:pPr>
            <a:r>
              <a:rPr lang="en-ID" sz="2100" b="1" dirty="0"/>
              <a:t>C</a:t>
            </a:r>
            <a:r>
              <a:rPr lang="en-ID" sz="2100" dirty="0"/>
              <a:t>❌ Teks </a:t>
            </a:r>
            <a:r>
              <a:rPr lang="en-ID" sz="2100" dirty="0" err="1"/>
              <a:t>fokus</a:t>
            </a:r>
            <a:r>
              <a:rPr lang="en-ID" sz="2100" dirty="0"/>
              <a:t> pada </a:t>
            </a:r>
            <a:r>
              <a:rPr lang="en-ID" sz="2100" dirty="0" err="1"/>
              <a:t>gaya</a:t>
            </a:r>
            <a:r>
              <a:rPr lang="en-ID" sz="2100" dirty="0"/>
              <a:t> </a:t>
            </a:r>
            <a:r>
              <a:rPr lang="en-ID" sz="2100" dirty="0" err="1"/>
              <a:t>hidup</a:t>
            </a:r>
            <a:r>
              <a:rPr lang="en-ID" sz="2100" dirty="0"/>
              <a:t> dan </a:t>
            </a:r>
            <a:r>
              <a:rPr lang="en-ID" sz="2100" dirty="0" err="1"/>
              <a:t>kebiasaan</a:t>
            </a:r>
            <a:r>
              <a:rPr lang="en-ID" sz="2100" dirty="0"/>
              <a:t> </a:t>
            </a:r>
            <a:r>
              <a:rPr lang="en-ID" sz="2100" dirty="0" err="1"/>
              <a:t>berdigital</a:t>
            </a:r>
            <a:r>
              <a:rPr lang="en-ID" sz="2100" dirty="0"/>
              <a:t> (</a:t>
            </a:r>
            <a:r>
              <a:rPr lang="en-ID" sz="2100" i="1" dirty="0"/>
              <a:t>digital mindfulness</a:t>
            </a:r>
            <a:r>
              <a:rPr lang="en-ID" sz="2100" dirty="0"/>
              <a:t>), </a:t>
            </a:r>
            <a:r>
              <a:rPr lang="en-ID" sz="2100" dirty="0" err="1"/>
              <a:t>bukan</a:t>
            </a:r>
            <a:r>
              <a:rPr lang="en-ID" sz="2100" dirty="0"/>
              <a:t> </a:t>
            </a:r>
            <a:r>
              <a:rPr lang="en-ID" sz="2100" dirty="0" err="1"/>
              <a:t>pengobatan</a:t>
            </a:r>
            <a:r>
              <a:rPr lang="en-ID" sz="2100" dirty="0"/>
              <a:t> </a:t>
            </a:r>
            <a:r>
              <a:rPr lang="en-ID" sz="2100" dirty="0" err="1"/>
              <a:t>medis</a:t>
            </a:r>
            <a:r>
              <a:rPr lang="en-ID" sz="2100" dirty="0"/>
              <a:t>/</a:t>
            </a:r>
            <a:r>
              <a:rPr lang="en-ID" sz="2100" dirty="0" err="1"/>
              <a:t>psikologis</a:t>
            </a:r>
            <a:r>
              <a:rPr lang="en-ID" sz="2100" dirty="0"/>
              <a:t> </a:t>
            </a:r>
            <a:r>
              <a:rPr lang="en-ID" sz="2100" dirty="0" err="1"/>
              <a:t>klinis</a:t>
            </a:r>
            <a:r>
              <a:rPr lang="en-ID" sz="2100" dirty="0"/>
              <a:t>.</a:t>
            </a:r>
          </a:p>
          <a:p>
            <a:pPr marL="457200" lvl="0" indent="-457200">
              <a:buFont typeface="Arial" panose="020B0604020202020204" pitchFamily="34" charset="0"/>
              <a:buChar char="•"/>
            </a:pPr>
            <a:r>
              <a:rPr lang="en-ID" sz="2100" b="1" dirty="0"/>
              <a:t>D </a:t>
            </a:r>
            <a:r>
              <a:rPr lang="en-ID" sz="2100" dirty="0"/>
              <a:t>❌ Salah </a:t>
            </a:r>
            <a:r>
              <a:rPr lang="en-ID" sz="2100" dirty="0" err="1"/>
              <a:t>besar</a:t>
            </a:r>
            <a:r>
              <a:rPr lang="en-ID" sz="2100" dirty="0"/>
              <a:t>! </a:t>
            </a:r>
            <a:r>
              <a:rPr lang="en-ID" sz="2100" dirty="0" err="1"/>
              <a:t>Paragraf</a:t>
            </a:r>
            <a:r>
              <a:rPr lang="en-ID" sz="2100" dirty="0"/>
              <a:t> 3 dan 4 </a:t>
            </a:r>
            <a:r>
              <a:rPr lang="en-ID" sz="2100" dirty="0" err="1"/>
              <a:t>justru</a:t>
            </a:r>
            <a:r>
              <a:rPr lang="en-ID" sz="2100" dirty="0"/>
              <a:t> sangat </a:t>
            </a:r>
            <a:r>
              <a:rPr lang="en-ID" sz="2100" dirty="0" err="1"/>
              <a:t>jelas</a:t>
            </a:r>
            <a:r>
              <a:rPr lang="en-ID" sz="2100" dirty="0"/>
              <a:t> </a:t>
            </a:r>
            <a:r>
              <a:rPr lang="en-ID" sz="2100" dirty="0" err="1"/>
              <a:t>menawarkan</a:t>
            </a:r>
            <a:r>
              <a:rPr lang="en-ID" sz="2100" dirty="0"/>
              <a:t> </a:t>
            </a:r>
            <a:r>
              <a:rPr lang="en-ID" sz="2100" dirty="0" err="1"/>
              <a:t>solusi</a:t>
            </a:r>
            <a:r>
              <a:rPr lang="en-ID" sz="2100" dirty="0"/>
              <a:t> (</a:t>
            </a:r>
            <a:r>
              <a:rPr lang="en-ID" sz="2100" dirty="0" err="1"/>
              <a:t>contoh</a:t>
            </a:r>
            <a:r>
              <a:rPr lang="en-ID" sz="2100" dirty="0"/>
              <a:t>: </a:t>
            </a:r>
            <a:r>
              <a:rPr lang="en-ID" sz="2100" i="1" dirty="0"/>
              <a:t>"Practicing digital mindfulness can help..."</a:t>
            </a:r>
            <a:r>
              <a:rPr lang="en-ID" sz="2100" dirty="0"/>
              <a:t>).</a:t>
            </a:r>
          </a:p>
          <a:p>
            <a:pPr marL="457200" lvl="0" indent="-457200">
              <a:buFont typeface="Arial" panose="020B0604020202020204" pitchFamily="34" charset="0"/>
              <a:buChar char="•"/>
            </a:pPr>
            <a:r>
              <a:rPr lang="en-ID" sz="2100" b="1" dirty="0"/>
              <a:t>E </a:t>
            </a:r>
            <a:r>
              <a:rPr lang="en-ID" sz="2100" dirty="0"/>
              <a:t>❌ </a:t>
            </a:r>
            <a:r>
              <a:rPr lang="en-ID" sz="2100" dirty="0" err="1"/>
              <a:t>Memang</a:t>
            </a:r>
            <a:r>
              <a:rPr lang="en-ID" sz="2100" dirty="0"/>
              <a:t> </a:t>
            </a:r>
            <a:r>
              <a:rPr lang="en-ID" sz="2100" dirty="0" err="1"/>
              <a:t>teks</a:t>
            </a:r>
            <a:r>
              <a:rPr lang="en-ID" sz="2100" dirty="0"/>
              <a:t> </a:t>
            </a:r>
            <a:r>
              <a:rPr lang="en-ID" sz="2100" dirty="0" err="1"/>
              <a:t>ini</a:t>
            </a:r>
            <a:r>
              <a:rPr lang="en-ID" sz="2100" dirty="0"/>
              <a:t> </a:t>
            </a:r>
            <a:r>
              <a:rPr lang="en-ID" sz="2100" dirty="0" err="1"/>
              <a:t>kurang</a:t>
            </a:r>
            <a:r>
              <a:rPr lang="en-ID" sz="2100" dirty="0"/>
              <a:t> </a:t>
            </a:r>
            <a:r>
              <a:rPr lang="en-ID" sz="2100" dirty="0" err="1"/>
              <a:t>angka</a:t>
            </a:r>
            <a:r>
              <a:rPr lang="en-ID" sz="2100" dirty="0"/>
              <a:t> </a:t>
            </a:r>
            <a:r>
              <a:rPr lang="en-ID" sz="2100" dirty="0" err="1"/>
              <a:t>statistik</a:t>
            </a:r>
            <a:r>
              <a:rPr lang="en-ID" sz="2100" dirty="0"/>
              <a:t>, </a:t>
            </a:r>
            <a:r>
              <a:rPr lang="en-ID" sz="2100" dirty="0" err="1"/>
              <a:t>namun</a:t>
            </a:r>
            <a:r>
              <a:rPr lang="en-ID" sz="2100" dirty="0"/>
              <a:t> </a:t>
            </a:r>
            <a:r>
              <a:rPr lang="en-ID" sz="2100" dirty="0" err="1"/>
              <a:t>itu</a:t>
            </a:r>
            <a:r>
              <a:rPr lang="en-ID" sz="2100" dirty="0"/>
              <a:t> </a:t>
            </a:r>
            <a:r>
              <a:rPr lang="en-ID" sz="2100" dirty="0" err="1"/>
              <a:t>bukan</a:t>
            </a:r>
            <a:r>
              <a:rPr lang="en-ID" sz="2100" dirty="0"/>
              <a:t> </a:t>
            </a:r>
            <a:r>
              <a:rPr lang="en-ID" sz="2100" dirty="0" err="1"/>
              <a:t>definisi</a:t>
            </a:r>
            <a:r>
              <a:rPr lang="en-ID" sz="2100" dirty="0"/>
              <a:t> </a:t>
            </a:r>
            <a:r>
              <a:rPr lang="en-ID" sz="2100" dirty="0" err="1"/>
              <a:t>utama</a:t>
            </a:r>
            <a:r>
              <a:rPr lang="en-ID" sz="2100" dirty="0"/>
              <a:t> </a:t>
            </a:r>
            <a:r>
              <a:rPr lang="en-ID" sz="2100" dirty="0" err="1"/>
              <a:t>dari</a:t>
            </a:r>
            <a:r>
              <a:rPr lang="en-ID" sz="2100" dirty="0"/>
              <a:t> </a:t>
            </a:r>
            <a:r>
              <a:rPr lang="en-ID" sz="2100" i="1" dirty="0"/>
              <a:t>single viewpoint</a:t>
            </a:r>
            <a:r>
              <a:rPr lang="en-ID" sz="2100" dirty="0"/>
              <a:t>.</a:t>
            </a:r>
          </a:p>
          <a:p>
            <a:pPr marL="457200" lvl="0" indent="-457200">
              <a:buFont typeface="Arial" panose="020B0604020202020204" pitchFamily="34" charset="0"/>
              <a:buChar char="•"/>
            </a:pPr>
            <a:r>
              <a:rPr lang="en-ID" sz="2100" b="1" dirty="0"/>
              <a:t>A </a:t>
            </a:r>
            <a:r>
              <a:rPr lang="en-ID" sz="2100" dirty="0"/>
              <a:t>✅ Hanya </a:t>
            </a:r>
            <a:r>
              <a:rPr lang="en-ID" sz="2100" dirty="0" err="1"/>
              <a:t>membahas</a:t>
            </a:r>
            <a:r>
              <a:rPr lang="en-ID" sz="2100" dirty="0"/>
              <a:t> </a:t>
            </a:r>
            <a:r>
              <a:rPr lang="en-ID" sz="2100" dirty="0" err="1"/>
              <a:t>efek</a:t>
            </a:r>
            <a:r>
              <a:rPr lang="en-ID" sz="2100" dirty="0"/>
              <a:t> negative, </a:t>
            </a:r>
            <a:r>
              <a:rPr lang="en-ID" sz="2100" dirty="0" err="1"/>
              <a:t>berarti</a:t>
            </a:r>
            <a:r>
              <a:rPr lang="en-ID" sz="2100" dirty="0"/>
              <a:t> </a:t>
            </a:r>
            <a:r>
              <a:rPr lang="en-ID" sz="2100" i="1" dirty="0"/>
              <a:t>single view point</a:t>
            </a:r>
          </a:p>
          <a:p>
            <a:pPr lvl="0"/>
            <a:endParaRPr lang="en-ID" sz="2800" dirty="0"/>
          </a:p>
          <a:p>
            <a:pPr lvl="0"/>
            <a:r>
              <a:rPr lang="en-ID" sz="2800" b="1" dirty="0">
                <a:solidFill>
                  <a:srgbClr val="C00000"/>
                </a:solidFill>
              </a:rPr>
              <a:t>Atau:</a:t>
            </a:r>
          </a:p>
          <a:p>
            <a:pPr marL="514350" lvl="0" indent="-514350">
              <a:buAutoNum type="arabicPeriod"/>
            </a:pPr>
            <a:r>
              <a:rPr lang="en-ID" sz="2800" dirty="0"/>
              <a:t>Jenis Teks </a:t>
            </a:r>
            <a:r>
              <a:rPr lang="en-ID" sz="2800" dirty="0" err="1"/>
              <a:t>apa</a:t>
            </a:r>
            <a:r>
              <a:rPr lang="en-ID" sz="2800" dirty="0"/>
              <a:t>? (B. Ing TL </a:t>
            </a:r>
            <a:r>
              <a:rPr lang="en-ID" sz="2800" dirty="0" err="1"/>
              <a:t>hanya</a:t>
            </a:r>
            <a:r>
              <a:rPr lang="en-ID" sz="2800" dirty="0"/>
              <a:t> </a:t>
            </a:r>
            <a:r>
              <a:rPr lang="en-ID" sz="2800" dirty="0" err="1"/>
              <a:t>ada</a:t>
            </a:r>
            <a:r>
              <a:rPr lang="en-ID" sz="2800" dirty="0"/>
              <a:t> 2 </a:t>
            </a:r>
            <a:r>
              <a:rPr lang="en-ID" sz="2800" dirty="0" err="1"/>
              <a:t>teks</a:t>
            </a:r>
            <a:r>
              <a:rPr lang="en-ID" sz="2800" dirty="0"/>
              <a:t> : Discussion dan Exposition)</a:t>
            </a:r>
          </a:p>
          <a:p>
            <a:pPr marL="514350" lvl="0" indent="-514350">
              <a:buAutoNum type="arabicPeriod"/>
            </a:pPr>
            <a:r>
              <a:rPr lang="en-ID" sz="2800" dirty="0"/>
              <a:t>Karena </a:t>
            </a:r>
            <a:r>
              <a:rPr lang="en-ID" sz="2800" dirty="0" err="1"/>
              <a:t>Teksnya</a:t>
            </a:r>
            <a:r>
              <a:rPr lang="en-ID" sz="2800" dirty="0"/>
              <a:t> Exposition, </a:t>
            </a:r>
            <a:r>
              <a:rPr lang="en-ID" sz="2800" dirty="0" err="1"/>
              <a:t>maka</a:t>
            </a:r>
            <a:r>
              <a:rPr lang="en-ID" sz="2800" dirty="0"/>
              <a:t> </a:t>
            </a:r>
            <a:r>
              <a:rPr lang="en-ID" sz="2800" dirty="0" err="1"/>
              <a:t>hanya</a:t>
            </a:r>
            <a:r>
              <a:rPr lang="en-ID" sz="2800" dirty="0"/>
              <a:t> 1 </a:t>
            </a:r>
            <a:r>
              <a:rPr lang="en-ID" sz="2800" dirty="0" err="1"/>
              <a:t>sudut</a:t>
            </a:r>
            <a:r>
              <a:rPr lang="en-ID" sz="2800" dirty="0"/>
              <a:t> </a:t>
            </a:r>
            <a:r>
              <a:rPr lang="en-ID" sz="2800" dirty="0" err="1"/>
              <a:t>pandang</a:t>
            </a:r>
            <a:r>
              <a:rPr lang="en-ID" sz="2800" dirty="0"/>
              <a:t> (single point), Pro/cons, positive/negative, benefits/drawback, advantage/disadvantages.</a:t>
            </a:r>
          </a:p>
          <a:p>
            <a:pPr marL="514350" lvl="0" indent="-514350">
              <a:buAutoNum type="arabicPeriod"/>
            </a:pPr>
            <a:r>
              <a:rPr lang="en-ID" sz="2800" dirty="0"/>
              <a:t>Cari </a:t>
            </a:r>
            <a:r>
              <a:rPr lang="en-ID" sz="2800" dirty="0" err="1"/>
              <a:t>jawaban</a:t>
            </a:r>
            <a:r>
              <a:rPr lang="en-ID" sz="2800" dirty="0"/>
              <a:t> yang “Only negative” </a:t>
            </a:r>
            <a:r>
              <a:rPr lang="en-ID" sz="2800" dirty="0" err="1"/>
              <a:t>atau</a:t>
            </a:r>
            <a:r>
              <a:rPr lang="en-ID" sz="2800" dirty="0"/>
              <a:t> “only positive” effects of social media      </a:t>
            </a:r>
            <a:r>
              <a:rPr lang="en-ID" sz="2800" b="1" dirty="0">
                <a:solidFill>
                  <a:srgbClr val="C00000"/>
                </a:solidFill>
              </a:rPr>
              <a:t>      </a:t>
            </a:r>
            <a:r>
              <a:rPr lang="en-ID" sz="2800" dirty="0"/>
              <a:t> </a:t>
            </a:r>
            <a:r>
              <a:rPr lang="en-ID" sz="2800" b="1" dirty="0"/>
              <a:t>A </a:t>
            </a:r>
            <a:r>
              <a:rPr lang="en-ID" sz="2800" dirty="0"/>
              <a:t>✅ </a:t>
            </a:r>
          </a:p>
          <a:p>
            <a:pPr lvl="0"/>
            <a:endParaRPr lang="en-ID" sz="2800" dirty="0"/>
          </a:p>
          <a:p>
            <a:pPr marL="457200" lvl="0" indent="-457200">
              <a:buFont typeface="Arial" panose="020B0604020202020204" pitchFamily="34" charset="0"/>
              <a:buChar char="•"/>
            </a:pPr>
            <a:endParaRPr lang="en-ID" sz="2800" dirty="0"/>
          </a:p>
          <a:p>
            <a:pPr marL="457200" lvl="0" indent="-457200">
              <a:buFont typeface="Arial" panose="020B0604020202020204" pitchFamily="34" charset="0"/>
              <a:buChar char="•"/>
            </a:pPr>
            <a:endParaRPr lang="en-ID" sz="2800" dirty="0"/>
          </a:p>
          <a:p>
            <a:pPr marL="457200" lvl="0" indent="-457200">
              <a:buFont typeface="Arial" panose="020B0604020202020204" pitchFamily="34" charset="0"/>
              <a:buChar char="•"/>
            </a:pPr>
            <a:endParaRPr lang="en-ID" sz="2800" dirty="0"/>
          </a:p>
          <a:p>
            <a:pPr lvl="0"/>
            <a:endParaRPr lang="en-ID" sz="2600" i="1" dirty="0">
              <a:solidFill>
                <a:srgbClr val="C00000"/>
              </a:solidFill>
            </a:endParaRPr>
          </a:p>
          <a:p>
            <a:pPr lvl="0"/>
            <a:endParaRPr lang="en-ID" sz="2600" dirty="0"/>
          </a:p>
          <a:p>
            <a:pPr lvl="0"/>
            <a:endParaRPr lang="en-ID" sz="2400" dirty="0"/>
          </a:p>
        </p:txBody>
      </p:sp>
      <p:grpSp>
        <p:nvGrpSpPr>
          <p:cNvPr id="11" name="Group 10">
            <a:extLst>
              <a:ext uri="{FF2B5EF4-FFF2-40B4-BE49-F238E27FC236}">
                <a16:creationId xmlns:a16="http://schemas.microsoft.com/office/drawing/2014/main" id="{E9EB8D8B-B97E-BE2F-A8CA-C4BEB85774ED}"/>
              </a:ext>
            </a:extLst>
          </p:cNvPr>
          <p:cNvGrpSpPr>
            <a:grpSpLocks/>
          </p:cNvGrpSpPr>
          <p:nvPr/>
        </p:nvGrpSpPr>
        <p:grpSpPr>
          <a:xfrm>
            <a:off x="257179" y="612642"/>
            <a:ext cx="8477898" cy="8721858"/>
            <a:chOff x="0" y="0"/>
            <a:chExt cx="6935724" cy="7126533"/>
          </a:xfrm>
        </p:grpSpPr>
        <p:pic>
          <p:nvPicPr>
            <p:cNvPr id="12" name="Image 19">
              <a:hlinkClick r:id="rId5"/>
              <a:extLst>
                <a:ext uri="{FF2B5EF4-FFF2-40B4-BE49-F238E27FC236}">
                  <a16:creationId xmlns:a16="http://schemas.microsoft.com/office/drawing/2014/main" id="{9C5B56D1-AE57-F1D5-B2FF-A8F8B16E4A41}"/>
                </a:ext>
              </a:extLst>
            </p:cNvPr>
            <p:cNvPicPr/>
            <p:nvPr/>
          </p:nvPicPr>
          <p:blipFill>
            <a:blip r:embed="rId6" cstate="print"/>
            <a:stretch>
              <a:fillRect/>
            </a:stretch>
          </p:blipFill>
          <p:spPr>
            <a:xfrm>
              <a:off x="28139" y="0"/>
              <a:ext cx="6870516" cy="2123241"/>
            </a:xfrm>
            <a:prstGeom prst="rect">
              <a:avLst/>
            </a:prstGeom>
          </p:spPr>
        </p:pic>
        <p:pic>
          <p:nvPicPr>
            <p:cNvPr id="13" name="Image 20">
              <a:hlinkClick r:id="rId5"/>
              <a:extLst>
                <a:ext uri="{FF2B5EF4-FFF2-40B4-BE49-F238E27FC236}">
                  <a16:creationId xmlns:a16="http://schemas.microsoft.com/office/drawing/2014/main" id="{03150E32-1048-B686-1A92-E57665B2ED96}"/>
                </a:ext>
              </a:extLst>
            </p:cNvPr>
            <p:cNvPicPr/>
            <p:nvPr/>
          </p:nvPicPr>
          <p:blipFill>
            <a:blip r:embed="rId7" cstate="print"/>
            <a:stretch>
              <a:fillRect/>
            </a:stretch>
          </p:blipFill>
          <p:spPr>
            <a:xfrm>
              <a:off x="0" y="2143942"/>
              <a:ext cx="6935724" cy="2317877"/>
            </a:xfrm>
            <a:prstGeom prst="rect">
              <a:avLst/>
            </a:prstGeom>
          </p:spPr>
        </p:pic>
        <p:pic>
          <p:nvPicPr>
            <p:cNvPr id="14" name="Image 21">
              <a:hlinkClick r:id="rId5"/>
              <a:extLst>
                <a:ext uri="{FF2B5EF4-FFF2-40B4-BE49-F238E27FC236}">
                  <a16:creationId xmlns:a16="http://schemas.microsoft.com/office/drawing/2014/main" id="{71CBC5C9-582C-2B4B-5E31-04BAA43D92B0}"/>
                </a:ext>
              </a:extLst>
            </p:cNvPr>
            <p:cNvPicPr/>
            <p:nvPr/>
          </p:nvPicPr>
          <p:blipFill>
            <a:blip r:embed="rId8" cstate="print"/>
            <a:stretch>
              <a:fillRect/>
            </a:stretch>
          </p:blipFill>
          <p:spPr>
            <a:xfrm>
              <a:off x="0" y="4483663"/>
              <a:ext cx="6935724" cy="2642870"/>
            </a:xfrm>
            <a:prstGeom prst="rect">
              <a:avLst/>
            </a:prstGeom>
          </p:spPr>
        </p:pic>
      </p:grpSp>
      <p:sp>
        <p:nvSpPr>
          <p:cNvPr id="15" name="Arrow: Right 14">
            <a:extLst>
              <a:ext uri="{FF2B5EF4-FFF2-40B4-BE49-F238E27FC236}">
                <a16:creationId xmlns:a16="http://schemas.microsoft.com/office/drawing/2014/main" id="{CFA7DC1E-6CF0-92AA-0E26-B2AA94579017}"/>
              </a:ext>
            </a:extLst>
          </p:cNvPr>
          <p:cNvSpPr/>
          <p:nvPr/>
        </p:nvSpPr>
        <p:spPr>
          <a:xfrm>
            <a:off x="12825129" y="9550939"/>
            <a:ext cx="685800" cy="23038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16" name="Arrow: Right 15">
            <a:extLst>
              <a:ext uri="{FF2B5EF4-FFF2-40B4-BE49-F238E27FC236}">
                <a16:creationId xmlns:a16="http://schemas.microsoft.com/office/drawing/2014/main" id="{9AD34D44-5871-4A4D-7881-EA28A2C22820}"/>
              </a:ext>
            </a:extLst>
          </p:cNvPr>
          <p:cNvSpPr/>
          <p:nvPr/>
        </p:nvSpPr>
        <p:spPr>
          <a:xfrm>
            <a:off x="9159403" y="1557403"/>
            <a:ext cx="457200" cy="1769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572834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a:extLst>
            <a:ext uri="{FF2B5EF4-FFF2-40B4-BE49-F238E27FC236}">
              <a16:creationId xmlns:a16="http://schemas.microsoft.com/office/drawing/2014/main" id="{6533C953-7822-59F2-46C0-42CE24DEF1AA}"/>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08E3ADA0-0D37-6EF1-E4FB-C0C1B5526DAC}"/>
              </a:ext>
            </a:extLst>
          </p:cNvPr>
          <p:cNvGrpSpPr/>
          <p:nvPr/>
        </p:nvGrpSpPr>
        <p:grpSpPr>
          <a:xfrm>
            <a:off x="2129050" y="2734028"/>
            <a:ext cx="14517911" cy="5532473"/>
            <a:chOff x="0" y="0"/>
            <a:chExt cx="3554353" cy="1354490"/>
          </a:xfrm>
        </p:grpSpPr>
        <p:sp>
          <p:nvSpPr>
            <p:cNvPr id="3" name="Freeform 3">
              <a:extLst>
                <a:ext uri="{FF2B5EF4-FFF2-40B4-BE49-F238E27FC236}">
                  <a16:creationId xmlns:a16="http://schemas.microsoft.com/office/drawing/2014/main" id="{6BB2EF0C-F493-5D82-2073-492877848C8B}"/>
                </a:ext>
              </a:extLst>
            </p:cNvPr>
            <p:cNvSpPr/>
            <p:nvPr/>
          </p:nvSpPr>
          <p:spPr>
            <a:xfrm>
              <a:off x="0" y="0"/>
              <a:ext cx="3554352" cy="1354490"/>
            </a:xfrm>
            <a:custGeom>
              <a:avLst/>
              <a:gdLst/>
              <a:ahLst/>
              <a:cxnLst/>
              <a:rect l="l" t="t" r="r" b="b"/>
              <a:pathLst>
                <a:path w="3554352" h="1354490">
                  <a:moveTo>
                    <a:pt x="15998" y="0"/>
                  </a:moveTo>
                  <a:lnTo>
                    <a:pt x="3538355" y="0"/>
                  </a:lnTo>
                  <a:cubicBezTo>
                    <a:pt x="3542597" y="0"/>
                    <a:pt x="3546666" y="1685"/>
                    <a:pt x="3549667" y="4686"/>
                  </a:cubicBezTo>
                  <a:cubicBezTo>
                    <a:pt x="3552667" y="7686"/>
                    <a:pt x="3554352" y="11755"/>
                    <a:pt x="3554352" y="15998"/>
                  </a:cubicBezTo>
                  <a:lnTo>
                    <a:pt x="3554352" y="1338492"/>
                  </a:lnTo>
                  <a:cubicBezTo>
                    <a:pt x="3554352" y="1342735"/>
                    <a:pt x="3552667" y="1346804"/>
                    <a:pt x="3549667" y="1349804"/>
                  </a:cubicBezTo>
                  <a:cubicBezTo>
                    <a:pt x="3546666" y="1352804"/>
                    <a:pt x="3542597" y="1354490"/>
                    <a:pt x="3538355" y="1354490"/>
                  </a:cubicBezTo>
                  <a:lnTo>
                    <a:pt x="15998" y="1354490"/>
                  </a:lnTo>
                  <a:cubicBezTo>
                    <a:pt x="11755" y="1354490"/>
                    <a:pt x="7686" y="1352804"/>
                    <a:pt x="4686" y="1349804"/>
                  </a:cubicBezTo>
                  <a:cubicBezTo>
                    <a:pt x="1685" y="1346804"/>
                    <a:pt x="0" y="1342735"/>
                    <a:pt x="0" y="1338492"/>
                  </a:cubicBezTo>
                  <a:lnTo>
                    <a:pt x="0" y="15998"/>
                  </a:lnTo>
                  <a:cubicBezTo>
                    <a:pt x="0" y="11755"/>
                    <a:pt x="1685" y="7686"/>
                    <a:pt x="4686" y="4686"/>
                  </a:cubicBezTo>
                  <a:cubicBezTo>
                    <a:pt x="7686" y="1685"/>
                    <a:pt x="11755" y="0"/>
                    <a:pt x="15998" y="0"/>
                  </a:cubicBezTo>
                  <a:close/>
                </a:path>
              </a:pathLst>
            </a:custGeom>
            <a:solidFill>
              <a:srgbClr val="E87C59"/>
            </a:solidFill>
            <a:ln w="19050" cap="rnd">
              <a:solidFill>
                <a:srgbClr val="403F3F"/>
              </a:solidFill>
              <a:prstDash val="solid"/>
              <a:round/>
            </a:ln>
          </p:spPr>
        </p:sp>
        <p:sp>
          <p:nvSpPr>
            <p:cNvPr id="4" name="TextBox 4">
              <a:extLst>
                <a:ext uri="{FF2B5EF4-FFF2-40B4-BE49-F238E27FC236}">
                  <a16:creationId xmlns:a16="http://schemas.microsoft.com/office/drawing/2014/main" id="{8214C9E6-C9A5-3270-8A08-0458287E8DC4}"/>
                </a:ext>
              </a:extLst>
            </p:cNvPr>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C6246536-5672-42C1-E7C6-0E846FFC8735}"/>
              </a:ext>
            </a:extLst>
          </p:cNvPr>
          <p:cNvGrpSpPr/>
          <p:nvPr/>
        </p:nvGrpSpPr>
        <p:grpSpPr>
          <a:xfrm>
            <a:off x="-180979" y="-496658"/>
            <a:ext cx="18211800" cy="10641603"/>
            <a:chOff x="0" y="-38100"/>
            <a:chExt cx="3554353" cy="1456323"/>
          </a:xfrm>
        </p:grpSpPr>
        <p:sp>
          <p:nvSpPr>
            <p:cNvPr id="6" name="Freeform 6">
              <a:extLst>
                <a:ext uri="{FF2B5EF4-FFF2-40B4-BE49-F238E27FC236}">
                  <a16:creationId xmlns:a16="http://schemas.microsoft.com/office/drawing/2014/main" id="{179D3AB0-A63C-D840-83BC-FF0BFABD2C91}"/>
                </a:ext>
              </a:extLst>
            </p:cNvPr>
            <p:cNvSpPr/>
            <p:nvPr/>
          </p:nvSpPr>
          <p:spPr>
            <a:xfrm>
              <a:off x="0" y="54678"/>
              <a:ext cx="3554352" cy="1363545"/>
            </a:xfrm>
            <a:custGeom>
              <a:avLst/>
              <a:gdLst/>
              <a:ahLst/>
              <a:cxnLst/>
              <a:rect l="l" t="t" r="r" b="b"/>
              <a:pathLst>
                <a:path w="3554352" h="1418223">
                  <a:moveTo>
                    <a:pt x="15727" y="0"/>
                  </a:moveTo>
                  <a:lnTo>
                    <a:pt x="3538625" y="0"/>
                  </a:lnTo>
                  <a:cubicBezTo>
                    <a:pt x="3542797" y="0"/>
                    <a:pt x="3546797" y="1657"/>
                    <a:pt x="3549746" y="4606"/>
                  </a:cubicBezTo>
                  <a:cubicBezTo>
                    <a:pt x="3552696" y="7556"/>
                    <a:pt x="3554352" y="11556"/>
                    <a:pt x="3554352" y="15727"/>
                  </a:cubicBezTo>
                  <a:lnTo>
                    <a:pt x="3554352" y="1402496"/>
                  </a:lnTo>
                  <a:cubicBezTo>
                    <a:pt x="3554352" y="1406667"/>
                    <a:pt x="3552696" y="1410668"/>
                    <a:pt x="3549746" y="1413617"/>
                  </a:cubicBezTo>
                  <a:cubicBezTo>
                    <a:pt x="3546797" y="1416566"/>
                    <a:pt x="3542797" y="1418223"/>
                    <a:pt x="3538625" y="1418223"/>
                  </a:cubicBezTo>
                  <a:lnTo>
                    <a:pt x="15727" y="1418223"/>
                  </a:lnTo>
                  <a:cubicBezTo>
                    <a:pt x="11556" y="1418223"/>
                    <a:pt x="7556" y="1416566"/>
                    <a:pt x="4606" y="1413617"/>
                  </a:cubicBezTo>
                  <a:cubicBezTo>
                    <a:pt x="1657" y="1410668"/>
                    <a:pt x="0" y="1406667"/>
                    <a:pt x="0" y="1402496"/>
                  </a:cubicBezTo>
                  <a:lnTo>
                    <a:pt x="0" y="15727"/>
                  </a:lnTo>
                  <a:cubicBezTo>
                    <a:pt x="0" y="11556"/>
                    <a:pt x="1657" y="7556"/>
                    <a:pt x="4606" y="4606"/>
                  </a:cubicBezTo>
                  <a:cubicBezTo>
                    <a:pt x="7556" y="1657"/>
                    <a:pt x="11556" y="0"/>
                    <a:pt x="15727" y="0"/>
                  </a:cubicBezTo>
                  <a:close/>
                </a:path>
              </a:pathLst>
            </a:custGeom>
            <a:solidFill>
              <a:srgbClr val="FFFFFF"/>
            </a:solidFill>
            <a:ln cap="rnd">
              <a:noFill/>
              <a:prstDash val="solid"/>
              <a:round/>
            </a:ln>
          </p:spPr>
          <p:txBody>
            <a:bodyPr/>
            <a:lstStyle/>
            <a:p>
              <a:endParaRPr lang="en-ID" dirty="0"/>
            </a:p>
          </p:txBody>
        </p:sp>
        <p:sp>
          <p:nvSpPr>
            <p:cNvPr id="7" name="TextBox 7">
              <a:extLst>
                <a:ext uri="{FF2B5EF4-FFF2-40B4-BE49-F238E27FC236}">
                  <a16:creationId xmlns:a16="http://schemas.microsoft.com/office/drawing/2014/main" id="{7B7D33E0-52D1-7261-8542-4F5A14817A21}"/>
                </a:ext>
              </a:extLst>
            </p:cNvPr>
            <p:cNvSpPr txBox="1"/>
            <p:nvPr/>
          </p:nvSpPr>
          <p:spPr>
            <a:xfrm>
              <a:off x="0" y="-38100"/>
              <a:ext cx="3554353" cy="1456323"/>
            </a:xfrm>
            <a:prstGeom prst="rect">
              <a:avLst/>
            </a:prstGeom>
          </p:spPr>
          <p:txBody>
            <a:bodyPr lIns="50800" tIns="50800" rIns="50800" bIns="50800" rtlCol="0" anchor="ctr"/>
            <a:lstStyle/>
            <a:p>
              <a:pPr algn="ctr">
                <a:lnSpc>
                  <a:spcPts val="2659"/>
                </a:lnSpc>
              </a:pPr>
              <a:endParaRPr/>
            </a:p>
          </p:txBody>
        </p:sp>
      </p:grpSp>
      <p:sp>
        <p:nvSpPr>
          <p:cNvPr id="8" name="Freeform 8">
            <a:extLst>
              <a:ext uri="{FF2B5EF4-FFF2-40B4-BE49-F238E27FC236}">
                <a16:creationId xmlns:a16="http://schemas.microsoft.com/office/drawing/2014/main" id="{13BF4481-5408-5C81-FA0E-69C8771E42DE}"/>
              </a:ext>
            </a:extLst>
          </p:cNvPr>
          <p:cNvSpPr/>
          <p:nvPr/>
        </p:nvSpPr>
        <p:spPr>
          <a:xfrm>
            <a:off x="432730" y="427263"/>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a:extLst>
              <a:ext uri="{FF2B5EF4-FFF2-40B4-BE49-F238E27FC236}">
                <a16:creationId xmlns:a16="http://schemas.microsoft.com/office/drawing/2014/main" id="{705C2330-16DC-143F-2128-4156E3AD19C1}"/>
              </a:ext>
            </a:extLst>
          </p:cNvPr>
          <p:cNvSpPr/>
          <p:nvPr/>
        </p:nvSpPr>
        <p:spPr>
          <a:xfrm>
            <a:off x="678256" y="142055"/>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a:extLst>
              <a:ext uri="{FF2B5EF4-FFF2-40B4-BE49-F238E27FC236}">
                <a16:creationId xmlns:a16="http://schemas.microsoft.com/office/drawing/2014/main" id="{4AB97B5A-B28A-3AFC-3358-DD272B7520EB}"/>
              </a:ext>
            </a:extLst>
          </p:cNvPr>
          <p:cNvSpPr/>
          <p:nvPr/>
        </p:nvSpPr>
        <p:spPr>
          <a:xfrm>
            <a:off x="652685" y="357502"/>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9" name="Freeform 19">
            <a:extLst>
              <a:ext uri="{FF2B5EF4-FFF2-40B4-BE49-F238E27FC236}">
                <a16:creationId xmlns:a16="http://schemas.microsoft.com/office/drawing/2014/main" id="{355E8A4F-FEE6-8681-F692-32795808D68D}"/>
              </a:ext>
            </a:extLst>
          </p:cNvPr>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0" name="Freeform 20">
            <a:extLst>
              <a:ext uri="{FF2B5EF4-FFF2-40B4-BE49-F238E27FC236}">
                <a16:creationId xmlns:a16="http://schemas.microsoft.com/office/drawing/2014/main" id="{A516B0FC-C523-1A5D-0D38-8CEACA4F764A}"/>
              </a:ext>
            </a:extLst>
          </p:cNvPr>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5" name="Freeform 25">
            <a:extLst>
              <a:ext uri="{FF2B5EF4-FFF2-40B4-BE49-F238E27FC236}">
                <a16:creationId xmlns:a16="http://schemas.microsoft.com/office/drawing/2014/main" id="{B62E9BF6-4E3F-B8B0-2FA8-2D31F70A7220}"/>
              </a:ext>
            </a:extLst>
          </p:cNvPr>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30" name="TextBox 29">
            <a:extLst>
              <a:ext uri="{FF2B5EF4-FFF2-40B4-BE49-F238E27FC236}">
                <a16:creationId xmlns:a16="http://schemas.microsoft.com/office/drawing/2014/main" id="{66AFDBBD-4C1E-A632-2B38-BB2995F442DC}"/>
              </a:ext>
            </a:extLst>
          </p:cNvPr>
          <p:cNvSpPr txBox="1"/>
          <p:nvPr/>
        </p:nvSpPr>
        <p:spPr>
          <a:xfrm>
            <a:off x="8939214" y="876273"/>
            <a:ext cx="8916056" cy="9818072"/>
          </a:xfrm>
          <a:prstGeom prst="rect">
            <a:avLst/>
          </a:prstGeom>
          <a:noFill/>
        </p:spPr>
        <p:txBody>
          <a:bodyPr wrap="square">
            <a:spAutoFit/>
          </a:bodyPr>
          <a:lstStyle/>
          <a:p>
            <a:pPr lvl="0" algn="just">
              <a:lnSpc>
                <a:spcPct val="100000"/>
              </a:lnSpc>
            </a:pPr>
            <a:r>
              <a:rPr lang="en-ID" sz="2600" b="1" dirty="0"/>
              <a:t>Trik </a:t>
            </a:r>
            <a:r>
              <a:rPr lang="en-ID" sz="2600" b="1" dirty="0" err="1"/>
              <a:t>Cepat</a:t>
            </a:r>
            <a:r>
              <a:rPr lang="en-ID" sz="2600" b="1" dirty="0"/>
              <a:t> </a:t>
            </a:r>
            <a:r>
              <a:rPr lang="en-ID" sz="2600" b="1" dirty="0" err="1"/>
              <a:t>Menjawab</a:t>
            </a:r>
            <a:r>
              <a:rPr lang="en-ID" sz="2600" b="1" dirty="0"/>
              <a:t> Soal Analisa </a:t>
            </a:r>
            <a:r>
              <a:rPr lang="en-ID" sz="2600" b="1" dirty="0" err="1"/>
              <a:t>Sudut</a:t>
            </a:r>
            <a:r>
              <a:rPr lang="en-ID" sz="2600" b="1" dirty="0"/>
              <a:t> Pandang </a:t>
            </a:r>
          </a:p>
          <a:p>
            <a:pPr lvl="0" algn="just">
              <a:lnSpc>
                <a:spcPct val="100000"/>
              </a:lnSpc>
            </a:pPr>
            <a:endParaRPr lang="en-ID" sz="2600" b="1" kern="100" dirty="0">
              <a:effectLst/>
              <a:latin typeface="+mn-lt"/>
              <a:ea typeface="Aptos" panose="020B0004020202020204" pitchFamily="34" charset="0"/>
              <a:cs typeface="Times New Roman" panose="02020603050405020304" pitchFamily="18" charset="0"/>
            </a:endParaRPr>
          </a:p>
          <a:p>
            <a:pPr marL="514350" lvl="0" indent="-514350">
              <a:buAutoNum type="arabicPeriod"/>
            </a:pPr>
            <a:r>
              <a:rPr lang="en-ID" sz="2800" dirty="0"/>
              <a:t>Jenis Teks </a:t>
            </a:r>
            <a:r>
              <a:rPr lang="en-ID" sz="2800" dirty="0" err="1"/>
              <a:t>apa</a:t>
            </a:r>
            <a:r>
              <a:rPr lang="en-ID" sz="2800" dirty="0"/>
              <a:t>? (B. Ing TL </a:t>
            </a:r>
            <a:r>
              <a:rPr lang="en-ID" sz="2800" dirty="0" err="1"/>
              <a:t>hanya</a:t>
            </a:r>
            <a:r>
              <a:rPr lang="en-ID" sz="2800" dirty="0"/>
              <a:t> </a:t>
            </a:r>
            <a:r>
              <a:rPr lang="en-ID" sz="2800" dirty="0" err="1"/>
              <a:t>ada</a:t>
            </a:r>
            <a:r>
              <a:rPr lang="en-ID" sz="2800" dirty="0"/>
              <a:t> 2 </a:t>
            </a:r>
            <a:r>
              <a:rPr lang="en-ID" sz="2800" dirty="0" err="1"/>
              <a:t>teks</a:t>
            </a:r>
            <a:r>
              <a:rPr lang="en-ID" sz="2800" dirty="0"/>
              <a:t> : Discussion dan Exposition)</a:t>
            </a:r>
          </a:p>
          <a:p>
            <a:pPr marL="514350" lvl="0" indent="-514350">
              <a:buAutoNum type="arabicPeriod"/>
            </a:pPr>
            <a:r>
              <a:rPr lang="en-ID" sz="2800" dirty="0"/>
              <a:t>Karena </a:t>
            </a:r>
            <a:r>
              <a:rPr lang="en-ID" sz="2800" dirty="0" err="1"/>
              <a:t>Teksnya</a:t>
            </a:r>
            <a:r>
              <a:rPr lang="en-ID" sz="2800" dirty="0"/>
              <a:t> Discussion, </a:t>
            </a:r>
            <a:r>
              <a:rPr lang="en-ID" sz="2800" dirty="0" err="1"/>
              <a:t>maka</a:t>
            </a:r>
            <a:r>
              <a:rPr lang="en-ID" sz="2800" dirty="0"/>
              <a:t> </a:t>
            </a:r>
            <a:r>
              <a:rPr lang="en-ID" sz="2800" dirty="0" err="1"/>
              <a:t>teksnya</a:t>
            </a:r>
            <a:r>
              <a:rPr lang="en-ID" sz="2800" dirty="0"/>
              <a:t> </a:t>
            </a:r>
            <a:r>
              <a:rPr lang="en-ID" sz="2800" dirty="0" err="1"/>
              <a:t>pasti</a:t>
            </a:r>
            <a:r>
              <a:rPr lang="en-ID" sz="2800" dirty="0"/>
              <a:t> </a:t>
            </a:r>
            <a:r>
              <a:rPr lang="en-ID" sz="2800" dirty="0" err="1"/>
              <a:t>menyajikan</a:t>
            </a:r>
            <a:r>
              <a:rPr lang="en-ID" sz="2800" dirty="0"/>
              <a:t> 2 </a:t>
            </a:r>
            <a:r>
              <a:rPr lang="en-ID" sz="2800" dirty="0" err="1"/>
              <a:t>sudut</a:t>
            </a:r>
            <a:r>
              <a:rPr lang="en-ID" sz="2800" dirty="0"/>
              <a:t> </a:t>
            </a:r>
            <a:r>
              <a:rPr lang="en-ID" sz="2800" dirty="0" err="1"/>
              <a:t>pandang</a:t>
            </a:r>
            <a:r>
              <a:rPr lang="en-ID" sz="2800" dirty="0"/>
              <a:t> (different points of view, two sides of an issue, balanced perspectives, opposing views, contrasting opinions,  pro/cons, positive/negative, benefits/drawback, advantage/disadvantages.</a:t>
            </a:r>
          </a:p>
          <a:p>
            <a:pPr marL="514350" lvl="0" indent="-514350">
              <a:buAutoNum type="arabicPeriod"/>
            </a:pPr>
            <a:r>
              <a:rPr lang="en-ID" sz="2800" dirty="0" err="1"/>
              <a:t>Pilih</a:t>
            </a:r>
            <a:r>
              <a:rPr lang="en-ID" sz="2800" dirty="0"/>
              <a:t> </a:t>
            </a:r>
            <a:r>
              <a:rPr lang="en-ID" sz="2800" dirty="0" err="1"/>
              <a:t>opsi</a:t>
            </a:r>
            <a:r>
              <a:rPr lang="en-ID" sz="2800" dirty="0"/>
              <a:t> yang </a:t>
            </a:r>
            <a:r>
              <a:rPr lang="en-ID" sz="2800" dirty="0" err="1"/>
              <a:t>menunjukkan</a:t>
            </a:r>
            <a:r>
              <a:rPr lang="en-ID" sz="2800" dirty="0"/>
              <a:t> kata-kata </a:t>
            </a:r>
            <a:r>
              <a:rPr lang="en-ID" sz="2800" dirty="0" err="1"/>
              <a:t>kedua</a:t>
            </a:r>
            <a:r>
              <a:rPr lang="en-ID" sz="2800" dirty="0"/>
              <a:t> </a:t>
            </a:r>
            <a:r>
              <a:rPr lang="en-ID" sz="2800" dirty="0" err="1"/>
              <a:t>sisi</a:t>
            </a:r>
            <a:r>
              <a:rPr lang="en-ID" sz="2800" dirty="0"/>
              <a:t>/</a:t>
            </a:r>
            <a:r>
              <a:rPr lang="en-ID" sz="2800" dirty="0" err="1"/>
              <a:t>sudut</a:t>
            </a:r>
            <a:r>
              <a:rPr lang="en-ID" sz="2800" dirty="0"/>
              <a:t> </a:t>
            </a:r>
            <a:r>
              <a:rPr lang="en-ID" sz="2800" dirty="0" err="1"/>
              <a:t>pandang</a:t>
            </a:r>
            <a:r>
              <a:rPr lang="en-ID" sz="2800" dirty="0"/>
              <a:t>            </a:t>
            </a:r>
            <a:r>
              <a:rPr lang="en-ID" sz="2800" b="1" dirty="0"/>
              <a:t>A </a:t>
            </a:r>
            <a:r>
              <a:rPr lang="en-ID" sz="2800" dirty="0"/>
              <a:t>✅  (dual impacts)</a:t>
            </a:r>
          </a:p>
          <a:p>
            <a:pPr lvl="0"/>
            <a:endParaRPr lang="en-ID" sz="2800" dirty="0"/>
          </a:p>
          <a:p>
            <a:pPr lvl="0"/>
            <a:r>
              <a:rPr lang="en-ID" sz="2800" dirty="0"/>
              <a:t>      </a:t>
            </a:r>
            <a:r>
              <a:rPr lang="en-ID" sz="2800" dirty="0" err="1"/>
              <a:t>Mengapa</a:t>
            </a:r>
            <a:r>
              <a:rPr lang="en-ID" sz="2800" dirty="0"/>
              <a:t> </a:t>
            </a:r>
            <a:r>
              <a:rPr lang="en-ID" sz="2800" dirty="0" err="1"/>
              <a:t>opsi</a:t>
            </a:r>
            <a:r>
              <a:rPr lang="en-ID" sz="2800" dirty="0"/>
              <a:t> lain salah?</a:t>
            </a:r>
          </a:p>
          <a:p>
            <a:pPr marL="457200" lvl="0" indent="-457200">
              <a:buFont typeface="Arial" panose="020B0604020202020204" pitchFamily="34" charset="0"/>
              <a:buChar char="•"/>
            </a:pPr>
            <a:r>
              <a:rPr lang="en-ID" sz="2800" dirty="0"/>
              <a:t>B: Hanya </a:t>
            </a:r>
            <a:r>
              <a:rPr lang="en-ID" sz="2800" dirty="0" err="1"/>
              <a:t>sisi</a:t>
            </a:r>
            <a:r>
              <a:rPr lang="en-ID" sz="2800" dirty="0"/>
              <a:t> negative            downside of BNPL</a:t>
            </a:r>
          </a:p>
          <a:p>
            <a:pPr marL="457200" lvl="0" indent="-457200">
              <a:buFont typeface="Arial" panose="020B0604020202020204" pitchFamily="34" charset="0"/>
              <a:buChar char="•"/>
            </a:pPr>
            <a:r>
              <a:rPr lang="en-ID" sz="2800" dirty="0"/>
              <a:t>C: Tidak </a:t>
            </a:r>
            <a:r>
              <a:rPr lang="en-ID" sz="2800" dirty="0" err="1"/>
              <a:t>memuat</a:t>
            </a:r>
            <a:r>
              <a:rPr lang="en-ID" sz="2800" dirty="0"/>
              <a:t> </a:t>
            </a:r>
            <a:r>
              <a:rPr lang="en-ID" sz="2800" dirty="0" err="1"/>
              <a:t>pernyataan</a:t>
            </a:r>
            <a:r>
              <a:rPr lang="en-ID" sz="2800" dirty="0"/>
              <a:t> 2 </a:t>
            </a:r>
            <a:r>
              <a:rPr lang="en-ID" sz="2800" dirty="0" err="1"/>
              <a:t>sisi</a:t>
            </a:r>
            <a:endParaRPr lang="en-ID" sz="2800" dirty="0"/>
          </a:p>
          <a:p>
            <a:pPr marL="457200" lvl="0" indent="-457200">
              <a:buFont typeface="Arial" panose="020B0604020202020204" pitchFamily="34" charset="0"/>
              <a:buChar char="•"/>
            </a:pPr>
            <a:r>
              <a:rPr lang="en-ID" sz="2800" dirty="0"/>
              <a:t>D: Hanya </a:t>
            </a:r>
            <a:r>
              <a:rPr lang="en-ID" sz="2800" dirty="0" err="1"/>
              <a:t>sisi</a:t>
            </a:r>
            <a:r>
              <a:rPr lang="en-ID" sz="2800" dirty="0"/>
              <a:t> positive             the effectiveness of BNPL</a:t>
            </a:r>
          </a:p>
          <a:p>
            <a:pPr marL="457200" lvl="0" indent="-457200">
              <a:buFont typeface="Arial" panose="020B0604020202020204" pitchFamily="34" charset="0"/>
              <a:buChar char="•"/>
            </a:pPr>
            <a:r>
              <a:rPr lang="en-ID" sz="2800" dirty="0"/>
              <a:t>E: </a:t>
            </a:r>
            <a:r>
              <a:rPr lang="en-ID" sz="2800" dirty="0" err="1"/>
              <a:t>Bukan</a:t>
            </a:r>
            <a:r>
              <a:rPr lang="en-ID" sz="2800" dirty="0"/>
              <a:t> </a:t>
            </a:r>
            <a:r>
              <a:rPr lang="en-ID" sz="2800" dirty="0" err="1"/>
              <a:t>tujuan</a:t>
            </a:r>
            <a:r>
              <a:rPr lang="en-ID" sz="2800" dirty="0"/>
              <a:t> </a:t>
            </a:r>
            <a:r>
              <a:rPr lang="en-ID" sz="2800" dirty="0" err="1"/>
              <a:t>teks</a:t>
            </a:r>
            <a:r>
              <a:rPr lang="en-ID" sz="2800" dirty="0"/>
              <a:t> Discussion / </a:t>
            </a:r>
            <a:r>
              <a:rPr lang="en-ID" sz="2800" dirty="0" err="1"/>
              <a:t>tidak</a:t>
            </a:r>
            <a:r>
              <a:rPr lang="en-ID" sz="2800" dirty="0"/>
              <a:t> </a:t>
            </a:r>
            <a:r>
              <a:rPr lang="en-ID" sz="2800" dirty="0" err="1"/>
              <a:t>menyajikan</a:t>
            </a:r>
            <a:r>
              <a:rPr lang="en-ID" sz="2800" dirty="0"/>
              <a:t> </a:t>
            </a:r>
            <a:r>
              <a:rPr lang="en-ID" sz="2800" dirty="0" err="1"/>
              <a:t>infomasi</a:t>
            </a:r>
            <a:r>
              <a:rPr lang="en-ID" sz="2800" dirty="0"/>
              <a:t> </a:t>
            </a:r>
            <a:r>
              <a:rPr lang="en-ID" sz="2800" dirty="0" err="1"/>
              <a:t>dari</a:t>
            </a:r>
            <a:r>
              <a:rPr lang="en-ID" sz="2800" dirty="0"/>
              <a:t> 2 </a:t>
            </a:r>
            <a:r>
              <a:rPr lang="en-ID" sz="2800" dirty="0" err="1"/>
              <a:t>sudut</a:t>
            </a:r>
            <a:r>
              <a:rPr lang="en-ID" sz="2800" dirty="0"/>
              <a:t> </a:t>
            </a:r>
            <a:r>
              <a:rPr lang="en-ID" sz="2800" dirty="0" err="1"/>
              <a:t>pandang</a:t>
            </a:r>
            <a:endParaRPr lang="en-ID" sz="2800" dirty="0"/>
          </a:p>
          <a:p>
            <a:pPr marL="457200" lvl="0" indent="-457200">
              <a:buFont typeface="Arial" panose="020B0604020202020204" pitchFamily="34" charset="0"/>
              <a:buChar char="•"/>
            </a:pPr>
            <a:endParaRPr lang="en-ID" sz="2800" dirty="0"/>
          </a:p>
          <a:p>
            <a:pPr marL="457200" lvl="0" indent="-457200">
              <a:buFont typeface="Arial" panose="020B0604020202020204" pitchFamily="34" charset="0"/>
              <a:buChar char="•"/>
            </a:pPr>
            <a:endParaRPr lang="en-ID" sz="2800" dirty="0"/>
          </a:p>
          <a:p>
            <a:pPr lvl="0"/>
            <a:endParaRPr lang="en-ID" sz="2600" i="1" dirty="0">
              <a:solidFill>
                <a:srgbClr val="C00000"/>
              </a:solidFill>
            </a:endParaRPr>
          </a:p>
          <a:p>
            <a:pPr lvl="0"/>
            <a:endParaRPr lang="en-ID" sz="2600" dirty="0"/>
          </a:p>
          <a:p>
            <a:pPr lvl="0"/>
            <a:endParaRPr lang="en-ID" sz="2400" dirty="0"/>
          </a:p>
        </p:txBody>
      </p:sp>
      <p:sp>
        <p:nvSpPr>
          <p:cNvPr id="15" name="Arrow: Right 14">
            <a:extLst>
              <a:ext uri="{FF2B5EF4-FFF2-40B4-BE49-F238E27FC236}">
                <a16:creationId xmlns:a16="http://schemas.microsoft.com/office/drawing/2014/main" id="{89AAFE95-3512-5320-D90C-FACB5131CDE5}"/>
              </a:ext>
            </a:extLst>
          </p:cNvPr>
          <p:cNvSpPr/>
          <p:nvPr/>
        </p:nvSpPr>
        <p:spPr>
          <a:xfrm flipV="1">
            <a:off x="10896600" y="5354644"/>
            <a:ext cx="685800" cy="61643"/>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grpSp>
        <p:nvGrpSpPr>
          <p:cNvPr id="16" name="Group 15">
            <a:extLst>
              <a:ext uri="{FF2B5EF4-FFF2-40B4-BE49-F238E27FC236}">
                <a16:creationId xmlns:a16="http://schemas.microsoft.com/office/drawing/2014/main" id="{3FDBA89C-0FEE-2866-169E-D6F25F862685}"/>
              </a:ext>
            </a:extLst>
          </p:cNvPr>
          <p:cNvGrpSpPr>
            <a:grpSpLocks/>
          </p:cNvGrpSpPr>
          <p:nvPr/>
        </p:nvGrpSpPr>
        <p:grpSpPr>
          <a:xfrm>
            <a:off x="449418" y="3518647"/>
            <a:ext cx="7932581" cy="6273054"/>
            <a:chOff x="0" y="0"/>
            <a:chExt cx="6935724" cy="5697136"/>
          </a:xfrm>
        </p:grpSpPr>
        <p:pic>
          <p:nvPicPr>
            <p:cNvPr id="17" name="Image 29">
              <a:hlinkClick r:id="rId5"/>
              <a:extLst>
                <a:ext uri="{FF2B5EF4-FFF2-40B4-BE49-F238E27FC236}">
                  <a16:creationId xmlns:a16="http://schemas.microsoft.com/office/drawing/2014/main" id="{55018BDB-5D7A-F41D-4867-4C94D9E529D8}"/>
                </a:ext>
              </a:extLst>
            </p:cNvPr>
            <p:cNvPicPr/>
            <p:nvPr/>
          </p:nvPicPr>
          <p:blipFill>
            <a:blip r:embed="rId6" cstate="print"/>
            <a:stretch>
              <a:fillRect/>
            </a:stretch>
          </p:blipFill>
          <p:spPr>
            <a:xfrm>
              <a:off x="39201" y="0"/>
              <a:ext cx="6875929" cy="2450973"/>
            </a:xfrm>
            <a:prstGeom prst="rect">
              <a:avLst/>
            </a:prstGeom>
          </p:spPr>
        </p:pic>
        <p:pic>
          <p:nvPicPr>
            <p:cNvPr id="18" name="Image 30">
              <a:hlinkClick r:id="rId5"/>
              <a:extLst>
                <a:ext uri="{FF2B5EF4-FFF2-40B4-BE49-F238E27FC236}">
                  <a16:creationId xmlns:a16="http://schemas.microsoft.com/office/drawing/2014/main" id="{2AD60361-5D88-393B-D548-0D9CD3CBE232}"/>
                </a:ext>
              </a:extLst>
            </p:cNvPr>
            <p:cNvPicPr/>
            <p:nvPr/>
          </p:nvPicPr>
          <p:blipFill>
            <a:blip r:embed="rId7" cstate="print"/>
            <a:stretch>
              <a:fillRect/>
            </a:stretch>
          </p:blipFill>
          <p:spPr>
            <a:xfrm>
              <a:off x="0" y="2468669"/>
              <a:ext cx="6935724" cy="3228467"/>
            </a:xfrm>
            <a:prstGeom prst="rect">
              <a:avLst/>
            </a:prstGeom>
          </p:spPr>
        </p:pic>
      </p:grpSp>
      <p:pic>
        <p:nvPicPr>
          <p:cNvPr id="2052" name="Image 27">
            <a:hlinkClick r:id="" action="ppaction://noaction"/>
            <a:extLst>
              <a:ext uri="{FF2B5EF4-FFF2-40B4-BE49-F238E27FC236}">
                <a16:creationId xmlns:a16="http://schemas.microsoft.com/office/drawing/2014/main" id="{575F0C6C-59C2-1687-910A-7CE8D650BE8A}"/>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39534" y="965974"/>
            <a:ext cx="7942466" cy="2565400"/>
          </a:xfrm>
          <a:prstGeom prst="rect">
            <a:avLst/>
          </a:prstGeom>
          <a:noFill/>
          <a:extLst>
            <a:ext uri="{909E8E84-426E-40DD-AFC4-6F175D3DCCD1}">
              <a14:hiddenFill xmlns:a14="http://schemas.microsoft.com/office/drawing/2010/main">
                <a:solidFill>
                  <a:srgbClr val="FFFFFF"/>
                </a:solidFill>
              </a14:hiddenFill>
            </a:ext>
          </a:extLst>
        </p:spPr>
      </p:pic>
      <p:sp>
        <p:nvSpPr>
          <p:cNvPr id="21" name="Rectangle 5">
            <a:extLst>
              <a:ext uri="{FF2B5EF4-FFF2-40B4-BE49-F238E27FC236}">
                <a16:creationId xmlns:a16="http://schemas.microsoft.com/office/drawing/2014/main" id="{3BCFE8D8-49EB-F721-A1E4-1C4D8716F554}"/>
              </a:ext>
            </a:extLst>
          </p:cNvPr>
          <p:cNvSpPr>
            <a:spLocks noChangeArrowheads="1"/>
          </p:cNvSpPr>
          <p:nvPr/>
        </p:nvSpPr>
        <p:spPr bwMode="auto">
          <a:xfrm>
            <a:off x="4549" y="223566"/>
            <a:ext cx="20333339"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a:p>
        </p:txBody>
      </p:sp>
      <p:sp>
        <p:nvSpPr>
          <p:cNvPr id="22" name="Rectangle 6">
            <a:extLst>
              <a:ext uri="{FF2B5EF4-FFF2-40B4-BE49-F238E27FC236}">
                <a16:creationId xmlns:a16="http://schemas.microsoft.com/office/drawing/2014/main" id="{B538C76A-3407-D90B-4A18-07C3F6246B3A}"/>
              </a:ext>
            </a:extLst>
          </p:cNvPr>
          <p:cNvSpPr>
            <a:spLocks noChangeArrowheads="1"/>
          </p:cNvSpPr>
          <p:nvPr/>
        </p:nvSpPr>
        <p:spPr bwMode="auto">
          <a:xfrm>
            <a:off x="95037" y="3246166"/>
            <a:ext cx="20333339"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ID"/>
          </a:p>
        </p:txBody>
      </p:sp>
      <p:sp>
        <p:nvSpPr>
          <p:cNvPr id="23" name="Rectangle 7">
            <a:extLst>
              <a:ext uri="{FF2B5EF4-FFF2-40B4-BE49-F238E27FC236}">
                <a16:creationId xmlns:a16="http://schemas.microsoft.com/office/drawing/2014/main" id="{B40AC897-8F74-C1F1-24D0-AA0F9201C888}"/>
              </a:ext>
            </a:extLst>
          </p:cNvPr>
          <p:cNvSpPr>
            <a:spLocks noChangeArrowheads="1"/>
          </p:cNvSpPr>
          <p:nvPr/>
        </p:nvSpPr>
        <p:spPr bwMode="auto">
          <a:xfrm>
            <a:off x="4549" y="2980037"/>
            <a:ext cx="20333339" cy="5386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100" b="0" i="0" u="none" strike="noStrike" cap="none" normalizeH="0" baseline="0">
                <a:ln>
                  <a:noFill/>
                </a:ln>
                <a:solidFill>
                  <a:schemeClr val="tx1"/>
                </a:solidFill>
                <a:effectLst/>
                <a:latin typeface="Calibri" panose="020F0502020204030204" pitchFamily="34" charset="0"/>
                <a:ea typeface="Calibri" panose="020F0502020204030204" pitchFamily="34" charset="0"/>
                <a:cs typeface="Times New Roman" panose="02020603050405020304" pitchFamily="18"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sp>
        <p:nvSpPr>
          <p:cNvPr id="26" name="Arrow: Right 25">
            <a:extLst>
              <a:ext uri="{FF2B5EF4-FFF2-40B4-BE49-F238E27FC236}">
                <a16:creationId xmlns:a16="http://schemas.microsoft.com/office/drawing/2014/main" id="{F56788DF-D3EE-4BF8-E3CC-8ED4727AEF43}"/>
              </a:ext>
            </a:extLst>
          </p:cNvPr>
          <p:cNvSpPr/>
          <p:nvPr/>
        </p:nvSpPr>
        <p:spPr>
          <a:xfrm>
            <a:off x="12695440" y="6611781"/>
            <a:ext cx="685800" cy="575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
        <p:nvSpPr>
          <p:cNvPr id="28" name="Arrow: Right 27">
            <a:extLst>
              <a:ext uri="{FF2B5EF4-FFF2-40B4-BE49-F238E27FC236}">
                <a16:creationId xmlns:a16="http://schemas.microsoft.com/office/drawing/2014/main" id="{BA47F0B3-DF7C-1BAD-72B2-3BDE96920E9E}"/>
              </a:ext>
            </a:extLst>
          </p:cNvPr>
          <p:cNvSpPr/>
          <p:nvPr/>
        </p:nvSpPr>
        <p:spPr>
          <a:xfrm>
            <a:off x="12695440" y="7440763"/>
            <a:ext cx="685800" cy="57508"/>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D"/>
          </a:p>
        </p:txBody>
      </p:sp>
    </p:spTree>
    <p:extLst>
      <p:ext uri="{BB962C8B-B14F-4D97-AF65-F5344CB8AC3E}">
        <p14:creationId xmlns:p14="http://schemas.microsoft.com/office/powerpoint/2010/main" val="31575897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1014084" y="1028700"/>
            <a:ext cx="15576129" cy="1430393"/>
            <a:chOff x="0" y="0"/>
            <a:chExt cx="5737405" cy="526880"/>
          </a:xfrm>
        </p:grpSpPr>
        <p:sp>
          <p:nvSpPr>
            <p:cNvPr id="3" name="Freeform 3"/>
            <p:cNvSpPr/>
            <p:nvPr/>
          </p:nvSpPr>
          <p:spPr>
            <a:xfrm>
              <a:off x="0" y="0"/>
              <a:ext cx="5737404" cy="526880"/>
            </a:xfrm>
            <a:custGeom>
              <a:avLst/>
              <a:gdLst/>
              <a:ahLst/>
              <a:cxnLst/>
              <a:rect l="l" t="t" r="r" b="b"/>
              <a:pathLst>
                <a:path w="5737404" h="526880">
                  <a:moveTo>
                    <a:pt x="5737404" y="0"/>
                  </a:moveTo>
                  <a:lnTo>
                    <a:pt x="0" y="0"/>
                  </a:lnTo>
                  <a:lnTo>
                    <a:pt x="101600" y="263440"/>
                  </a:lnTo>
                  <a:lnTo>
                    <a:pt x="0" y="526880"/>
                  </a:lnTo>
                  <a:lnTo>
                    <a:pt x="5737404" y="526880"/>
                  </a:lnTo>
                  <a:lnTo>
                    <a:pt x="5635804" y="263440"/>
                  </a:lnTo>
                  <a:lnTo>
                    <a:pt x="5737404" y="0"/>
                  </a:lnTo>
                  <a:close/>
                </a:path>
              </a:pathLst>
            </a:custGeom>
            <a:solidFill>
              <a:srgbClr val="E46D5A"/>
            </a:solidFill>
          </p:spPr>
        </p:sp>
        <p:sp>
          <p:nvSpPr>
            <p:cNvPr id="4" name="TextBox 4"/>
            <p:cNvSpPr txBox="1"/>
            <p:nvPr/>
          </p:nvSpPr>
          <p:spPr>
            <a:xfrm>
              <a:off x="88900" y="-38100"/>
              <a:ext cx="5559605" cy="564980"/>
            </a:xfrm>
            <a:prstGeom prst="rect">
              <a:avLst/>
            </a:prstGeom>
          </p:spPr>
          <p:txBody>
            <a:bodyPr lIns="50800" tIns="50800" rIns="50800" bIns="50800" rtlCol="0" anchor="ctr"/>
            <a:lstStyle/>
            <a:p>
              <a:pPr algn="ctr">
                <a:lnSpc>
                  <a:spcPts val="2659"/>
                </a:lnSpc>
                <a:spcBef>
                  <a:spcPct val="0"/>
                </a:spcBef>
              </a:pPr>
              <a:endParaRPr/>
            </a:p>
          </p:txBody>
        </p:sp>
      </p:grpSp>
      <p:sp>
        <p:nvSpPr>
          <p:cNvPr id="5" name="Freeform 5"/>
          <p:cNvSpPr/>
          <p:nvPr/>
        </p:nvSpPr>
        <p:spPr>
          <a:xfrm>
            <a:off x="743370" y="2033381"/>
            <a:ext cx="8400630" cy="8253619"/>
          </a:xfrm>
          <a:custGeom>
            <a:avLst/>
            <a:gdLst/>
            <a:ahLst/>
            <a:cxnLst/>
            <a:rect l="l" t="t" r="r" b="b"/>
            <a:pathLst>
              <a:path w="8400630" h="8253619">
                <a:moveTo>
                  <a:pt x="0" y="0"/>
                </a:moveTo>
                <a:lnTo>
                  <a:pt x="8400630" y="0"/>
                </a:lnTo>
                <a:lnTo>
                  <a:pt x="8400630" y="8253619"/>
                </a:lnTo>
                <a:lnTo>
                  <a:pt x="0" y="825361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6" name="TextBox 6"/>
          <p:cNvSpPr txBox="1"/>
          <p:nvPr/>
        </p:nvSpPr>
        <p:spPr>
          <a:xfrm>
            <a:off x="1953922" y="1063812"/>
            <a:ext cx="8542034" cy="2503170"/>
          </a:xfrm>
          <a:prstGeom prst="rect">
            <a:avLst/>
          </a:prstGeom>
        </p:spPr>
        <p:txBody>
          <a:bodyPr lIns="0" tIns="0" rIns="0" bIns="0" rtlCol="0" anchor="t">
            <a:spAutoFit/>
          </a:bodyPr>
          <a:lstStyle/>
          <a:p>
            <a:pPr algn="l">
              <a:lnSpc>
                <a:spcPts val="10080"/>
              </a:lnSpc>
            </a:pPr>
            <a:r>
              <a:rPr lang="en-US" sz="7200" b="1">
                <a:solidFill>
                  <a:srgbClr val="FFFFFF"/>
                </a:solidFill>
                <a:latin typeface="Londrina Solid Heavy"/>
                <a:ea typeface="Londrina Solid Heavy"/>
                <a:cs typeface="Londrina Solid Heavy"/>
                <a:sym typeface="Londrina Solid Heavy"/>
              </a:rPr>
              <a:t> Let’s Collaboborate!</a:t>
            </a:r>
          </a:p>
          <a:p>
            <a:pPr algn="l">
              <a:lnSpc>
                <a:spcPts val="10080"/>
              </a:lnSpc>
            </a:pPr>
            <a:endParaRPr lang="en-US" sz="7200" b="1">
              <a:solidFill>
                <a:srgbClr val="FFFFFF"/>
              </a:solidFill>
              <a:latin typeface="Londrina Solid Heavy"/>
              <a:ea typeface="Londrina Solid Heavy"/>
              <a:cs typeface="Londrina Solid Heavy"/>
              <a:sym typeface="Londrina Solid Heavy"/>
            </a:endParaRPr>
          </a:p>
        </p:txBody>
      </p:sp>
      <p:sp>
        <p:nvSpPr>
          <p:cNvPr id="7" name="Freeform 7"/>
          <p:cNvSpPr/>
          <p:nvPr/>
        </p:nvSpPr>
        <p:spPr>
          <a:xfrm>
            <a:off x="9144000" y="2036921"/>
            <a:ext cx="8274752" cy="8129944"/>
          </a:xfrm>
          <a:custGeom>
            <a:avLst/>
            <a:gdLst/>
            <a:ahLst/>
            <a:cxnLst/>
            <a:rect l="l" t="t" r="r" b="b"/>
            <a:pathLst>
              <a:path w="8274752" h="8129944">
                <a:moveTo>
                  <a:pt x="0" y="0"/>
                </a:moveTo>
                <a:lnTo>
                  <a:pt x="8274752" y="0"/>
                </a:lnTo>
                <a:lnTo>
                  <a:pt x="8274752" y="8129944"/>
                </a:lnTo>
                <a:lnTo>
                  <a:pt x="0" y="812994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8" name="TextBox 8"/>
          <p:cNvSpPr txBox="1"/>
          <p:nvPr/>
        </p:nvSpPr>
        <p:spPr>
          <a:xfrm>
            <a:off x="1953922" y="3316969"/>
            <a:ext cx="6053997" cy="6879768"/>
          </a:xfrm>
          <a:prstGeom prst="rect">
            <a:avLst/>
          </a:prstGeom>
        </p:spPr>
        <p:txBody>
          <a:bodyPr lIns="0" tIns="0" rIns="0" bIns="0" rtlCol="0" anchor="t">
            <a:spAutoFit/>
          </a:bodyPr>
          <a:lstStyle/>
          <a:p>
            <a:pPr algn="ctr">
              <a:lnSpc>
                <a:spcPts val="4480"/>
              </a:lnSpc>
            </a:pPr>
            <a:r>
              <a:rPr lang="en-US" sz="4000" b="1" dirty="0" err="1">
                <a:solidFill>
                  <a:srgbClr val="403F3F"/>
                </a:solidFill>
                <a:latin typeface="Londrina Solid Heavy"/>
                <a:ea typeface="Londrina Solid Heavy"/>
                <a:cs typeface="Londrina Solid Heavy"/>
                <a:sym typeface="Londrina Solid Heavy"/>
              </a:rPr>
              <a:t>Kelompok</a:t>
            </a:r>
            <a:r>
              <a:rPr lang="en-US" sz="4000" b="1" dirty="0">
                <a:solidFill>
                  <a:srgbClr val="403F3F"/>
                </a:solidFill>
                <a:latin typeface="Londrina Solid Heavy"/>
                <a:ea typeface="Londrina Solid Heavy"/>
                <a:cs typeface="Londrina Solid Heavy"/>
                <a:sym typeface="Londrina Solid Heavy"/>
              </a:rPr>
              <a:t> B. Inggris Wajib</a:t>
            </a:r>
          </a:p>
          <a:p>
            <a:pPr algn="ctr">
              <a:lnSpc>
                <a:spcPts val="4480"/>
              </a:lnSpc>
            </a:pPr>
            <a:endParaRPr lang="en-US" sz="4000" b="1" dirty="0">
              <a:solidFill>
                <a:srgbClr val="403F3F"/>
              </a:solidFill>
              <a:latin typeface="Londrina Solid Heavy"/>
              <a:ea typeface="Londrina Solid Heavy"/>
              <a:cs typeface="Londrina Solid Heavy"/>
              <a:sym typeface="Londrina Solid Heavy"/>
            </a:endParaRPr>
          </a:p>
          <a:p>
            <a:pPr algn="ctr">
              <a:lnSpc>
                <a:spcPts val="4480"/>
              </a:lnSpc>
            </a:pPr>
            <a:r>
              <a:rPr lang="en-US" sz="4000" b="1" dirty="0" err="1">
                <a:solidFill>
                  <a:srgbClr val="403F3F"/>
                </a:solidFill>
                <a:latin typeface="Londrina Solid Heavy"/>
                <a:ea typeface="Londrina Solid Heavy"/>
                <a:cs typeface="Londrina Solid Heavy"/>
                <a:sym typeface="Londrina Solid Heavy"/>
              </a:rPr>
              <a:t>Fokus</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Tugas</a:t>
            </a:r>
            <a:r>
              <a:rPr lang="en-US" sz="4000" b="1" dirty="0">
                <a:solidFill>
                  <a:srgbClr val="403F3F"/>
                </a:solidFill>
                <a:latin typeface="Londrina Solid Heavy"/>
                <a:ea typeface="Londrina Solid Heavy"/>
                <a:cs typeface="Londrina Solid Heavy"/>
                <a:sym typeface="Londrina Solid Heavy"/>
              </a:rPr>
              <a:t>: </a:t>
            </a:r>
          </a:p>
          <a:p>
            <a:pPr algn="ctr">
              <a:lnSpc>
                <a:spcPts val="4480"/>
              </a:lnSpc>
            </a:pPr>
            <a:r>
              <a:rPr lang="en-US" sz="4000" b="1" dirty="0" err="1">
                <a:solidFill>
                  <a:srgbClr val="403F3F"/>
                </a:solidFill>
                <a:latin typeface="Londrina Solid Heavy"/>
                <a:ea typeface="Londrina Solid Heavy"/>
                <a:cs typeface="Londrina Solid Heavy"/>
                <a:sym typeface="Londrina Solid Heavy"/>
              </a:rPr>
              <a:t>Membedah</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paket</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soal</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otentik</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untuk</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meracik</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trik</a:t>
            </a:r>
            <a:r>
              <a:rPr lang="en-US" sz="4000" b="1" dirty="0">
                <a:solidFill>
                  <a:srgbClr val="403F3F"/>
                </a:solidFill>
                <a:latin typeface="Londrina Solid Heavy"/>
                <a:ea typeface="Londrina Solid Heavy"/>
                <a:cs typeface="Londrina Solid Heavy"/>
                <a:sym typeface="Londrina Solid Heavy"/>
              </a:rPr>
              <a:t>/strategi </a:t>
            </a:r>
            <a:r>
              <a:rPr lang="en-US" sz="4000" b="1" dirty="0" err="1">
                <a:solidFill>
                  <a:srgbClr val="403F3F"/>
                </a:solidFill>
                <a:latin typeface="Londrina Solid Heavy"/>
                <a:ea typeface="Londrina Solid Heavy"/>
                <a:cs typeface="Londrina Solid Heavy"/>
                <a:sym typeface="Londrina Solid Heavy"/>
              </a:rPr>
              <a:t>menaklukkan</a:t>
            </a:r>
            <a:r>
              <a:rPr lang="en-US" sz="4000" b="1" dirty="0">
                <a:solidFill>
                  <a:srgbClr val="403F3F"/>
                </a:solidFill>
                <a:latin typeface="Londrina Solid Heavy"/>
                <a:ea typeface="Londrina Solid Heavy"/>
                <a:cs typeface="Londrina Solid Heavy"/>
                <a:sym typeface="Londrina Solid Heavy"/>
              </a:rPr>
              <a:t> </a:t>
            </a:r>
            <a:r>
              <a:rPr lang="en-US" sz="4000" b="1" dirty="0" err="1">
                <a:solidFill>
                  <a:srgbClr val="403F3F"/>
                </a:solidFill>
                <a:latin typeface="Londrina Solid Heavy"/>
                <a:ea typeface="Londrina Solid Heavy"/>
                <a:cs typeface="Londrina Solid Heavy"/>
                <a:sym typeface="Londrina Solid Heavy"/>
              </a:rPr>
              <a:t>soal</a:t>
            </a:r>
            <a:r>
              <a:rPr lang="en-US" sz="4000" b="1" dirty="0">
                <a:solidFill>
                  <a:srgbClr val="403F3F"/>
                </a:solidFill>
                <a:latin typeface="Londrina Solid Heavy"/>
                <a:ea typeface="Londrina Solid Heavy"/>
                <a:cs typeface="Londrina Solid Heavy"/>
                <a:sym typeface="Londrina Solid Heavy"/>
              </a:rPr>
              <a:t> </a:t>
            </a:r>
          </a:p>
          <a:p>
            <a:pPr algn="ctr">
              <a:lnSpc>
                <a:spcPts val="4480"/>
              </a:lnSpc>
            </a:pPr>
            <a:r>
              <a:rPr lang="en-US" sz="4000" b="1" dirty="0">
                <a:solidFill>
                  <a:srgbClr val="403F3F"/>
                </a:solidFill>
                <a:latin typeface="Londrina Solid Heavy"/>
                <a:ea typeface="Londrina Solid Heavy"/>
                <a:cs typeface="Londrina Solid Heavy"/>
                <a:sym typeface="Londrina Solid Heavy"/>
              </a:rPr>
              <a:t>Level 1 &amp; 2.</a:t>
            </a:r>
          </a:p>
          <a:p>
            <a:pPr algn="ctr">
              <a:lnSpc>
                <a:spcPts val="4480"/>
              </a:lnSpc>
            </a:pPr>
            <a:r>
              <a:rPr lang="en-US" sz="4000" b="1" dirty="0">
                <a:solidFill>
                  <a:srgbClr val="403F3F"/>
                </a:solidFill>
                <a:latin typeface="Londrina Solid Heavy"/>
                <a:ea typeface="Londrina Solid Heavy"/>
                <a:cs typeface="Londrina Solid Heavy"/>
                <a:sym typeface="Londrina Solid Heavy"/>
              </a:rPr>
              <a:t>Jenis Text Descriptive, Recount, Narrative, Procedure, Analytical Exposition</a:t>
            </a:r>
          </a:p>
          <a:p>
            <a:pPr algn="ctr">
              <a:lnSpc>
                <a:spcPts val="4480"/>
              </a:lnSpc>
            </a:pPr>
            <a:endParaRPr lang="en-US" sz="4000" b="1" dirty="0">
              <a:solidFill>
                <a:srgbClr val="403F3F"/>
              </a:solidFill>
              <a:latin typeface="Londrina Solid Heavy"/>
              <a:ea typeface="Londrina Solid Heavy"/>
              <a:cs typeface="Londrina Solid Heavy"/>
              <a:sym typeface="Londrina Solid Heavy"/>
            </a:endParaRPr>
          </a:p>
          <a:p>
            <a:pPr algn="ctr">
              <a:lnSpc>
                <a:spcPts val="4480"/>
              </a:lnSpc>
            </a:pPr>
            <a:endParaRPr lang="en-US" sz="3200" b="1" dirty="0">
              <a:solidFill>
                <a:srgbClr val="403F3F"/>
              </a:solidFill>
              <a:latin typeface="Londrina Solid Heavy"/>
              <a:ea typeface="Londrina Solid Heavy"/>
              <a:cs typeface="Londrina Solid Heavy"/>
              <a:sym typeface="Londrina Solid Heavy"/>
            </a:endParaRPr>
          </a:p>
        </p:txBody>
      </p:sp>
      <p:sp>
        <p:nvSpPr>
          <p:cNvPr id="9" name="Freeform 9"/>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10" name="Freeform 10"/>
          <p:cNvSpPr/>
          <p:nvPr/>
        </p:nvSpPr>
        <p:spPr>
          <a:xfrm rot="-2163357">
            <a:off x="-1601887" y="8759668"/>
            <a:ext cx="3203774" cy="3797577"/>
          </a:xfrm>
          <a:custGeom>
            <a:avLst/>
            <a:gdLst/>
            <a:ahLst/>
            <a:cxnLst/>
            <a:rect l="l" t="t" r="r" b="b"/>
            <a:pathLst>
              <a:path w="3203774" h="3797577">
                <a:moveTo>
                  <a:pt x="0" y="0"/>
                </a:moveTo>
                <a:lnTo>
                  <a:pt x="3203774" y="0"/>
                </a:lnTo>
                <a:lnTo>
                  <a:pt x="3203774" y="3797577"/>
                </a:lnTo>
                <a:lnTo>
                  <a:pt x="0" y="3797577"/>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1" name="Freeform 11"/>
          <p:cNvSpPr/>
          <p:nvPr/>
        </p:nvSpPr>
        <p:spPr>
          <a:xfrm rot="1116911" flipH="1">
            <a:off x="8074990" y="9083401"/>
            <a:ext cx="2138019" cy="1333347"/>
          </a:xfrm>
          <a:custGeom>
            <a:avLst/>
            <a:gdLst/>
            <a:ahLst/>
            <a:cxnLst/>
            <a:rect l="l" t="t" r="r" b="b"/>
            <a:pathLst>
              <a:path w="2138019" h="1333347">
                <a:moveTo>
                  <a:pt x="2138020" y="0"/>
                </a:moveTo>
                <a:lnTo>
                  <a:pt x="0" y="0"/>
                </a:lnTo>
                <a:lnTo>
                  <a:pt x="0" y="1333347"/>
                </a:lnTo>
                <a:lnTo>
                  <a:pt x="2138020" y="1333347"/>
                </a:lnTo>
                <a:lnTo>
                  <a:pt x="2138020" y="0"/>
                </a:lnTo>
                <a:close/>
              </a:path>
            </a:pathLst>
          </a:custGeom>
          <a:blipFill>
            <a:blip>
              <a:extLst>
                <a:ext uri="{96DAC541-7B7A-43D3-8B79-37D633B846F1}">
                  <asvg:svgBlip xmlns:asvg="http://schemas.microsoft.com/office/drawing/2016/SVG/main" r:embed="rId5"/>
                </a:ext>
              </a:extLst>
            </a:blip>
            <a:stretch>
              <a:fillRect/>
            </a:stretch>
          </a:blipFill>
        </p:spPr>
      </p:sp>
      <p:sp>
        <p:nvSpPr>
          <p:cNvPr id="12" name="TextBox 12"/>
          <p:cNvSpPr txBox="1"/>
          <p:nvPr/>
        </p:nvSpPr>
        <p:spPr>
          <a:xfrm>
            <a:off x="10369892" y="3307444"/>
            <a:ext cx="6125544" cy="6303392"/>
          </a:xfrm>
          <a:prstGeom prst="rect">
            <a:avLst/>
          </a:prstGeom>
        </p:spPr>
        <p:txBody>
          <a:bodyPr lIns="0" tIns="0" rIns="0" bIns="0" rtlCol="0" anchor="t">
            <a:spAutoFit/>
          </a:bodyPr>
          <a:lstStyle/>
          <a:p>
            <a:pPr algn="ctr">
              <a:lnSpc>
                <a:spcPts val="4512"/>
              </a:lnSpc>
            </a:pPr>
            <a:r>
              <a:rPr lang="en-US" sz="4000" b="1" dirty="0" err="1">
                <a:solidFill>
                  <a:srgbClr val="000000"/>
                </a:solidFill>
                <a:latin typeface="Londrina Solid Heavy"/>
                <a:ea typeface="Londrina Solid Heavy"/>
                <a:cs typeface="Londrina Solid Heavy"/>
                <a:sym typeface="Londrina Solid Heavy"/>
              </a:rPr>
              <a:t>Kelompok</a:t>
            </a:r>
            <a:r>
              <a:rPr lang="en-US" sz="4000" b="1" dirty="0">
                <a:solidFill>
                  <a:srgbClr val="000000"/>
                </a:solidFill>
                <a:latin typeface="Londrina Solid Heavy"/>
                <a:ea typeface="Londrina Solid Heavy"/>
                <a:cs typeface="Londrina Solid Heavy"/>
                <a:sym typeface="Londrina Solid Heavy"/>
              </a:rPr>
              <a:t> B. Inggris TL</a:t>
            </a:r>
          </a:p>
          <a:p>
            <a:pPr algn="ctr">
              <a:lnSpc>
                <a:spcPts val="4512"/>
              </a:lnSpc>
            </a:pPr>
            <a:endParaRPr lang="en-US" sz="4000" b="1" dirty="0">
              <a:solidFill>
                <a:srgbClr val="000000"/>
              </a:solidFill>
              <a:latin typeface="Londrina Solid Heavy"/>
              <a:ea typeface="Londrina Solid Heavy"/>
              <a:cs typeface="Londrina Solid Heavy"/>
              <a:sym typeface="Londrina Solid Heavy"/>
            </a:endParaRPr>
          </a:p>
          <a:p>
            <a:pPr algn="ctr">
              <a:lnSpc>
                <a:spcPts val="4512"/>
              </a:lnSpc>
              <a:spcBef>
                <a:spcPct val="0"/>
              </a:spcBef>
            </a:pPr>
            <a:r>
              <a:rPr lang="en-US" sz="4000" b="1" dirty="0" err="1">
                <a:solidFill>
                  <a:srgbClr val="000000"/>
                </a:solidFill>
                <a:latin typeface="Londrina Solid Heavy"/>
                <a:ea typeface="Londrina Solid Heavy"/>
                <a:cs typeface="Londrina Solid Heavy"/>
                <a:sym typeface="Londrina Solid Heavy"/>
              </a:rPr>
              <a:t>Fokus</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Tugas</a:t>
            </a:r>
            <a:r>
              <a:rPr lang="en-US" sz="4000" b="1" dirty="0">
                <a:solidFill>
                  <a:srgbClr val="000000"/>
                </a:solidFill>
                <a:latin typeface="Londrina Solid Heavy"/>
                <a:ea typeface="Londrina Solid Heavy"/>
                <a:cs typeface="Londrina Solid Heavy"/>
                <a:sym typeface="Londrina Solid Heavy"/>
              </a:rPr>
              <a:t>: </a:t>
            </a:r>
          </a:p>
          <a:p>
            <a:pPr algn="ctr">
              <a:lnSpc>
                <a:spcPts val="4512"/>
              </a:lnSpc>
              <a:spcBef>
                <a:spcPct val="0"/>
              </a:spcBef>
            </a:pPr>
            <a:r>
              <a:rPr lang="en-US" sz="4000" b="1" dirty="0" err="1">
                <a:solidFill>
                  <a:srgbClr val="000000"/>
                </a:solidFill>
                <a:latin typeface="Londrina Solid Heavy"/>
                <a:ea typeface="Londrina Solid Heavy"/>
                <a:cs typeface="Londrina Solid Heavy"/>
                <a:sym typeface="Londrina Solid Heavy"/>
              </a:rPr>
              <a:t>Membedah</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teks</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akademis</a:t>
            </a:r>
            <a:r>
              <a:rPr lang="en-US" sz="4000" b="1" dirty="0">
                <a:solidFill>
                  <a:srgbClr val="000000"/>
                </a:solidFill>
                <a:latin typeface="Londrina Solid Heavy"/>
                <a:ea typeface="Londrina Solid Heavy"/>
                <a:cs typeface="Londrina Solid Heavy"/>
                <a:sym typeface="Londrina Solid Heavy"/>
              </a:rPr>
              <a:t>/</a:t>
            </a:r>
            <a:r>
              <a:rPr lang="en-US" sz="4000" b="1" dirty="0" err="1">
                <a:solidFill>
                  <a:srgbClr val="000000"/>
                </a:solidFill>
                <a:latin typeface="Londrina Solid Heavy"/>
                <a:ea typeface="Londrina Solid Heavy"/>
                <a:cs typeface="Londrina Solid Heavy"/>
                <a:sym typeface="Londrina Solid Heavy"/>
              </a:rPr>
              <a:t>faktual</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rumit</a:t>
            </a:r>
            <a:r>
              <a:rPr lang="en-US" sz="4000" b="1" dirty="0">
                <a:solidFill>
                  <a:srgbClr val="000000"/>
                </a:solidFill>
                <a:latin typeface="Londrina Solid Heavy"/>
                <a:ea typeface="Londrina Solid Heavy"/>
                <a:cs typeface="Londrina Solid Heavy"/>
                <a:sym typeface="Londrina Solid Heavy"/>
              </a:rPr>
              <a:t> dan </a:t>
            </a:r>
            <a:r>
              <a:rPr lang="en-US" sz="4000" b="1" dirty="0" err="1">
                <a:solidFill>
                  <a:srgbClr val="000000"/>
                </a:solidFill>
                <a:latin typeface="Londrina Solid Heavy"/>
                <a:ea typeface="Londrina Solid Heavy"/>
                <a:cs typeface="Londrina Solid Heavy"/>
                <a:sym typeface="Londrina Solid Heavy"/>
              </a:rPr>
              <a:t>menyusun</a:t>
            </a:r>
            <a:r>
              <a:rPr lang="en-US" sz="4000" b="1" dirty="0">
                <a:solidFill>
                  <a:srgbClr val="000000"/>
                </a:solidFill>
                <a:latin typeface="Londrina Solid Heavy"/>
                <a:ea typeface="Londrina Solid Heavy"/>
                <a:cs typeface="Londrina Solid Heavy"/>
                <a:sym typeface="Londrina Solid Heavy"/>
              </a:rPr>
              <a:t> strategi "</a:t>
            </a:r>
            <a:r>
              <a:rPr lang="en-US" sz="4000" b="1" dirty="0" err="1">
                <a:solidFill>
                  <a:srgbClr val="000000"/>
                </a:solidFill>
                <a:latin typeface="Londrina Solid Heavy"/>
                <a:ea typeface="Londrina Solid Heavy"/>
                <a:cs typeface="Londrina Solid Heavy"/>
                <a:sym typeface="Londrina Solid Heavy"/>
              </a:rPr>
              <a:t>jalan</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pintas</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menyelesaikan</a:t>
            </a:r>
            <a:r>
              <a:rPr lang="en-US" sz="4000" b="1" dirty="0">
                <a:solidFill>
                  <a:srgbClr val="000000"/>
                </a:solidFill>
                <a:latin typeface="Londrina Solid Heavy"/>
                <a:ea typeface="Londrina Solid Heavy"/>
                <a:cs typeface="Londrina Solid Heavy"/>
                <a:sym typeface="Londrina Solid Heavy"/>
              </a:rPr>
              <a:t> </a:t>
            </a:r>
            <a:r>
              <a:rPr lang="en-US" sz="4000" b="1" dirty="0" err="1">
                <a:solidFill>
                  <a:srgbClr val="000000"/>
                </a:solidFill>
                <a:latin typeface="Londrina Solid Heavy"/>
                <a:ea typeface="Londrina Solid Heavy"/>
                <a:cs typeface="Londrina Solid Heavy"/>
                <a:sym typeface="Londrina Solid Heavy"/>
              </a:rPr>
              <a:t>soal</a:t>
            </a:r>
            <a:r>
              <a:rPr lang="en-US" sz="4000" b="1" dirty="0">
                <a:solidFill>
                  <a:srgbClr val="000000"/>
                </a:solidFill>
                <a:latin typeface="Londrina Solid Heavy"/>
                <a:ea typeface="Londrina Solid Heavy"/>
                <a:cs typeface="Londrina Solid Heavy"/>
                <a:sym typeface="Londrina Solid Heavy"/>
              </a:rPr>
              <a:t> Level 3.</a:t>
            </a:r>
          </a:p>
          <a:p>
            <a:pPr algn="ctr">
              <a:lnSpc>
                <a:spcPts val="4512"/>
              </a:lnSpc>
              <a:spcBef>
                <a:spcPct val="0"/>
              </a:spcBef>
            </a:pPr>
            <a:r>
              <a:rPr lang="en-US" sz="4000" b="1" dirty="0">
                <a:solidFill>
                  <a:srgbClr val="000000"/>
                </a:solidFill>
                <a:latin typeface="Londrina Solid Heavy"/>
                <a:ea typeface="Londrina Solid Heavy"/>
                <a:cs typeface="Londrina Solid Heavy"/>
                <a:sym typeface="Londrina Solid Heavy"/>
              </a:rPr>
              <a:t>Jenis Text  Hortatory Exposition dan Discussion</a:t>
            </a:r>
          </a:p>
          <a:p>
            <a:pPr algn="ctr">
              <a:lnSpc>
                <a:spcPts val="4512"/>
              </a:lnSpc>
              <a:spcBef>
                <a:spcPct val="0"/>
              </a:spcBef>
            </a:pPr>
            <a:endParaRPr lang="en-US" sz="3222" b="1" dirty="0">
              <a:solidFill>
                <a:srgbClr val="000000"/>
              </a:solidFill>
              <a:latin typeface="Londrina Solid Heavy"/>
              <a:ea typeface="Londrina Solid Heavy"/>
              <a:cs typeface="Londrina Solid Heavy"/>
              <a:sym typeface="Londrina Solid Heavy"/>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p:cNvGrpSpPr/>
        <p:nvPr/>
      </p:nvGrpSpPr>
      <p:grpSpPr>
        <a:xfrm>
          <a:off x="0" y="0"/>
          <a:ext cx="0" cy="0"/>
          <a:chOff x="0" y="0"/>
          <a:chExt cx="0" cy="0"/>
        </a:xfrm>
      </p:grpSpPr>
      <p:grpSp>
        <p:nvGrpSpPr>
          <p:cNvPr id="2" name="Group 2"/>
          <p:cNvGrpSpPr/>
          <p:nvPr/>
        </p:nvGrpSpPr>
        <p:grpSpPr>
          <a:xfrm>
            <a:off x="-304800" y="981779"/>
            <a:ext cx="15576129" cy="1430393"/>
            <a:chOff x="0" y="0"/>
            <a:chExt cx="5737405" cy="526880"/>
          </a:xfrm>
        </p:grpSpPr>
        <p:sp>
          <p:nvSpPr>
            <p:cNvPr id="3" name="Freeform 3"/>
            <p:cNvSpPr/>
            <p:nvPr/>
          </p:nvSpPr>
          <p:spPr>
            <a:xfrm>
              <a:off x="0" y="0"/>
              <a:ext cx="5737404" cy="526880"/>
            </a:xfrm>
            <a:custGeom>
              <a:avLst/>
              <a:gdLst/>
              <a:ahLst/>
              <a:cxnLst/>
              <a:rect l="l" t="t" r="r" b="b"/>
              <a:pathLst>
                <a:path w="5737404" h="526880">
                  <a:moveTo>
                    <a:pt x="5737404" y="0"/>
                  </a:moveTo>
                  <a:lnTo>
                    <a:pt x="0" y="0"/>
                  </a:lnTo>
                  <a:lnTo>
                    <a:pt x="101600" y="263440"/>
                  </a:lnTo>
                  <a:lnTo>
                    <a:pt x="0" y="526880"/>
                  </a:lnTo>
                  <a:lnTo>
                    <a:pt x="5737404" y="526880"/>
                  </a:lnTo>
                  <a:lnTo>
                    <a:pt x="5635804" y="263440"/>
                  </a:lnTo>
                  <a:lnTo>
                    <a:pt x="5737404" y="0"/>
                  </a:lnTo>
                  <a:close/>
                </a:path>
              </a:pathLst>
            </a:custGeom>
            <a:solidFill>
              <a:srgbClr val="E46D5A"/>
            </a:solidFill>
          </p:spPr>
        </p:sp>
        <p:sp>
          <p:nvSpPr>
            <p:cNvPr id="4" name="TextBox 4"/>
            <p:cNvSpPr txBox="1"/>
            <p:nvPr/>
          </p:nvSpPr>
          <p:spPr>
            <a:xfrm>
              <a:off x="88900" y="-38100"/>
              <a:ext cx="5559605" cy="564980"/>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753606" y="2969589"/>
            <a:ext cx="17117332" cy="7242981"/>
            <a:chOff x="0" y="0"/>
            <a:chExt cx="5777667" cy="2444746"/>
          </a:xfrm>
        </p:grpSpPr>
        <p:sp>
          <p:nvSpPr>
            <p:cNvPr id="6" name="Freeform 6"/>
            <p:cNvSpPr/>
            <p:nvPr/>
          </p:nvSpPr>
          <p:spPr>
            <a:xfrm>
              <a:off x="0" y="0"/>
              <a:ext cx="5777667" cy="2444746"/>
            </a:xfrm>
            <a:custGeom>
              <a:avLst/>
              <a:gdLst/>
              <a:ahLst/>
              <a:cxnLst/>
              <a:rect l="l" t="t" r="r" b="b"/>
              <a:pathLst>
                <a:path w="5777667" h="2444746">
                  <a:moveTo>
                    <a:pt x="13569" y="0"/>
                  </a:moveTo>
                  <a:lnTo>
                    <a:pt x="5764098" y="0"/>
                  </a:lnTo>
                  <a:cubicBezTo>
                    <a:pt x="5767697" y="0"/>
                    <a:pt x="5771148" y="1430"/>
                    <a:pt x="5773693" y="3974"/>
                  </a:cubicBezTo>
                  <a:cubicBezTo>
                    <a:pt x="5776237" y="6519"/>
                    <a:pt x="5777667" y="9970"/>
                    <a:pt x="5777667" y="13569"/>
                  </a:cubicBezTo>
                  <a:lnTo>
                    <a:pt x="5777667" y="2431178"/>
                  </a:lnTo>
                  <a:cubicBezTo>
                    <a:pt x="5777667" y="2438671"/>
                    <a:pt x="5771592" y="2444746"/>
                    <a:pt x="5764098" y="2444746"/>
                  </a:cubicBezTo>
                  <a:lnTo>
                    <a:pt x="13569" y="2444746"/>
                  </a:lnTo>
                  <a:cubicBezTo>
                    <a:pt x="9970" y="2444746"/>
                    <a:pt x="6519" y="2443317"/>
                    <a:pt x="3974" y="2440772"/>
                  </a:cubicBezTo>
                  <a:cubicBezTo>
                    <a:pt x="1430" y="2438227"/>
                    <a:pt x="0" y="2434776"/>
                    <a:pt x="0" y="2431178"/>
                  </a:cubicBezTo>
                  <a:lnTo>
                    <a:pt x="0" y="13569"/>
                  </a:lnTo>
                  <a:cubicBezTo>
                    <a:pt x="0" y="9970"/>
                    <a:pt x="1430" y="6519"/>
                    <a:pt x="3974" y="3974"/>
                  </a:cubicBezTo>
                  <a:cubicBezTo>
                    <a:pt x="6519" y="1430"/>
                    <a:pt x="9970" y="0"/>
                    <a:pt x="13569" y="0"/>
                  </a:cubicBezTo>
                  <a:close/>
                </a:path>
              </a:pathLst>
            </a:custGeom>
            <a:solidFill>
              <a:srgbClr val="F2B445"/>
            </a:solidFill>
            <a:ln cap="rnd">
              <a:noFill/>
              <a:prstDash val="solid"/>
              <a:round/>
            </a:ln>
          </p:spPr>
        </p:sp>
        <p:sp>
          <p:nvSpPr>
            <p:cNvPr id="7" name="TextBox 7"/>
            <p:cNvSpPr txBox="1"/>
            <p:nvPr/>
          </p:nvSpPr>
          <p:spPr>
            <a:xfrm>
              <a:off x="0" y="-38100"/>
              <a:ext cx="5777667" cy="2482846"/>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570164" y="2737569"/>
            <a:ext cx="17300774" cy="7340878"/>
            <a:chOff x="0" y="0"/>
            <a:chExt cx="5839584" cy="2477790"/>
          </a:xfrm>
        </p:grpSpPr>
        <p:sp>
          <p:nvSpPr>
            <p:cNvPr id="9" name="Freeform 9"/>
            <p:cNvSpPr/>
            <p:nvPr/>
          </p:nvSpPr>
          <p:spPr>
            <a:xfrm>
              <a:off x="0" y="0"/>
              <a:ext cx="5839584" cy="2477790"/>
            </a:xfrm>
            <a:custGeom>
              <a:avLst/>
              <a:gdLst/>
              <a:ahLst/>
              <a:cxnLst/>
              <a:rect l="l" t="t" r="r" b="b"/>
              <a:pathLst>
                <a:path w="5839584" h="2477790">
                  <a:moveTo>
                    <a:pt x="13425" y="0"/>
                  </a:moveTo>
                  <a:lnTo>
                    <a:pt x="5826159" y="0"/>
                  </a:lnTo>
                  <a:cubicBezTo>
                    <a:pt x="5829720" y="0"/>
                    <a:pt x="5833135" y="1414"/>
                    <a:pt x="5835652" y="3932"/>
                  </a:cubicBezTo>
                  <a:cubicBezTo>
                    <a:pt x="5838170" y="6450"/>
                    <a:pt x="5839584" y="9864"/>
                    <a:pt x="5839584" y="13425"/>
                  </a:cubicBezTo>
                  <a:lnTo>
                    <a:pt x="5839584" y="2464365"/>
                  </a:lnTo>
                  <a:cubicBezTo>
                    <a:pt x="5839584" y="2467925"/>
                    <a:pt x="5838170" y="2471340"/>
                    <a:pt x="5835652" y="2473858"/>
                  </a:cubicBezTo>
                  <a:cubicBezTo>
                    <a:pt x="5833135" y="2476375"/>
                    <a:pt x="5829720" y="2477790"/>
                    <a:pt x="5826159" y="2477790"/>
                  </a:cubicBezTo>
                  <a:lnTo>
                    <a:pt x="13425" y="2477790"/>
                  </a:lnTo>
                  <a:cubicBezTo>
                    <a:pt x="9864" y="2477790"/>
                    <a:pt x="6450" y="2476375"/>
                    <a:pt x="3932" y="2473858"/>
                  </a:cubicBezTo>
                  <a:cubicBezTo>
                    <a:pt x="1414" y="2471340"/>
                    <a:pt x="0" y="2467925"/>
                    <a:pt x="0" y="2464365"/>
                  </a:cubicBezTo>
                  <a:lnTo>
                    <a:pt x="0" y="13425"/>
                  </a:lnTo>
                  <a:cubicBezTo>
                    <a:pt x="0" y="9864"/>
                    <a:pt x="1414" y="6450"/>
                    <a:pt x="3932" y="3932"/>
                  </a:cubicBezTo>
                  <a:cubicBezTo>
                    <a:pt x="6450" y="1414"/>
                    <a:pt x="9864" y="0"/>
                    <a:pt x="13425" y="0"/>
                  </a:cubicBezTo>
                  <a:close/>
                </a:path>
              </a:pathLst>
            </a:custGeom>
            <a:solidFill>
              <a:srgbClr val="FFFFFF"/>
            </a:solidFill>
            <a:ln cap="rnd">
              <a:noFill/>
              <a:prstDash val="solid"/>
              <a:round/>
            </a:ln>
          </p:spPr>
        </p:sp>
        <p:sp>
          <p:nvSpPr>
            <p:cNvPr id="10" name="TextBox 10"/>
            <p:cNvSpPr txBox="1"/>
            <p:nvPr/>
          </p:nvSpPr>
          <p:spPr>
            <a:xfrm>
              <a:off x="0" y="-38100"/>
              <a:ext cx="5839584" cy="2515890"/>
            </a:xfrm>
            <a:prstGeom prst="rect">
              <a:avLst/>
            </a:prstGeom>
          </p:spPr>
          <p:txBody>
            <a:bodyPr lIns="50800" tIns="50800" rIns="50800" bIns="50800" rtlCol="0" anchor="ctr"/>
            <a:lstStyle/>
            <a:p>
              <a:pPr algn="ctr">
                <a:lnSpc>
                  <a:spcPts val="2659"/>
                </a:lnSpc>
              </a:pPr>
              <a:endParaRPr/>
            </a:p>
          </p:txBody>
        </p:sp>
      </p:grpSp>
      <p:sp>
        <p:nvSpPr>
          <p:cNvPr id="11" name="Freeform 11"/>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2" name="Freeform 12"/>
          <p:cNvSpPr/>
          <p:nvPr/>
        </p:nvSpPr>
        <p:spPr>
          <a:xfrm rot="1116911" flipH="1">
            <a:off x="16131108" y="9411774"/>
            <a:ext cx="2138019" cy="1333347"/>
          </a:xfrm>
          <a:custGeom>
            <a:avLst/>
            <a:gdLst/>
            <a:ahLst/>
            <a:cxnLst/>
            <a:rect l="l" t="t" r="r" b="b"/>
            <a:pathLst>
              <a:path w="2138019" h="1333347">
                <a:moveTo>
                  <a:pt x="2138019" y="0"/>
                </a:moveTo>
                <a:lnTo>
                  <a:pt x="0" y="0"/>
                </a:lnTo>
                <a:lnTo>
                  <a:pt x="0" y="1333347"/>
                </a:lnTo>
                <a:lnTo>
                  <a:pt x="2138019" y="1333347"/>
                </a:lnTo>
                <a:lnTo>
                  <a:pt x="2138019" y="0"/>
                </a:lnTo>
                <a:close/>
              </a:path>
            </a:pathLst>
          </a:custGeom>
          <a:blipFill>
            <a:blip>
              <a:extLst>
                <a:ext uri="{96DAC541-7B7A-43D3-8B79-37D633B846F1}">
                  <asvg:svgBlip xmlns:asvg="http://schemas.microsoft.com/office/drawing/2016/SVG/main" r:embed="rId3"/>
                </a:ext>
              </a:extLst>
            </a:blip>
            <a:stretch>
              <a:fillRect/>
            </a:stretch>
          </a:blipFill>
        </p:spPr>
      </p:sp>
      <p:sp>
        <p:nvSpPr>
          <p:cNvPr id="13" name="Freeform 13"/>
          <p:cNvSpPr/>
          <p:nvPr/>
        </p:nvSpPr>
        <p:spPr>
          <a:xfrm>
            <a:off x="334735" y="1916750"/>
            <a:ext cx="1387931" cy="1641638"/>
          </a:xfrm>
          <a:custGeom>
            <a:avLst/>
            <a:gdLst/>
            <a:ahLst/>
            <a:cxnLst/>
            <a:rect l="l" t="t" r="r" b="b"/>
            <a:pathLst>
              <a:path w="1387931" h="1641638">
                <a:moveTo>
                  <a:pt x="0" y="0"/>
                </a:moveTo>
                <a:lnTo>
                  <a:pt x="1387930" y="0"/>
                </a:lnTo>
                <a:lnTo>
                  <a:pt x="1387930" y="1641638"/>
                </a:lnTo>
                <a:lnTo>
                  <a:pt x="0" y="1641638"/>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14" name="TextBox 14"/>
          <p:cNvSpPr txBox="1"/>
          <p:nvPr/>
        </p:nvSpPr>
        <p:spPr>
          <a:xfrm>
            <a:off x="1953922" y="1063812"/>
            <a:ext cx="12102172" cy="2503170"/>
          </a:xfrm>
          <a:prstGeom prst="rect">
            <a:avLst/>
          </a:prstGeom>
        </p:spPr>
        <p:txBody>
          <a:bodyPr lIns="0" tIns="0" rIns="0" bIns="0" rtlCol="0" anchor="t">
            <a:spAutoFit/>
          </a:bodyPr>
          <a:lstStyle/>
          <a:p>
            <a:pPr algn="l">
              <a:lnSpc>
                <a:spcPts val="10080"/>
              </a:lnSpc>
            </a:pPr>
            <a:r>
              <a:rPr lang="en-US" sz="7200" b="1">
                <a:solidFill>
                  <a:srgbClr val="FFFFFF"/>
                </a:solidFill>
                <a:latin typeface="Londrina Solid Heavy"/>
                <a:ea typeface="Londrina Solid Heavy"/>
                <a:cs typeface="Londrina Solid Heavy"/>
                <a:sym typeface="Londrina Solid Heavy"/>
              </a:rPr>
              <a:t>Presentasi &amp; Micro-Sharing</a:t>
            </a:r>
          </a:p>
          <a:p>
            <a:pPr algn="l">
              <a:lnSpc>
                <a:spcPts val="10080"/>
              </a:lnSpc>
            </a:pPr>
            <a:endParaRPr lang="en-US" sz="7200" b="1">
              <a:solidFill>
                <a:srgbClr val="FFFFFF"/>
              </a:solidFill>
              <a:latin typeface="Londrina Solid Heavy"/>
              <a:ea typeface="Londrina Solid Heavy"/>
              <a:cs typeface="Londrina Solid Heavy"/>
              <a:sym typeface="Londrina Solid Heavy"/>
            </a:endParaRPr>
          </a:p>
        </p:txBody>
      </p:sp>
      <p:sp>
        <p:nvSpPr>
          <p:cNvPr id="15" name="TextBox 15"/>
          <p:cNvSpPr txBox="1"/>
          <p:nvPr/>
        </p:nvSpPr>
        <p:spPr>
          <a:xfrm>
            <a:off x="753606" y="2902733"/>
            <a:ext cx="17117332" cy="6343468"/>
          </a:xfrm>
          <a:prstGeom prst="rect">
            <a:avLst/>
          </a:prstGeom>
        </p:spPr>
        <p:txBody>
          <a:bodyPr lIns="0" tIns="0" rIns="0" bIns="0" rtlCol="0" anchor="t">
            <a:spAutoFit/>
          </a:bodyPr>
          <a:lstStyle/>
          <a:p>
            <a:pPr algn="ctr">
              <a:lnSpc>
                <a:spcPts val="4759"/>
              </a:lnSpc>
            </a:pPr>
            <a:r>
              <a:rPr lang="en-US" sz="3399" b="1" dirty="0">
                <a:solidFill>
                  <a:srgbClr val="403F3F"/>
                </a:solidFill>
                <a:latin typeface="Montserrat Bold"/>
                <a:ea typeface="Montserrat Bold"/>
                <a:cs typeface="Montserrat Bold"/>
                <a:sym typeface="Montserrat Bold"/>
              </a:rPr>
              <a:t>Langkah </a:t>
            </a:r>
            <a:r>
              <a:rPr lang="en-US" sz="3399" b="1" dirty="0" err="1">
                <a:solidFill>
                  <a:srgbClr val="403F3F"/>
                </a:solidFill>
                <a:latin typeface="Montserrat Bold"/>
                <a:ea typeface="Montserrat Bold"/>
                <a:cs typeface="Montserrat Bold"/>
                <a:sym typeface="Montserrat Bold"/>
              </a:rPr>
              <a:t>Presentasi</a:t>
            </a:r>
            <a:r>
              <a:rPr lang="en-US" sz="3399" b="1" dirty="0">
                <a:solidFill>
                  <a:srgbClr val="403F3F"/>
                </a:solidFill>
                <a:latin typeface="Montserrat Bold"/>
                <a:ea typeface="Montserrat Bold"/>
                <a:cs typeface="Montserrat Bold"/>
                <a:sym typeface="Montserrat Bold"/>
              </a:rPr>
              <a:t> </a:t>
            </a:r>
            <a:r>
              <a:rPr lang="en-US" sz="3399" b="1" dirty="0" err="1">
                <a:solidFill>
                  <a:srgbClr val="403F3F"/>
                </a:solidFill>
                <a:latin typeface="Montserrat Bold"/>
                <a:ea typeface="Montserrat Bold"/>
                <a:cs typeface="Montserrat Bold"/>
                <a:sym typeface="Montserrat Bold"/>
              </a:rPr>
              <a:t>Tiap</a:t>
            </a:r>
            <a:r>
              <a:rPr lang="en-US" sz="3399" b="1" dirty="0">
                <a:solidFill>
                  <a:srgbClr val="403F3F"/>
                </a:solidFill>
                <a:latin typeface="Montserrat Bold"/>
                <a:ea typeface="Montserrat Bold"/>
                <a:cs typeface="Montserrat Bold"/>
                <a:sym typeface="Montserrat Bold"/>
              </a:rPr>
              <a:t> </a:t>
            </a:r>
            <a:r>
              <a:rPr lang="en-US" sz="3399" b="1" dirty="0" err="1">
                <a:solidFill>
                  <a:srgbClr val="403F3F"/>
                </a:solidFill>
                <a:latin typeface="Montserrat Bold"/>
                <a:ea typeface="Montserrat Bold"/>
                <a:cs typeface="Montserrat Bold"/>
                <a:sym typeface="Montserrat Bold"/>
              </a:rPr>
              <a:t>Kelompok</a:t>
            </a:r>
            <a:r>
              <a:rPr lang="en-US" sz="3399" b="1" dirty="0">
                <a:solidFill>
                  <a:srgbClr val="403F3F"/>
                </a:solidFill>
                <a:latin typeface="Montserrat Bold"/>
                <a:ea typeface="Montserrat Bold"/>
                <a:cs typeface="Montserrat Bold"/>
                <a:sym typeface="Montserrat Bold"/>
              </a:rPr>
              <a:t>:</a:t>
            </a:r>
          </a:p>
          <a:p>
            <a:pPr algn="ctr">
              <a:lnSpc>
                <a:spcPts val="4480"/>
              </a:lnSpc>
            </a:pPr>
            <a:endParaRPr lang="en-US" sz="3399" b="1" dirty="0">
              <a:solidFill>
                <a:srgbClr val="403F3F"/>
              </a:solidFill>
              <a:latin typeface="Montserrat Bold"/>
              <a:ea typeface="Montserrat Bold"/>
              <a:cs typeface="Montserrat Bold"/>
              <a:sym typeface="Montserrat Bold"/>
            </a:endParaRPr>
          </a:p>
          <a:p>
            <a:pPr algn="l">
              <a:lnSpc>
                <a:spcPts val="4480"/>
              </a:lnSpc>
            </a:pPr>
            <a:r>
              <a:rPr lang="en-US" sz="3200" b="1" dirty="0">
                <a:solidFill>
                  <a:srgbClr val="403F3F"/>
                </a:solidFill>
                <a:latin typeface="Montserrat Bold"/>
                <a:ea typeface="Montserrat Bold"/>
                <a:cs typeface="Montserrat Bold"/>
                <a:sym typeface="Montserrat Bold"/>
              </a:rPr>
              <a:t>1. </a:t>
            </a:r>
            <a:r>
              <a:rPr lang="en-US" sz="3200" b="1" dirty="0" err="1">
                <a:solidFill>
                  <a:srgbClr val="403F3F"/>
                </a:solidFill>
                <a:latin typeface="Montserrat Bold"/>
                <a:ea typeface="Montserrat Bold"/>
                <a:cs typeface="Montserrat Bold"/>
                <a:sym typeface="Montserrat Bold"/>
              </a:rPr>
              <a:t>Pemaparan</a:t>
            </a:r>
            <a:r>
              <a:rPr lang="en-US" sz="3200" b="1" dirty="0">
                <a:solidFill>
                  <a:srgbClr val="403F3F"/>
                </a:solidFill>
                <a:latin typeface="Montserrat Bold"/>
                <a:ea typeface="Montserrat Bold"/>
                <a:cs typeface="Montserrat Bold"/>
                <a:sym typeface="Montserrat Bold"/>
              </a:rPr>
              <a:t> Strategi</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Tampilkan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secara</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singkat</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teks</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soal</a:t>
            </a:r>
            <a:r>
              <a:rPr lang="en-US" sz="3200" dirty="0">
                <a:solidFill>
                  <a:srgbClr val="403F3F"/>
                </a:solidFill>
                <a:latin typeface="Montserrat"/>
                <a:ea typeface="Montserrat"/>
                <a:cs typeface="Montserrat"/>
                <a:sym typeface="Montserrat"/>
              </a:rPr>
              <a:t> yang </a:t>
            </a:r>
            <a:r>
              <a:rPr lang="en-US" sz="3200" dirty="0" err="1">
                <a:solidFill>
                  <a:srgbClr val="403F3F"/>
                </a:solidFill>
                <a:latin typeface="Montserrat"/>
                <a:ea typeface="Montserrat"/>
                <a:cs typeface="Montserrat"/>
                <a:sym typeface="Montserrat"/>
              </a:rPr>
              <a:t>dianalisis</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lalu</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bagikan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rumusan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trik</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kilat</a:t>
            </a:r>
            <a:r>
              <a:rPr lang="en-US" sz="3200" dirty="0">
                <a:solidFill>
                  <a:srgbClr val="403F3F"/>
                </a:solidFill>
                <a:latin typeface="Montserrat"/>
                <a:ea typeface="Montserrat"/>
                <a:cs typeface="Montserrat"/>
                <a:sym typeface="Montserrat"/>
              </a:rPr>
              <a:t>" yang </a:t>
            </a:r>
            <a:r>
              <a:rPr lang="en-US" sz="3200" dirty="0" err="1">
                <a:solidFill>
                  <a:srgbClr val="403F3F"/>
                </a:solidFill>
                <a:latin typeface="Montserrat"/>
                <a:ea typeface="Montserrat"/>
                <a:cs typeface="Montserrat"/>
                <a:sym typeface="Montserrat"/>
              </a:rPr>
              <a:t>telah</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ditemukan</a:t>
            </a:r>
            <a:r>
              <a:rPr lang="en-US" sz="3200" dirty="0">
                <a:solidFill>
                  <a:srgbClr val="403F3F"/>
                </a:solidFill>
                <a:latin typeface="Montserrat"/>
                <a:ea typeface="Montserrat"/>
                <a:cs typeface="Montserrat"/>
                <a:sym typeface="Montserrat"/>
              </a:rPr>
              <a:t>.</a:t>
            </a:r>
          </a:p>
          <a:p>
            <a:pPr algn="l">
              <a:lnSpc>
                <a:spcPts val="4480"/>
              </a:lnSpc>
            </a:pPr>
            <a:endParaRPr lang="en-US" sz="3200" dirty="0">
              <a:solidFill>
                <a:srgbClr val="403F3F"/>
              </a:solidFill>
              <a:latin typeface="Montserrat"/>
              <a:ea typeface="Montserrat"/>
              <a:cs typeface="Montserrat"/>
              <a:sym typeface="Montserrat"/>
            </a:endParaRPr>
          </a:p>
          <a:p>
            <a:pPr algn="l">
              <a:lnSpc>
                <a:spcPts val="4480"/>
              </a:lnSpc>
            </a:pPr>
            <a:r>
              <a:rPr lang="en-US" sz="3200" b="1" dirty="0">
                <a:solidFill>
                  <a:srgbClr val="403F3F"/>
                </a:solidFill>
                <a:latin typeface="Montserrat Bold"/>
                <a:ea typeface="Montserrat Bold"/>
                <a:cs typeface="Montserrat Bold"/>
                <a:sym typeface="Montserrat Bold"/>
              </a:rPr>
              <a:t>2. </a:t>
            </a:r>
            <a:r>
              <a:rPr lang="en-US" sz="3200" b="1" dirty="0" err="1">
                <a:solidFill>
                  <a:srgbClr val="403F3F"/>
                </a:solidFill>
                <a:latin typeface="Montserrat Bold"/>
                <a:ea typeface="Montserrat Bold"/>
                <a:cs typeface="Montserrat Bold"/>
                <a:sym typeface="Montserrat Bold"/>
              </a:rPr>
              <a:t>Tanggapan</a:t>
            </a:r>
            <a:r>
              <a:rPr lang="en-US" sz="3200" b="1" dirty="0">
                <a:solidFill>
                  <a:srgbClr val="403F3F"/>
                </a:solidFill>
                <a:latin typeface="Montserrat Bold"/>
                <a:ea typeface="Montserrat Bold"/>
                <a:cs typeface="Montserrat Bold"/>
                <a:sym typeface="Montserrat Bold"/>
              </a:rPr>
              <a:t> Forum</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Kelompok</a:t>
            </a:r>
            <a:r>
              <a:rPr lang="en-US" sz="3200" dirty="0">
                <a:solidFill>
                  <a:srgbClr val="403F3F"/>
                </a:solidFill>
                <a:latin typeface="Montserrat"/>
                <a:ea typeface="Montserrat"/>
                <a:cs typeface="Montserrat"/>
                <a:sym typeface="Montserrat"/>
              </a:rPr>
              <a:t> lain </a:t>
            </a:r>
            <a:r>
              <a:rPr lang="en-US" sz="3200" dirty="0" err="1">
                <a:solidFill>
                  <a:srgbClr val="403F3F"/>
                </a:solidFill>
                <a:latin typeface="Montserrat"/>
                <a:ea typeface="Montserrat"/>
                <a:cs typeface="Montserrat"/>
                <a:sym typeface="Montserrat"/>
              </a:rPr>
              <a:t>berhak</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memberikan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tanggapan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validasi</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atau</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mencatat</a:t>
            </a:r>
            <a:r>
              <a:rPr lang="en-US" sz="3200" dirty="0">
                <a:solidFill>
                  <a:srgbClr val="403F3F"/>
                </a:solidFill>
                <a:latin typeface="Montserrat"/>
                <a:ea typeface="Montserrat"/>
                <a:cs typeface="Montserrat"/>
                <a:sym typeface="Montserrat"/>
              </a:rPr>
              <a:t> strategi </a:t>
            </a:r>
            <a:r>
              <a:rPr lang="en-US" sz="3200" dirty="0" err="1">
                <a:solidFill>
                  <a:srgbClr val="403F3F"/>
                </a:solidFill>
                <a:latin typeface="Montserrat"/>
                <a:ea typeface="Montserrat"/>
                <a:cs typeface="Montserrat"/>
                <a:sym typeface="Montserrat"/>
              </a:rPr>
              <a:t>tersebut</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untuk</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diadaptasi</a:t>
            </a:r>
            <a:r>
              <a:rPr lang="en-US" sz="3200" dirty="0">
                <a:solidFill>
                  <a:srgbClr val="403F3F"/>
                </a:solidFill>
                <a:latin typeface="Montserrat"/>
                <a:ea typeface="Montserrat"/>
                <a:cs typeface="Montserrat"/>
                <a:sym typeface="Montserrat"/>
              </a:rPr>
              <a:t>.</a:t>
            </a:r>
          </a:p>
          <a:p>
            <a:pPr algn="l">
              <a:lnSpc>
                <a:spcPts val="4480"/>
              </a:lnSpc>
            </a:pPr>
            <a:endParaRPr lang="en-US" sz="3200" dirty="0">
              <a:solidFill>
                <a:srgbClr val="403F3F"/>
              </a:solidFill>
              <a:latin typeface="Montserrat"/>
              <a:ea typeface="Montserrat"/>
              <a:cs typeface="Montserrat"/>
              <a:sym typeface="Montserrat"/>
            </a:endParaRPr>
          </a:p>
          <a:p>
            <a:pPr algn="l">
              <a:lnSpc>
                <a:spcPts val="4480"/>
              </a:lnSpc>
            </a:pPr>
            <a:r>
              <a:rPr lang="en-US" sz="3200" b="1" dirty="0">
                <a:solidFill>
                  <a:srgbClr val="403F3F"/>
                </a:solidFill>
                <a:latin typeface="Montserrat Bold"/>
                <a:ea typeface="Montserrat Bold"/>
                <a:cs typeface="Montserrat Bold"/>
                <a:sym typeface="Montserrat Bold"/>
              </a:rPr>
              <a:t>3. </a:t>
            </a:r>
            <a:r>
              <a:rPr lang="en-US" sz="3200" b="1" dirty="0" err="1">
                <a:solidFill>
                  <a:srgbClr val="403F3F"/>
                </a:solidFill>
                <a:latin typeface="Montserrat Bold"/>
                <a:ea typeface="Montserrat Bold"/>
                <a:cs typeface="Montserrat Bold"/>
                <a:sym typeface="Montserrat Bold"/>
              </a:rPr>
              <a:t>Dokumentasi</a:t>
            </a:r>
            <a:r>
              <a:rPr lang="en-US" sz="3200" b="1" dirty="0">
                <a:solidFill>
                  <a:srgbClr val="403F3F"/>
                </a:solidFill>
                <a:latin typeface="Montserrat Bold"/>
                <a:ea typeface="Montserrat Bold"/>
                <a:cs typeface="Montserrat Bold"/>
                <a:sym typeface="Montserrat Bold"/>
              </a:rPr>
              <a:t> Output</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Notulen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akan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merangkum</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seluruh</a:t>
            </a:r>
            <a:r>
              <a:rPr lang="en-US" sz="3200" dirty="0">
                <a:solidFill>
                  <a:srgbClr val="403F3F"/>
                </a:solidFill>
                <a:latin typeface="Montserrat"/>
                <a:ea typeface="Montserrat"/>
                <a:cs typeface="Montserrat"/>
                <a:sym typeface="Montserrat"/>
              </a:rPr>
              <a:t> strategi </a:t>
            </a:r>
            <a:r>
              <a:rPr lang="en-US" sz="3200" dirty="0" err="1">
                <a:solidFill>
                  <a:srgbClr val="403F3F"/>
                </a:solidFill>
                <a:latin typeface="Montserrat"/>
                <a:ea typeface="Montserrat"/>
                <a:cs typeface="Montserrat"/>
                <a:sym typeface="Montserrat"/>
              </a:rPr>
              <a:t>ini</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untuk</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dibagikan</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ke</a:t>
            </a:r>
            <a:r>
              <a:rPr lang="en-US" sz="3200" dirty="0">
                <a:solidFill>
                  <a:srgbClr val="403F3F"/>
                </a:solidFill>
                <a:latin typeface="Montserrat"/>
                <a:ea typeface="Montserrat"/>
                <a:cs typeface="Montserrat"/>
                <a:sym typeface="Montserrat"/>
              </a:rPr>
              <a:t> </a:t>
            </a:r>
            <a:r>
              <a:rPr lang="en-US" sz="3200" dirty="0" err="1">
                <a:solidFill>
                  <a:srgbClr val="403F3F"/>
                </a:solidFill>
                <a:latin typeface="Montserrat"/>
                <a:ea typeface="Montserrat"/>
                <a:cs typeface="Montserrat"/>
                <a:sym typeface="Montserrat"/>
              </a:rPr>
              <a:t>anggota</a:t>
            </a:r>
            <a:r>
              <a:rPr lang="en-US" sz="3200" dirty="0">
                <a:solidFill>
                  <a:srgbClr val="403F3F"/>
                </a:solidFill>
                <a:latin typeface="Montserrat"/>
                <a:ea typeface="Montserrat"/>
                <a:cs typeface="Montserrat"/>
                <a:sym typeface="Montserrat"/>
              </a:rPr>
              <a:t> MGMP.</a:t>
            </a:r>
          </a:p>
          <a:p>
            <a:pPr algn="ctr">
              <a:lnSpc>
                <a:spcPts val="4480"/>
              </a:lnSpc>
            </a:pPr>
            <a:endParaRPr lang="en-US" sz="3200" dirty="0">
              <a:solidFill>
                <a:srgbClr val="403F3F"/>
              </a:solidFill>
              <a:latin typeface="Montserrat"/>
              <a:ea typeface="Montserrat"/>
              <a:cs typeface="Montserrat"/>
              <a:sym typeface="Montserrat"/>
            </a:endParaRPr>
          </a:p>
        </p:txBody>
      </p:sp>
      <p:sp>
        <p:nvSpPr>
          <p:cNvPr id="16" name="Freeform 16"/>
          <p:cNvSpPr/>
          <p:nvPr/>
        </p:nvSpPr>
        <p:spPr>
          <a:xfrm rot="-9586250">
            <a:off x="14665029" y="3623576"/>
            <a:ext cx="861891" cy="749426"/>
          </a:xfrm>
          <a:custGeom>
            <a:avLst/>
            <a:gdLst/>
            <a:ahLst/>
            <a:cxnLst/>
            <a:rect l="l" t="t" r="r" b="b"/>
            <a:pathLst>
              <a:path w="861891" h="749426">
                <a:moveTo>
                  <a:pt x="0" y="0"/>
                </a:moveTo>
                <a:lnTo>
                  <a:pt x="861892" y="0"/>
                </a:lnTo>
                <a:lnTo>
                  <a:pt x="861892" y="749426"/>
                </a:lnTo>
                <a:lnTo>
                  <a:pt x="0" y="749426"/>
                </a:lnTo>
                <a:lnTo>
                  <a:pt x="0" y="0"/>
                </a:lnTo>
                <a:close/>
              </a:path>
            </a:pathLst>
          </a:custGeom>
          <a:blipFill>
            <a:blip>
              <a:extLst>
                <a:ext uri="{96DAC541-7B7A-43D3-8B79-37D633B846F1}">
                  <asvg:svgBlip xmlns:asvg="http://schemas.microsoft.com/office/drawing/2016/SVG/main" r:embed="rId5"/>
                </a:ext>
              </a:extLst>
            </a:blip>
            <a:stretch>
              <a:fillRect/>
            </a:stretch>
          </a:blipFill>
        </p:spPr>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8ACACB"/>
        </a:solidFill>
        <a:effectLst/>
      </p:bgPr>
    </p:bg>
    <p:spTree>
      <p:nvGrpSpPr>
        <p:cNvPr id="1" name="">
          <a:extLst>
            <a:ext uri="{FF2B5EF4-FFF2-40B4-BE49-F238E27FC236}">
              <a16:creationId xmlns:a16="http://schemas.microsoft.com/office/drawing/2014/main" id="{83E8AFC4-CCF6-ED58-54CD-D575E23F9267}"/>
            </a:ext>
          </a:extLst>
        </p:cNvPr>
        <p:cNvGrpSpPr/>
        <p:nvPr/>
      </p:nvGrpSpPr>
      <p:grpSpPr>
        <a:xfrm>
          <a:off x="0" y="0"/>
          <a:ext cx="0" cy="0"/>
          <a:chOff x="0" y="0"/>
          <a:chExt cx="0" cy="0"/>
        </a:xfrm>
      </p:grpSpPr>
      <p:grpSp>
        <p:nvGrpSpPr>
          <p:cNvPr id="2" name="Group 2">
            <a:extLst>
              <a:ext uri="{FF2B5EF4-FFF2-40B4-BE49-F238E27FC236}">
                <a16:creationId xmlns:a16="http://schemas.microsoft.com/office/drawing/2014/main" id="{3D479120-E05E-018D-EA35-3993991B4258}"/>
              </a:ext>
            </a:extLst>
          </p:cNvPr>
          <p:cNvGrpSpPr/>
          <p:nvPr/>
        </p:nvGrpSpPr>
        <p:grpSpPr>
          <a:xfrm>
            <a:off x="2129050" y="2734028"/>
            <a:ext cx="14517911" cy="5532473"/>
            <a:chOff x="0" y="0"/>
            <a:chExt cx="3554353" cy="1354490"/>
          </a:xfrm>
        </p:grpSpPr>
        <p:sp>
          <p:nvSpPr>
            <p:cNvPr id="3" name="Freeform 3">
              <a:extLst>
                <a:ext uri="{FF2B5EF4-FFF2-40B4-BE49-F238E27FC236}">
                  <a16:creationId xmlns:a16="http://schemas.microsoft.com/office/drawing/2014/main" id="{AE209278-B351-8D65-4C6B-34E1548E62D9}"/>
                </a:ext>
              </a:extLst>
            </p:cNvPr>
            <p:cNvSpPr/>
            <p:nvPr/>
          </p:nvSpPr>
          <p:spPr>
            <a:xfrm>
              <a:off x="0" y="0"/>
              <a:ext cx="3554352" cy="1354490"/>
            </a:xfrm>
            <a:custGeom>
              <a:avLst/>
              <a:gdLst/>
              <a:ahLst/>
              <a:cxnLst/>
              <a:rect l="l" t="t" r="r" b="b"/>
              <a:pathLst>
                <a:path w="3554352" h="1354490">
                  <a:moveTo>
                    <a:pt x="15998" y="0"/>
                  </a:moveTo>
                  <a:lnTo>
                    <a:pt x="3538355" y="0"/>
                  </a:lnTo>
                  <a:cubicBezTo>
                    <a:pt x="3542597" y="0"/>
                    <a:pt x="3546666" y="1685"/>
                    <a:pt x="3549667" y="4686"/>
                  </a:cubicBezTo>
                  <a:cubicBezTo>
                    <a:pt x="3552667" y="7686"/>
                    <a:pt x="3554352" y="11755"/>
                    <a:pt x="3554352" y="15998"/>
                  </a:cubicBezTo>
                  <a:lnTo>
                    <a:pt x="3554352" y="1338492"/>
                  </a:lnTo>
                  <a:cubicBezTo>
                    <a:pt x="3554352" y="1342735"/>
                    <a:pt x="3552667" y="1346804"/>
                    <a:pt x="3549667" y="1349804"/>
                  </a:cubicBezTo>
                  <a:cubicBezTo>
                    <a:pt x="3546666" y="1352804"/>
                    <a:pt x="3542597" y="1354490"/>
                    <a:pt x="3538355" y="1354490"/>
                  </a:cubicBezTo>
                  <a:lnTo>
                    <a:pt x="15998" y="1354490"/>
                  </a:lnTo>
                  <a:cubicBezTo>
                    <a:pt x="11755" y="1354490"/>
                    <a:pt x="7686" y="1352804"/>
                    <a:pt x="4686" y="1349804"/>
                  </a:cubicBezTo>
                  <a:cubicBezTo>
                    <a:pt x="1685" y="1346804"/>
                    <a:pt x="0" y="1342735"/>
                    <a:pt x="0" y="1338492"/>
                  </a:cubicBezTo>
                  <a:lnTo>
                    <a:pt x="0" y="15998"/>
                  </a:lnTo>
                  <a:cubicBezTo>
                    <a:pt x="0" y="11755"/>
                    <a:pt x="1685" y="7686"/>
                    <a:pt x="4686" y="4686"/>
                  </a:cubicBezTo>
                  <a:cubicBezTo>
                    <a:pt x="7686" y="1685"/>
                    <a:pt x="11755" y="0"/>
                    <a:pt x="15998" y="0"/>
                  </a:cubicBezTo>
                  <a:close/>
                </a:path>
              </a:pathLst>
            </a:custGeom>
            <a:solidFill>
              <a:srgbClr val="E87C59"/>
            </a:solidFill>
            <a:ln w="19050" cap="rnd">
              <a:solidFill>
                <a:srgbClr val="403F3F"/>
              </a:solidFill>
              <a:prstDash val="solid"/>
              <a:round/>
            </a:ln>
          </p:spPr>
        </p:sp>
        <p:sp>
          <p:nvSpPr>
            <p:cNvPr id="4" name="TextBox 4">
              <a:extLst>
                <a:ext uri="{FF2B5EF4-FFF2-40B4-BE49-F238E27FC236}">
                  <a16:creationId xmlns:a16="http://schemas.microsoft.com/office/drawing/2014/main" id="{B15540AC-9E0E-3C19-7D5E-CA69C6D8637C}"/>
                </a:ext>
              </a:extLst>
            </p:cNvPr>
            <p:cNvSpPr txBox="1"/>
            <p:nvPr/>
          </p:nvSpPr>
          <p:spPr>
            <a:xfrm>
              <a:off x="0" y="-38100"/>
              <a:ext cx="3554353" cy="1392590"/>
            </a:xfrm>
            <a:prstGeom prst="rect">
              <a:avLst/>
            </a:prstGeom>
          </p:spPr>
          <p:txBody>
            <a:bodyPr lIns="50800" tIns="50800" rIns="50800" bIns="50800" rtlCol="0" anchor="ctr"/>
            <a:lstStyle/>
            <a:p>
              <a:pPr algn="ctr">
                <a:lnSpc>
                  <a:spcPts val="2659"/>
                </a:lnSpc>
              </a:pPr>
              <a:endParaRPr/>
            </a:p>
          </p:txBody>
        </p:sp>
      </p:grpSp>
      <p:grpSp>
        <p:nvGrpSpPr>
          <p:cNvPr id="5" name="Group 5">
            <a:extLst>
              <a:ext uri="{FF2B5EF4-FFF2-40B4-BE49-F238E27FC236}">
                <a16:creationId xmlns:a16="http://schemas.microsoft.com/office/drawing/2014/main" id="{AEAED276-7108-0419-19E8-23576706E39C}"/>
              </a:ext>
            </a:extLst>
          </p:cNvPr>
          <p:cNvGrpSpPr/>
          <p:nvPr/>
        </p:nvGrpSpPr>
        <p:grpSpPr>
          <a:xfrm>
            <a:off x="1641039" y="2129889"/>
            <a:ext cx="14768194" cy="5892662"/>
            <a:chOff x="0" y="0"/>
            <a:chExt cx="3554353" cy="1418223"/>
          </a:xfrm>
        </p:grpSpPr>
        <p:sp>
          <p:nvSpPr>
            <p:cNvPr id="6" name="Freeform 6">
              <a:extLst>
                <a:ext uri="{FF2B5EF4-FFF2-40B4-BE49-F238E27FC236}">
                  <a16:creationId xmlns:a16="http://schemas.microsoft.com/office/drawing/2014/main" id="{69B827A9-E3A3-9614-5C41-63F70D6F1E0E}"/>
                </a:ext>
              </a:extLst>
            </p:cNvPr>
            <p:cNvSpPr/>
            <p:nvPr/>
          </p:nvSpPr>
          <p:spPr>
            <a:xfrm>
              <a:off x="0" y="0"/>
              <a:ext cx="3554352" cy="1418223"/>
            </a:xfrm>
            <a:custGeom>
              <a:avLst/>
              <a:gdLst/>
              <a:ahLst/>
              <a:cxnLst/>
              <a:rect l="l" t="t" r="r" b="b"/>
              <a:pathLst>
                <a:path w="3554352" h="1418223">
                  <a:moveTo>
                    <a:pt x="15727" y="0"/>
                  </a:moveTo>
                  <a:lnTo>
                    <a:pt x="3538625" y="0"/>
                  </a:lnTo>
                  <a:cubicBezTo>
                    <a:pt x="3542797" y="0"/>
                    <a:pt x="3546797" y="1657"/>
                    <a:pt x="3549746" y="4606"/>
                  </a:cubicBezTo>
                  <a:cubicBezTo>
                    <a:pt x="3552696" y="7556"/>
                    <a:pt x="3554352" y="11556"/>
                    <a:pt x="3554352" y="15727"/>
                  </a:cubicBezTo>
                  <a:lnTo>
                    <a:pt x="3554352" y="1402496"/>
                  </a:lnTo>
                  <a:cubicBezTo>
                    <a:pt x="3554352" y="1406667"/>
                    <a:pt x="3552696" y="1410668"/>
                    <a:pt x="3549746" y="1413617"/>
                  </a:cubicBezTo>
                  <a:cubicBezTo>
                    <a:pt x="3546797" y="1416566"/>
                    <a:pt x="3542797" y="1418223"/>
                    <a:pt x="3538625" y="1418223"/>
                  </a:cubicBezTo>
                  <a:lnTo>
                    <a:pt x="15727" y="1418223"/>
                  </a:lnTo>
                  <a:cubicBezTo>
                    <a:pt x="11556" y="1418223"/>
                    <a:pt x="7556" y="1416566"/>
                    <a:pt x="4606" y="1413617"/>
                  </a:cubicBezTo>
                  <a:cubicBezTo>
                    <a:pt x="1657" y="1410668"/>
                    <a:pt x="0" y="1406667"/>
                    <a:pt x="0" y="1402496"/>
                  </a:cubicBezTo>
                  <a:lnTo>
                    <a:pt x="0" y="15727"/>
                  </a:lnTo>
                  <a:cubicBezTo>
                    <a:pt x="0" y="11556"/>
                    <a:pt x="1657" y="7556"/>
                    <a:pt x="4606" y="4606"/>
                  </a:cubicBezTo>
                  <a:cubicBezTo>
                    <a:pt x="7556" y="1657"/>
                    <a:pt x="11556" y="0"/>
                    <a:pt x="15727" y="0"/>
                  </a:cubicBezTo>
                  <a:close/>
                </a:path>
              </a:pathLst>
            </a:custGeom>
            <a:solidFill>
              <a:srgbClr val="FFFFFF"/>
            </a:solidFill>
            <a:ln cap="rnd">
              <a:noFill/>
              <a:prstDash val="solid"/>
              <a:round/>
            </a:ln>
          </p:spPr>
        </p:sp>
        <p:sp>
          <p:nvSpPr>
            <p:cNvPr id="7" name="TextBox 7">
              <a:extLst>
                <a:ext uri="{FF2B5EF4-FFF2-40B4-BE49-F238E27FC236}">
                  <a16:creationId xmlns:a16="http://schemas.microsoft.com/office/drawing/2014/main" id="{AB8AF9E3-7D01-67B3-EDB2-B5C34BB4BD35}"/>
                </a:ext>
              </a:extLst>
            </p:cNvPr>
            <p:cNvSpPr txBox="1"/>
            <p:nvPr/>
          </p:nvSpPr>
          <p:spPr>
            <a:xfrm>
              <a:off x="0" y="-38100"/>
              <a:ext cx="3554353" cy="1456323"/>
            </a:xfrm>
            <a:prstGeom prst="rect">
              <a:avLst/>
            </a:prstGeom>
          </p:spPr>
          <p:txBody>
            <a:bodyPr lIns="50800" tIns="50800" rIns="50800" bIns="50800" rtlCol="0" anchor="ctr"/>
            <a:lstStyle/>
            <a:p>
              <a:pPr algn="ctr">
                <a:lnSpc>
                  <a:spcPts val="2659"/>
                </a:lnSpc>
              </a:pPr>
              <a:endParaRPr/>
            </a:p>
          </p:txBody>
        </p:sp>
      </p:grpSp>
      <p:sp>
        <p:nvSpPr>
          <p:cNvPr id="8" name="Freeform 8">
            <a:extLst>
              <a:ext uri="{FF2B5EF4-FFF2-40B4-BE49-F238E27FC236}">
                <a16:creationId xmlns:a16="http://schemas.microsoft.com/office/drawing/2014/main" id="{F96B40C6-1BA9-F63E-18D0-9A85E1D46D21}"/>
              </a:ext>
            </a:extLst>
          </p:cNvPr>
          <p:cNvSpPr/>
          <p:nvPr/>
        </p:nvSpPr>
        <p:spPr>
          <a:xfrm>
            <a:off x="2839101"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9" name="Freeform 9">
            <a:extLst>
              <a:ext uri="{FF2B5EF4-FFF2-40B4-BE49-F238E27FC236}">
                <a16:creationId xmlns:a16="http://schemas.microsoft.com/office/drawing/2014/main" id="{3753F7EC-C973-D731-D5FC-DF8E59D9F78E}"/>
              </a:ext>
            </a:extLst>
          </p:cNvPr>
          <p:cNvSpPr/>
          <p:nvPr/>
        </p:nvSpPr>
        <p:spPr>
          <a:xfrm>
            <a:off x="4018011"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0" name="Freeform 10">
            <a:extLst>
              <a:ext uri="{FF2B5EF4-FFF2-40B4-BE49-F238E27FC236}">
                <a16:creationId xmlns:a16="http://schemas.microsoft.com/office/drawing/2014/main" id="{74EAB1FD-FD4D-ACA5-4385-30D348A497C8}"/>
              </a:ext>
            </a:extLst>
          </p:cNvPr>
          <p:cNvSpPr/>
          <p:nvPr/>
        </p:nvSpPr>
        <p:spPr>
          <a:xfrm>
            <a:off x="5195005"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1" name="Freeform 11">
            <a:extLst>
              <a:ext uri="{FF2B5EF4-FFF2-40B4-BE49-F238E27FC236}">
                <a16:creationId xmlns:a16="http://schemas.microsoft.com/office/drawing/2014/main" id="{8F93D21D-FEB0-7EBB-04FC-A78752A44278}"/>
              </a:ext>
            </a:extLst>
          </p:cNvPr>
          <p:cNvSpPr/>
          <p:nvPr/>
        </p:nvSpPr>
        <p:spPr>
          <a:xfrm>
            <a:off x="6371999"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2" name="Freeform 12">
            <a:extLst>
              <a:ext uri="{FF2B5EF4-FFF2-40B4-BE49-F238E27FC236}">
                <a16:creationId xmlns:a16="http://schemas.microsoft.com/office/drawing/2014/main" id="{7A015933-B10F-5FD8-FD61-61367D8D0B2B}"/>
              </a:ext>
            </a:extLst>
          </p:cNvPr>
          <p:cNvSpPr/>
          <p:nvPr/>
        </p:nvSpPr>
        <p:spPr>
          <a:xfrm>
            <a:off x="7548993"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3" name="Freeform 13">
            <a:extLst>
              <a:ext uri="{FF2B5EF4-FFF2-40B4-BE49-F238E27FC236}">
                <a16:creationId xmlns:a16="http://schemas.microsoft.com/office/drawing/2014/main" id="{79C79211-8362-A210-D18F-C379E4D47962}"/>
              </a:ext>
            </a:extLst>
          </p:cNvPr>
          <p:cNvSpPr/>
          <p:nvPr/>
        </p:nvSpPr>
        <p:spPr>
          <a:xfrm>
            <a:off x="8725987" y="2689940"/>
            <a:ext cx="499479" cy="499479"/>
          </a:xfrm>
          <a:custGeom>
            <a:avLst/>
            <a:gdLst/>
            <a:ahLst/>
            <a:cxnLst/>
            <a:rect l="l" t="t" r="r" b="b"/>
            <a:pathLst>
              <a:path w="499479" h="499479">
                <a:moveTo>
                  <a:pt x="0" y="0"/>
                </a:moveTo>
                <a:lnTo>
                  <a:pt x="499478" y="0"/>
                </a:lnTo>
                <a:lnTo>
                  <a:pt x="499478"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4" name="Freeform 14">
            <a:extLst>
              <a:ext uri="{FF2B5EF4-FFF2-40B4-BE49-F238E27FC236}">
                <a16:creationId xmlns:a16="http://schemas.microsoft.com/office/drawing/2014/main" id="{CCD23A54-90A2-1546-762F-8CFFBA3C1026}"/>
              </a:ext>
            </a:extLst>
          </p:cNvPr>
          <p:cNvSpPr/>
          <p:nvPr/>
        </p:nvSpPr>
        <p:spPr>
          <a:xfrm>
            <a:off x="9902980"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5" name="Freeform 15">
            <a:extLst>
              <a:ext uri="{FF2B5EF4-FFF2-40B4-BE49-F238E27FC236}">
                <a16:creationId xmlns:a16="http://schemas.microsoft.com/office/drawing/2014/main" id="{CB28F379-E0B1-CF24-208B-F13CF3919B99}"/>
              </a:ext>
            </a:extLst>
          </p:cNvPr>
          <p:cNvSpPr/>
          <p:nvPr/>
        </p:nvSpPr>
        <p:spPr>
          <a:xfrm>
            <a:off x="11079974"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6" name="Freeform 16">
            <a:extLst>
              <a:ext uri="{FF2B5EF4-FFF2-40B4-BE49-F238E27FC236}">
                <a16:creationId xmlns:a16="http://schemas.microsoft.com/office/drawing/2014/main" id="{CED21E63-0E4C-39CD-8F94-BC6751EAC887}"/>
              </a:ext>
            </a:extLst>
          </p:cNvPr>
          <p:cNvSpPr/>
          <p:nvPr/>
        </p:nvSpPr>
        <p:spPr>
          <a:xfrm>
            <a:off x="12256968"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7" name="Freeform 17">
            <a:extLst>
              <a:ext uri="{FF2B5EF4-FFF2-40B4-BE49-F238E27FC236}">
                <a16:creationId xmlns:a16="http://schemas.microsoft.com/office/drawing/2014/main" id="{6E1152DF-A764-E1CE-85C8-FFF0C9831E1E}"/>
              </a:ext>
            </a:extLst>
          </p:cNvPr>
          <p:cNvSpPr/>
          <p:nvPr/>
        </p:nvSpPr>
        <p:spPr>
          <a:xfrm>
            <a:off x="13433962" y="2689940"/>
            <a:ext cx="499479" cy="499479"/>
          </a:xfrm>
          <a:custGeom>
            <a:avLst/>
            <a:gdLst/>
            <a:ahLst/>
            <a:cxnLst/>
            <a:rect l="l" t="t" r="r" b="b"/>
            <a:pathLst>
              <a:path w="499479" h="499479">
                <a:moveTo>
                  <a:pt x="0" y="0"/>
                </a:moveTo>
                <a:lnTo>
                  <a:pt x="499479" y="0"/>
                </a:lnTo>
                <a:lnTo>
                  <a:pt x="499479"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8" name="Freeform 18">
            <a:extLst>
              <a:ext uri="{FF2B5EF4-FFF2-40B4-BE49-F238E27FC236}">
                <a16:creationId xmlns:a16="http://schemas.microsoft.com/office/drawing/2014/main" id="{482DA260-C84C-7859-447D-F7D1AF6D78B2}"/>
              </a:ext>
            </a:extLst>
          </p:cNvPr>
          <p:cNvSpPr/>
          <p:nvPr/>
        </p:nvSpPr>
        <p:spPr>
          <a:xfrm>
            <a:off x="14711694" y="2689940"/>
            <a:ext cx="499479" cy="499479"/>
          </a:xfrm>
          <a:custGeom>
            <a:avLst/>
            <a:gdLst/>
            <a:ahLst/>
            <a:cxnLst/>
            <a:rect l="l" t="t" r="r" b="b"/>
            <a:pathLst>
              <a:path w="499479" h="499479">
                <a:moveTo>
                  <a:pt x="0" y="0"/>
                </a:moveTo>
                <a:lnTo>
                  <a:pt x="499478" y="0"/>
                </a:lnTo>
                <a:lnTo>
                  <a:pt x="499478" y="499479"/>
                </a:lnTo>
                <a:lnTo>
                  <a:pt x="0" y="499479"/>
                </a:lnTo>
                <a:lnTo>
                  <a:pt x="0" y="0"/>
                </a:lnTo>
                <a:close/>
              </a:path>
            </a:pathLst>
          </a:custGeom>
          <a:blipFill>
            <a:blip>
              <a:extLst>
                <a:ext uri="{96DAC541-7B7A-43D3-8B79-37D633B846F1}">
                  <asvg:svgBlip xmlns:asvg="http://schemas.microsoft.com/office/drawing/2016/SVG/main" r:embed="rId2"/>
                </a:ext>
              </a:extLst>
            </a:blip>
            <a:stretch>
              <a:fillRect/>
            </a:stretch>
          </a:blipFill>
        </p:spPr>
      </p:sp>
      <p:sp>
        <p:nvSpPr>
          <p:cNvPr id="19" name="Freeform 19">
            <a:extLst>
              <a:ext uri="{FF2B5EF4-FFF2-40B4-BE49-F238E27FC236}">
                <a16:creationId xmlns:a16="http://schemas.microsoft.com/office/drawing/2014/main" id="{51B72B28-E654-6E35-621D-07AE86AF348E}"/>
              </a:ext>
            </a:extLst>
          </p:cNvPr>
          <p:cNvSpPr/>
          <p:nvPr/>
        </p:nvSpPr>
        <p:spPr>
          <a:xfrm rot="2857945">
            <a:off x="-102520" y="-1209586"/>
            <a:ext cx="2262441" cy="3283225"/>
          </a:xfrm>
          <a:custGeom>
            <a:avLst/>
            <a:gdLst/>
            <a:ahLst/>
            <a:cxnLst/>
            <a:rect l="l" t="t" r="r" b="b"/>
            <a:pathLst>
              <a:path w="2262441" h="3283225">
                <a:moveTo>
                  <a:pt x="0" y="0"/>
                </a:moveTo>
                <a:lnTo>
                  <a:pt x="2262440" y="0"/>
                </a:lnTo>
                <a:lnTo>
                  <a:pt x="2262440" y="3283225"/>
                </a:lnTo>
                <a:lnTo>
                  <a:pt x="0" y="3283225"/>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0" name="Freeform 20">
            <a:extLst>
              <a:ext uri="{FF2B5EF4-FFF2-40B4-BE49-F238E27FC236}">
                <a16:creationId xmlns:a16="http://schemas.microsoft.com/office/drawing/2014/main" id="{A0BE6297-5F1F-8C3B-2D36-25983CE4C55F}"/>
              </a:ext>
            </a:extLst>
          </p:cNvPr>
          <p:cNvSpPr/>
          <p:nvPr/>
        </p:nvSpPr>
        <p:spPr>
          <a:xfrm rot="-7130708">
            <a:off x="16330094" y="8127215"/>
            <a:ext cx="1858412" cy="2696905"/>
          </a:xfrm>
          <a:custGeom>
            <a:avLst/>
            <a:gdLst/>
            <a:ahLst/>
            <a:cxnLst/>
            <a:rect l="l" t="t" r="r" b="b"/>
            <a:pathLst>
              <a:path w="1858412" h="2696905">
                <a:moveTo>
                  <a:pt x="0" y="0"/>
                </a:moveTo>
                <a:lnTo>
                  <a:pt x="1858412" y="0"/>
                </a:lnTo>
                <a:lnTo>
                  <a:pt x="1858412" y="2696904"/>
                </a:lnTo>
                <a:lnTo>
                  <a:pt x="0" y="2696904"/>
                </a:lnTo>
                <a:lnTo>
                  <a:pt x="0" y="0"/>
                </a:lnTo>
                <a:close/>
              </a:path>
            </a:pathLst>
          </a:custGeom>
          <a:blipFill>
            <a:blip>
              <a:extLst>
                <a:ext uri="{96DAC541-7B7A-43D3-8B79-37D633B846F1}">
                  <asvg:svgBlip xmlns:asvg="http://schemas.microsoft.com/office/drawing/2016/SVG/main" r:embed="rId3"/>
                </a:ext>
              </a:extLst>
            </a:blip>
            <a:stretch>
              <a:fillRect/>
            </a:stretch>
          </a:blipFill>
        </p:spPr>
      </p:sp>
      <p:sp>
        <p:nvSpPr>
          <p:cNvPr id="21" name="TextBox 21">
            <a:extLst>
              <a:ext uri="{FF2B5EF4-FFF2-40B4-BE49-F238E27FC236}">
                <a16:creationId xmlns:a16="http://schemas.microsoft.com/office/drawing/2014/main" id="{79042D82-AA35-1B94-96B3-B4BF147AAA71}"/>
              </a:ext>
            </a:extLst>
          </p:cNvPr>
          <p:cNvSpPr txBox="1"/>
          <p:nvPr/>
        </p:nvSpPr>
        <p:spPr>
          <a:xfrm>
            <a:off x="3309516" y="3995284"/>
            <a:ext cx="11668968" cy="3133725"/>
          </a:xfrm>
          <a:prstGeom prst="rect">
            <a:avLst/>
          </a:prstGeom>
        </p:spPr>
        <p:txBody>
          <a:bodyPr lIns="0" tIns="0" rIns="0" bIns="0" rtlCol="0" anchor="t">
            <a:spAutoFit/>
          </a:bodyPr>
          <a:lstStyle/>
          <a:p>
            <a:pPr algn="ctr">
              <a:lnSpc>
                <a:spcPts val="12000"/>
              </a:lnSpc>
            </a:pPr>
            <a:r>
              <a:rPr lang="en-US" sz="12000" b="1">
                <a:solidFill>
                  <a:srgbClr val="403F3F"/>
                </a:solidFill>
                <a:latin typeface="Londrina Solid Heavy"/>
                <a:ea typeface="Londrina Solid Heavy"/>
                <a:cs typeface="Londrina Solid Heavy"/>
                <a:sym typeface="Londrina Solid Heavy"/>
              </a:rPr>
              <a:t>Thank You</a:t>
            </a:r>
          </a:p>
          <a:p>
            <a:pPr algn="ctr">
              <a:lnSpc>
                <a:spcPts val="12000"/>
              </a:lnSpc>
            </a:pPr>
            <a:endParaRPr lang="en-US" sz="12000" b="1">
              <a:solidFill>
                <a:srgbClr val="403F3F"/>
              </a:solidFill>
              <a:latin typeface="Londrina Solid Heavy"/>
              <a:ea typeface="Londrina Solid Heavy"/>
              <a:cs typeface="Londrina Solid Heavy"/>
              <a:sym typeface="Londrina Solid Heavy"/>
            </a:endParaRPr>
          </a:p>
        </p:txBody>
      </p:sp>
      <p:sp>
        <p:nvSpPr>
          <p:cNvPr id="22" name="Freeform 22">
            <a:extLst>
              <a:ext uri="{FF2B5EF4-FFF2-40B4-BE49-F238E27FC236}">
                <a16:creationId xmlns:a16="http://schemas.microsoft.com/office/drawing/2014/main" id="{B4628BC2-C780-C7C0-4110-7096996C9CF8}"/>
              </a:ext>
            </a:extLst>
          </p:cNvPr>
          <p:cNvSpPr/>
          <p:nvPr/>
        </p:nvSpPr>
        <p:spPr>
          <a:xfrm rot="-2163357">
            <a:off x="-761771" y="8108197"/>
            <a:ext cx="3203774" cy="3797577"/>
          </a:xfrm>
          <a:custGeom>
            <a:avLst/>
            <a:gdLst/>
            <a:ahLst/>
            <a:cxnLst/>
            <a:rect l="l" t="t" r="r" b="b"/>
            <a:pathLst>
              <a:path w="3203774" h="3797577">
                <a:moveTo>
                  <a:pt x="0" y="0"/>
                </a:moveTo>
                <a:lnTo>
                  <a:pt x="3203774" y="0"/>
                </a:lnTo>
                <a:lnTo>
                  <a:pt x="3203774" y="3797577"/>
                </a:lnTo>
                <a:lnTo>
                  <a:pt x="0" y="3797577"/>
                </a:lnTo>
                <a:lnTo>
                  <a:pt x="0" y="0"/>
                </a:lnTo>
                <a:close/>
              </a:path>
            </a:pathLst>
          </a:custGeom>
          <a:blipFill>
            <a:blip>
              <a:extLst>
                <a:ext uri="{96DAC541-7B7A-43D3-8B79-37D633B846F1}">
                  <asvg:svgBlip xmlns:asvg="http://schemas.microsoft.com/office/drawing/2016/SVG/main" r:embed="rId4"/>
                </a:ext>
              </a:extLst>
            </a:blip>
            <a:stretch>
              <a:fillRect/>
            </a:stretch>
          </a:blipFill>
        </p:spPr>
      </p:sp>
      <p:sp>
        <p:nvSpPr>
          <p:cNvPr id="23" name="Freeform 23">
            <a:extLst>
              <a:ext uri="{FF2B5EF4-FFF2-40B4-BE49-F238E27FC236}">
                <a16:creationId xmlns:a16="http://schemas.microsoft.com/office/drawing/2014/main" id="{6EC78620-B125-4E9E-9BF6-CD273C292314}"/>
              </a:ext>
            </a:extLst>
          </p:cNvPr>
          <p:cNvSpPr/>
          <p:nvPr/>
        </p:nvSpPr>
        <p:spPr>
          <a:xfrm rot="-95543">
            <a:off x="16042530" y="-2675135"/>
            <a:ext cx="4827373" cy="4983095"/>
          </a:xfrm>
          <a:custGeom>
            <a:avLst/>
            <a:gdLst/>
            <a:ahLst/>
            <a:cxnLst/>
            <a:rect l="l" t="t" r="r" b="b"/>
            <a:pathLst>
              <a:path w="4827373" h="4983095">
                <a:moveTo>
                  <a:pt x="0" y="0"/>
                </a:moveTo>
                <a:lnTo>
                  <a:pt x="4827373" y="0"/>
                </a:lnTo>
                <a:lnTo>
                  <a:pt x="4827373" y="4983094"/>
                </a:lnTo>
                <a:lnTo>
                  <a:pt x="0" y="4983094"/>
                </a:lnTo>
                <a:lnTo>
                  <a:pt x="0" y="0"/>
                </a:lnTo>
                <a:close/>
              </a:path>
            </a:pathLst>
          </a:custGeom>
          <a:blipFill>
            <a:blip>
              <a:extLst>
                <a:ext uri="{96DAC541-7B7A-43D3-8B79-37D633B846F1}">
                  <asvg:svgBlip xmlns:asvg="http://schemas.microsoft.com/office/drawing/2016/SVG/main" r:embed="rId5"/>
                </a:ext>
              </a:extLst>
            </a:blip>
            <a:stretch>
              <a:fillRect/>
            </a:stretch>
          </a:blipFill>
        </p:spPr>
      </p:sp>
      <p:sp>
        <p:nvSpPr>
          <p:cNvPr id="24" name="Freeform 24">
            <a:extLst>
              <a:ext uri="{FF2B5EF4-FFF2-40B4-BE49-F238E27FC236}">
                <a16:creationId xmlns:a16="http://schemas.microsoft.com/office/drawing/2014/main" id="{78E6733A-440A-023E-A146-F325ABDE6D34}"/>
              </a:ext>
            </a:extLst>
          </p:cNvPr>
          <p:cNvSpPr/>
          <p:nvPr/>
        </p:nvSpPr>
        <p:spPr>
          <a:xfrm rot="1611434">
            <a:off x="11592251" y="677803"/>
            <a:ext cx="854882" cy="743331"/>
          </a:xfrm>
          <a:custGeom>
            <a:avLst/>
            <a:gdLst/>
            <a:ahLst/>
            <a:cxnLst/>
            <a:rect l="l" t="t" r="r" b="b"/>
            <a:pathLst>
              <a:path w="854882" h="743331">
                <a:moveTo>
                  <a:pt x="0" y="0"/>
                </a:moveTo>
                <a:lnTo>
                  <a:pt x="854882" y="0"/>
                </a:lnTo>
                <a:lnTo>
                  <a:pt x="854882" y="743331"/>
                </a:lnTo>
                <a:lnTo>
                  <a:pt x="0" y="743331"/>
                </a:lnTo>
                <a:lnTo>
                  <a:pt x="0" y="0"/>
                </a:lnTo>
                <a:close/>
              </a:path>
            </a:pathLst>
          </a:custGeom>
          <a:blipFill>
            <a:blip>
              <a:extLst>
                <a:ext uri="{96DAC541-7B7A-43D3-8B79-37D633B846F1}">
                  <asvg:svgBlip xmlns:asvg="http://schemas.microsoft.com/office/drawing/2016/SVG/main" r:embed="rId6"/>
                </a:ext>
              </a:extLst>
            </a:blip>
            <a:stretch>
              <a:fillRect/>
            </a:stretch>
          </a:blipFill>
        </p:spPr>
      </p:sp>
      <p:sp>
        <p:nvSpPr>
          <p:cNvPr id="25" name="Freeform 25">
            <a:extLst>
              <a:ext uri="{FF2B5EF4-FFF2-40B4-BE49-F238E27FC236}">
                <a16:creationId xmlns:a16="http://schemas.microsoft.com/office/drawing/2014/main" id="{5F582396-1618-7E86-9010-F57388FBD3C3}"/>
              </a:ext>
            </a:extLst>
          </p:cNvPr>
          <p:cNvSpPr/>
          <p:nvPr/>
        </p:nvSpPr>
        <p:spPr>
          <a:xfrm rot="-9586250">
            <a:off x="4407972" y="8799034"/>
            <a:ext cx="861891" cy="749426"/>
          </a:xfrm>
          <a:custGeom>
            <a:avLst/>
            <a:gdLst/>
            <a:ahLst/>
            <a:cxnLst/>
            <a:rect l="l" t="t" r="r" b="b"/>
            <a:pathLst>
              <a:path w="861891" h="749426">
                <a:moveTo>
                  <a:pt x="0" y="0"/>
                </a:moveTo>
                <a:lnTo>
                  <a:pt x="861891" y="0"/>
                </a:lnTo>
                <a:lnTo>
                  <a:pt x="861891" y="749426"/>
                </a:lnTo>
                <a:lnTo>
                  <a:pt x="0" y="749426"/>
                </a:lnTo>
                <a:lnTo>
                  <a:pt x="0" y="0"/>
                </a:lnTo>
                <a:close/>
              </a:path>
            </a:pathLst>
          </a:custGeom>
          <a:blipFill>
            <a:blip>
              <a:extLst>
                <a:ext uri="{96DAC541-7B7A-43D3-8B79-37D633B846F1}">
                  <asvg:svgBlip xmlns:asvg="http://schemas.microsoft.com/office/drawing/2016/SVG/main" r:embed="rId7"/>
                </a:ext>
              </a:extLst>
            </a:blip>
            <a:stretch>
              <a:fillRect/>
            </a:stretch>
          </a:blipFill>
        </p:spPr>
      </p:sp>
      <p:sp>
        <p:nvSpPr>
          <p:cNvPr id="26" name="Freeform 26">
            <a:extLst>
              <a:ext uri="{FF2B5EF4-FFF2-40B4-BE49-F238E27FC236}">
                <a16:creationId xmlns:a16="http://schemas.microsoft.com/office/drawing/2014/main" id="{C06D9FC9-950F-3E3B-F000-C261BF3B384E}"/>
              </a:ext>
            </a:extLst>
          </p:cNvPr>
          <p:cNvSpPr/>
          <p:nvPr/>
        </p:nvSpPr>
        <p:spPr>
          <a:xfrm rot="1116911" flipH="1">
            <a:off x="11853372" y="8572862"/>
            <a:ext cx="2138019" cy="1333347"/>
          </a:xfrm>
          <a:custGeom>
            <a:avLst/>
            <a:gdLst/>
            <a:ahLst/>
            <a:cxnLst/>
            <a:rect l="l" t="t" r="r" b="b"/>
            <a:pathLst>
              <a:path w="2138019" h="1333347">
                <a:moveTo>
                  <a:pt x="2138019" y="0"/>
                </a:moveTo>
                <a:lnTo>
                  <a:pt x="0" y="0"/>
                </a:lnTo>
                <a:lnTo>
                  <a:pt x="0" y="1333347"/>
                </a:lnTo>
                <a:lnTo>
                  <a:pt x="2138019" y="1333347"/>
                </a:lnTo>
                <a:lnTo>
                  <a:pt x="2138019" y="0"/>
                </a:lnTo>
                <a:close/>
              </a:path>
            </a:pathLst>
          </a:custGeom>
          <a:blipFill>
            <a:blip>
              <a:extLst>
                <a:ext uri="{96DAC541-7B7A-43D3-8B79-37D633B846F1}">
                  <asvg:svgBlip xmlns:asvg="http://schemas.microsoft.com/office/drawing/2016/SVG/main" r:embed="rId8"/>
                </a:ext>
              </a:extLst>
            </a:blip>
            <a:stretch>
              <a:fillRect/>
            </a:stretch>
          </a:blipFill>
        </p:spPr>
      </p:sp>
    </p:spTree>
    <p:extLst>
      <p:ext uri="{BB962C8B-B14F-4D97-AF65-F5344CB8AC3E}">
        <p14:creationId xmlns:p14="http://schemas.microsoft.com/office/powerpoint/2010/main" val="366582347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255</TotalTime>
  <Words>2271</Words>
  <Application>Microsoft Office PowerPoint</Application>
  <PresentationFormat>Custom</PresentationFormat>
  <Paragraphs>220</Paragraphs>
  <Slides>14</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14</vt:i4>
      </vt:variant>
    </vt:vector>
  </HeadingPairs>
  <TitlesOfParts>
    <vt:vector size="25" baseType="lpstr">
      <vt:lpstr>Fredoka</vt:lpstr>
      <vt:lpstr>Londrina Solid</vt:lpstr>
      <vt:lpstr>Canva Sans</vt:lpstr>
      <vt:lpstr>Arial</vt:lpstr>
      <vt:lpstr>Aptos</vt:lpstr>
      <vt:lpstr>Londrina Solid Heavy</vt:lpstr>
      <vt:lpstr>Montserrat</vt:lpstr>
      <vt:lpstr>Montserrat Bold</vt:lpstr>
      <vt:lpstr>Calibri</vt:lpstr>
      <vt:lpstr>Bahnschrift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bahasa inggris</dc:title>
  <dc:creator>ASPIRE GO 14</dc:creator>
  <cp:lastModifiedBy>Cut Nazariah</cp:lastModifiedBy>
  <cp:revision>13</cp:revision>
  <dcterms:created xsi:type="dcterms:W3CDTF">2006-08-16T00:00:00Z</dcterms:created>
  <dcterms:modified xsi:type="dcterms:W3CDTF">2026-09-06T15:31:09Z</dcterms:modified>
  <dc:identifier>DAHUPf0-U2k</dc:identifier>
</cp:coreProperties>
</file>